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handoutMasterIdLst>
    <p:handoutMasterId r:id="rId18"/>
  </p:handoutMasterIdLst>
  <p:sldIdLst>
    <p:sldId id="256" r:id="rId2"/>
    <p:sldId id="257" r:id="rId3"/>
    <p:sldId id="258" r:id="rId4"/>
    <p:sldId id="268" r:id="rId5"/>
    <p:sldId id="270" r:id="rId6"/>
    <p:sldId id="271" r:id="rId7"/>
    <p:sldId id="260" r:id="rId8"/>
    <p:sldId id="272" r:id="rId9"/>
    <p:sldId id="275" r:id="rId10"/>
    <p:sldId id="276" r:id="rId11"/>
    <p:sldId id="274" r:id="rId12"/>
    <p:sldId id="265" r:id="rId13"/>
    <p:sldId id="277" r:id="rId14"/>
    <p:sldId id="267" r:id="rId15"/>
    <p:sldId id="269" r:id="rId16"/>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6161"/>
    <a:srgbClr val="5A5A5A"/>
    <a:srgbClr val="494949"/>
    <a:srgbClr val="3B3B3B"/>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814"/>
    <p:restoredTop sz="87297" autoAdjust="0"/>
  </p:normalViewPr>
  <p:slideViewPr>
    <p:cSldViewPr snapToGrid="0" snapToObjects="1">
      <p:cViewPr varScale="1">
        <p:scale>
          <a:sx n="133" d="100"/>
          <a:sy n="133" d="100"/>
        </p:scale>
        <p:origin x="1698" y="17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customXml" Target="../customXml/item4.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D22611-88DE-AB42-B337-CEF790DAA971}" type="datetime1">
              <a:rPr lang="en-US" smtClean="0"/>
              <a:t>11/7/2017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7B8116-7708-F645-87DB-90AA5B152F37}" type="slidenum">
              <a:rPr lang="es-ES" smtClean="0"/>
              <a:t>‹#›</a:t>
            </a:fld>
            <a:endParaRPr lang="es-ES"/>
          </a:p>
        </p:txBody>
      </p:sp>
    </p:spTree>
    <p:extLst>
      <p:ext uri="{BB962C8B-B14F-4D97-AF65-F5344CB8AC3E}">
        <p14:creationId xmlns:p14="http://schemas.microsoft.com/office/powerpoint/2010/main" val="16109118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20975E-2296-E34C-BFE5-38C189AC2899}" type="datetime1">
              <a:rPr lang="en-US" smtClean="0"/>
              <a:t>11/7/2017</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191D61-0A7F-954C-8DE8-8751187D8B23}" type="slidenum">
              <a:rPr lang="es-ES" smtClean="0"/>
              <a:t>‹#›</a:t>
            </a:fld>
            <a:endParaRPr lang="es-ES"/>
          </a:p>
        </p:txBody>
      </p:sp>
    </p:spTree>
    <p:extLst>
      <p:ext uri="{BB962C8B-B14F-4D97-AF65-F5344CB8AC3E}">
        <p14:creationId xmlns:p14="http://schemas.microsoft.com/office/powerpoint/2010/main" val="5237623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err="1" smtClean="0"/>
              <a:t>Hola</a:t>
            </a:r>
            <a:r>
              <a:rPr lang="en-US" noProof="0" dirty="0" smtClean="0"/>
              <a:t>. My name is Antonio</a:t>
            </a:r>
            <a:r>
              <a:rPr lang="en-US" baseline="0" noProof="0" dirty="0" smtClean="0"/>
              <a:t> Quispe and </a:t>
            </a:r>
            <a:r>
              <a:rPr lang="en-US" noProof="0" dirty="0" smtClean="0"/>
              <a:t>I’m really excited to be here. </a:t>
            </a:r>
          </a:p>
          <a:p>
            <a:r>
              <a:rPr lang="en-US" baseline="0" noProof="0" dirty="0" smtClean="0"/>
              <a:t>The study I’m presenting you today is entitle </a:t>
            </a:r>
            <a:r>
              <a:rPr lang="en-US" sz="1200" b="1" noProof="0" dirty="0" smtClean="0">
                <a:latin typeface="Helvetica Light"/>
                <a:cs typeface="Helvetica Light"/>
              </a:rPr>
              <a:t>Reactive case detection with targeted mass drug administration: Interrupting malaria transmission and achieving elimination beyond intervention areas in northwestern Peru</a:t>
            </a:r>
            <a:endParaRPr lang="en-US" baseline="0" noProof="0" dirty="0" smtClean="0"/>
          </a:p>
          <a:p>
            <a:endParaRPr lang="en-US" noProof="0"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1</a:t>
            </a:fld>
            <a:endParaRPr lang="es-ES"/>
          </a:p>
        </p:txBody>
      </p:sp>
    </p:spTree>
    <p:extLst>
      <p:ext uri="{BB962C8B-B14F-4D97-AF65-F5344CB8AC3E}">
        <p14:creationId xmlns:p14="http://schemas.microsoft.com/office/powerpoint/2010/main" val="110784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So </a:t>
            </a:r>
            <a:r>
              <a:rPr lang="es-ES" dirty="0" err="1" smtClean="0"/>
              <a:t>we</a:t>
            </a:r>
            <a:r>
              <a:rPr lang="es-ES" dirty="0" smtClean="0"/>
              <a:t> </a:t>
            </a:r>
            <a:r>
              <a:rPr lang="es-ES" dirty="0" err="1" smtClean="0"/>
              <a:t>analyzed</a:t>
            </a:r>
            <a:r>
              <a:rPr lang="es-ES" dirty="0" smtClean="0"/>
              <a:t> </a:t>
            </a:r>
            <a:r>
              <a:rPr lang="es-ES" dirty="0" err="1" smtClean="0"/>
              <a:t>the</a:t>
            </a:r>
            <a:r>
              <a:rPr lang="es-ES" dirty="0" smtClean="0"/>
              <a:t> </a:t>
            </a:r>
            <a:r>
              <a:rPr lang="es-ES" dirty="0" err="1" smtClean="0"/>
              <a:t>weekly</a:t>
            </a:r>
            <a:r>
              <a:rPr lang="es-ES" dirty="0" smtClean="0"/>
              <a:t> parasite </a:t>
            </a:r>
            <a:r>
              <a:rPr lang="es-ES" dirty="0" err="1" smtClean="0"/>
              <a:t>incidence</a:t>
            </a:r>
            <a:r>
              <a:rPr lang="es-ES" dirty="0" smtClean="0"/>
              <a:t> and </a:t>
            </a:r>
            <a:r>
              <a:rPr lang="es-ES" dirty="0" err="1" smtClean="0"/>
              <a:t>it</a:t>
            </a:r>
            <a:r>
              <a:rPr lang="es-ES" dirty="0" smtClean="0"/>
              <a:t> </a:t>
            </a:r>
            <a:r>
              <a:rPr lang="es-ES" dirty="0" err="1" smtClean="0"/>
              <a:t>variability</a:t>
            </a:r>
            <a:r>
              <a:rPr lang="es-ES" dirty="0" smtClean="0"/>
              <a:t> in time and </a:t>
            </a:r>
            <a:r>
              <a:rPr lang="es-ES" dirty="0" err="1" smtClean="0"/>
              <a:t>space</a:t>
            </a:r>
            <a:r>
              <a:rPr lang="es-ES" dirty="0" smtClean="0"/>
              <a:t> </a:t>
            </a:r>
            <a:r>
              <a:rPr lang="es-ES" dirty="0" err="1" smtClean="0"/>
              <a:t>across</a:t>
            </a:r>
            <a:r>
              <a:rPr lang="es-ES" dirty="0" smtClean="0"/>
              <a:t> Tumbes</a:t>
            </a:r>
            <a:r>
              <a:rPr lang="es-ES" baseline="0" dirty="0" smtClean="0"/>
              <a:t> and Piura to </a:t>
            </a:r>
            <a:r>
              <a:rPr lang="es-ES" baseline="0" dirty="0" err="1" smtClean="0"/>
              <a:t>assess</a:t>
            </a:r>
            <a:r>
              <a:rPr lang="es-ES" baseline="0" dirty="0" smtClean="0"/>
              <a:t> </a:t>
            </a:r>
            <a:r>
              <a:rPr lang="es-ES" baseline="0" dirty="0" err="1" smtClean="0"/>
              <a:t>the</a:t>
            </a:r>
            <a:r>
              <a:rPr lang="es-ES" baseline="0" dirty="0" smtClean="0"/>
              <a:t> </a:t>
            </a:r>
            <a:r>
              <a:rPr lang="es-ES" baseline="0" dirty="0" err="1" smtClean="0"/>
              <a:t>effect</a:t>
            </a:r>
            <a:r>
              <a:rPr lang="es-ES" baseline="0" dirty="0" smtClean="0"/>
              <a:t> of </a:t>
            </a:r>
            <a:r>
              <a:rPr lang="es-ES" baseline="0" dirty="0" err="1" smtClean="0"/>
              <a:t>the</a:t>
            </a:r>
            <a:r>
              <a:rPr lang="es-ES" baseline="0" dirty="0" smtClean="0"/>
              <a:t> RCD/</a:t>
            </a:r>
            <a:r>
              <a:rPr lang="es-ES" baseline="0" dirty="0" err="1" smtClean="0"/>
              <a:t>tMDA</a:t>
            </a:r>
            <a:r>
              <a:rPr lang="es-ES" baseline="0" dirty="0" smtClean="0"/>
              <a:t> </a:t>
            </a:r>
            <a:r>
              <a:rPr lang="es-ES" baseline="0" dirty="0" err="1" smtClean="0"/>
              <a:t>program</a:t>
            </a:r>
            <a:r>
              <a:rPr lang="es-ES" baseline="0" dirty="0" smtClean="0"/>
              <a:t> </a:t>
            </a:r>
            <a:r>
              <a:rPr lang="es-ES" baseline="0" dirty="0" err="1" smtClean="0"/>
              <a:t>beyond</a:t>
            </a:r>
            <a:r>
              <a:rPr lang="es-ES" baseline="0" dirty="0" smtClean="0"/>
              <a:t> </a:t>
            </a:r>
            <a:r>
              <a:rPr lang="es-ES" baseline="0" dirty="0" err="1" smtClean="0"/>
              <a:t>the</a:t>
            </a:r>
            <a:r>
              <a:rPr lang="es-ES" baseline="0" dirty="0" smtClean="0"/>
              <a:t> </a:t>
            </a:r>
            <a:r>
              <a:rPr lang="es-ES" baseline="0" dirty="0" err="1" smtClean="0"/>
              <a:t>intervention</a:t>
            </a:r>
            <a:r>
              <a:rPr lang="es-ES" baseline="0" dirty="0" smtClean="0"/>
              <a:t> áreas.</a:t>
            </a:r>
          </a:p>
          <a:p>
            <a:r>
              <a:rPr lang="es-ES" baseline="0" dirty="0" smtClean="0"/>
              <a:t>As </a:t>
            </a:r>
            <a:r>
              <a:rPr lang="es-ES" baseline="0" dirty="0" err="1" smtClean="0"/>
              <a:t>you</a:t>
            </a:r>
            <a:r>
              <a:rPr lang="es-ES" baseline="0" dirty="0" smtClean="0"/>
              <a:t> </a:t>
            </a:r>
            <a:r>
              <a:rPr lang="es-ES" baseline="0" dirty="0" err="1" smtClean="0"/>
              <a:t>may</a:t>
            </a:r>
            <a:r>
              <a:rPr lang="es-ES" baseline="0" dirty="0" smtClean="0"/>
              <a:t> </a:t>
            </a:r>
            <a:r>
              <a:rPr lang="es-ES" baseline="0" dirty="0" err="1" smtClean="0"/>
              <a:t>notice</a:t>
            </a:r>
            <a:r>
              <a:rPr lang="es-ES" baseline="0" dirty="0" smtClean="0"/>
              <a:t>, </a:t>
            </a:r>
            <a:r>
              <a:rPr lang="es-ES" baseline="0" dirty="0" err="1" smtClean="0"/>
              <a:t>the</a:t>
            </a:r>
            <a:r>
              <a:rPr lang="es-ES" baseline="0" dirty="0" smtClean="0"/>
              <a:t> mean </a:t>
            </a:r>
            <a:r>
              <a:rPr lang="es-ES" baseline="0" dirty="0" err="1" smtClean="0"/>
              <a:t>average</a:t>
            </a:r>
            <a:r>
              <a:rPr lang="es-ES" baseline="0" dirty="0" smtClean="0"/>
              <a:t> of </a:t>
            </a:r>
            <a:r>
              <a:rPr lang="es-ES" baseline="0" dirty="0" err="1" smtClean="0"/>
              <a:t>the</a:t>
            </a:r>
            <a:r>
              <a:rPr lang="es-ES" baseline="0" dirty="0" smtClean="0"/>
              <a:t> WPI </a:t>
            </a:r>
            <a:r>
              <a:rPr lang="es-ES" baseline="0" dirty="0" err="1" smtClean="0"/>
              <a:t>drop</a:t>
            </a:r>
            <a:r>
              <a:rPr lang="es-ES" baseline="0" dirty="0" smtClean="0"/>
              <a:t> </a:t>
            </a:r>
            <a:r>
              <a:rPr lang="es-ES" baseline="0" dirty="0" err="1" smtClean="0"/>
              <a:t>down</a:t>
            </a:r>
            <a:r>
              <a:rPr lang="es-ES" baseline="0" dirty="0" smtClean="0"/>
              <a:t> </a:t>
            </a:r>
            <a:r>
              <a:rPr lang="es-ES" baseline="0" dirty="0" err="1" smtClean="0"/>
              <a:t>with</a:t>
            </a:r>
            <a:r>
              <a:rPr lang="es-ES" baseline="0" dirty="0" smtClean="0"/>
              <a:t> a </a:t>
            </a:r>
            <a:r>
              <a:rPr lang="es-ES" baseline="0" dirty="0" err="1" smtClean="0"/>
              <a:t>strong</a:t>
            </a:r>
            <a:r>
              <a:rPr lang="es-ES" baseline="0" dirty="0" smtClean="0"/>
              <a:t> </a:t>
            </a:r>
            <a:r>
              <a:rPr lang="es-ES" baseline="0" dirty="0" err="1" smtClean="0"/>
              <a:t>corelation</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proximity</a:t>
            </a:r>
            <a:r>
              <a:rPr lang="es-ES" baseline="0" dirty="0" smtClean="0"/>
              <a:t> </a:t>
            </a:r>
            <a:r>
              <a:rPr lang="es-ES" baseline="0" dirty="0" err="1" smtClean="0"/>
              <a:t>just</a:t>
            </a:r>
            <a:r>
              <a:rPr lang="es-ES" baseline="0" dirty="0" smtClean="0"/>
              <a:t> at </a:t>
            </a:r>
            <a:r>
              <a:rPr lang="es-ES" baseline="0" dirty="0" err="1" smtClean="0"/>
              <a:t>glance</a:t>
            </a:r>
            <a:r>
              <a:rPr lang="es-ES" baseline="0" dirty="0" smtClean="0"/>
              <a:t>, so to be </a:t>
            </a:r>
            <a:r>
              <a:rPr lang="es-ES" baseline="0" dirty="0" err="1" smtClean="0"/>
              <a:t>sure</a:t>
            </a:r>
            <a:r>
              <a:rPr lang="es-ES" baseline="0" dirty="0" smtClean="0"/>
              <a:t> </a:t>
            </a:r>
            <a:r>
              <a:rPr lang="es-ES" baseline="0" dirty="0" err="1" smtClean="0"/>
              <a:t>we</a:t>
            </a:r>
            <a:r>
              <a:rPr lang="es-ES" baseline="0" dirty="0" smtClean="0"/>
              <a:t> </a:t>
            </a:r>
            <a:r>
              <a:rPr lang="es-ES" baseline="0" dirty="0" err="1" smtClean="0"/>
              <a:t>build</a:t>
            </a:r>
            <a:r>
              <a:rPr lang="es-ES" baseline="0" dirty="0" smtClean="0"/>
              <a:t> a </a:t>
            </a:r>
            <a:r>
              <a:rPr lang="es-ES" baseline="0" dirty="0" err="1" smtClean="0"/>
              <a:t>multilevel</a:t>
            </a:r>
            <a:r>
              <a:rPr lang="es-ES" baseline="0" dirty="0" smtClean="0"/>
              <a:t>, </a:t>
            </a:r>
            <a:r>
              <a:rPr lang="es-ES" baseline="0" dirty="0" err="1" smtClean="0"/>
              <a:t>multivariable</a:t>
            </a:r>
            <a:r>
              <a:rPr lang="es-ES" baseline="0" dirty="0" smtClean="0"/>
              <a:t> </a:t>
            </a:r>
            <a:r>
              <a:rPr lang="es-ES" baseline="0" dirty="0" err="1" smtClean="0"/>
              <a:t>model</a:t>
            </a:r>
            <a:r>
              <a:rPr lang="es-ES" baseline="0" dirty="0" smtClean="0"/>
              <a:t> </a:t>
            </a:r>
            <a:r>
              <a:rPr lang="es-ES" baseline="0" dirty="0" err="1" smtClean="0"/>
              <a:t>incorporating</a:t>
            </a:r>
            <a:r>
              <a:rPr lang="es-ES" baseline="0" dirty="0" smtClean="0"/>
              <a:t> </a:t>
            </a:r>
            <a:r>
              <a:rPr lang="es-ES" baseline="0" dirty="0" err="1" smtClean="0"/>
              <a:t>layers</a:t>
            </a:r>
            <a:r>
              <a:rPr lang="es-ES" baseline="0" dirty="0" smtClean="0"/>
              <a:t> of data at </a:t>
            </a:r>
            <a:r>
              <a:rPr lang="es-ES" baseline="0" dirty="0" err="1" smtClean="0"/>
              <a:t>the</a:t>
            </a:r>
            <a:r>
              <a:rPr lang="es-ES" baseline="0" dirty="0" smtClean="0"/>
              <a:t> </a:t>
            </a:r>
            <a:r>
              <a:rPr lang="es-ES" baseline="0" dirty="0" err="1" smtClean="0"/>
              <a:t>reporting</a:t>
            </a:r>
            <a:r>
              <a:rPr lang="es-ES" baseline="0" dirty="0" smtClean="0"/>
              <a:t> </a:t>
            </a:r>
            <a:r>
              <a:rPr lang="es-ES" baseline="0" dirty="0" err="1" smtClean="0"/>
              <a:t>unit</a:t>
            </a:r>
            <a:r>
              <a:rPr lang="es-ES" baseline="0" dirty="0" smtClean="0"/>
              <a:t> </a:t>
            </a:r>
            <a:r>
              <a:rPr lang="es-ES" baseline="0" dirty="0" err="1" smtClean="0"/>
              <a:t>level</a:t>
            </a:r>
            <a:r>
              <a:rPr lang="es-ES" baseline="0" dirty="0" smtClean="0"/>
              <a:t>, </a:t>
            </a:r>
            <a:r>
              <a:rPr lang="es-ES" baseline="0" dirty="0" err="1" smtClean="0"/>
              <a:t>the</a:t>
            </a:r>
            <a:r>
              <a:rPr lang="es-ES" baseline="0" dirty="0" smtClean="0"/>
              <a:t> </a:t>
            </a:r>
            <a:r>
              <a:rPr lang="es-ES" baseline="0" dirty="0" err="1" smtClean="0"/>
              <a:t>district</a:t>
            </a:r>
            <a:r>
              <a:rPr lang="es-ES" baseline="0" dirty="0" smtClean="0"/>
              <a:t> </a:t>
            </a:r>
            <a:r>
              <a:rPr lang="es-ES" baseline="0" dirty="0" err="1" smtClean="0"/>
              <a:t>level</a:t>
            </a:r>
            <a:r>
              <a:rPr lang="es-ES" baseline="0" dirty="0" smtClean="0"/>
              <a:t> and </a:t>
            </a:r>
            <a:r>
              <a:rPr lang="es-ES" baseline="0" dirty="0" err="1" smtClean="0"/>
              <a:t>the</a:t>
            </a:r>
            <a:r>
              <a:rPr lang="es-ES" baseline="0" dirty="0" smtClean="0"/>
              <a:t> regional </a:t>
            </a:r>
            <a:r>
              <a:rPr lang="es-ES" baseline="0" dirty="0" err="1" smtClean="0"/>
              <a:t>level</a:t>
            </a:r>
            <a:r>
              <a:rPr lang="es-ES" baseline="0" dirty="0" smtClean="0"/>
              <a:t>. </a:t>
            </a:r>
            <a:endParaRPr lang="es-ES"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10</a:t>
            </a:fld>
            <a:endParaRPr lang="es-ES"/>
          </a:p>
        </p:txBody>
      </p:sp>
    </p:spTree>
    <p:extLst>
      <p:ext uri="{BB962C8B-B14F-4D97-AF65-F5344CB8AC3E}">
        <p14:creationId xmlns:p14="http://schemas.microsoft.com/office/powerpoint/2010/main" val="1254933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The</a:t>
            </a:r>
            <a:r>
              <a:rPr lang="es-ES" baseline="0" dirty="0" smtClean="0"/>
              <a:t> final </a:t>
            </a:r>
            <a:r>
              <a:rPr lang="es-ES" baseline="0" dirty="0" err="1" smtClean="0"/>
              <a:t>result</a:t>
            </a:r>
            <a:r>
              <a:rPr lang="es-ES" baseline="0" dirty="0" smtClean="0"/>
              <a:t> </a:t>
            </a:r>
            <a:r>
              <a:rPr lang="es-ES" baseline="0" dirty="0" err="1" smtClean="0"/>
              <a:t>form</a:t>
            </a:r>
            <a:r>
              <a:rPr lang="es-ES" baseline="0" dirty="0" smtClean="0"/>
              <a:t> </a:t>
            </a:r>
            <a:r>
              <a:rPr lang="es-ES" baseline="0" dirty="0" err="1" smtClean="0"/>
              <a:t>out</a:t>
            </a:r>
            <a:r>
              <a:rPr lang="es-ES" baseline="0" dirty="0" smtClean="0"/>
              <a:t> </a:t>
            </a:r>
            <a:r>
              <a:rPr lang="es-ES" baseline="0" dirty="0" err="1" smtClean="0"/>
              <a:t>four</a:t>
            </a:r>
            <a:r>
              <a:rPr lang="es-ES" baseline="0" dirty="0" smtClean="0"/>
              <a:t> </a:t>
            </a:r>
            <a:r>
              <a:rPr lang="es-ES" baseline="0" dirty="0" err="1" smtClean="0"/>
              <a:t>level</a:t>
            </a:r>
            <a:r>
              <a:rPr lang="es-ES" baseline="0" dirty="0" smtClean="0"/>
              <a:t> </a:t>
            </a:r>
            <a:r>
              <a:rPr lang="es-ES" baseline="0" dirty="0" err="1" smtClean="0"/>
              <a:t>multvariable</a:t>
            </a:r>
            <a:r>
              <a:rPr lang="es-ES" baseline="0" dirty="0" smtClean="0"/>
              <a:t> </a:t>
            </a:r>
            <a:r>
              <a:rPr lang="es-ES" baseline="0" dirty="0" err="1" smtClean="0"/>
              <a:t>model</a:t>
            </a:r>
            <a:r>
              <a:rPr lang="es-ES" baseline="0" dirty="0" smtClean="0"/>
              <a:t> are </a:t>
            </a:r>
            <a:r>
              <a:rPr lang="es-ES" baseline="0" dirty="0" err="1" smtClean="0"/>
              <a:t>presented</a:t>
            </a:r>
            <a:r>
              <a:rPr lang="es-ES" baseline="0" dirty="0" smtClean="0"/>
              <a:t> </a:t>
            </a:r>
            <a:r>
              <a:rPr lang="es-ES" baseline="0" dirty="0" err="1" smtClean="0"/>
              <a:t>here</a:t>
            </a:r>
            <a:r>
              <a:rPr lang="es-ES" baseline="0" dirty="0" smtClean="0"/>
              <a:t>. </a:t>
            </a:r>
          </a:p>
          <a:p>
            <a:r>
              <a:rPr lang="es-ES" baseline="0" dirty="0" err="1" smtClean="0"/>
              <a:t>Briefly</a:t>
            </a:r>
            <a:r>
              <a:rPr lang="es-ES" baseline="0" dirty="0" smtClean="0"/>
              <a:t>, </a:t>
            </a:r>
            <a:r>
              <a:rPr lang="es-ES" baseline="0" dirty="0" err="1" smtClean="0"/>
              <a:t>we</a:t>
            </a:r>
            <a:r>
              <a:rPr lang="es-ES" baseline="0" dirty="0" smtClean="0"/>
              <a:t> </a:t>
            </a:r>
            <a:r>
              <a:rPr lang="es-ES" baseline="0" dirty="0" err="1" smtClean="0"/>
              <a:t>were</a:t>
            </a:r>
            <a:r>
              <a:rPr lang="es-ES" baseline="0" dirty="0" smtClean="0"/>
              <a:t> </a:t>
            </a:r>
            <a:r>
              <a:rPr lang="es-ES" baseline="0" dirty="0" err="1" smtClean="0"/>
              <a:t>able</a:t>
            </a:r>
            <a:r>
              <a:rPr lang="es-ES" baseline="0" dirty="0" smtClean="0"/>
              <a:t> to trace a </a:t>
            </a:r>
            <a:r>
              <a:rPr lang="es-ES" baseline="0" dirty="0" err="1" smtClean="0"/>
              <a:t>signal</a:t>
            </a:r>
            <a:r>
              <a:rPr lang="es-ES" baseline="0" dirty="0" smtClean="0"/>
              <a:t> </a:t>
            </a:r>
            <a:r>
              <a:rPr lang="es-ES" baseline="0" dirty="0" err="1" smtClean="0"/>
              <a:t>the</a:t>
            </a:r>
            <a:r>
              <a:rPr lang="es-ES" baseline="0" dirty="0" smtClean="0"/>
              <a:t> RCD/</a:t>
            </a:r>
            <a:r>
              <a:rPr lang="es-ES" baseline="0" dirty="0" err="1" smtClean="0"/>
              <a:t>tMDA</a:t>
            </a:r>
            <a:r>
              <a:rPr lang="es-ES" baseline="0" dirty="0" smtClean="0"/>
              <a:t> </a:t>
            </a:r>
            <a:r>
              <a:rPr lang="es-ES" baseline="0" dirty="0" err="1" smtClean="0"/>
              <a:t>program</a:t>
            </a:r>
            <a:r>
              <a:rPr lang="es-ES" baseline="0" dirty="0" smtClean="0"/>
              <a:t> </a:t>
            </a:r>
            <a:r>
              <a:rPr lang="es-ES" baseline="0" dirty="0" err="1" smtClean="0"/>
              <a:t>did</a:t>
            </a:r>
            <a:r>
              <a:rPr lang="es-ES" baseline="0" dirty="0" smtClean="0"/>
              <a:t> </a:t>
            </a:r>
            <a:r>
              <a:rPr lang="es-ES" baseline="0" dirty="0" err="1" smtClean="0"/>
              <a:t>have</a:t>
            </a:r>
            <a:r>
              <a:rPr lang="es-ES" baseline="0" dirty="0" smtClean="0"/>
              <a:t> </a:t>
            </a:r>
            <a:r>
              <a:rPr lang="es-ES" baseline="0" dirty="0" err="1" smtClean="0"/>
              <a:t>some</a:t>
            </a:r>
            <a:r>
              <a:rPr lang="es-ES" baseline="0" dirty="0" smtClean="0"/>
              <a:t> </a:t>
            </a:r>
            <a:r>
              <a:rPr lang="es-ES" baseline="0" dirty="0" err="1" smtClean="0"/>
              <a:t>effect</a:t>
            </a:r>
            <a:r>
              <a:rPr lang="es-ES" baseline="0" dirty="0" smtClean="0"/>
              <a:t> </a:t>
            </a:r>
            <a:r>
              <a:rPr lang="es-ES" baseline="0" dirty="0" err="1" smtClean="0"/>
              <a:t>on</a:t>
            </a:r>
            <a:r>
              <a:rPr lang="es-ES" baseline="0" dirty="0" smtClean="0"/>
              <a:t> </a:t>
            </a:r>
            <a:r>
              <a:rPr lang="es-ES" baseline="0" dirty="0" err="1" smtClean="0"/>
              <a:t>the</a:t>
            </a:r>
            <a:r>
              <a:rPr lang="es-ES" baseline="0" dirty="0" smtClean="0"/>
              <a:t> reducción of </a:t>
            </a:r>
            <a:r>
              <a:rPr lang="es-ES" baseline="0" dirty="0" err="1" smtClean="0"/>
              <a:t>the</a:t>
            </a:r>
            <a:r>
              <a:rPr lang="es-ES" baseline="0" dirty="0" smtClean="0"/>
              <a:t> WPI in Piura </a:t>
            </a:r>
            <a:r>
              <a:rPr lang="es-ES" baseline="0" dirty="0" err="1" smtClean="0"/>
              <a:t>based</a:t>
            </a:r>
            <a:r>
              <a:rPr lang="es-ES" baseline="0" dirty="0" smtClean="0"/>
              <a:t> </a:t>
            </a:r>
            <a:r>
              <a:rPr lang="es-ES" baseline="0" dirty="0" err="1" smtClean="0"/>
              <a:t>on</a:t>
            </a:r>
            <a:r>
              <a:rPr lang="es-ES" baseline="0" dirty="0" smtClean="0"/>
              <a:t> </a:t>
            </a:r>
            <a:r>
              <a:rPr lang="es-ES" baseline="0" dirty="0" err="1" smtClean="0"/>
              <a:t>proximity</a:t>
            </a:r>
            <a:r>
              <a:rPr lang="es-ES" baseline="0" dirty="0" smtClean="0"/>
              <a:t>, </a:t>
            </a:r>
            <a:r>
              <a:rPr lang="es-ES" baseline="0" dirty="0" err="1" smtClean="0"/>
              <a:t>having</a:t>
            </a:r>
            <a:r>
              <a:rPr lang="es-ES" baseline="0" dirty="0" smtClean="0"/>
              <a:t> as </a:t>
            </a:r>
            <a:r>
              <a:rPr lang="es-ES" baseline="0" dirty="0" err="1" smtClean="0"/>
              <a:t>other</a:t>
            </a:r>
            <a:r>
              <a:rPr lang="es-ES" baseline="0" dirty="0" smtClean="0"/>
              <a:t> </a:t>
            </a:r>
            <a:r>
              <a:rPr lang="es-ES" baseline="0" dirty="0" err="1" smtClean="0"/>
              <a:t>important</a:t>
            </a:r>
            <a:r>
              <a:rPr lang="es-ES" baseline="0" dirty="0" smtClean="0"/>
              <a:t> </a:t>
            </a:r>
            <a:r>
              <a:rPr lang="es-ES" baseline="0" dirty="0" err="1" smtClean="0"/>
              <a:t>predictors</a:t>
            </a:r>
            <a:r>
              <a:rPr lang="es-ES" baseline="0" dirty="0" smtClean="0"/>
              <a:t> </a:t>
            </a:r>
            <a:r>
              <a:rPr lang="es-ES" baseline="0" dirty="0" err="1" smtClean="0"/>
              <a:t>the</a:t>
            </a:r>
            <a:r>
              <a:rPr lang="es-ES" baseline="0" dirty="0" smtClean="0"/>
              <a:t> </a:t>
            </a:r>
            <a:r>
              <a:rPr lang="es-ES" baseline="0" dirty="0" err="1" smtClean="0"/>
              <a:t>normalized</a:t>
            </a:r>
            <a:r>
              <a:rPr lang="es-ES" baseline="0" dirty="0" smtClean="0"/>
              <a:t> </a:t>
            </a:r>
            <a:r>
              <a:rPr lang="es-ES" baseline="0" dirty="0" err="1" smtClean="0"/>
              <a:t>vegetation</a:t>
            </a:r>
            <a:r>
              <a:rPr lang="es-ES" baseline="0" dirty="0" smtClean="0"/>
              <a:t> </a:t>
            </a:r>
            <a:r>
              <a:rPr lang="es-ES" baseline="0" dirty="0" err="1" smtClean="0"/>
              <a:t>index</a:t>
            </a:r>
            <a:r>
              <a:rPr lang="es-ES" baseline="0" dirty="0" smtClean="0"/>
              <a:t>, </a:t>
            </a:r>
            <a:r>
              <a:rPr lang="es-ES" baseline="0" dirty="0" err="1" smtClean="0"/>
              <a:t>precipitation</a:t>
            </a:r>
            <a:r>
              <a:rPr lang="es-ES" baseline="0" dirty="0" smtClean="0"/>
              <a:t> and </a:t>
            </a:r>
            <a:r>
              <a:rPr lang="es-ES" baseline="0" dirty="0" err="1" smtClean="0"/>
              <a:t>soil</a:t>
            </a:r>
            <a:r>
              <a:rPr lang="es-ES" baseline="0" dirty="0" smtClean="0"/>
              <a:t> </a:t>
            </a:r>
            <a:r>
              <a:rPr lang="es-ES" baseline="0" dirty="0" err="1" smtClean="0"/>
              <a:t>moisture</a:t>
            </a:r>
            <a:r>
              <a:rPr lang="es-ES" baseline="0" dirty="0" smtClean="0"/>
              <a:t>. </a:t>
            </a:r>
          </a:p>
          <a:p>
            <a:r>
              <a:rPr lang="es-ES" baseline="0" dirty="0" err="1" smtClean="0"/>
              <a:t>Temperature</a:t>
            </a:r>
            <a:r>
              <a:rPr lang="es-ES" baseline="0" dirty="0" smtClean="0"/>
              <a:t> </a:t>
            </a:r>
            <a:r>
              <a:rPr lang="es-ES" baseline="0" dirty="0" err="1" smtClean="0"/>
              <a:t>was</a:t>
            </a:r>
            <a:r>
              <a:rPr lang="es-ES" baseline="0" dirty="0" smtClean="0"/>
              <a:t> </a:t>
            </a:r>
            <a:r>
              <a:rPr lang="es-ES" baseline="0" dirty="0" err="1" smtClean="0"/>
              <a:t>marginally</a:t>
            </a:r>
            <a:r>
              <a:rPr lang="es-ES" baseline="0" dirty="0" smtClean="0"/>
              <a:t> </a:t>
            </a:r>
            <a:r>
              <a:rPr lang="es-ES" baseline="0" dirty="0" err="1" smtClean="0"/>
              <a:t>significant</a:t>
            </a:r>
            <a:r>
              <a:rPr lang="es-ES" baseline="0" dirty="0" smtClean="0"/>
              <a:t>, </a:t>
            </a:r>
            <a:r>
              <a:rPr lang="es-ES" baseline="0" dirty="0" err="1" smtClean="0"/>
              <a:t>which</a:t>
            </a:r>
            <a:r>
              <a:rPr lang="es-ES" baseline="0" dirty="0" smtClean="0"/>
              <a:t> </a:t>
            </a:r>
            <a:r>
              <a:rPr lang="es-ES" baseline="0" dirty="0" err="1" smtClean="0"/>
              <a:t>could</a:t>
            </a:r>
            <a:r>
              <a:rPr lang="es-ES" baseline="0" dirty="0" smtClean="0"/>
              <a:t> be </a:t>
            </a:r>
            <a:r>
              <a:rPr lang="es-ES" baseline="0" dirty="0" err="1" smtClean="0"/>
              <a:t>explained</a:t>
            </a:r>
            <a:r>
              <a:rPr lang="es-ES" baseline="0" dirty="0" smtClean="0"/>
              <a:t> </a:t>
            </a:r>
            <a:r>
              <a:rPr lang="es-ES" baseline="0" dirty="0" err="1" smtClean="0"/>
              <a:t>by</a:t>
            </a:r>
            <a:r>
              <a:rPr lang="es-ES" baseline="0" dirty="0" smtClean="0"/>
              <a:t> </a:t>
            </a:r>
            <a:r>
              <a:rPr lang="es-ES" baseline="0" dirty="0" err="1" smtClean="0"/>
              <a:t>the</a:t>
            </a:r>
            <a:r>
              <a:rPr lang="es-ES" baseline="0" dirty="0" smtClean="0"/>
              <a:t> </a:t>
            </a:r>
            <a:r>
              <a:rPr lang="es-ES" baseline="0" dirty="0" err="1" smtClean="0"/>
              <a:t>small</a:t>
            </a:r>
            <a:r>
              <a:rPr lang="es-ES" baseline="0" dirty="0" smtClean="0"/>
              <a:t> </a:t>
            </a:r>
            <a:r>
              <a:rPr lang="es-ES" baseline="0" dirty="0" err="1" smtClean="0"/>
              <a:t>variability</a:t>
            </a:r>
            <a:r>
              <a:rPr lang="es-ES" baseline="0" dirty="0" smtClean="0"/>
              <a:t> </a:t>
            </a:r>
            <a:r>
              <a:rPr lang="es-ES" baseline="0" dirty="0" err="1" smtClean="0"/>
              <a:t>compared</a:t>
            </a:r>
            <a:r>
              <a:rPr lang="es-ES" baseline="0" dirty="0" smtClean="0"/>
              <a:t> to </a:t>
            </a:r>
            <a:r>
              <a:rPr lang="es-ES" baseline="0" dirty="0" err="1" smtClean="0"/>
              <a:t>other</a:t>
            </a:r>
            <a:r>
              <a:rPr lang="es-ES" baseline="0" dirty="0" smtClean="0"/>
              <a:t> </a:t>
            </a:r>
            <a:r>
              <a:rPr lang="es-ES" baseline="0" dirty="0" err="1" smtClean="0"/>
              <a:t>remote</a:t>
            </a:r>
            <a:r>
              <a:rPr lang="es-ES" baseline="0" dirty="0" smtClean="0"/>
              <a:t> </a:t>
            </a:r>
            <a:r>
              <a:rPr lang="es-ES" baseline="0" dirty="0" err="1" smtClean="0"/>
              <a:t>sensing</a:t>
            </a:r>
            <a:r>
              <a:rPr lang="es-ES" baseline="0" dirty="0" smtClean="0"/>
              <a:t> </a:t>
            </a:r>
            <a:r>
              <a:rPr lang="es-ES" baseline="0" dirty="0" err="1" smtClean="0"/>
              <a:t>products</a:t>
            </a:r>
            <a:r>
              <a:rPr lang="es-ES" baseline="0" dirty="0" smtClean="0"/>
              <a:t>.</a:t>
            </a:r>
            <a:endParaRPr lang="es-ES"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11</a:t>
            </a:fld>
            <a:endParaRPr lang="es-ES"/>
          </a:p>
        </p:txBody>
      </p:sp>
    </p:spTree>
    <p:extLst>
      <p:ext uri="{BB962C8B-B14F-4D97-AF65-F5344CB8AC3E}">
        <p14:creationId xmlns:p14="http://schemas.microsoft.com/office/powerpoint/2010/main" val="2003893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4191D61-0A7F-954C-8DE8-8751187D8B23}" type="slidenum">
              <a:rPr lang="es-ES" smtClean="0"/>
              <a:t>12</a:t>
            </a:fld>
            <a:endParaRPr lang="es-ES"/>
          </a:p>
        </p:txBody>
      </p:sp>
    </p:spTree>
    <p:extLst>
      <p:ext uri="{BB962C8B-B14F-4D97-AF65-F5344CB8AC3E}">
        <p14:creationId xmlns:p14="http://schemas.microsoft.com/office/powerpoint/2010/main" val="200389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13</a:t>
            </a:fld>
            <a:endParaRPr lang="es-ES"/>
          </a:p>
        </p:txBody>
      </p:sp>
    </p:spTree>
    <p:extLst>
      <p:ext uri="{BB962C8B-B14F-4D97-AF65-F5344CB8AC3E}">
        <p14:creationId xmlns:p14="http://schemas.microsoft.com/office/powerpoint/2010/main" val="245135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4191D61-0A7F-954C-8DE8-8751187D8B23}" type="slidenum">
              <a:rPr lang="es-ES" smtClean="0"/>
              <a:t>14</a:t>
            </a:fld>
            <a:endParaRPr lang="es-ES"/>
          </a:p>
        </p:txBody>
      </p:sp>
    </p:spTree>
    <p:extLst>
      <p:ext uri="{BB962C8B-B14F-4D97-AF65-F5344CB8AC3E}">
        <p14:creationId xmlns:p14="http://schemas.microsoft.com/office/powerpoint/2010/main" val="2003893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So why is so important to talk about Reactive Case Detection with target</a:t>
            </a:r>
            <a:r>
              <a:rPr lang="en-US" baseline="0" noProof="0" dirty="0" smtClean="0"/>
              <a:t> mass drug administration?</a:t>
            </a:r>
          </a:p>
          <a:p>
            <a:r>
              <a:rPr lang="en-US" baseline="0" noProof="0" dirty="0" smtClean="0"/>
              <a:t>Well, like our good common friend told me a couple year ago: Yes, it may happen </a:t>
            </a:r>
            <a:r>
              <a:rPr lang="en-US" dirty="0" smtClean="0"/>
              <a:t>that is true that cases passively detected works as a good signal to track the human malaria reservoir by using RCD, but we need to be careful about MDA and figure out the best way to use it safely and effectively to target</a:t>
            </a:r>
            <a:r>
              <a:rPr lang="en-US" baseline="0" dirty="0" smtClean="0"/>
              <a:t> the asymptomatic human reservoir. </a:t>
            </a:r>
            <a:endParaRPr lang="en-US" noProof="0"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2</a:t>
            </a:fld>
            <a:endParaRPr lang="es-ES"/>
          </a:p>
        </p:txBody>
      </p:sp>
    </p:spTree>
    <p:extLst>
      <p:ext uri="{BB962C8B-B14F-4D97-AF65-F5344CB8AC3E}">
        <p14:creationId xmlns:p14="http://schemas.microsoft.com/office/powerpoint/2010/main" val="200389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Where</a:t>
            </a:r>
            <a:r>
              <a:rPr lang="en-US" baseline="0" noProof="0" dirty="0" smtClean="0"/>
              <a:t> do we stand about RCD?</a:t>
            </a:r>
          </a:p>
          <a:p>
            <a:r>
              <a:rPr lang="en-US" baseline="0" noProof="0" dirty="0" smtClean="0"/>
              <a:t>The whole idea of using reactive case detection is to target as much asymptomatic cases as we can.</a:t>
            </a:r>
          </a:p>
          <a:p>
            <a:r>
              <a:rPr lang="en-US" baseline="0" noProof="0" dirty="0" smtClean="0"/>
              <a:t>So depending of the intensity of malaria transmission in our population we will be able to catch more or less asymptomatic cases.</a:t>
            </a:r>
          </a:p>
          <a:p>
            <a:r>
              <a:rPr lang="en-US" baseline="0" noProof="0" dirty="0" smtClean="0"/>
              <a:t>To do so we need beyond the households of every index case and target also the fraction of the population that shares their jobs and schools.</a:t>
            </a:r>
            <a:endParaRPr lang="en-US" noProof="0"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3</a:t>
            </a:fld>
            <a:endParaRPr lang="es-ES"/>
          </a:p>
        </p:txBody>
      </p:sp>
    </p:spTree>
    <p:extLst>
      <p:ext uri="{BB962C8B-B14F-4D97-AF65-F5344CB8AC3E}">
        <p14:creationId xmlns:p14="http://schemas.microsoft.com/office/powerpoint/2010/main" val="200389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How RCD is carried on around the world?</a:t>
            </a:r>
          </a:p>
          <a:p>
            <a:r>
              <a:rPr lang="en-US" noProof="0" dirty="0" smtClean="0"/>
              <a:t>Well, it</a:t>
            </a:r>
            <a:r>
              <a:rPr lang="en-US" baseline="0" noProof="0" dirty="0" smtClean="0"/>
              <a:t> varies from country to country but the communalities includes implementing the capacity to actively screen for asymptomatic malaria around the households of every index case is detected. </a:t>
            </a:r>
          </a:p>
          <a:p>
            <a:r>
              <a:rPr lang="en-US" baseline="0" noProof="0" dirty="0" smtClean="0"/>
              <a:t>So the strength of the program will rely on whether they use microscopy, RDTs or more sensitive diagnostics tools such as PCR.</a:t>
            </a:r>
          </a:p>
          <a:p>
            <a:r>
              <a:rPr lang="en-US" baseline="0" noProof="0" dirty="0" smtClean="0"/>
              <a:t>Some variants include a follow up component and other al included as strategies within the national guideline.</a:t>
            </a:r>
          </a:p>
          <a:p>
            <a:r>
              <a:rPr lang="en-US" baseline="0" noProof="0" dirty="0" smtClean="0"/>
              <a:t>Regardless, a key difference among the programs is that some focuses on falciparum malaria, while other on vivax malaria also.</a:t>
            </a:r>
            <a:endParaRPr lang="en-US" noProof="0"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4</a:t>
            </a:fld>
            <a:endParaRPr lang="es-ES"/>
          </a:p>
        </p:txBody>
      </p:sp>
    </p:spTree>
    <p:extLst>
      <p:ext uri="{BB962C8B-B14F-4D97-AF65-F5344CB8AC3E}">
        <p14:creationId xmlns:p14="http://schemas.microsoft.com/office/powerpoint/2010/main" val="200389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noProof="0" dirty="0" smtClean="0">
                <a:solidFill>
                  <a:srgbClr val="FF0000"/>
                </a:solidFill>
              </a:rPr>
              <a:t>Where do we stand on </a:t>
            </a:r>
            <a:r>
              <a:rPr lang="en-US" sz="1200" b="1" noProof="0" dirty="0" err="1" smtClean="0">
                <a:solidFill>
                  <a:srgbClr val="FF0000"/>
                </a:solidFill>
              </a:rPr>
              <a:t>tMDA</a:t>
            </a:r>
            <a:r>
              <a:rPr lang="en-US" sz="1200" b="1" noProof="0" dirty="0" smtClean="0">
                <a:solidFill>
                  <a:srgbClr val="FF0000"/>
                </a:solidFill>
              </a:rPr>
              <a:t>?</a:t>
            </a:r>
          </a:p>
          <a:p>
            <a:r>
              <a:rPr lang="en-US" noProof="0" dirty="0" smtClean="0"/>
              <a:t>The core concept of </a:t>
            </a:r>
            <a:r>
              <a:rPr lang="en-US" noProof="0" dirty="0" err="1" smtClean="0"/>
              <a:t>tMDA</a:t>
            </a:r>
            <a:r>
              <a:rPr lang="en-US" baseline="0" noProof="0" dirty="0" smtClean="0"/>
              <a:t> is to target the higher fraction of the human malaria reservoir as possible.</a:t>
            </a:r>
          </a:p>
          <a:p>
            <a:r>
              <a:rPr lang="en-US" baseline="0" noProof="0" dirty="0" smtClean="0"/>
              <a:t>To do so every time we detect a index case we must follow them home and treat as much subjects have their higher risk to be a malaria carrier. </a:t>
            </a:r>
          </a:p>
          <a:p>
            <a:r>
              <a:rPr lang="en-US" baseline="0" noProof="0" dirty="0" smtClean="0"/>
              <a:t>This is extremely useful given that most malaria cases occurs in clusters and that the likelihood of be or get an infection surrounding a symptomatic malaria case is higher. </a:t>
            </a:r>
            <a:endParaRPr lang="en-US" noProof="0"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5</a:t>
            </a:fld>
            <a:endParaRPr lang="es-ES"/>
          </a:p>
        </p:txBody>
      </p:sp>
    </p:spTree>
    <p:extLst>
      <p:ext uri="{BB962C8B-B14F-4D97-AF65-F5344CB8AC3E}">
        <p14:creationId xmlns:p14="http://schemas.microsoft.com/office/powerpoint/2010/main" val="200389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Again, the definition of what it</a:t>
            </a:r>
            <a:r>
              <a:rPr lang="en-US" baseline="0" noProof="0" dirty="0" smtClean="0"/>
              <a:t> is </a:t>
            </a:r>
            <a:r>
              <a:rPr lang="en-US" baseline="0" noProof="0" dirty="0" err="1" smtClean="0"/>
              <a:t>tMDA</a:t>
            </a:r>
            <a:r>
              <a:rPr lang="en-US" baseline="0" noProof="0" dirty="0" smtClean="0"/>
              <a:t> varies from country to country.</a:t>
            </a:r>
          </a:p>
          <a:p>
            <a:r>
              <a:rPr lang="en-US" baseline="0" noProof="0" dirty="0" smtClean="0"/>
              <a:t>Most </a:t>
            </a:r>
            <a:r>
              <a:rPr lang="en-US" baseline="0" noProof="0" dirty="0" err="1" smtClean="0"/>
              <a:t>tMDA</a:t>
            </a:r>
            <a:r>
              <a:rPr lang="en-US" baseline="0" noProof="0" dirty="0" smtClean="0"/>
              <a:t> programs are triggered by incident cases, and excludes </a:t>
            </a:r>
            <a:r>
              <a:rPr lang="en-US" sz="1200" dirty="0" smtClean="0">
                <a:effectLst/>
              </a:rPr>
              <a:t>infants,</a:t>
            </a:r>
            <a:r>
              <a:rPr lang="en-US" sz="1200" baseline="0" dirty="0" smtClean="0">
                <a:effectLst/>
              </a:rPr>
              <a:t> </a:t>
            </a:r>
            <a:r>
              <a:rPr lang="en-US" sz="1200" dirty="0" smtClean="0">
                <a:effectLst/>
              </a:rPr>
              <a:t>pregnant</a:t>
            </a:r>
            <a:r>
              <a:rPr lang="en-US" sz="1200" baseline="0" dirty="0" smtClean="0">
                <a:effectLst/>
              </a:rPr>
              <a:t> women, and some chronic comorbidities</a:t>
            </a:r>
          </a:p>
          <a:p>
            <a:r>
              <a:rPr lang="en-US" sz="1200" baseline="0" noProof="0" dirty="0" smtClean="0">
                <a:effectLst/>
              </a:rPr>
              <a:t>There is a huge concern about G6PD when using 8aminoquinolines such as </a:t>
            </a:r>
            <a:r>
              <a:rPr lang="en-US" sz="1200" baseline="0" noProof="0" dirty="0" err="1" smtClean="0">
                <a:effectLst/>
              </a:rPr>
              <a:t>primaquine</a:t>
            </a:r>
            <a:r>
              <a:rPr lang="en-US" sz="1200" baseline="0" noProof="0" dirty="0" smtClean="0">
                <a:effectLst/>
              </a:rPr>
              <a:t> so most includes g6pd testing and an adverse events surveillance component</a:t>
            </a:r>
          </a:p>
          <a:p>
            <a:endParaRPr lang="en-US" baseline="0" noProof="0" dirty="0" smtClean="0"/>
          </a:p>
          <a:p>
            <a:endParaRPr lang="en-US" noProof="0"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6</a:t>
            </a:fld>
            <a:endParaRPr lang="es-ES"/>
          </a:p>
        </p:txBody>
      </p:sp>
    </p:spTree>
    <p:extLst>
      <p:ext uri="{BB962C8B-B14F-4D97-AF65-F5344CB8AC3E}">
        <p14:creationId xmlns:p14="http://schemas.microsoft.com/office/powerpoint/2010/main" val="200389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Here</a:t>
            </a:r>
            <a:r>
              <a:rPr lang="en-US" baseline="0" noProof="0" dirty="0" smtClean="0"/>
              <a:t> allow me to present you our experience with RCD </a:t>
            </a:r>
            <a:r>
              <a:rPr lang="en-US" baseline="0" noProof="0" dirty="0" err="1" smtClean="0"/>
              <a:t>tMDA</a:t>
            </a:r>
            <a:r>
              <a:rPr lang="en-US" baseline="0" noProof="0" dirty="0" smtClean="0"/>
              <a:t> </a:t>
            </a:r>
          </a:p>
          <a:p>
            <a:r>
              <a:rPr lang="en-US" baseline="0" noProof="0" dirty="0" smtClean="0"/>
              <a:t>In 2009 we carried on a pilot demonstrative program in Tumbes, a small region borderline with Ecuador which was identified as a huge malaria reservoir for both countries due the intense commerce between both countries</a:t>
            </a:r>
          </a:p>
          <a:p>
            <a:r>
              <a:rPr lang="en-US" baseline="0" noProof="0" dirty="0" smtClean="0"/>
              <a:t>So after years of working hard to test the idea the Peruvian epidemiologist from Tumbes leaded by Dr. Fernando Quintana finally received a donation of 20,000 complete treatments for </a:t>
            </a:r>
            <a:r>
              <a:rPr lang="en-US" baseline="0" noProof="0" dirty="0" err="1" smtClean="0"/>
              <a:t>vivax</a:t>
            </a:r>
            <a:r>
              <a:rPr lang="en-US" baseline="0" noProof="0" dirty="0" smtClean="0"/>
              <a:t> malaria from the Ecuadorian government in the scope of their own malaria program.</a:t>
            </a:r>
          </a:p>
          <a:p>
            <a:r>
              <a:rPr lang="en-US" baseline="0" noProof="0" dirty="0" smtClean="0"/>
              <a:t>With those resources they went approved to lunch the program in two of the most endemic malaria districts in Tumbes, </a:t>
            </a:r>
            <a:r>
              <a:rPr lang="en-US" baseline="0" noProof="0" dirty="0" err="1" smtClean="0"/>
              <a:t>Aguas</a:t>
            </a:r>
            <a:r>
              <a:rPr lang="en-US" baseline="0" noProof="0" dirty="0" smtClean="0"/>
              <a:t> Verdes and Corrales.</a:t>
            </a:r>
          </a:p>
          <a:p>
            <a:r>
              <a:rPr lang="en-US" baseline="0" noProof="0" dirty="0" smtClean="0"/>
              <a:t>When the Ministry of Health notice that malaria drop down by half at the first year while increasing in the rest of the region they gave us the authorization to scale up.</a:t>
            </a:r>
            <a:endParaRPr lang="en-US" noProof="0"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7</a:t>
            </a:fld>
            <a:endParaRPr lang="es-ES"/>
          </a:p>
        </p:txBody>
      </p:sp>
    </p:spTree>
    <p:extLst>
      <p:ext uri="{BB962C8B-B14F-4D97-AF65-F5344CB8AC3E}">
        <p14:creationId xmlns:p14="http://schemas.microsoft.com/office/powerpoint/2010/main" val="200389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In 2009 </a:t>
            </a:r>
            <a:r>
              <a:rPr lang="es-ES" sz="1200" kern="1200" dirty="0" err="1" smtClean="0">
                <a:solidFill>
                  <a:schemeClr val="tx1"/>
                </a:solidFill>
                <a:effectLst/>
                <a:latin typeface="+mn-lt"/>
                <a:ea typeface="+mn-ea"/>
                <a:cs typeface="+mn-cs"/>
              </a:rPr>
              <a:t>we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deliver</a:t>
            </a:r>
            <a:r>
              <a:rPr lang="es-ES" sz="1200" kern="1200" dirty="0" smtClean="0">
                <a:solidFill>
                  <a:schemeClr val="tx1"/>
                </a:solidFill>
                <a:effectLst/>
                <a:latin typeface="+mn-lt"/>
                <a:ea typeface="+mn-ea"/>
                <a:cs typeface="+mn-cs"/>
              </a:rPr>
              <a:t> 7470 </a:t>
            </a:r>
            <a:r>
              <a:rPr lang="es-ES" sz="1200" kern="1200" dirty="0" err="1" smtClean="0">
                <a:solidFill>
                  <a:schemeClr val="tx1"/>
                </a:solidFill>
                <a:effectLst/>
                <a:latin typeface="+mn-lt"/>
                <a:ea typeface="+mn-ea"/>
                <a:cs typeface="+mn-cs"/>
              </a:rPr>
              <a:t>treatment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including</a:t>
            </a:r>
            <a:r>
              <a:rPr lang="es-ES" sz="1200" kern="1200" dirty="0" smtClean="0">
                <a:solidFill>
                  <a:schemeClr val="tx1"/>
                </a:solidFill>
                <a:effectLst/>
                <a:latin typeface="+mn-lt"/>
                <a:ea typeface="+mn-ea"/>
                <a:cs typeface="+mn-cs"/>
              </a:rPr>
              <a:t> 830 </a:t>
            </a:r>
            <a:r>
              <a:rPr lang="es-ES" sz="1200" kern="1200" dirty="0" smtClean="0">
                <a:solidFill>
                  <a:schemeClr val="tx1"/>
                </a:solidFill>
                <a:effectLst/>
                <a:latin typeface="+mn-lt"/>
                <a:ea typeface="+mn-ea"/>
                <a:cs typeface="+mn-cs"/>
              </a:rPr>
              <a:t>casos GG(+) + 6640 </a:t>
            </a:r>
            <a:r>
              <a:rPr lang="es-ES" sz="1200" kern="1200" dirty="0" err="1" smtClean="0">
                <a:solidFill>
                  <a:schemeClr val="tx1"/>
                </a:solidFill>
                <a:effectLst/>
                <a:latin typeface="+mn-lt"/>
                <a:ea typeface="+mn-ea"/>
                <a:cs typeface="+mn-cs"/>
              </a:rPr>
              <a:t>contacts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while</a:t>
            </a:r>
            <a:r>
              <a:rPr lang="es-ES" sz="1200" kern="1200" dirty="0" smtClean="0">
                <a:solidFill>
                  <a:schemeClr val="tx1"/>
                </a:solidFill>
                <a:effectLst/>
                <a:latin typeface="+mn-lt"/>
                <a:ea typeface="+mn-ea"/>
                <a:cs typeface="+mn-cs"/>
              </a:rPr>
              <a:t> in 2010, </a:t>
            </a:r>
            <a:r>
              <a:rPr lang="es-ES" sz="1200" kern="1200" dirty="0" err="1" smtClean="0">
                <a:solidFill>
                  <a:schemeClr val="tx1"/>
                </a:solidFill>
                <a:effectLst/>
                <a:latin typeface="+mn-lt"/>
                <a:ea typeface="+mn-ea"/>
                <a:cs typeface="+mn-cs"/>
              </a:rPr>
              <a:t>we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delivered</a:t>
            </a:r>
            <a:r>
              <a:rPr lang="es-ES" sz="1200" kern="1200" dirty="0" smtClean="0">
                <a:solidFill>
                  <a:schemeClr val="tx1"/>
                </a:solidFill>
                <a:effectLst/>
                <a:latin typeface="+mn-lt"/>
                <a:ea typeface="+mn-ea"/>
                <a:cs typeface="+mn-cs"/>
              </a:rPr>
              <a:t> 783 </a:t>
            </a:r>
            <a:r>
              <a:rPr lang="es-ES" sz="1200" kern="1200" dirty="0" err="1" smtClean="0">
                <a:solidFill>
                  <a:schemeClr val="tx1"/>
                </a:solidFill>
                <a:effectLst/>
                <a:latin typeface="+mn-lt"/>
                <a:ea typeface="+mn-ea"/>
                <a:cs typeface="+mn-cs"/>
              </a:rPr>
              <a:t>treatment</a:t>
            </a:r>
            <a:r>
              <a:rPr lang="es-ES" sz="1200" kern="1200" dirty="0" smtClean="0">
                <a:solidFill>
                  <a:schemeClr val="tx1"/>
                </a:solidFill>
                <a:effectLst/>
                <a:latin typeface="+mn-lt"/>
                <a:ea typeface="+mn-ea"/>
                <a:cs typeface="+mn-cs"/>
              </a:rPr>
              <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including</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87 cases and 696 </a:t>
            </a:r>
            <a:r>
              <a:rPr lang="es-ES" sz="1200" kern="1200" dirty="0" err="1" smtClean="0">
                <a:solidFill>
                  <a:schemeClr val="tx1"/>
                </a:solidFill>
                <a:effectLst/>
                <a:latin typeface="+mn-lt"/>
                <a:ea typeface="+mn-ea"/>
                <a:cs typeface="+mn-cs"/>
              </a:rPr>
              <a:t>contacts</a:t>
            </a:r>
            <a:r>
              <a:rPr lang="es-ES" sz="1200" kern="1200" dirty="0" smtClean="0">
                <a:solidFill>
                  <a:schemeClr val="tx1"/>
                </a:solidFill>
                <a:effectLst/>
                <a:latin typeface="+mn-lt"/>
                <a:ea typeface="+mn-ea"/>
                <a:cs typeface="+mn-cs"/>
              </a:rPr>
              <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both</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year</a:t>
            </a:r>
            <a:r>
              <a:rPr lang="es-ES" sz="1200" kern="1200" baseline="0" dirty="0" smtClean="0">
                <a:solidFill>
                  <a:schemeClr val="tx1"/>
                </a:solidFill>
                <a:effectLst/>
                <a:latin typeface="+mn-lt"/>
                <a:ea typeface="+mn-ea"/>
                <a:cs typeface="+mn-cs"/>
              </a:rPr>
              <a:t> a </a:t>
            </a:r>
            <a:r>
              <a:rPr lang="es-ES" sz="1200" kern="1200" baseline="0" dirty="0" err="1" smtClean="0">
                <a:solidFill>
                  <a:schemeClr val="tx1"/>
                </a:solidFill>
                <a:effectLst/>
                <a:latin typeface="+mn-lt"/>
                <a:ea typeface="+mn-ea"/>
                <a:cs typeface="+mn-cs"/>
              </a:rPr>
              <a:t>reason</a:t>
            </a:r>
            <a:r>
              <a:rPr lang="es-ES" sz="1200" kern="1200" baseline="0" dirty="0" smtClean="0">
                <a:solidFill>
                  <a:schemeClr val="tx1"/>
                </a:solidFill>
                <a:effectLst/>
                <a:latin typeface="+mn-lt"/>
                <a:ea typeface="+mn-ea"/>
                <a:cs typeface="+mn-cs"/>
              </a:rPr>
              <a:t> of 1:8 </a:t>
            </a:r>
            <a:r>
              <a:rPr lang="es-ES" sz="1200" kern="1200" baseline="0" dirty="0" err="1" smtClean="0">
                <a:solidFill>
                  <a:schemeClr val="tx1"/>
                </a:solidFill>
                <a:effectLst/>
                <a:latin typeface="+mn-lt"/>
                <a:ea typeface="+mn-ea"/>
                <a:cs typeface="+mn-cs"/>
              </a:rPr>
              <a:t>cases:contacts</a:t>
            </a:r>
            <a:endParaRPr lang="es-E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So </a:t>
            </a:r>
            <a:r>
              <a:rPr lang="es-ES" sz="1200" kern="1200" baseline="0" dirty="0" err="1" smtClean="0">
                <a:solidFill>
                  <a:schemeClr val="tx1"/>
                </a:solidFill>
                <a:effectLst/>
                <a:latin typeface="+mn-lt"/>
                <a:ea typeface="+mn-ea"/>
                <a:cs typeface="+mn-cs"/>
              </a:rPr>
              <a:t>you</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may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notice</a:t>
            </a:r>
            <a:r>
              <a:rPr lang="es-ES" sz="1200" kern="1200" baseline="0" dirty="0" smtClean="0">
                <a:solidFill>
                  <a:schemeClr val="tx1"/>
                </a:solidFill>
                <a:effectLst/>
                <a:latin typeface="+mn-lt"/>
                <a:ea typeface="+mn-ea"/>
                <a:cs typeface="+mn-cs"/>
              </a:rPr>
              <a:t>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graphics</a:t>
            </a:r>
            <a:r>
              <a:rPr lang="es-ES" sz="1200" kern="1200" baseline="0" dirty="0" smtClean="0">
                <a:solidFill>
                  <a:schemeClr val="tx1"/>
                </a:solidFill>
                <a:effectLst/>
                <a:latin typeface="+mn-lt"/>
                <a:ea typeface="+mn-ea"/>
                <a:cs typeface="+mn-cs"/>
              </a:rPr>
              <a:t> malaria </a:t>
            </a:r>
            <a:r>
              <a:rPr lang="es-ES" sz="1200" kern="1200" baseline="0" dirty="0" err="1" smtClean="0">
                <a:solidFill>
                  <a:schemeClr val="tx1"/>
                </a:solidFill>
                <a:effectLst/>
                <a:latin typeface="+mn-lt"/>
                <a:ea typeface="+mn-ea"/>
                <a:cs typeface="+mn-cs"/>
              </a:rPr>
              <a:t>drop</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down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dramatically</a:t>
            </a:r>
            <a:r>
              <a:rPr lang="es-ES" sz="1200" kern="1200" baseline="0" dirty="0" smtClean="0">
                <a:solidFill>
                  <a:schemeClr val="tx1"/>
                </a:solidFill>
                <a:effectLst/>
                <a:latin typeface="+mn-lt"/>
                <a:ea typeface="+mn-ea"/>
                <a:cs typeface="+mn-cs"/>
              </a:rPr>
              <a:t> to </a:t>
            </a:r>
            <a:r>
              <a:rPr lang="es-ES" sz="1200" kern="1200" baseline="0" dirty="0" err="1" smtClean="0">
                <a:solidFill>
                  <a:schemeClr val="tx1"/>
                </a:solidFill>
                <a:effectLst/>
                <a:latin typeface="+mn-lt"/>
                <a:ea typeface="+mn-ea"/>
                <a:cs typeface="+mn-cs"/>
              </a:rPr>
              <a:t>zero</a:t>
            </a:r>
            <a:r>
              <a:rPr lang="es-ES" sz="1200" kern="1200" baseline="0" dirty="0" smtClean="0">
                <a:solidFill>
                  <a:schemeClr val="tx1"/>
                </a:solidFill>
                <a:effectLst/>
                <a:latin typeface="+mn-lt"/>
                <a:ea typeface="+mn-ea"/>
                <a:cs typeface="+mn-cs"/>
              </a:rPr>
              <a:t> and </a:t>
            </a:r>
            <a:r>
              <a:rPr lang="es-ES" sz="1200" kern="1200" baseline="0" dirty="0" err="1" smtClean="0">
                <a:solidFill>
                  <a:schemeClr val="tx1"/>
                </a:solidFill>
                <a:effectLst/>
                <a:latin typeface="+mn-lt"/>
                <a:ea typeface="+mn-ea"/>
                <a:cs typeface="+mn-cs"/>
              </a:rPr>
              <a:t>remain</a:t>
            </a:r>
            <a:r>
              <a:rPr lang="es-ES" sz="1200" kern="1200" baseline="0" dirty="0" smtClean="0">
                <a:solidFill>
                  <a:schemeClr val="tx1"/>
                </a:solidFill>
                <a:effectLst/>
                <a:latin typeface="+mn-lt"/>
                <a:ea typeface="+mn-ea"/>
                <a:cs typeface="+mn-cs"/>
              </a:rPr>
              <a:t> at </a:t>
            </a:r>
            <a:r>
              <a:rPr lang="es-ES" sz="1200" kern="1200" baseline="0" dirty="0" err="1" smtClean="0">
                <a:solidFill>
                  <a:schemeClr val="tx1"/>
                </a:solidFill>
                <a:effectLst/>
                <a:latin typeface="+mn-lt"/>
                <a:ea typeface="+mn-ea"/>
                <a:cs typeface="+mn-cs"/>
              </a:rPr>
              <a:t>zero</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authoctonous</a:t>
            </a:r>
            <a:r>
              <a:rPr lang="es-ES" sz="1200" kern="1200" baseline="0" dirty="0" smtClean="0">
                <a:solidFill>
                  <a:schemeClr val="tx1"/>
                </a:solidFill>
                <a:effectLst/>
                <a:latin typeface="+mn-lt"/>
                <a:ea typeface="+mn-ea"/>
                <a:cs typeface="+mn-cs"/>
              </a:rPr>
              <a:t> cases </a:t>
            </a:r>
            <a:r>
              <a:rPr lang="es-ES" sz="1200" kern="1200" baseline="0" dirty="0" err="1" smtClean="0">
                <a:solidFill>
                  <a:schemeClr val="tx1"/>
                </a:solidFill>
                <a:effectLst/>
                <a:latin typeface="+mn-lt"/>
                <a:ea typeface="+mn-ea"/>
                <a:cs typeface="+mn-cs"/>
              </a:rPr>
              <a:t>until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today</a:t>
            </a:r>
            <a:endParaRPr lang="es-E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8</a:t>
            </a:fld>
            <a:endParaRPr lang="es-ES"/>
          </a:p>
        </p:txBody>
      </p:sp>
    </p:spTree>
    <p:extLst>
      <p:ext uri="{BB962C8B-B14F-4D97-AF65-F5344CB8AC3E}">
        <p14:creationId xmlns:p14="http://schemas.microsoft.com/office/powerpoint/2010/main" val="200389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But</a:t>
            </a:r>
            <a:r>
              <a:rPr lang="es-ES" baseline="0" dirty="0" smtClean="0"/>
              <a:t> </a:t>
            </a:r>
            <a:r>
              <a:rPr lang="es-ES" baseline="0" dirty="0" err="1" smtClean="0"/>
              <a:t>while</a:t>
            </a:r>
            <a:r>
              <a:rPr lang="es-ES" baseline="0" dirty="0" smtClean="0"/>
              <a:t> </a:t>
            </a:r>
            <a:r>
              <a:rPr lang="es-ES" baseline="0" dirty="0" err="1" smtClean="0"/>
              <a:t>carrying</a:t>
            </a:r>
            <a:r>
              <a:rPr lang="es-ES" baseline="0" dirty="0" smtClean="0"/>
              <a:t> </a:t>
            </a:r>
            <a:r>
              <a:rPr lang="es-ES" baseline="0" dirty="0" err="1" smtClean="0"/>
              <a:t>the</a:t>
            </a:r>
            <a:r>
              <a:rPr lang="es-ES" baseline="0" dirty="0" smtClean="0"/>
              <a:t> </a:t>
            </a:r>
            <a:r>
              <a:rPr lang="es-ES" baseline="0" dirty="0" err="1" smtClean="0"/>
              <a:t>study</a:t>
            </a:r>
            <a:r>
              <a:rPr lang="es-ES" baseline="0" dirty="0" smtClean="0"/>
              <a:t> in Tumbes </a:t>
            </a:r>
            <a:r>
              <a:rPr lang="es-ES" baseline="0" dirty="0" err="1" smtClean="0"/>
              <a:t>we</a:t>
            </a:r>
            <a:r>
              <a:rPr lang="es-ES" baseline="0" dirty="0" smtClean="0"/>
              <a:t> </a:t>
            </a:r>
            <a:r>
              <a:rPr lang="es-ES" baseline="0" dirty="0" err="1" smtClean="0"/>
              <a:t>observed</a:t>
            </a:r>
            <a:r>
              <a:rPr lang="es-ES" baseline="0" dirty="0" smtClean="0"/>
              <a:t> </a:t>
            </a:r>
            <a:r>
              <a:rPr lang="es-ES" baseline="0" dirty="0" err="1" smtClean="0"/>
              <a:t>that</a:t>
            </a:r>
            <a:r>
              <a:rPr lang="es-ES" baseline="0" dirty="0" smtClean="0"/>
              <a:t> malaria </a:t>
            </a:r>
            <a:r>
              <a:rPr lang="es-ES" baseline="0" dirty="0" err="1" smtClean="0"/>
              <a:t>also</a:t>
            </a:r>
            <a:r>
              <a:rPr lang="es-ES" baseline="0" dirty="0" smtClean="0"/>
              <a:t> </a:t>
            </a:r>
            <a:r>
              <a:rPr lang="es-ES" baseline="0" dirty="0" err="1" smtClean="0"/>
              <a:t>drop</a:t>
            </a:r>
            <a:r>
              <a:rPr lang="es-ES" baseline="0" dirty="0" smtClean="0"/>
              <a:t> </a:t>
            </a:r>
            <a:r>
              <a:rPr lang="es-ES" baseline="0" dirty="0" err="1" smtClean="0"/>
              <a:t>down</a:t>
            </a:r>
            <a:r>
              <a:rPr lang="es-ES" baseline="0" dirty="0" smtClean="0"/>
              <a:t> in Piura, so </a:t>
            </a:r>
            <a:r>
              <a:rPr lang="es-ES" baseline="0" dirty="0" err="1" smtClean="0"/>
              <a:t>we</a:t>
            </a:r>
            <a:r>
              <a:rPr lang="es-ES" baseline="0" dirty="0" smtClean="0"/>
              <a:t> </a:t>
            </a:r>
            <a:r>
              <a:rPr lang="es-ES" baseline="0" dirty="0" err="1" smtClean="0"/>
              <a:t>were</a:t>
            </a:r>
            <a:r>
              <a:rPr lang="es-ES" baseline="0" dirty="0" smtClean="0"/>
              <a:t> </a:t>
            </a:r>
            <a:r>
              <a:rPr lang="es-ES" baseline="0" dirty="0" err="1" smtClean="0"/>
              <a:t>wondering</a:t>
            </a:r>
            <a:r>
              <a:rPr lang="es-ES" baseline="0" dirty="0" smtClean="0"/>
              <a:t> </a:t>
            </a:r>
            <a:r>
              <a:rPr lang="es-ES" baseline="0" dirty="0" err="1" smtClean="0"/>
              <a:t>if</a:t>
            </a:r>
            <a:r>
              <a:rPr lang="es-ES" baseline="0" dirty="0" smtClean="0"/>
              <a:t> </a:t>
            </a:r>
            <a:r>
              <a:rPr lang="es-ES" baseline="0" dirty="0" err="1" smtClean="0"/>
              <a:t>we</a:t>
            </a:r>
            <a:r>
              <a:rPr lang="es-ES" baseline="0" dirty="0" smtClean="0"/>
              <a:t> can </a:t>
            </a:r>
            <a:r>
              <a:rPr lang="es-ES" baseline="0" dirty="0" err="1" smtClean="0"/>
              <a:t>probe</a:t>
            </a:r>
            <a:r>
              <a:rPr lang="es-ES" baseline="0" dirty="0" smtClean="0"/>
              <a:t> </a:t>
            </a:r>
            <a:r>
              <a:rPr lang="es-ES" baseline="0" dirty="0" err="1" smtClean="0"/>
              <a:t>that</a:t>
            </a:r>
            <a:r>
              <a:rPr lang="es-ES" baseline="0" dirty="0" smtClean="0"/>
              <a:t> </a:t>
            </a:r>
            <a:r>
              <a:rPr lang="es-ES" baseline="0" dirty="0" err="1" smtClean="0"/>
              <a:t>it</a:t>
            </a:r>
            <a:r>
              <a:rPr lang="es-ES" baseline="0" dirty="0" smtClean="0"/>
              <a:t> </a:t>
            </a:r>
            <a:r>
              <a:rPr lang="es-ES" baseline="0" dirty="0" err="1" smtClean="0"/>
              <a:t>happens</a:t>
            </a:r>
            <a:r>
              <a:rPr lang="es-ES" baseline="0" dirty="0" smtClean="0"/>
              <a:t> </a:t>
            </a:r>
            <a:r>
              <a:rPr lang="es-ES" baseline="0" dirty="0" err="1" smtClean="0"/>
              <a:t>because</a:t>
            </a:r>
            <a:r>
              <a:rPr lang="es-ES" baseline="0" dirty="0" smtClean="0"/>
              <a:t> </a:t>
            </a:r>
            <a:r>
              <a:rPr lang="es-ES" baseline="0" dirty="0" err="1" smtClean="0"/>
              <a:t>we</a:t>
            </a:r>
            <a:r>
              <a:rPr lang="es-ES" baseline="0" dirty="0" smtClean="0"/>
              <a:t> </a:t>
            </a:r>
            <a:r>
              <a:rPr lang="es-ES" baseline="0" dirty="0" err="1" smtClean="0"/>
              <a:t>interupted</a:t>
            </a:r>
            <a:r>
              <a:rPr lang="es-ES" baseline="0" dirty="0" smtClean="0"/>
              <a:t> de </a:t>
            </a:r>
            <a:r>
              <a:rPr lang="es-ES" baseline="0" dirty="0" err="1" smtClean="0"/>
              <a:t>transmission</a:t>
            </a:r>
            <a:r>
              <a:rPr lang="es-ES" baseline="0" dirty="0" smtClean="0"/>
              <a:t> of malaria in tumbes and </a:t>
            </a:r>
            <a:r>
              <a:rPr lang="es-ES" baseline="0" dirty="0" err="1" smtClean="0"/>
              <a:t>not</a:t>
            </a:r>
            <a:r>
              <a:rPr lang="es-ES" baseline="0" dirty="0" smtClean="0"/>
              <a:t> </a:t>
            </a:r>
            <a:r>
              <a:rPr lang="es-ES" baseline="0" dirty="0" err="1" smtClean="0"/>
              <a:t>for</a:t>
            </a:r>
            <a:r>
              <a:rPr lang="es-ES" baseline="0" dirty="0" smtClean="0"/>
              <a:t> </a:t>
            </a:r>
            <a:r>
              <a:rPr lang="es-ES" baseline="0" dirty="0" err="1" smtClean="0"/>
              <a:t>other</a:t>
            </a:r>
            <a:r>
              <a:rPr lang="es-ES" baseline="0" dirty="0" smtClean="0"/>
              <a:t> </a:t>
            </a:r>
            <a:r>
              <a:rPr lang="es-ES" baseline="0" dirty="0" err="1" smtClean="0"/>
              <a:t>reasons</a:t>
            </a:r>
            <a:r>
              <a:rPr lang="es-ES" baseline="0" dirty="0" smtClean="0"/>
              <a:t>.</a:t>
            </a:r>
          </a:p>
          <a:p>
            <a:r>
              <a:rPr lang="es-ES" baseline="0" dirty="0" smtClean="0"/>
              <a:t>To do so </a:t>
            </a:r>
            <a:r>
              <a:rPr lang="es-ES" baseline="0" dirty="0" err="1" smtClean="0"/>
              <a:t>we</a:t>
            </a:r>
            <a:r>
              <a:rPr lang="es-ES" baseline="0" dirty="0" smtClean="0"/>
              <a:t> </a:t>
            </a:r>
            <a:r>
              <a:rPr lang="es-ES" baseline="0" dirty="0" err="1" smtClean="0"/>
              <a:t>computed</a:t>
            </a:r>
            <a:r>
              <a:rPr lang="es-ES" baseline="0" dirty="0" smtClean="0"/>
              <a:t> </a:t>
            </a:r>
            <a:r>
              <a:rPr lang="es-ES" baseline="0" dirty="0" err="1" smtClean="0"/>
              <a:t>the</a:t>
            </a:r>
            <a:r>
              <a:rPr lang="es-ES" baseline="0" dirty="0" smtClean="0"/>
              <a:t> </a:t>
            </a:r>
            <a:r>
              <a:rPr lang="es-ES" baseline="0" dirty="0" err="1" smtClean="0"/>
              <a:t>distance</a:t>
            </a:r>
            <a:r>
              <a:rPr lang="es-ES" baseline="0" dirty="0" smtClean="0"/>
              <a:t> </a:t>
            </a:r>
            <a:r>
              <a:rPr lang="es-ES" baseline="0" dirty="0" err="1" smtClean="0"/>
              <a:t>from</a:t>
            </a:r>
            <a:r>
              <a:rPr lang="es-ES" baseline="0" dirty="0" smtClean="0"/>
              <a:t> </a:t>
            </a:r>
            <a:r>
              <a:rPr lang="es-ES" baseline="0" dirty="0" err="1" smtClean="0"/>
              <a:t>each</a:t>
            </a:r>
            <a:r>
              <a:rPr lang="es-ES" baseline="0" dirty="0" smtClean="0"/>
              <a:t> </a:t>
            </a:r>
            <a:r>
              <a:rPr lang="es-ES" baseline="0" dirty="0" err="1" smtClean="0"/>
              <a:t>reporting</a:t>
            </a:r>
            <a:r>
              <a:rPr lang="es-ES" baseline="0" dirty="0" smtClean="0"/>
              <a:t> </a:t>
            </a:r>
            <a:r>
              <a:rPr lang="es-ES" baseline="0" dirty="0" err="1" smtClean="0"/>
              <a:t>units</a:t>
            </a:r>
            <a:r>
              <a:rPr lang="es-ES" baseline="0" dirty="0" smtClean="0"/>
              <a:t> </a:t>
            </a:r>
            <a:r>
              <a:rPr lang="es-ES" baseline="0" dirty="0" err="1" smtClean="0"/>
              <a:t>from</a:t>
            </a:r>
            <a:r>
              <a:rPr lang="es-ES" baseline="0" dirty="0" smtClean="0"/>
              <a:t> </a:t>
            </a:r>
            <a:r>
              <a:rPr lang="es-ES" baseline="0" dirty="0" err="1" smtClean="0"/>
              <a:t>both</a:t>
            </a:r>
            <a:r>
              <a:rPr lang="es-ES" baseline="0" dirty="0" smtClean="0"/>
              <a:t> </a:t>
            </a:r>
            <a:r>
              <a:rPr lang="es-ES" baseline="0" dirty="0" err="1" smtClean="0"/>
              <a:t>regions</a:t>
            </a:r>
            <a:r>
              <a:rPr lang="es-ES" baseline="0" dirty="0" smtClean="0"/>
              <a:t> to </a:t>
            </a:r>
            <a:r>
              <a:rPr lang="es-ES" baseline="0" dirty="0" err="1" smtClean="0"/>
              <a:t>the</a:t>
            </a:r>
            <a:r>
              <a:rPr lang="es-ES" baseline="0" dirty="0" smtClean="0"/>
              <a:t> </a:t>
            </a:r>
            <a:r>
              <a:rPr lang="es-ES" baseline="0" dirty="0" err="1" smtClean="0"/>
              <a:t>pilot</a:t>
            </a:r>
            <a:r>
              <a:rPr lang="es-ES" baseline="0" dirty="0" smtClean="0"/>
              <a:t> </a:t>
            </a:r>
            <a:r>
              <a:rPr lang="es-ES" baseline="0" dirty="0" err="1" smtClean="0"/>
              <a:t>sites</a:t>
            </a:r>
            <a:r>
              <a:rPr lang="es-ES" baseline="0" dirty="0" smtClean="0"/>
              <a:t> and </a:t>
            </a:r>
            <a:r>
              <a:rPr lang="es-ES" baseline="0" dirty="0" err="1" smtClean="0"/>
              <a:t>notice</a:t>
            </a:r>
            <a:r>
              <a:rPr lang="es-ES" baseline="0" dirty="0" smtClean="0"/>
              <a:t> a </a:t>
            </a:r>
            <a:r>
              <a:rPr lang="es-ES" baseline="0" dirty="0" err="1" smtClean="0"/>
              <a:t>significant</a:t>
            </a:r>
            <a:r>
              <a:rPr lang="es-ES" baseline="0" dirty="0" smtClean="0"/>
              <a:t> </a:t>
            </a:r>
            <a:r>
              <a:rPr lang="es-ES" baseline="0" dirty="0" err="1" smtClean="0"/>
              <a:t>association</a:t>
            </a:r>
            <a:r>
              <a:rPr lang="es-ES" baseline="0" dirty="0" smtClean="0"/>
              <a:t> in </a:t>
            </a:r>
            <a:r>
              <a:rPr lang="es-ES" baseline="0" dirty="0" err="1" smtClean="0"/>
              <a:t>the</a:t>
            </a:r>
            <a:r>
              <a:rPr lang="es-ES" baseline="0" dirty="0" smtClean="0"/>
              <a:t> </a:t>
            </a:r>
            <a:r>
              <a:rPr lang="es-ES" baseline="0" dirty="0" err="1" smtClean="0"/>
              <a:t>variability</a:t>
            </a:r>
            <a:r>
              <a:rPr lang="es-ES" baseline="0" dirty="0" smtClean="0"/>
              <a:t> of </a:t>
            </a:r>
            <a:r>
              <a:rPr lang="es-ES" baseline="0" dirty="0" err="1" smtClean="0"/>
              <a:t>the</a:t>
            </a:r>
            <a:r>
              <a:rPr lang="es-ES" baseline="0" dirty="0" smtClean="0"/>
              <a:t> </a:t>
            </a:r>
            <a:r>
              <a:rPr lang="es-ES" baseline="0" dirty="0" err="1" smtClean="0"/>
              <a:t>annual</a:t>
            </a:r>
            <a:r>
              <a:rPr lang="es-ES" baseline="0" dirty="0" smtClean="0"/>
              <a:t> malaria </a:t>
            </a:r>
            <a:r>
              <a:rPr lang="es-ES" baseline="0" dirty="0" err="1" smtClean="0"/>
              <a:t>incidence</a:t>
            </a:r>
            <a:r>
              <a:rPr lang="es-ES" baseline="0" dirty="0" smtClean="0"/>
              <a:t> and </a:t>
            </a:r>
            <a:r>
              <a:rPr lang="es-ES" baseline="0" dirty="0" err="1" smtClean="0"/>
              <a:t>the</a:t>
            </a:r>
            <a:r>
              <a:rPr lang="es-ES" baseline="0" dirty="0" smtClean="0"/>
              <a:t> </a:t>
            </a:r>
            <a:r>
              <a:rPr lang="es-ES" baseline="0" dirty="0" err="1" smtClean="0"/>
              <a:t>proximity</a:t>
            </a:r>
            <a:r>
              <a:rPr lang="es-ES" baseline="0" dirty="0" smtClean="0"/>
              <a:t> to </a:t>
            </a:r>
            <a:r>
              <a:rPr lang="es-ES" baseline="0" dirty="0" err="1" smtClean="0"/>
              <a:t>the</a:t>
            </a:r>
            <a:r>
              <a:rPr lang="es-ES" baseline="0" dirty="0" smtClean="0"/>
              <a:t> </a:t>
            </a:r>
            <a:r>
              <a:rPr lang="es-ES" baseline="0" dirty="0" err="1" smtClean="0"/>
              <a:t>pilot</a:t>
            </a:r>
            <a:r>
              <a:rPr lang="es-ES" baseline="0" dirty="0" smtClean="0"/>
              <a:t> </a:t>
            </a:r>
            <a:r>
              <a:rPr lang="es-ES" baseline="0" dirty="0" err="1" smtClean="0"/>
              <a:t>sites</a:t>
            </a:r>
            <a:r>
              <a:rPr lang="es-ES" baseline="0" dirty="0" smtClean="0"/>
              <a:t>.</a:t>
            </a:r>
          </a:p>
          <a:p>
            <a:endParaRPr lang="es-ES" dirty="0"/>
          </a:p>
        </p:txBody>
      </p:sp>
      <p:sp>
        <p:nvSpPr>
          <p:cNvPr id="4" name="Marcador de número de diapositiva 3"/>
          <p:cNvSpPr>
            <a:spLocks noGrp="1"/>
          </p:cNvSpPr>
          <p:nvPr>
            <p:ph type="sldNum" sz="quarter" idx="10"/>
          </p:nvPr>
        </p:nvSpPr>
        <p:spPr/>
        <p:txBody>
          <a:bodyPr/>
          <a:lstStyle/>
          <a:p>
            <a:fld id="{44191D61-0A7F-954C-8DE8-8751187D8B23}" type="slidenum">
              <a:rPr lang="es-ES" smtClean="0"/>
              <a:t>9</a:t>
            </a:fld>
            <a:endParaRPr lang="es-ES"/>
          </a:p>
        </p:txBody>
      </p:sp>
    </p:spTree>
    <p:extLst>
      <p:ext uri="{BB962C8B-B14F-4D97-AF65-F5344CB8AC3E}">
        <p14:creationId xmlns:p14="http://schemas.microsoft.com/office/powerpoint/2010/main" val="200381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E8E06403-FFE2-6C4C-B77D-60C18E05DF74}" type="datetime1">
              <a:rPr lang="en-US" smtClean="0"/>
              <a:t>11/7/2017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3038922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DD4D1DF-116B-714A-8391-E1FAA6339BA2}" type="datetime1">
              <a:rPr lang="en-US" smtClean="0"/>
              <a:t>11/7/2017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1842500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17DFD6A3-01D7-B84A-A28E-D05E3E88562C}" type="datetime1">
              <a:rPr lang="en-US" smtClean="0"/>
              <a:t>11/7/2017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52308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18C9EE9B-DE1E-0045-A82F-51FDCA9CD14F}" type="datetime1">
              <a:rPr lang="en-US" smtClean="0"/>
              <a:t>11/7/2017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133718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51F79DF4-1313-CC43-83F0-45660A3BF556}" type="datetime1">
              <a:rPr lang="en-US" smtClean="0"/>
              <a:t>11/7/2017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426392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68DBFC41-D8D4-BF44-8081-27DB689A322A}" type="datetime1">
              <a:rPr lang="en-US" smtClean="0"/>
              <a:t>11/7/2017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215258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14D21BE9-14DC-5945-BA69-858EA5090025}" type="datetime1">
              <a:rPr lang="en-US" smtClean="0"/>
              <a:t>11/7/2017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2790325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29EE55DF-69B4-EF43-BCD9-DF7EA2D1B20A}" type="datetime1">
              <a:rPr lang="en-US" smtClean="0"/>
              <a:t>11/7/2017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1462885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BD9482A-FB9E-8442-9139-10BCDE8A585C}" type="datetime1">
              <a:rPr lang="en-US" smtClean="0"/>
              <a:t>11/7/2017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4090396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5468CD5-4155-0B49-A54E-8FDC9351D9F3}" type="datetime1">
              <a:rPr lang="en-US" smtClean="0"/>
              <a:t>11/7/2017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282464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EC0A0F0-85A6-7143-93C7-FEC81E4ACA63}" type="datetime1">
              <a:rPr lang="en-US" smtClean="0"/>
              <a:t>11/7/2017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CD50F6B-1678-874E-AE7F-48ABDEC047E7}" type="slidenum">
              <a:rPr lang="es-ES" smtClean="0"/>
              <a:t>‹#›</a:t>
            </a:fld>
            <a:endParaRPr lang="es-ES"/>
          </a:p>
        </p:txBody>
      </p:sp>
    </p:spTree>
    <p:extLst>
      <p:ext uri="{BB962C8B-B14F-4D97-AF65-F5344CB8AC3E}">
        <p14:creationId xmlns:p14="http://schemas.microsoft.com/office/powerpoint/2010/main" val="2519791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90000">
              <a:schemeClr val="bg1">
                <a:lumMod val="65000"/>
                <a:alpha val="4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1581364-B2C4-9B4F-8882-00470BD27BF7}" type="datetime1">
              <a:rPr lang="en-US" smtClean="0"/>
              <a:t>11/7/2017</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CD50F6B-1678-874E-AE7F-48ABDEC047E7}" type="slidenum">
              <a:rPr lang="es-ES" smtClean="0"/>
              <a:t>‹#›</a:t>
            </a:fld>
            <a:endParaRPr lang="es-ES"/>
          </a:p>
        </p:txBody>
      </p:sp>
    </p:spTree>
    <p:extLst>
      <p:ext uri="{BB962C8B-B14F-4D97-AF65-F5344CB8AC3E}">
        <p14:creationId xmlns:p14="http://schemas.microsoft.com/office/powerpoint/2010/main" val="184002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2" Type="http://schemas.openxmlformats.org/officeDocument/2006/relationships/hyperlink" Target="mailto:aquispe@jhu.edu"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1164" y="1040665"/>
            <a:ext cx="8838832" cy="1923664"/>
          </a:xfrm>
        </p:spPr>
        <p:txBody>
          <a:bodyPr>
            <a:noAutofit/>
          </a:bodyPr>
          <a:lstStyle/>
          <a:p>
            <a:pPr algn="l"/>
            <a:r>
              <a:rPr lang="en-US" sz="2400" b="1" dirty="0">
                <a:latin typeface="Helvetica Light"/>
                <a:cs typeface="Helvetica Light"/>
              </a:rPr>
              <a:t>Reactive case detection with targeted mass drug administration: Interrupting malaria transmission and achieving elimination beyond intervention areas in northwestern Peru </a:t>
            </a:r>
          </a:p>
        </p:txBody>
      </p:sp>
      <p:sp>
        <p:nvSpPr>
          <p:cNvPr id="3" name="Subtítulo 2"/>
          <p:cNvSpPr>
            <a:spLocks noGrp="1"/>
          </p:cNvSpPr>
          <p:nvPr>
            <p:ph type="subTitle" idx="1"/>
          </p:nvPr>
        </p:nvSpPr>
        <p:spPr>
          <a:xfrm>
            <a:off x="242324" y="3157189"/>
            <a:ext cx="8823654" cy="731408"/>
          </a:xfrm>
        </p:spPr>
        <p:txBody>
          <a:bodyPr>
            <a:normAutofit/>
          </a:bodyPr>
          <a:lstStyle/>
          <a:p>
            <a:pPr algn="l"/>
            <a:r>
              <a:rPr lang="es-CO" sz="1600" b="1" dirty="0">
                <a:solidFill>
                  <a:schemeClr val="tx1"/>
                </a:solidFill>
              </a:rPr>
              <a:t>Antonio M. Quispe </a:t>
            </a:r>
            <a:r>
              <a:rPr lang="es-CO" sz="1600" baseline="30000" dirty="0"/>
              <a:t>1,2</a:t>
            </a:r>
            <a:r>
              <a:rPr lang="es-CO" sz="1600" dirty="0"/>
              <a:t>, Fernando A. Quintana </a:t>
            </a:r>
            <a:r>
              <a:rPr lang="es-CO" sz="1600" baseline="30000" dirty="0"/>
              <a:t>3</a:t>
            </a:r>
            <a:r>
              <a:rPr lang="es-CO" sz="1600" dirty="0"/>
              <a:t>, Edwar Pozo </a:t>
            </a:r>
            <a:r>
              <a:rPr lang="es-CO" sz="1600" baseline="30000" dirty="0"/>
              <a:t>4</a:t>
            </a:r>
            <a:r>
              <a:rPr lang="es-CO" sz="1600" dirty="0"/>
              <a:t>, Margaret N Kosek </a:t>
            </a:r>
            <a:r>
              <a:rPr lang="es-CO" sz="1600" baseline="30000" dirty="0"/>
              <a:t>5</a:t>
            </a:r>
            <a:r>
              <a:rPr lang="es-CO" sz="1600" dirty="0"/>
              <a:t>, Eduardo Gotuzzo </a:t>
            </a:r>
            <a:r>
              <a:rPr lang="es-CO" sz="1600" baseline="30000" dirty="0"/>
              <a:t>6</a:t>
            </a:r>
            <a:r>
              <a:rPr lang="es-CO" sz="1600" dirty="0"/>
              <a:t> </a:t>
            </a:r>
            <a:endParaRPr lang="en-US" sz="1600" b="1" dirty="0">
              <a:solidFill>
                <a:schemeClr val="tx1"/>
              </a:solidFill>
            </a:endParaRPr>
          </a:p>
        </p:txBody>
      </p:sp>
      <p:sp>
        <p:nvSpPr>
          <p:cNvPr id="6" name="CuadroTexto 5"/>
          <p:cNvSpPr txBox="1">
            <a:spLocks noChangeAspect="1"/>
          </p:cNvSpPr>
          <p:nvPr/>
        </p:nvSpPr>
        <p:spPr>
          <a:xfrm>
            <a:off x="2045239" y="49068"/>
            <a:ext cx="1496262" cy="484632"/>
          </a:xfrm>
          <a:prstGeom prst="rect">
            <a:avLst/>
          </a:prstGeom>
          <a:solidFill>
            <a:srgbClr val="616161"/>
          </a:solidFill>
        </p:spPr>
        <p:txBody>
          <a:bodyPr wrap="square" rtlCol="0">
            <a:spAutoFit/>
          </a:bodyPr>
          <a:lstStyle/>
          <a:p>
            <a:pPr algn="ctr"/>
            <a:r>
              <a:rPr lang="es-ES" sz="1100" dirty="0" smtClean="0">
                <a:solidFill>
                  <a:schemeClr val="bg1"/>
                </a:solidFill>
                <a:latin typeface="+mj-lt"/>
              </a:rPr>
              <a:t>Dirección Regional de Salud Tumbes</a:t>
            </a:r>
            <a:endParaRPr lang="es-ES" sz="1100" dirty="0">
              <a:solidFill>
                <a:schemeClr val="bg1"/>
              </a:solidFill>
              <a:latin typeface="+mj-lt"/>
            </a:endParaRPr>
          </a:p>
        </p:txBody>
      </p:sp>
      <p:pic>
        <p:nvPicPr>
          <p:cNvPr id="8" name="Imagen 7" descr="MINSA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8" y="52460"/>
            <a:ext cx="1970595" cy="484632"/>
          </a:xfrm>
          <a:prstGeom prst="rect">
            <a:avLst/>
          </a:prstGeom>
        </p:spPr>
      </p:pic>
      <p:pic>
        <p:nvPicPr>
          <p:cNvPr id="9" name="Imagen 8" descr="JHSPH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378" y="7589"/>
            <a:ext cx="2230620" cy="626472"/>
          </a:xfrm>
          <a:prstGeom prst="rect">
            <a:avLst/>
          </a:prstGeom>
        </p:spPr>
      </p:pic>
      <p:sp>
        <p:nvSpPr>
          <p:cNvPr id="7" name="Subtítulo 2"/>
          <p:cNvSpPr txBox="1">
            <a:spLocks/>
          </p:cNvSpPr>
          <p:nvPr/>
        </p:nvSpPr>
        <p:spPr>
          <a:xfrm>
            <a:off x="243539" y="3563794"/>
            <a:ext cx="8823654" cy="73140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80975" indent="-180975" algn="l">
              <a:buAutoNum type="arabicPeriod"/>
            </a:pPr>
            <a:r>
              <a:rPr lang="en-US" sz="1200" dirty="0" smtClean="0"/>
              <a:t>Department </a:t>
            </a:r>
            <a:r>
              <a:rPr lang="en-US" sz="1200" dirty="0"/>
              <a:t>of International Health, Johns Hopkins Bloomberg School of Public Health (JHBSPH), Baltimore, </a:t>
            </a:r>
            <a:r>
              <a:rPr lang="en-US" sz="1200" dirty="0" smtClean="0"/>
              <a:t>MD</a:t>
            </a:r>
          </a:p>
          <a:p>
            <a:pPr marL="180975" indent="-180975" algn="l">
              <a:buAutoNum type="arabicPeriod"/>
            </a:pPr>
            <a:r>
              <a:rPr lang="es-ES_tradnl" sz="1200" dirty="0" smtClean="0"/>
              <a:t>Grupo de Investigación Biomédica, Web Med Research. Lima, Peru</a:t>
            </a:r>
          </a:p>
          <a:p>
            <a:pPr marL="180975" indent="-180975" algn="l">
              <a:buAutoNum type="arabicPeriod"/>
            </a:pPr>
            <a:r>
              <a:rPr lang="es-ES_tradnl" sz="1200" dirty="0" smtClean="0"/>
              <a:t>Dirección Regional de Salud, Tumbes, Peru</a:t>
            </a:r>
          </a:p>
          <a:p>
            <a:pPr marL="180975" indent="-180975" algn="l">
              <a:buAutoNum type="arabicPeriod"/>
            </a:pPr>
            <a:r>
              <a:rPr lang="es-ES_tradnl" sz="1200" dirty="0" smtClean="0"/>
              <a:t>Dirección Regional de Salud, Piura, Peru;</a:t>
            </a:r>
          </a:p>
          <a:p>
            <a:pPr marL="180975" indent="-180975" algn="l">
              <a:buAutoNum type="arabicPeriod"/>
            </a:pPr>
            <a:r>
              <a:rPr lang="es-ES_tradnl" sz="1200" dirty="0" smtClean="0"/>
              <a:t>Instituto de Medicina Tropical Alexander von Humboldt, Universidad Peruana Cayetano Heredia, Lima, Peru </a:t>
            </a:r>
          </a:p>
        </p:txBody>
      </p:sp>
      <p:sp>
        <p:nvSpPr>
          <p:cNvPr id="10" name="CuadroTexto 9"/>
          <p:cNvSpPr txBox="1">
            <a:spLocks noChangeAspect="1"/>
          </p:cNvSpPr>
          <p:nvPr/>
        </p:nvSpPr>
        <p:spPr>
          <a:xfrm>
            <a:off x="3571514" y="48859"/>
            <a:ext cx="1496262" cy="484632"/>
          </a:xfrm>
          <a:prstGeom prst="rect">
            <a:avLst/>
          </a:prstGeom>
          <a:solidFill>
            <a:srgbClr val="616161"/>
          </a:solidFill>
        </p:spPr>
        <p:txBody>
          <a:bodyPr wrap="square" rtlCol="0">
            <a:spAutoFit/>
          </a:bodyPr>
          <a:lstStyle/>
          <a:p>
            <a:pPr algn="ctr"/>
            <a:r>
              <a:rPr lang="es-ES" sz="1100" dirty="0" smtClean="0">
                <a:solidFill>
                  <a:schemeClr val="bg1"/>
                </a:solidFill>
                <a:latin typeface="+mj-lt"/>
              </a:rPr>
              <a:t>Dirección Regional de Salud Piura</a:t>
            </a:r>
            <a:endParaRPr lang="es-ES" sz="1100" dirty="0">
              <a:solidFill>
                <a:schemeClr val="bg1"/>
              </a:solidFill>
              <a:latin typeface="+mj-lt"/>
            </a:endParaRPr>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146" y="-45349"/>
            <a:ext cx="2119354" cy="702256"/>
          </a:xfrm>
          <a:prstGeom prst="rect">
            <a:avLst/>
          </a:prstGeom>
        </p:spPr>
      </p:pic>
    </p:spTree>
    <p:extLst>
      <p:ext uri="{BB962C8B-B14F-4D97-AF65-F5344CB8AC3E}">
        <p14:creationId xmlns:p14="http://schemas.microsoft.com/office/powerpoint/2010/main" val="2206908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4380"/>
            <a:ext cx="8861794" cy="539999"/>
          </a:xfrm>
        </p:spPr>
        <p:txBody>
          <a:bodyPr>
            <a:normAutofit/>
          </a:bodyPr>
          <a:lstStyle/>
          <a:p>
            <a:pPr algn="l"/>
            <a:r>
              <a:rPr lang="en-US" sz="2800" b="1" dirty="0" smtClean="0">
                <a:solidFill>
                  <a:srgbClr val="FF0000"/>
                </a:solidFill>
              </a:rPr>
              <a:t>The elimination of malaria from the Peruvian north coast</a:t>
            </a:r>
            <a:endParaRPr lang="en-US" sz="2800" b="1" dirty="0">
              <a:solidFill>
                <a:srgbClr val="FF0000"/>
              </a:solidFill>
            </a:endParaRPr>
          </a:p>
        </p:txBody>
      </p:sp>
      <p:sp>
        <p:nvSpPr>
          <p:cNvPr id="8" name="Marcador de número de diapositiva 7"/>
          <p:cNvSpPr>
            <a:spLocks noGrp="1"/>
          </p:cNvSpPr>
          <p:nvPr>
            <p:ph type="sldNum" sz="quarter" idx="12"/>
          </p:nvPr>
        </p:nvSpPr>
        <p:spPr/>
        <p:txBody>
          <a:bodyPr/>
          <a:lstStyle/>
          <a:p>
            <a:fld id="{9CD50F6B-1678-874E-AE7F-48ABDEC047E7}" type="slidenum">
              <a:rPr lang="en-US" smtClean="0"/>
              <a:t>10</a:t>
            </a:fld>
            <a:r>
              <a:rPr lang="en-US" smtClean="0"/>
              <a:t>/10</a:t>
            </a:r>
            <a:endParaRPr lang="en-US"/>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1507" t="1868" r="1736" b="1928"/>
          <a:stretch/>
        </p:blipFill>
        <p:spPr>
          <a:xfrm>
            <a:off x="12844" y="436360"/>
            <a:ext cx="2310135" cy="2296943"/>
          </a:xfrm>
          <a:prstGeom prst="rect">
            <a:avLst/>
          </a:prstGeom>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1817" t="1961" r="1825" b="1961"/>
          <a:stretch/>
        </p:blipFill>
        <p:spPr>
          <a:xfrm>
            <a:off x="2322979" y="451126"/>
            <a:ext cx="2288836" cy="2282177"/>
          </a:xfrm>
          <a:prstGeom prst="rect">
            <a:avLst/>
          </a:prstGeom>
        </p:spPr>
      </p:pic>
      <p:pic>
        <p:nvPicPr>
          <p:cNvPr id="5" name="Imagen 4"/>
          <p:cNvPicPr>
            <a:picLocks noChangeAspect="1"/>
          </p:cNvPicPr>
          <p:nvPr/>
        </p:nvPicPr>
        <p:blipFill rotWithShape="1">
          <a:blip r:embed="rId5">
            <a:extLst>
              <a:ext uri="{28A0092B-C50C-407E-A947-70E740481C1C}">
                <a14:useLocalDpi xmlns:a14="http://schemas.microsoft.com/office/drawing/2010/main" val="0"/>
              </a:ext>
            </a:extLst>
          </a:blip>
          <a:srcRect l="1737" t="1961" r="1964" b="1961"/>
          <a:stretch/>
        </p:blipFill>
        <p:spPr>
          <a:xfrm>
            <a:off x="4610827" y="466434"/>
            <a:ext cx="2272095" cy="2266870"/>
          </a:xfrm>
          <a:prstGeom prst="rect">
            <a:avLst/>
          </a:prstGeom>
        </p:spPr>
      </p:pic>
      <p:pic>
        <p:nvPicPr>
          <p:cNvPr id="6" name="Imagen 5"/>
          <p:cNvPicPr>
            <a:picLocks noChangeAspect="1"/>
          </p:cNvPicPr>
          <p:nvPr/>
        </p:nvPicPr>
        <p:blipFill rotWithShape="1">
          <a:blip r:embed="rId6">
            <a:extLst>
              <a:ext uri="{28A0092B-C50C-407E-A947-70E740481C1C}">
                <a14:useLocalDpi xmlns:a14="http://schemas.microsoft.com/office/drawing/2010/main" val="0"/>
              </a:ext>
            </a:extLst>
          </a:blip>
          <a:srcRect l="2033" t="2405" r="2678" b="1975"/>
          <a:stretch/>
        </p:blipFill>
        <p:spPr>
          <a:xfrm>
            <a:off x="6899663" y="486190"/>
            <a:ext cx="2239329" cy="2247114"/>
          </a:xfrm>
          <a:prstGeom prst="rect">
            <a:avLst/>
          </a:prstGeom>
        </p:spPr>
      </p:pic>
      <p:sp>
        <p:nvSpPr>
          <p:cNvPr id="30" name="CuadroTexto 29"/>
          <p:cNvSpPr txBox="1"/>
          <p:nvPr/>
        </p:nvSpPr>
        <p:spPr>
          <a:xfrm>
            <a:off x="35131" y="2329061"/>
            <a:ext cx="2295167" cy="369332"/>
          </a:xfrm>
          <a:prstGeom prst="rect">
            <a:avLst/>
          </a:prstGeom>
          <a:noFill/>
        </p:spPr>
        <p:txBody>
          <a:bodyPr wrap="square" rtlCol="0">
            <a:spAutoFit/>
          </a:bodyPr>
          <a:lstStyle/>
          <a:p>
            <a:pPr algn="ctr"/>
            <a:r>
              <a:rPr lang="es-ES_tradnl" b="1" dirty="0" smtClean="0"/>
              <a:t>2011</a:t>
            </a:r>
            <a:endParaRPr lang="es-ES_tradnl" b="1" dirty="0"/>
          </a:p>
        </p:txBody>
      </p:sp>
      <p:sp>
        <p:nvSpPr>
          <p:cNvPr id="13" name="CuadroTexto 12"/>
          <p:cNvSpPr txBox="1"/>
          <p:nvPr/>
        </p:nvSpPr>
        <p:spPr>
          <a:xfrm>
            <a:off x="2375560" y="2334500"/>
            <a:ext cx="2295167" cy="369332"/>
          </a:xfrm>
          <a:prstGeom prst="rect">
            <a:avLst/>
          </a:prstGeom>
          <a:noFill/>
        </p:spPr>
        <p:txBody>
          <a:bodyPr wrap="square" rtlCol="0">
            <a:spAutoFit/>
          </a:bodyPr>
          <a:lstStyle/>
          <a:p>
            <a:pPr algn="ctr"/>
            <a:r>
              <a:rPr lang="es-ES_tradnl" b="1" smtClean="0"/>
              <a:t>2012</a:t>
            </a:r>
            <a:endParaRPr lang="es-ES_tradnl" b="1"/>
          </a:p>
        </p:txBody>
      </p:sp>
      <p:sp>
        <p:nvSpPr>
          <p:cNvPr id="14" name="CuadroTexto 13"/>
          <p:cNvSpPr txBox="1"/>
          <p:nvPr/>
        </p:nvSpPr>
        <p:spPr>
          <a:xfrm>
            <a:off x="4634344" y="2323613"/>
            <a:ext cx="2295167" cy="369332"/>
          </a:xfrm>
          <a:prstGeom prst="rect">
            <a:avLst/>
          </a:prstGeom>
          <a:noFill/>
        </p:spPr>
        <p:txBody>
          <a:bodyPr wrap="square" rtlCol="0">
            <a:spAutoFit/>
          </a:bodyPr>
          <a:lstStyle/>
          <a:p>
            <a:pPr algn="ctr"/>
            <a:r>
              <a:rPr lang="es-ES_tradnl" b="1" dirty="0" smtClean="0"/>
              <a:t>2013</a:t>
            </a:r>
            <a:endParaRPr lang="es-ES_tradnl" b="1" dirty="0"/>
          </a:p>
        </p:txBody>
      </p:sp>
      <p:sp>
        <p:nvSpPr>
          <p:cNvPr id="15" name="CuadroTexto 14"/>
          <p:cNvSpPr txBox="1"/>
          <p:nvPr/>
        </p:nvSpPr>
        <p:spPr>
          <a:xfrm>
            <a:off x="6813702" y="2312726"/>
            <a:ext cx="2295167" cy="369332"/>
          </a:xfrm>
          <a:prstGeom prst="rect">
            <a:avLst/>
          </a:prstGeom>
          <a:noFill/>
        </p:spPr>
        <p:txBody>
          <a:bodyPr wrap="square" rtlCol="0">
            <a:spAutoFit/>
          </a:bodyPr>
          <a:lstStyle/>
          <a:p>
            <a:pPr algn="ctr"/>
            <a:r>
              <a:rPr lang="es-ES_tradnl" b="1" dirty="0" smtClean="0"/>
              <a:t>2014</a:t>
            </a:r>
            <a:endParaRPr lang="es-ES_tradnl" b="1" dirty="0"/>
          </a:p>
        </p:txBody>
      </p:sp>
      <p:graphicFrame>
        <p:nvGraphicFramePr>
          <p:cNvPr id="16" name="Tabla 15"/>
          <p:cNvGraphicFramePr>
            <a:graphicFrameLocks noGrp="1"/>
          </p:cNvGraphicFramePr>
          <p:nvPr>
            <p:extLst>
              <p:ext uri="{D42A27DB-BD31-4B8C-83A1-F6EECF244321}">
                <p14:modId xmlns:p14="http://schemas.microsoft.com/office/powerpoint/2010/main" val="735908929"/>
              </p:ext>
            </p:extLst>
          </p:nvPr>
        </p:nvGraphicFramePr>
        <p:xfrm>
          <a:off x="141103" y="2754870"/>
          <a:ext cx="8861798" cy="1920240"/>
        </p:xfrm>
        <a:graphic>
          <a:graphicData uri="http://schemas.openxmlformats.org/drawingml/2006/table">
            <a:tbl>
              <a:tblPr firstRow="1" bandRow="1">
                <a:tableStyleId>{073A0DAA-6AF3-43AB-8588-CEC1D06C72B9}</a:tableStyleId>
              </a:tblPr>
              <a:tblGrid>
                <a:gridCol w="934662">
                  <a:extLst>
                    <a:ext uri="{9D8B030D-6E8A-4147-A177-3AD203B41FA5}">
                      <a16:colId xmlns:a16="http://schemas.microsoft.com/office/drawing/2014/main" val="20000"/>
                    </a:ext>
                  </a:extLst>
                </a:gridCol>
                <a:gridCol w="1132448">
                  <a:extLst>
                    <a:ext uri="{9D8B030D-6E8A-4147-A177-3AD203B41FA5}">
                      <a16:colId xmlns:a16="http://schemas.microsoft.com/office/drawing/2014/main" val="20001"/>
                    </a:ext>
                  </a:extLst>
                </a:gridCol>
                <a:gridCol w="1132448">
                  <a:extLst>
                    <a:ext uri="{9D8B030D-6E8A-4147-A177-3AD203B41FA5}">
                      <a16:colId xmlns:a16="http://schemas.microsoft.com/office/drawing/2014/main" val="20002"/>
                    </a:ext>
                  </a:extLst>
                </a:gridCol>
                <a:gridCol w="1132448">
                  <a:extLst>
                    <a:ext uri="{9D8B030D-6E8A-4147-A177-3AD203B41FA5}">
                      <a16:colId xmlns:a16="http://schemas.microsoft.com/office/drawing/2014/main" val="20003"/>
                    </a:ext>
                  </a:extLst>
                </a:gridCol>
                <a:gridCol w="1132448">
                  <a:extLst>
                    <a:ext uri="{9D8B030D-6E8A-4147-A177-3AD203B41FA5}">
                      <a16:colId xmlns:a16="http://schemas.microsoft.com/office/drawing/2014/main" val="20004"/>
                    </a:ext>
                  </a:extLst>
                </a:gridCol>
                <a:gridCol w="1132448">
                  <a:extLst>
                    <a:ext uri="{9D8B030D-6E8A-4147-A177-3AD203B41FA5}">
                      <a16:colId xmlns:a16="http://schemas.microsoft.com/office/drawing/2014/main" val="20005"/>
                    </a:ext>
                  </a:extLst>
                </a:gridCol>
                <a:gridCol w="1132448">
                  <a:extLst>
                    <a:ext uri="{9D8B030D-6E8A-4147-A177-3AD203B41FA5}">
                      <a16:colId xmlns:a16="http://schemas.microsoft.com/office/drawing/2014/main" val="20006"/>
                    </a:ext>
                  </a:extLst>
                </a:gridCol>
                <a:gridCol w="1132448">
                  <a:extLst>
                    <a:ext uri="{9D8B030D-6E8A-4147-A177-3AD203B41FA5}">
                      <a16:colId xmlns:a16="http://schemas.microsoft.com/office/drawing/2014/main" val="20007"/>
                    </a:ext>
                  </a:extLst>
                </a:gridCol>
              </a:tblGrid>
              <a:tr h="221442">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latin typeface="+mn-lt"/>
                        </a:rPr>
                        <a:t>Sites</a:t>
                      </a:r>
                      <a:endParaRPr lang="en-US" sz="1200" noProof="0" dirty="0">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7">
                  <a:txBody>
                    <a:bodyPr/>
                    <a:lstStyle/>
                    <a:p>
                      <a:pPr algn="ctr"/>
                      <a:r>
                        <a:rPr lang="en-US" sz="1200" noProof="0" dirty="0" smtClean="0"/>
                        <a:t>Weekly parasite incidence</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s-ES_tradnl" sz="1200" dirty="0">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extLst>
                  <a:ext uri="{0D108BD9-81ED-4DB2-BD59-A6C34878D82A}">
                    <a16:rowId xmlns:a16="http://schemas.microsoft.com/office/drawing/2014/main" val="10000"/>
                  </a:ext>
                </a:extLst>
              </a:tr>
              <a:tr h="221442">
                <a:tc vMerge="1">
                  <a:txBody>
                    <a:bodyPr/>
                    <a:lstStyle/>
                    <a:p>
                      <a:endParaRPr lang="es-ES_tradnl"/>
                    </a:p>
                  </a:txBody>
                  <a:tcPr/>
                </a:tc>
                <a:tc>
                  <a:txBody>
                    <a:bodyPr/>
                    <a:lstStyle/>
                    <a:p>
                      <a:pPr algn="ctr"/>
                      <a:r>
                        <a:rPr lang="en-US" sz="1200" noProof="0" dirty="0" smtClean="0">
                          <a:solidFill>
                            <a:schemeClr val="bg1"/>
                          </a:solidFill>
                        </a:rPr>
                        <a:t>2009</a:t>
                      </a:r>
                      <a:endParaRPr lang="en-US" sz="1200" noProof="0" dirty="0">
                        <a:solidFill>
                          <a:schemeClr val="bg1"/>
                        </a:solidFill>
                        <a:latin typeface="+mn-lt"/>
                      </a:endParaRPr>
                    </a:p>
                  </a:txBody>
                  <a:tcPr>
                    <a:lnL w="381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rPr>
                        <a:t>2010</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rPr>
                        <a:t>2011</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rPr>
                        <a:t>2012</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latin typeface="+mn-lt"/>
                        </a:rPr>
                        <a:t>2013</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latin typeface="+mn-lt"/>
                        </a:rPr>
                        <a:t>2014</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solidFill>
                            <a:schemeClr val="bg1"/>
                          </a:solidFill>
                          <a:latin typeface="+mn-lt"/>
                        </a:rPr>
                        <a:t>2015-16</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221442">
                <a:tc>
                  <a:txBody>
                    <a:bodyPr/>
                    <a:lstStyle/>
                    <a:p>
                      <a:pPr algn="ctr"/>
                      <a:r>
                        <a:rPr lang="en-US" sz="1200" noProof="0" dirty="0" smtClean="0"/>
                        <a:t>RCD/</a:t>
                      </a:r>
                      <a:r>
                        <a:rPr lang="en-US" sz="1200" noProof="0" dirty="0" err="1" smtClean="0"/>
                        <a:t>tMDA</a:t>
                      </a:r>
                      <a:endParaRPr lang="en-US" sz="1200" noProof="0" dirty="0">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mn-lt"/>
                        </a:rPr>
                        <a:t>29.8 (21.0 - 38.6)</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mn-lt"/>
                        </a:rPr>
                        <a:t>11.6 (8.9 - 14.3)</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1.6 (1.0 - 2.3)</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mn-lt"/>
                        </a:rPr>
                        <a:t>0.6 (0.2 - 1.0)</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0.0 (0.0 - 0.0)</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mn-lt"/>
                        </a:rPr>
                        <a:t>0.0 (0.0 - 0.0)</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mn-lt"/>
                        </a:rPr>
                        <a:t>0.0 (0.0 - 0.0)</a:t>
                      </a:r>
                      <a:endParaRPr lang="es-ES_tradnl" sz="1200" b="0" i="0" u="none" strike="noStrike" dirty="0">
                        <a:solidFill>
                          <a:srgbClr val="000000"/>
                        </a:solidFill>
                        <a:effectLst/>
                        <a:latin typeface="+mn-lt"/>
                      </a:endParaRP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21442">
                <a:tc>
                  <a:txBody>
                    <a:bodyPr/>
                    <a:lstStyle/>
                    <a:p>
                      <a:pPr algn="ctr"/>
                      <a:r>
                        <a:rPr lang="en-US" sz="1200" noProof="0" dirty="0" smtClean="0"/>
                        <a:t>PCD</a:t>
                      </a:r>
                      <a:endParaRPr lang="en-US" sz="1200" noProof="0" dirty="0">
                        <a:latin typeface="+mn-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4.4 (2.9 - 5.9)</a:t>
                      </a: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17.0 (12.7 - 21.3)</a:t>
                      </a: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mn-lt"/>
                        </a:rPr>
                        <a:t>3.3 (2.3 - 4.3)</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mn-lt"/>
                        </a:rPr>
                        <a:t>0.8 (0.2 - 1.4)</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0.0 (0.0 - 0.0)</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0.0 (0.0 - 0.0)</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mn-lt"/>
                        </a:rPr>
                        <a:t>0.0 (0.0 - 0.0)</a:t>
                      </a:r>
                      <a:endParaRPr lang="es-ES_tradnl" sz="1200" b="0" i="0" u="none" strike="noStrike" dirty="0">
                        <a:solidFill>
                          <a:srgbClr val="000000"/>
                        </a:solidFill>
                        <a:effectLst/>
                        <a:latin typeface="+mn-lt"/>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21442">
                <a:tc>
                  <a:txBody>
                    <a:bodyPr/>
                    <a:lstStyle/>
                    <a:p>
                      <a:pPr algn="ctr"/>
                      <a:r>
                        <a:rPr lang="en-US" sz="1200" noProof="0" dirty="0" smtClean="0">
                          <a:latin typeface="+mn-lt"/>
                        </a:rPr>
                        <a:t>Close</a:t>
                      </a:r>
                      <a:endParaRPr lang="en-US" sz="1200" noProof="0" dirty="0">
                        <a:latin typeface="+mn-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10.0 (8.4 - 11.5)</a:t>
                      </a: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9.2 (7.6 - 10.8)</a:t>
                      </a: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0.9 (0.6 - 1.2)</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mn-lt"/>
                        </a:rPr>
                        <a:t>0.2 (0.1 - 0.2)</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0.3 (-0.1 - 0.6)</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2.0 (-0.3 - 4.4)</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mn-lt"/>
                        </a:rPr>
                        <a:t>0.0 (0.0 - 0.0)</a:t>
                      </a:r>
                      <a:endParaRPr lang="es-ES_tradnl" sz="1200" b="0" i="0" u="none" strike="noStrike" dirty="0">
                        <a:solidFill>
                          <a:srgbClr val="000000"/>
                        </a:solidFill>
                        <a:effectLst/>
                        <a:latin typeface="+mn-lt"/>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1442">
                <a:tc>
                  <a:txBody>
                    <a:bodyPr/>
                    <a:lstStyle/>
                    <a:p>
                      <a:pPr algn="ctr"/>
                      <a:r>
                        <a:rPr lang="en-US" sz="1200" noProof="0" dirty="0" smtClean="0">
                          <a:latin typeface="+mn-lt"/>
                        </a:rPr>
                        <a:t>Mid</a:t>
                      </a:r>
                      <a:endParaRPr lang="en-US" sz="1200" noProof="0" dirty="0">
                        <a:latin typeface="+mn-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2.5 (0.7 - 4.3)</a:t>
                      </a: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1.4 (0.5 - 2.3)</a:t>
                      </a: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0.1 (0.0 - 0.3)</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0.0 (0.0 - 0.1)</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mn-lt"/>
                        </a:rPr>
                        <a:t>0.1 (-0.1 - 0.2)</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mn-lt"/>
                        </a:rPr>
                        <a:t>0.0 (0.0 - 0.1)</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mn-lt"/>
                        </a:rPr>
                        <a:t>0.0 (0.0 - 0.0)</a:t>
                      </a:r>
                      <a:endParaRPr lang="es-ES_tradnl" sz="1200" b="0" i="0" u="none" strike="noStrike" dirty="0">
                        <a:solidFill>
                          <a:srgbClr val="000000"/>
                        </a:solidFill>
                        <a:effectLst/>
                        <a:latin typeface="+mn-lt"/>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21442">
                <a:tc>
                  <a:txBody>
                    <a:bodyPr/>
                    <a:lstStyle/>
                    <a:p>
                      <a:pPr algn="ctr"/>
                      <a:r>
                        <a:rPr lang="en-US" sz="1200" noProof="0" dirty="0" smtClean="0">
                          <a:latin typeface="+mn-lt"/>
                        </a:rPr>
                        <a:t>Far</a:t>
                      </a:r>
                      <a:endParaRPr lang="en-US" sz="1200" noProof="0" dirty="0">
                        <a:latin typeface="+mn-lt"/>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1.0 (0.6 - 1.5)</a:t>
                      </a:r>
                    </a:p>
                  </a:txBody>
                  <a:tcPr marL="6350" marR="6350" marT="635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1.6 (0.8 - 2.4)</a:t>
                      </a:r>
                    </a:p>
                  </a:txBody>
                  <a:tcPr marL="6350" marR="6350" marT="635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0.1 (-0.1 - 0.3)</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0.1 (-0.1 - 0.2)</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mn-lt"/>
                        </a:rPr>
                        <a:t>0.0 (0.0 - 0.0)</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mn-lt"/>
                        </a:rPr>
                        <a:t>0.0 (0.0 - 0.0)</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mn-lt"/>
                        </a:rPr>
                        <a:t>0.0 (0.0 - 0.0)</a:t>
                      </a:r>
                      <a:endParaRPr lang="es-ES_tradnl" sz="1200" b="0" i="0" u="none" strike="noStrike" dirty="0">
                        <a:solidFill>
                          <a:srgbClr val="000000"/>
                        </a:solidFill>
                        <a:effectLst/>
                        <a:latin typeface="+mn-lt"/>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9" name="Rectángulo 8"/>
          <p:cNvSpPr/>
          <p:nvPr/>
        </p:nvSpPr>
        <p:spPr>
          <a:xfrm>
            <a:off x="922492" y="4675110"/>
            <a:ext cx="7282832" cy="523220"/>
          </a:xfrm>
          <a:prstGeom prst="rect">
            <a:avLst/>
          </a:prstGeom>
        </p:spPr>
        <p:txBody>
          <a:bodyPr wrap="square">
            <a:spAutoFit/>
          </a:bodyPr>
          <a:lstStyle/>
          <a:p>
            <a:pPr marL="177800" indent="-177800"/>
            <a:r>
              <a:rPr lang="en-US" sz="1400" dirty="0" smtClean="0">
                <a:latin typeface="Calibri" charset="0"/>
                <a:ea typeface="Times New Roman" charset="0"/>
                <a:cs typeface="Times New Roman" charset="0"/>
              </a:rPr>
              <a:t>*  After </a:t>
            </a:r>
            <a:r>
              <a:rPr lang="en-US" sz="1400" dirty="0">
                <a:latin typeface="Calibri" charset="0"/>
                <a:ea typeface="Times New Roman" charset="0"/>
                <a:cs typeface="Times New Roman" charset="0"/>
              </a:rPr>
              <a:t>scale up, we found a negative association between the mean WPI reduction and proximity to intervention area across the Piura districts, at both 24m (p=0.04) and 48m (p&lt;0.01)</a:t>
            </a:r>
            <a:r>
              <a:rPr lang="es-ES_tradnl" sz="1400" dirty="0"/>
              <a:t> </a:t>
            </a:r>
          </a:p>
        </p:txBody>
      </p:sp>
    </p:spTree>
    <p:extLst>
      <p:ext uri="{BB962C8B-B14F-4D97-AF65-F5344CB8AC3E}">
        <p14:creationId xmlns:p14="http://schemas.microsoft.com/office/powerpoint/2010/main" val="1243946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4380"/>
            <a:ext cx="8861794" cy="539999"/>
          </a:xfrm>
        </p:spPr>
        <p:txBody>
          <a:bodyPr>
            <a:normAutofit fontScale="90000"/>
          </a:bodyPr>
          <a:lstStyle/>
          <a:p>
            <a:pPr algn="l"/>
            <a:r>
              <a:rPr lang="en-US" sz="3600" b="1" dirty="0">
                <a:solidFill>
                  <a:srgbClr val="FF0000"/>
                </a:solidFill>
              </a:rPr>
              <a:t>Results</a:t>
            </a:r>
            <a:r>
              <a:rPr lang="en-US" sz="3600" b="1" dirty="0" smtClean="0">
                <a:solidFill>
                  <a:srgbClr val="FF0000"/>
                </a:solidFill>
              </a:rPr>
              <a:t>:</a:t>
            </a:r>
            <a:endParaRPr lang="en-US" sz="3600" b="1" dirty="0">
              <a:solidFill>
                <a:srgbClr val="FF0000"/>
              </a:solidFill>
            </a:endParaRPr>
          </a:p>
        </p:txBody>
      </p:sp>
      <p:sp>
        <p:nvSpPr>
          <p:cNvPr id="8" name="Marcador de número de diapositiva 7"/>
          <p:cNvSpPr>
            <a:spLocks noGrp="1"/>
          </p:cNvSpPr>
          <p:nvPr>
            <p:ph type="sldNum" sz="quarter" idx="12"/>
          </p:nvPr>
        </p:nvSpPr>
        <p:spPr/>
        <p:txBody>
          <a:bodyPr/>
          <a:lstStyle/>
          <a:p>
            <a:fld id="{9CD50F6B-1678-874E-AE7F-48ABDEC047E7}" type="slidenum">
              <a:rPr lang="en-US" smtClean="0"/>
              <a:t>11</a:t>
            </a:fld>
            <a:r>
              <a:rPr lang="en-US" smtClean="0"/>
              <a:t>/10</a:t>
            </a:r>
            <a:endParaRPr lang="en-US"/>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8929" t="3438" r="52375" b="6543"/>
          <a:stretch/>
        </p:blipFill>
        <p:spPr>
          <a:xfrm>
            <a:off x="2895059" y="462018"/>
            <a:ext cx="3108960" cy="4219491"/>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52720" t="3438" r="8311" b="6543"/>
          <a:stretch/>
        </p:blipFill>
        <p:spPr>
          <a:xfrm>
            <a:off x="6035040" y="462018"/>
            <a:ext cx="3108960" cy="4219491"/>
          </a:xfrm>
          <a:prstGeom prst="rect">
            <a:avLst/>
          </a:prstGeom>
        </p:spPr>
      </p:pic>
      <p:sp>
        <p:nvSpPr>
          <p:cNvPr id="10" name="Rectángulo 9"/>
          <p:cNvSpPr/>
          <p:nvPr/>
        </p:nvSpPr>
        <p:spPr>
          <a:xfrm>
            <a:off x="124919" y="502478"/>
            <a:ext cx="2753956" cy="3785652"/>
          </a:xfrm>
          <a:prstGeom prst="rect">
            <a:avLst/>
          </a:prstGeom>
        </p:spPr>
        <p:txBody>
          <a:bodyPr wrap="square">
            <a:spAutoFit/>
          </a:bodyPr>
          <a:lstStyle/>
          <a:p>
            <a:pPr marL="233363" indent="-233363">
              <a:buFont typeface="Arial" charset="0"/>
              <a:buChar char="•"/>
            </a:pPr>
            <a:r>
              <a:rPr lang="en-US" sz="1600" dirty="0" smtClean="0"/>
              <a:t>Our </a:t>
            </a:r>
            <a:r>
              <a:rPr lang="en-US" sz="1600" b="1" dirty="0" smtClean="0"/>
              <a:t>Multilevel </a:t>
            </a:r>
            <a:r>
              <a:rPr lang="en-US" sz="1600" b="1" dirty="0"/>
              <a:t>Mixed-effects Poisson </a:t>
            </a:r>
            <a:r>
              <a:rPr lang="en-US" sz="1600" b="1" dirty="0" smtClean="0"/>
              <a:t>Regression model </a:t>
            </a:r>
            <a:r>
              <a:rPr lang="en-US" sz="1600" dirty="0" smtClean="0"/>
              <a:t>indicated that WPI was associated to:</a:t>
            </a:r>
          </a:p>
          <a:p>
            <a:pPr marL="517525" lvl="1" indent="-284163">
              <a:buFont typeface="Helvetica" charset="0"/>
              <a:buChar char="−"/>
            </a:pPr>
            <a:r>
              <a:rPr lang="en-US" sz="1600" dirty="0" smtClean="0"/>
              <a:t>Distance (x10km) from pilot sites </a:t>
            </a:r>
            <a:r>
              <a:rPr lang="en-US" sz="1600" dirty="0"/>
              <a:t>(</a:t>
            </a:r>
            <a:r>
              <a:rPr lang="en-US" sz="1600" dirty="0" smtClean="0"/>
              <a:t>β=0.39; 95%CI, 0.37–0.41</a:t>
            </a:r>
            <a:r>
              <a:rPr lang="en-US" sz="1600" dirty="0"/>
              <a:t>) </a:t>
            </a:r>
          </a:p>
          <a:p>
            <a:pPr marL="517525" lvl="1" indent="-284163">
              <a:buFont typeface="Helvetica" charset="0"/>
              <a:buChar char="−"/>
            </a:pPr>
            <a:r>
              <a:rPr lang="en-US" sz="1600" dirty="0"/>
              <a:t>Normalized difference vegetation index (β=1.05; </a:t>
            </a:r>
            <a:r>
              <a:rPr lang="en-US" sz="1600" dirty="0" smtClean="0"/>
              <a:t>0.90–1.21</a:t>
            </a:r>
            <a:r>
              <a:rPr lang="en-US" sz="1600" dirty="0"/>
              <a:t>) </a:t>
            </a:r>
          </a:p>
          <a:p>
            <a:pPr marL="517525" lvl="1" indent="-284163">
              <a:buFont typeface="Helvetica" charset="0"/>
              <a:buChar char="−"/>
            </a:pPr>
            <a:r>
              <a:rPr lang="en-US" sz="1600" dirty="0"/>
              <a:t>Precipitation(β = 0.28</a:t>
            </a:r>
            <a:r>
              <a:rPr lang="en-US" sz="1600" dirty="0" smtClean="0"/>
              <a:t>; </a:t>
            </a:r>
            <a:r>
              <a:rPr lang="en-US" sz="1600" dirty="0"/>
              <a:t>0.25–0.31)</a:t>
            </a:r>
          </a:p>
          <a:p>
            <a:pPr marL="517525" lvl="1" indent="-284163">
              <a:buFont typeface="Helvetica" charset="0"/>
              <a:buChar char="−"/>
            </a:pPr>
            <a:r>
              <a:rPr lang="en-US" sz="1600" dirty="0" smtClean="0"/>
              <a:t>Soil </a:t>
            </a:r>
            <a:r>
              <a:rPr lang="en-US" sz="1600" dirty="0"/>
              <a:t>moisture (β = </a:t>
            </a:r>
            <a:r>
              <a:rPr lang="en-US" sz="1600" dirty="0" smtClean="0"/>
              <a:t>0.0042; 0.0038–0.0044)</a:t>
            </a:r>
          </a:p>
          <a:p>
            <a:pPr marL="517525" lvl="1" indent="-284163">
              <a:buFont typeface="Helvetica" charset="0"/>
              <a:buChar char="−"/>
            </a:pPr>
            <a:endParaRPr lang="en-US" sz="1600" dirty="0" smtClean="0"/>
          </a:p>
        </p:txBody>
      </p:sp>
    </p:spTree>
    <p:extLst>
      <p:ext uri="{BB962C8B-B14F-4D97-AF65-F5344CB8AC3E}">
        <p14:creationId xmlns:p14="http://schemas.microsoft.com/office/powerpoint/2010/main" val="1827939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14460"/>
            <a:ext cx="8861794" cy="539999"/>
          </a:xfrm>
        </p:spPr>
        <p:txBody>
          <a:bodyPr>
            <a:normAutofit fontScale="90000"/>
          </a:bodyPr>
          <a:lstStyle/>
          <a:p>
            <a:pPr algn="l"/>
            <a:r>
              <a:rPr lang="en-US" sz="3600" b="1" dirty="0" smtClean="0">
                <a:solidFill>
                  <a:srgbClr val="FF0000"/>
                </a:solidFill>
              </a:rPr>
              <a:t>Conclusions</a:t>
            </a:r>
            <a:endParaRPr lang="en-US" sz="3600" b="1" dirty="0">
              <a:solidFill>
                <a:srgbClr val="FF0000"/>
              </a:solidFill>
            </a:endParaRPr>
          </a:p>
        </p:txBody>
      </p:sp>
      <p:sp>
        <p:nvSpPr>
          <p:cNvPr id="4" name="Marcador de contenido 3"/>
          <p:cNvSpPr>
            <a:spLocks noGrp="1"/>
          </p:cNvSpPr>
          <p:nvPr>
            <p:ph sz="half" idx="2"/>
          </p:nvPr>
        </p:nvSpPr>
        <p:spPr>
          <a:xfrm>
            <a:off x="241891" y="617330"/>
            <a:ext cx="8444909" cy="4149933"/>
          </a:xfrm>
        </p:spPr>
        <p:txBody>
          <a:bodyPr>
            <a:noAutofit/>
          </a:bodyPr>
          <a:lstStyle/>
          <a:p>
            <a:r>
              <a:rPr lang="en-US" sz="2000" dirty="0" smtClean="0"/>
              <a:t>RCD/</a:t>
            </a:r>
            <a:r>
              <a:rPr lang="en-US" sz="2000" dirty="0" err="1" smtClean="0"/>
              <a:t>tMDA</a:t>
            </a:r>
            <a:r>
              <a:rPr lang="en-US" sz="2000" dirty="0" smtClean="0"/>
              <a:t> may represent an </a:t>
            </a:r>
            <a:r>
              <a:rPr lang="en-US" sz="2000" b="1" dirty="0" smtClean="0">
                <a:solidFill>
                  <a:srgbClr val="FF0000"/>
                </a:solidFill>
              </a:rPr>
              <a:t>effective</a:t>
            </a:r>
            <a:r>
              <a:rPr lang="en-US" sz="2000" dirty="0" smtClean="0">
                <a:solidFill>
                  <a:srgbClr val="FF0000"/>
                </a:solidFill>
              </a:rPr>
              <a:t> </a:t>
            </a:r>
            <a:r>
              <a:rPr lang="en-US" sz="2000" dirty="0" smtClean="0"/>
              <a:t>strategy to support malaria elimination initiatives in regions with low </a:t>
            </a:r>
            <a:r>
              <a:rPr lang="en-US" sz="2000" dirty="0" err="1" smtClean="0"/>
              <a:t>endemicity</a:t>
            </a:r>
            <a:r>
              <a:rPr lang="en-US" sz="2000" dirty="0" smtClean="0"/>
              <a:t>, a high predominance of vivax</a:t>
            </a:r>
            <a:r>
              <a:rPr lang="en-US" sz="2000" dirty="0"/>
              <a:t> malaria, and </a:t>
            </a:r>
            <a:r>
              <a:rPr lang="en-US" sz="2000" dirty="0" smtClean="0"/>
              <a:t>long-term </a:t>
            </a:r>
            <a:r>
              <a:rPr lang="en-US" sz="2000" dirty="0"/>
              <a:t>history of using </a:t>
            </a:r>
            <a:r>
              <a:rPr lang="en-US" sz="2000" dirty="0" err="1"/>
              <a:t>primaquine</a:t>
            </a:r>
            <a:r>
              <a:rPr lang="en-US" sz="2000" dirty="0"/>
              <a:t> without severe adverse events due to G6PD </a:t>
            </a:r>
            <a:r>
              <a:rPr lang="en-US" sz="2000" dirty="0" smtClean="0"/>
              <a:t>deficiency.</a:t>
            </a:r>
          </a:p>
          <a:p>
            <a:pPr lvl="1"/>
            <a:endParaRPr lang="en-US" sz="1600" dirty="0" smtClean="0"/>
          </a:p>
          <a:p>
            <a:pPr>
              <a:spcBef>
                <a:spcPts val="300"/>
              </a:spcBef>
              <a:buFont typeface="Arial" panose="020B0604020202020204" pitchFamily="34" charset="0"/>
              <a:buChar char="•"/>
            </a:pPr>
            <a:r>
              <a:rPr lang="en-US" sz="2000" dirty="0" smtClean="0"/>
              <a:t>Further studies will be required to conclude whether the RCD/</a:t>
            </a:r>
            <a:r>
              <a:rPr lang="en-US" sz="2000" dirty="0" err="1" smtClean="0"/>
              <a:t>tMDA</a:t>
            </a:r>
            <a:r>
              <a:rPr lang="en-US" sz="2000" dirty="0" smtClean="0"/>
              <a:t> program was the primary driver towards the elimination of malaria from the Peruvian north coast.</a:t>
            </a:r>
          </a:p>
          <a:p>
            <a:pPr lvl="1">
              <a:spcBef>
                <a:spcPts val="300"/>
              </a:spcBef>
              <a:buFont typeface="Arial" panose="020B0604020202020204" pitchFamily="34" charset="0"/>
              <a:buChar char="•"/>
            </a:pPr>
            <a:endParaRPr lang="en-US" sz="1600" dirty="0" smtClean="0"/>
          </a:p>
          <a:p>
            <a:pPr>
              <a:spcBef>
                <a:spcPts val="300"/>
              </a:spcBef>
              <a:buFont typeface="Arial" panose="020B0604020202020204" pitchFamily="34" charset="0"/>
              <a:buChar char="•"/>
            </a:pPr>
            <a:r>
              <a:rPr lang="en-US" sz="2000" dirty="0" smtClean="0"/>
              <a:t>In Peru, we recommend </a:t>
            </a:r>
            <a:r>
              <a:rPr lang="en-US" sz="2000" b="1" dirty="0" smtClean="0">
                <a:solidFill>
                  <a:srgbClr val="FF0000"/>
                </a:solidFill>
              </a:rPr>
              <a:t>adopting the RCD/</a:t>
            </a:r>
            <a:r>
              <a:rPr lang="en-US" sz="2000" b="1" dirty="0" err="1" smtClean="0">
                <a:solidFill>
                  <a:srgbClr val="FF0000"/>
                </a:solidFill>
              </a:rPr>
              <a:t>tMDA</a:t>
            </a:r>
            <a:r>
              <a:rPr lang="en-US" sz="2000" b="1" dirty="0" smtClean="0">
                <a:solidFill>
                  <a:srgbClr val="FF0000"/>
                </a:solidFill>
              </a:rPr>
              <a:t> strategy</a:t>
            </a:r>
            <a:r>
              <a:rPr lang="en-US" sz="2000" dirty="0" smtClean="0"/>
              <a:t> within the national malaria control guideline as an alternative </a:t>
            </a:r>
            <a:r>
              <a:rPr lang="en-US" sz="2000" b="1" dirty="0" smtClean="0">
                <a:solidFill>
                  <a:srgbClr val="FF0000"/>
                </a:solidFill>
              </a:rPr>
              <a:t>to support and sustain malaria elimination </a:t>
            </a:r>
            <a:r>
              <a:rPr lang="en-US" sz="2000" dirty="0" smtClean="0"/>
              <a:t>by targeting the human reservoir and containing imported cases.</a:t>
            </a:r>
          </a:p>
        </p:txBody>
      </p:sp>
      <p:sp>
        <p:nvSpPr>
          <p:cNvPr id="8" name="Marcador de número de diapositiva 7"/>
          <p:cNvSpPr>
            <a:spLocks noGrp="1"/>
          </p:cNvSpPr>
          <p:nvPr>
            <p:ph type="sldNum" sz="quarter" idx="12"/>
          </p:nvPr>
        </p:nvSpPr>
        <p:spPr/>
        <p:txBody>
          <a:bodyPr/>
          <a:lstStyle/>
          <a:p>
            <a:fld id="{9CD50F6B-1678-874E-AE7F-48ABDEC047E7}" type="slidenum">
              <a:rPr lang="es-ES" smtClean="0"/>
              <a:t>12</a:t>
            </a:fld>
            <a:r>
              <a:rPr lang="es-ES" dirty="0" smtClean="0"/>
              <a:t>/10</a:t>
            </a:r>
            <a:endParaRPr lang="es-ES" dirty="0"/>
          </a:p>
        </p:txBody>
      </p:sp>
    </p:spTree>
    <p:extLst>
      <p:ext uri="{BB962C8B-B14F-4D97-AF65-F5344CB8AC3E}">
        <p14:creationId xmlns:p14="http://schemas.microsoft.com/office/powerpoint/2010/main" val="1435565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CD50F6B-1678-874E-AE7F-48ABDEC047E7}" type="slidenum">
              <a:rPr lang="es-ES" smtClean="0"/>
              <a:t>13</a:t>
            </a:fld>
            <a:endParaRPr lang="es-ES"/>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CuadroTexto 3"/>
          <p:cNvSpPr txBox="1"/>
          <p:nvPr/>
        </p:nvSpPr>
        <p:spPr>
          <a:xfrm>
            <a:off x="109329" y="4785402"/>
            <a:ext cx="4909932" cy="369332"/>
          </a:xfrm>
          <a:prstGeom prst="rect">
            <a:avLst/>
          </a:prstGeom>
          <a:noFill/>
        </p:spPr>
        <p:txBody>
          <a:bodyPr wrap="square" rtlCol="0">
            <a:spAutoFit/>
          </a:bodyPr>
          <a:lstStyle/>
          <a:p>
            <a:r>
              <a:rPr lang="en-US" b="1" dirty="0" smtClean="0">
                <a:solidFill>
                  <a:schemeClr val="bg1"/>
                </a:solidFill>
              </a:rPr>
              <a:t>Piura, March 2017 (Source: El Comercio, Peru)</a:t>
            </a:r>
            <a:endParaRPr lang="en-US" b="1" dirty="0">
              <a:solidFill>
                <a:schemeClr val="bg1"/>
              </a:solidFill>
            </a:endParaRPr>
          </a:p>
        </p:txBody>
      </p:sp>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5198" r="5724" b="22993"/>
          <a:stretch/>
        </p:blipFill>
        <p:spPr>
          <a:xfrm>
            <a:off x="5688970" y="3448393"/>
            <a:ext cx="3455030" cy="1706341"/>
          </a:xfrm>
          <a:prstGeom prst="rect">
            <a:avLst/>
          </a:prstGeom>
        </p:spPr>
      </p:pic>
    </p:spTree>
    <p:extLst>
      <p:ext uri="{BB962C8B-B14F-4D97-AF65-F5344CB8AC3E}">
        <p14:creationId xmlns:p14="http://schemas.microsoft.com/office/powerpoint/2010/main" val="16291867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4380"/>
            <a:ext cx="8861794" cy="539999"/>
          </a:xfrm>
        </p:spPr>
        <p:txBody>
          <a:bodyPr>
            <a:normAutofit fontScale="90000"/>
          </a:bodyPr>
          <a:lstStyle/>
          <a:p>
            <a:pPr algn="l"/>
            <a:r>
              <a:rPr lang="en-US" sz="3600" b="1" dirty="0" smtClean="0">
                <a:solidFill>
                  <a:srgbClr val="FF0000"/>
                </a:solidFill>
              </a:rPr>
              <a:t>Acknowledgements</a:t>
            </a:r>
            <a:endParaRPr lang="en-US" sz="3600" b="1" dirty="0">
              <a:solidFill>
                <a:srgbClr val="FF0000"/>
              </a:solidFill>
            </a:endParaRPr>
          </a:p>
        </p:txBody>
      </p:sp>
      <p:sp>
        <p:nvSpPr>
          <p:cNvPr id="8" name="Marcador de número de diapositiva 7"/>
          <p:cNvSpPr>
            <a:spLocks noGrp="1"/>
          </p:cNvSpPr>
          <p:nvPr>
            <p:ph type="sldNum" sz="quarter" idx="12"/>
          </p:nvPr>
        </p:nvSpPr>
        <p:spPr/>
        <p:txBody>
          <a:bodyPr/>
          <a:lstStyle/>
          <a:p>
            <a:fld id="{9CD50F6B-1678-874E-AE7F-48ABDEC047E7}" type="slidenum">
              <a:rPr lang="es-ES" smtClean="0"/>
              <a:t>14</a:t>
            </a:fld>
            <a:r>
              <a:rPr lang="es-ES" dirty="0" smtClean="0"/>
              <a:t>/10</a:t>
            </a:r>
            <a:endParaRPr lang="es-ES" dirty="0"/>
          </a:p>
        </p:txBody>
      </p:sp>
      <p:sp>
        <p:nvSpPr>
          <p:cNvPr id="6" name="CuadroTexto 5"/>
          <p:cNvSpPr txBox="1"/>
          <p:nvPr/>
        </p:nvSpPr>
        <p:spPr>
          <a:xfrm>
            <a:off x="7584393" y="1822181"/>
            <a:ext cx="1481585" cy="492443"/>
          </a:xfrm>
          <a:prstGeom prst="rect">
            <a:avLst/>
          </a:prstGeom>
          <a:solidFill>
            <a:srgbClr val="616161"/>
          </a:solidFill>
        </p:spPr>
        <p:txBody>
          <a:bodyPr wrap="square" rtlCol="0">
            <a:spAutoFit/>
          </a:bodyPr>
          <a:lstStyle/>
          <a:p>
            <a:pPr algn="ctr"/>
            <a:r>
              <a:rPr lang="es-ES" sz="1300" dirty="0" smtClean="0">
                <a:solidFill>
                  <a:schemeClr val="bg1"/>
                </a:solidFill>
                <a:latin typeface="+mj-lt"/>
              </a:rPr>
              <a:t>Dirección Regional de Salud Tumbes</a:t>
            </a:r>
            <a:endParaRPr lang="es-ES" sz="1300" dirty="0">
              <a:solidFill>
                <a:schemeClr val="bg1"/>
              </a:solidFill>
              <a:latin typeface="+mj-lt"/>
            </a:endParaRPr>
          </a:p>
        </p:txBody>
      </p:sp>
      <p:pic>
        <p:nvPicPr>
          <p:cNvPr id="7" name="Imagen 6" descr="MINSA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739" y="1820530"/>
            <a:ext cx="2237496" cy="494094"/>
          </a:xfrm>
          <a:prstGeom prst="rect">
            <a:avLst/>
          </a:prstGeom>
        </p:spPr>
      </p:pic>
      <p:sp>
        <p:nvSpPr>
          <p:cNvPr id="10" name="Subtítulo 2"/>
          <p:cNvSpPr txBox="1">
            <a:spLocks/>
          </p:cNvSpPr>
          <p:nvPr/>
        </p:nvSpPr>
        <p:spPr>
          <a:xfrm>
            <a:off x="242324" y="4255154"/>
            <a:ext cx="8823654" cy="731408"/>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endParaRPr lang="en-US" sz="1800" b="0" dirty="0" smtClean="0">
              <a:solidFill>
                <a:schemeClr val="bg1">
                  <a:lumMod val="50000"/>
                </a:schemeClr>
              </a:solidFill>
            </a:endParaRPr>
          </a:p>
        </p:txBody>
      </p:sp>
      <p:sp>
        <p:nvSpPr>
          <p:cNvPr id="11" name="Rectángulo 10"/>
          <p:cNvSpPr/>
          <p:nvPr/>
        </p:nvSpPr>
        <p:spPr>
          <a:xfrm>
            <a:off x="242324" y="680199"/>
            <a:ext cx="5169998" cy="3323987"/>
          </a:xfrm>
          <a:prstGeom prst="rect">
            <a:avLst/>
          </a:prstGeom>
        </p:spPr>
        <p:txBody>
          <a:bodyPr wrap="square">
            <a:spAutoFit/>
          </a:bodyPr>
          <a:lstStyle/>
          <a:p>
            <a:pPr marL="285750" indent="-285750">
              <a:buFont typeface="Arial"/>
              <a:buChar char="•"/>
            </a:pPr>
            <a:r>
              <a:rPr lang="en-US" sz="2000" dirty="0" smtClean="0"/>
              <a:t>The community of Tumbes and Piura</a:t>
            </a:r>
          </a:p>
          <a:p>
            <a:pPr marL="742950" lvl="1" indent="-285750">
              <a:buFont typeface="Arial"/>
              <a:buChar char="•"/>
            </a:pPr>
            <a:endParaRPr lang="en-US" sz="1000" dirty="0"/>
          </a:p>
          <a:p>
            <a:pPr marL="285750" indent="-285750">
              <a:buFont typeface="Arial"/>
              <a:buChar char="•"/>
            </a:pPr>
            <a:r>
              <a:rPr lang="en-US" sz="2000" dirty="0" smtClean="0"/>
              <a:t>Epidemiology Regional Directorates from Tumbes and Piura, Peru</a:t>
            </a:r>
          </a:p>
          <a:p>
            <a:pPr marL="285750" indent="-285750">
              <a:buFont typeface="Arial"/>
              <a:buChar char="•"/>
            </a:pPr>
            <a:endParaRPr lang="en-US" sz="1000" dirty="0"/>
          </a:p>
          <a:p>
            <a:pPr marL="285750" indent="-285750">
              <a:buFont typeface="Arial"/>
              <a:buChar char="•"/>
            </a:pPr>
            <a:r>
              <a:rPr lang="en-US" sz="2000" dirty="0" smtClean="0"/>
              <a:t>Epidemiology General Directorate, </a:t>
            </a:r>
            <a:r>
              <a:rPr lang="en-US" sz="2000" dirty="0"/>
              <a:t>Lima, </a:t>
            </a:r>
            <a:r>
              <a:rPr lang="en-US" sz="2000" dirty="0" smtClean="0"/>
              <a:t>Peru</a:t>
            </a:r>
          </a:p>
          <a:p>
            <a:endParaRPr lang="en-US" sz="1000" dirty="0"/>
          </a:p>
          <a:p>
            <a:pPr marL="285750" indent="-285750">
              <a:buFont typeface="Arial"/>
              <a:buChar char="•"/>
            </a:pPr>
            <a:r>
              <a:rPr lang="en-US" sz="2000" dirty="0" smtClean="0"/>
              <a:t>Strategy for the Prevention and Control of Vector-Borne Diseases, </a:t>
            </a:r>
            <a:r>
              <a:rPr lang="en-US" sz="2000" dirty="0" err="1" smtClean="0"/>
              <a:t>MoH</a:t>
            </a:r>
            <a:r>
              <a:rPr lang="en-US" sz="2000" dirty="0" smtClean="0"/>
              <a:t>, Lima, Peru</a:t>
            </a:r>
          </a:p>
          <a:p>
            <a:pPr marL="285750" indent="-285750">
              <a:buFont typeface="Arial"/>
              <a:buChar char="•"/>
            </a:pPr>
            <a:endParaRPr lang="en-US" sz="1000" dirty="0"/>
          </a:p>
          <a:p>
            <a:pPr marL="285750" indent="-285750">
              <a:buFont typeface="Arial"/>
              <a:buChar char="•"/>
            </a:pPr>
            <a:r>
              <a:rPr lang="en-US" sz="2000" dirty="0" smtClean="0"/>
              <a:t>Bill and Melinda Gates Foundation</a:t>
            </a:r>
          </a:p>
          <a:p>
            <a:pPr marL="285750" indent="-285750">
              <a:buFont typeface="Arial"/>
              <a:buChar char="•"/>
            </a:pPr>
            <a:endParaRPr lang="en-US" sz="1000" dirty="0"/>
          </a:p>
          <a:p>
            <a:pPr marL="285750" indent="-285750">
              <a:buFont typeface="Arial"/>
              <a:buChar char="•"/>
            </a:pPr>
            <a:r>
              <a:rPr lang="en-US" sz="2000" dirty="0" smtClean="0"/>
              <a:t>NIH/Fogarty </a:t>
            </a:r>
          </a:p>
        </p:txBody>
      </p:sp>
      <p:pic>
        <p:nvPicPr>
          <p:cNvPr id="3" name="Imagen 2" descr="gates-foundation_34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590" y="3674521"/>
            <a:ext cx="2129149" cy="851660"/>
          </a:xfrm>
          <a:prstGeom prst="rect">
            <a:avLst/>
          </a:prstGeom>
        </p:spPr>
      </p:pic>
      <p:sp>
        <p:nvSpPr>
          <p:cNvPr id="12" name="CuadroTexto 11"/>
          <p:cNvSpPr txBox="1"/>
          <p:nvPr/>
        </p:nvSpPr>
        <p:spPr>
          <a:xfrm>
            <a:off x="7585608" y="2448341"/>
            <a:ext cx="1481585" cy="492443"/>
          </a:xfrm>
          <a:prstGeom prst="rect">
            <a:avLst/>
          </a:prstGeom>
          <a:solidFill>
            <a:srgbClr val="616161"/>
          </a:solidFill>
        </p:spPr>
        <p:txBody>
          <a:bodyPr wrap="square" rtlCol="0">
            <a:spAutoFit/>
          </a:bodyPr>
          <a:lstStyle/>
          <a:p>
            <a:pPr algn="ctr"/>
            <a:r>
              <a:rPr lang="es-ES" sz="1300" dirty="0" smtClean="0">
                <a:solidFill>
                  <a:schemeClr val="bg1"/>
                </a:solidFill>
                <a:latin typeface="+mj-lt"/>
              </a:rPr>
              <a:t>Dirección General de Epidemiología</a:t>
            </a:r>
            <a:endParaRPr lang="es-ES" sz="1300" dirty="0">
              <a:solidFill>
                <a:schemeClr val="bg1"/>
              </a:solidFill>
              <a:latin typeface="+mj-lt"/>
            </a:endParaRPr>
          </a:p>
        </p:txBody>
      </p:sp>
      <p:pic>
        <p:nvPicPr>
          <p:cNvPr id="13" name="Imagen 12" descr="MINSA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954" y="2446690"/>
            <a:ext cx="2237496" cy="494094"/>
          </a:xfrm>
          <a:prstGeom prst="rect">
            <a:avLst/>
          </a:prstGeom>
        </p:spPr>
      </p:pic>
      <p:pic>
        <p:nvPicPr>
          <p:cNvPr id="4" name="Imagen 3" descr="img_v_esn_em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049518" y="1937232"/>
            <a:ext cx="593952" cy="2920945"/>
          </a:xfrm>
          <a:prstGeom prst="rect">
            <a:avLst/>
          </a:prstGeom>
        </p:spPr>
      </p:pic>
      <p:pic>
        <p:nvPicPr>
          <p:cNvPr id="5" name="Imagen 4" descr="escudo_departamento_tumb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3963" y="356120"/>
            <a:ext cx="1098473" cy="1318168"/>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7076" y="356120"/>
            <a:ext cx="1379724" cy="1304466"/>
          </a:xfrm>
          <a:prstGeom prst="rect">
            <a:avLst/>
          </a:prstGeom>
        </p:spPr>
      </p:pic>
      <p:pic>
        <p:nvPicPr>
          <p:cNvPr id="14" name="Imagen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8927" y="3600113"/>
            <a:ext cx="2657797" cy="880671"/>
          </a:xfrm>
          <a:prstGeom prst="rect">
            <a:avLst/>
          </a:prstGeom>
        </p:spPr>
      </p:pic>
    </p:spTree>
    <p:extLst>
      <p:ext uri="{BB962C8B-B14F-4D97-AF65-F5344CB8AC3E}">
        <p14:creationId xmlns:p14="http://schemas.microsoft.com/office/powerpoint/2010/main" val="820198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2313" y="2865176"/>
            <a:ext cx="7772400" cy="1021556"/>
          </a:xfrm>
        </p:spPr>
        <p:txBody>
          <a:bodyPr/>
          <a:lstStyle/>
          <a:p>
            <a:r>
              <a:rPr lang="en-US" dirty="0" smtClean="0">
                <a:solidFill>
                  <a:srgbClr val="FF0000"/>
                </a:solidFill>
                <a:latin typeface="+mn-lt"/>
              </a:rPr>
              <a:t>Gracias!!!</a:t>
            </a:r>
            <a:endParaRPr lang="en-US" dirty="0">
              <a:solidFill>
                <a:srgbClr val="FF0000"/>
              </a:solidFill>
              <a:latin typeface="+mn-lt"/>
            </a:endParaRPr>
          </a:p>
        </p:txBody>
      </p:sp>
      <p:sp>
        <p:nvSpPr>
          <p:cNvPr id="3" name="Marcador de texto 2"/>
          <p:cNvSpPr>
            <a:spLocks noGrp="1"/>
          </p:cNvSpPr>
          <p:nvPr>
            <p:ph type="body" idx="1"/>
          </p:nvPr>
        </p:nvSpPr>
        <p:spPr>
          <a:xfrm>
            <a:off x="722313" y="3322653"/>
            <a:ext cx="8106724" cy="923970"/>
          </a:xfrm>
        </p:spPr>
        <p:txBody>
          <a:bodyPr/>
          <a:lstStyle/>
          <a:p>
            <a:r>
              <a:rPr lang="en-US">
                <a:solidFill>
                  <a:schemeClr val="bg1">
                    <a:lumMod val="50000"/>
                  </a:schemeClr>
                </a:solidFill>
              </a:rPr>
              <a:t>Antonio M Quispe, MD, MSc, CPH, PhDc</a:t>
            </a:r>
          </a:p>
          <a:p>
            <a:r>
              <a:rPr lang="en-US">
                <a:solidFill>
                  <a:schemeClr val="bg1">
                    <a:lumMod val="50000"/>
                  </a:schemeClr>
                </a:solidFill>
                <a:hlinkClick r:id="rId2"/>
              </a:rPr>
              <a:t>aquispe@</a:t>
            </a:r>
            <a:r>
              <a:rPr lang="en-US" smtClean="0">
                <a:solidFill>
                  <a:schemeClr val="bg1">
                    <a:lumMod val="50000"/>
                  </a:schemeClr>
                </a:solidFill>
                <a:hlinkClick r:id="rId2"/>
              </a:rPr>
              <a:t>jhu.edu</a:t>
            </a:r>
            <a:endParaRPr lang="en-US">
              <a:solidFill>
                <a:schemeClr val="bg1">
                  <a:lumMod val="50000"/>
                </a:schemeClr>
              </a:solidFill>
            </a:endParaRPr>
          </a:p>
        </p:txBody>
      </p:sp>
      <p:sp>
        <p:nvSpPr>
          <p:cNvPr id="4" name="Marcador de número de diapositiva 3"/>
          <p:cNvSpPr>
            <a:spLocks noGrp="1"/>
          </p:cNvSpPr>
          <p:nvPr>
            <p:ph type="sldNum" sz="quarter" idx="12"/>
          </p:nvPr>
        </p:nvSpPr>
        <p:spPr/>
        <p:txBody>
          <a:bodyPr/>
          <a:lstStyle/>
          <a:p>
            <a:fld id="{9CD50F6B-1678-874E-AE7F-48ABDEC047E7}" type="slidenum">
              <a:rPr lang="en-US" smtClean="0"/>
              <a:t>15</a:t>
            </a:fld>
            <a:endParaRPr lang="en-US"/>
          </a:p>
        </p:txBody>
      </p:sp>
      <p:sp>
        <p:nvSpPr>
          <p:cNvPr id="7" name="CuadroTexto 6"/>
          <p:cNvSpPr txBox="1"/>
          <p:nvPr/>
        </p:nvSpPr>
        <p:spPr>
          <a:xfrm>
            <a:off x="2508368" y="178454"/>
            <a:ext cx="6422009" cy="830997"/>
          </a:xfrm>
          <a:prstGeom prst="rect">
            <a:avLst/>
          </a:prstGeom>
          <a:noFill/>
        </p:spPr>
        <p:txBody>
          <a:bodyPr wrap="square" rtlCol="0">
            <a:spAutoFit/>
          </a:bodyPr>
          <a:lstStyle/>
          <a:p>
            <a:pPr algn="r"/>
            <a:r>
              <a:rPr lang="en-US" sz="2400" b="1" i="1" dirty="0" smtClean="0"/>
              <a:t>Think global. Act local!</a:t>
            </a:r>
          </a:p>
          <a:p>
            <a:pPr algn="r"/>
            <a:r>
              <a:rPr lang="en-US" sz="2400" b="1" i="1" dirty="0" smtClean="0"/>
              <a:t>malaria delenda est</a:t>
            </a:r>
          </a:p>
        </p:txBody>
      </p:sp>
      <p:sp>
        <p:nvSpPr>
          <p:cNvPr id="8" name="Marcador de texto 2"/>
          <p:cNvSpPr txBox="1">
            <a:spLocks/>
          </p:cNvSpPr>
          <p:nvPr/>
        </p:nvSpPr>
        <p:spPr>
          <a:xfrm>
            <a:off x="4674880" y="1044466"/>
            <a:ext cx="4255497" cy="479822"/>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r"/>
            <a:r>
              <a:rPr lang="en-US" sz="1800" dirty="0" smtClean="0">
                <a:solidFill>
                  <a:schemeClr val="bg1">
                    <a:lumMod val="50000"/>
                  </a:schemeClr>
                </a:solidFill>
              </a:rPr>
              <a:t>Alan Jon Magill</a:t>
            </a:r>
          </a:p>
          <a:p>
            <a:pPr algn="r"/>
            <a:r>
              <a:rPr lang="en-US" sz="1400" dirty="0" smtClean="0">
                <a:solidFill>
                  <a:schemeClr val="bg1">
                    <a:lumMod val="50000"/>
                  </a:schemeClr>
                </a:solidFill>
              </a:rPr>
              <a:t>(November 26, 1953 – September 19, 2015) </a:t>
            </a:r>
          </a:p>
        </p:txBody>
      </p:sp>
      <p:sp>
        <p:nvSpPr>
          <p:cNvPr id="6" name="CuadroTexto 5"/>
          <p:cNvSpPr txBox="1"/>
          <p:nvPr/>
        </p:nvSpPr>
        <p:spPr>
          <a:xfrm>
            <a:off x="1145804" y="4355951"/>
            <a:ext cx="7058151" cy="738664"/>
          </a:xfrm>
          <a:prstGeom prst="rect">
            <a:avLst/>
          </a:prstGeom>
          <a:noFill/>
        </p:spPr>
        <p:txBody>
          <a:bodyPr wrap="none" rtlCol="0">
            <a:spAutoFit/>
          </a:bodyPr>
          <a:lstStyle/>
          <a:p>
            <a:r>
              <a:rPr lang="en-US" sz="1400" dirty="0" smtClean="0"/>
              <a:t>* For further details in the study model please refer to: Mousam A, Maggioni V, Delamater PL, </a:t>
            </a:r>
          </a:p>
          <a:p>
            <a:r>
              <a:rPr lang="en-US" sz="1400" b="1" dirty="0" smtClean="0"/>
              <a:t>Quispe AM</a:t>
            </a:r>
            <a:r>
              <a:rPr lang="en-US" sz="1400" dirty="0" smtClean="0"/>
              <a:t>. Using remote sensing and modeling techniques to investigate the annual </a:t>
            </a:r>
          </a:p>
          <a:p>
            <a:r>
              <a:rPr lang="en-US" sz="1400" dirty="0" smtClean="0"/>
              <a:t>parasite incidence of malaria in Loreto, Peru. Advances in Water Resources 2017;108:423-38 </a:t>
            </a:r>
            <a:endParaRPr lang="en-US" sz="1400" dirty="0"/>
          </a:p>
        </p:txBody>
      </p:sp>
    </p:spTree>
    <p:extLst>
      <p:ext uri="{BB962C8B-B14F-4D97-AF65-F5344CB8AC3E}">
        <p14:creationId xmlns:p14="http://schemas.microsoft.com/office/powerpoint/2010/main" val="2762147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85020"/>
            <a:ext cx="8861794" cy="539999"/>
          </a:xfrm>
        </p:spPr>
        <p:txBody>
          <a:bodyPr>
            <a:normAutofit/>
          </a:bodyPr>
          <a:lstStyle/>
          <a:p>
            <a:pPr algn="l"/>
            <a:r>
              <a:rPr lang="en-US" sz="2800" b="1" dirty="0" smtClean="0">
                <a:solidFill>
                  <a:srgbClr val="FF0000"/>
                </a:solidFill>
              </a:rPr>
              <a:t>Why do RCD/</a:t>
            </a:r>
            <a:r>
              <a:rPr lang="en-US" sz="2800" b="1" dirty="0" err="1" smtClean="0">
                <a:solidFill>
                  <a:srgbClr val="FF0000"/>
                </a:solidFill>
              </a:rPr>
              <a:t>tMDA</a:t>
            </a:r>
            <a:r>
              <a:rPr lang="en-US" sz="2800" b="1" dirty="0" smtClean="0">
                <a:solidFill>
                  <a:srgbClr val="FF0000"/>
                </a:solidFill>
              </a:rPr>
              <a:t>?</a:t>
            </a:r>
            <a:endParaRPr lang="en-US" sz="2800" b="1" dirty="0">
              <a:solidFill>
                <a:srgbClr val="FF0000"/>
              </a:solidFill>
            </a:endParaRPr>
          </a:p>
        </p:txBody>
      </p:sp>
      <p:sp>
        <p:nvSpPr>
          <p:cNvPr id="3" name="Marcador de texto 2"/>
          <p:cNvSpPr>
            <a:spLocks noGrp="1"/>
          </p:cNvSpPr>
          <p:nvPr>
            <p:ph type="body" idx="1"/>
          </p:nvPr>
        </p:nvSpPr>
        <p:spPr>
          <a:xfrm>
            <a:off x="241891" y="3883111"/>
            <a:ext cx="4255497" cy="479822"/>
          </a:xfrm>
        </p:spPr>
        <p:txBody>
          <a:bodyPr>
            <a:noAutofit/>
          </a:bodyPr>
          <a:lstStyle/>
          <a:p>
            <a:r>
              <a:rPr lang="en-US" sz="1800" dirty="0" smtClean="0">
                <a:solidFill>
                  <a:schemeClr val="bg1">
                    <a:lumMod val="50000"/>
                  </a:schemeClr>
                </a:solidFill>
              </a:rPr>
              <a:t>Alan Jon Magill</a:t>
            </a:r>
          </a:p>
          <a:p>
            <a:r>
              <a:rPr lang="en-US" sz="1400" dirty="0" smtClean="0">
                <a:solidFill>
                  <a:schemeClr val="bg1">
                    <a:lumMod val="50000"/>
                  </a:schemeClr>
                </a:solidFill>
              </a:rPr>
              <a:t>(November 26, 1953 – September 19, 2015) </a:t>
            </a:r>
          </a:p>
        </p:txBody>
      </p:sp>
      <p:sp>
        <p:nvSpPr>
          <p:cNvPr id="4" name="Marcador de contenido 3"/>
          <p:cNvSpPr>
            <a:spLocks noGrp="1"/>
          </p:cNvSpPr>
          <p:nvPr>
            <p:ph sz="half" idx="2"/>
          </p:nvPr>
        </p:nvSpPr>
        <p:spPr>
          <a:xfrm>
            <a:off x="241891" y="957039"/>
            <a:ext cx="6127917" cy="2852501"/>
          </a:xfrm>
        </p:spPr>
        <p:txBody>
          <a:bodyPr>
            <a:normAutofit/>
          </a:bodyPr>
          <a:lstStyle/>
          <a:p>
            <a:pPr marL="0" indent="0">
              <a:buNone/>
            </a:pPr>
            <a:r>
              <a:rPr lang="en-US" dirty="0" smtClean="0"/>
              <a:t>“Well, that is a good question? It may happen that is true that passively detected cases may work as a good signal to track the human malaria reservoir by using RCD, but we need to be careful about MDA and figure out the best way to use it safely and effectively…” </a:t>
            </a:r>
          </a:p>
          <a:p>
            <a:pPr marL="0" indent="0" algn="r">
              <a:buNone/>
            </a:pPr>
            <a:r>
              <a:rPr lang="en-US" sz="1400" dirty="0" smtClean="0"/>
              <a:t>February 20</a:t>
            </a:r>
            <a:r>
              <a:rPr lang="en-US" sz="1400" baseline="30000" dirty="0" smtClean="0"/>
              <a:t>th </a:t>
            </a:r>
            <a:r>
              <a:rPr lang="en-US" sz="1400" dirty="0" smtClean="0"/>
              <a:t>, 2015, Lima, Peru </a:t>
            </a:r>
            <a:endParaRPr lang="en-US" sz="1400" dirty="0"/>
          </a:p>
        </p:txBody>
      </p:sp>
      <p:pic>
        <p:nvPicPr>
          <p:cNvPr id="7" name="Marcador de contenido 6" descr="Alan Magill.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7241" r="61712" b="4706"/>
          <a:stretch/>
        </p:blipFill>
        <p:spPr>
          <a:xfrm>
            <a:off x="6561305" y="1030610"/>
            <a:ext cx="2125496" cy="3424575"/>
          </a:xfrm>
        </p:spPr>
      </p:pic>
      <p:sp>
        <p:nvSpPr>
          <p:cNvPr id="8" name="Marcador de número de diapositiva 7"/>
          <p:cNvSpPr>
            <a:spLocks noGrp="1"/>
          </p:cNvSpPr>
          <p:nvPr>
            <p:ph type="sldNum" sz="quarter" idx="12"/>
          </p:nvPr>
        </p:nvSpPr>
        <p:spPr/>
        <p:txBody>
          <a:bodyPr/>
          <a:lstStyle/>
          <a:p>
            <a:fld id="{9CD50F6B-1678-874E-AE7F-48ABDEC047E7}" type="slidenum">
              <a:rPr lang="es-ES" smtClean="0"/>
              <a:t>2</a:t>
            </a:fld>
            <a:r>
              <a:rPr lang="es-ES" dirty="0" smtClean="0"/>
              <a:t>/10</a:t>
            </a:r>
            <a:endParaRPr lang="es-ES" dirty="0"/>
          </a:p>
        </p:txBody>
      </p:sp>
    </p:spTree>
    <p:extLst>
      <p:ext uri="{BB962C8B-B14F-4D97-AF65-F5344CB8AC3E}">
        <p14:creationId xmlns:p14="http://schemas.microsoft.com/office/powerpoint/2010/main" val="956255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14460"/>
            <a:ext cx="8861794" cy="539999"/>
          </a:xfrm>
        </p:spPr>
        <p:txBody>
          <a:bodyPr>
            <a:normAutofit/>
          </a:bodyPr>
          <a:lstStyle/>
          <a:p>
            <a:pPr algn="l"/>
            <a:r>
              <a:rPr lang="en-US" sz="2800" b="1" smtClean="0">
                <a:solidFill>
                  <a:srgbClr val="FF0000"/>
                </a:solidFill>
              </a:rPr>
              <a:t>Where do we stand about RCD?</a:t>
            </a:r>
            <a:endParaRPr lang="en-US" sz="2800" b="1">
              <a:solidFill>
                <a:srgbClr val="FF0000"/>
              </a:solidFill>
            </a:endParaRPr>
          </a:p>
        </p:txBody>
      </p:sp>
      <p:sp>
        <p:nvSpPr>
          <p:cNvPr id="4" name="Marcador de contenido 3"/>
          <p:cNvSpPr>
            <a:spLocks noGrp="1"/>
          </p:cNvSpPr>
          <p:nvPr>
            <p:ph sz="half" idx="2"/>
          </p:nvPr>
        </p:nvSpPr>
        <p:spPr>
          <a:xfrm>
            <a:off x="141102" y="564387"/>
            <a:ext cx="9002897" cy="2852501"/>
          </a:xfrm>
        </p:spPr>
        <p:txBody>
          <a:bodyPr/>
          <a:lstStyle/>
          <a:p>
            <a:r>
              <a:rPr lang="en-US" dirty="0"/>
              <a:t>“Through </a:t>
            </a:r>
            <a:r>
              <a:rPr lang="en-US" dirty="0" smtClean="0"/>
              <a:t>RCD, </a:t>
            </a:r>
            <a:r>
              <a:rPr lang="en-US" dirty="0"/>
              <a:t>additional secondary infections </a:t>
            </a:r>
            <a:r>
              <a:rPr lang="en-US" dirty="0" smtClean="0"/>
              <a:t>(~4-5) may </a:t>
            </a:r>
            <a:r>
              <a:rPr lang="en-US" dirty="0"/>
              <a:t>be identified among the people living in </a:t>
            </a:r>
            <a:r>
              <a:rPr lang="en-US" dirty="0" smtClean="0"/>
              <a:t>proximity </a:t>
            </a:r>
            <a:r>
              <a:rPr lang="en-US" dirty="0"/>
              <a:t>to the index case </a:t>
            </a:r>
            <a:r>
              <a:rPr lang="en-US" dirty="0" smtClean="0"/>
              <a:t>and people </a:t>
            </a:r>
            <a:r>
              <a:rPr lang="en-US" dirty="0"/>
              <a:t>who share </a:t>
            </a:r>
            <a:r>
              <a:rPr lang="en-US" dirty="0" smtClean="0"/>
              <a:t>the same occupational </a:t>
            </a:r>
            <a:r>
              <a:rPr lang="en-US" dirty="0"/>
              <a:t>risk factor</a:t>
            </a:r>
            <a:r>
              <a:rPr lang="en-US" dirty="0" smtClean="0"/>
              <a:t>”.</a:t>
            </a:r>
            <a:r>
              <a:rPr lang="en-US" baseline="30000" dirty="0" smtClean="0"/>
              <a:t>(1)</a:t>
            </a:r>
            <a:endParaRPr lang="en-US" baseline="30000" dirty="0"/>
          </a:p>
        </p:txBody>
      </p:sp>
      <p:sp>
        <p:nvSpPr>
          <p:cNvPr id="8" name="Marcador de número de diapositiva 7"/>
          <p:cNvSpPr>
            <a:spLocks noGrp="1"/>
          </p:cNvSpPr>
          <p:nvPr>
            <p:ph type="sldNum" sz="quarter" idx="12"/>
          </p:nvPr>
        </p:nvSpPr>
        <p:spPr>
          <a:xfrm>
            <a:off x="6553200" y="4683767"/>
            <a:ext cx="2133600" cy="273844"/>
          </a:xfrm>
        </p:spPr>
        <p:txBody>
          <a:bodyPr/>
          <a:lstStyle/>
          <a:p>
            <a:fld id="{9CD50F6B-1678-874E-AE7F-48ABDEC047E7}" type="slidenum">
              <a:rPr lang="en-US" smtClean="0"/>
              <a:t>3</a:t>
            </a:fld>
            <a:r>
              <a:rPr lang="en-US" smtClean="0"/>
              <a:t>/10</a:t>
            </a:r>
            <a:endParaRPr lang="en-US"/>
          </a:p>
        </p:txBody>
      </p:sp>
      <p:pic>
        <p:nvPicPr>
          <p:cNvPr id="7" name="Imagen 6"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26943" y="3955989"/>
            <a:ext cx="333752" cy="756000"/>
          </a:xfrm>
          <a:prstGeom prst="rect">
            <a:avLst/>
          </a:prstGeom>
        </p:spPr>
      </p:pic>
      <p:pic>
        <p:nvPicPr>
          <p:cNvPr id="5" name="Imagen 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572" y="3987898"/>
            <a:ext cx="363865" cy="724091"/>
          </a:xfrm>
          <a:prstGeom prst="rect">
            <a:avLst/>
          </a:prstGeom>
        </p:spPr>
      </p:pic>
      <p:pic>
        <p:nvPicPr>
          <p:cNvPr id="18" name="Imagen 1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25844" y="4195738"/>
            <a:ext cx="238394" cy="539999"/>
          </a:xfrm>
          <a:prstGeom prst="rect">
            <a:avLst/>
          </a:prstGeom>
        </p:spPr>
      </p:pic>
      <p:pic>
        <p:nvPicPr>
          <p:cNvPr id="19" name="Imagen 1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505" y="4231738"/>
            <a:ext cx="253266" cy="503999"/>
          </a:xfrm>
          <a:prstGeom prst="rect">
            <a:avLst/>
          </a:prstGeom>
        </p:spPr>
      </p:pic>
      <p:pic>
        <p:nvPicPr>
          <p:cNvPr id="20" name="Imagen 1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73169" y="4195738"/>
            <a:ext cx="238394" cy="539999"/>
          </a:xfrm>
          <a:prstGeom prst="rect">
            <a:avLst/>
          </a:prstGeom>
        </p:spPr>
      </p:pic>
      <p:pic>
        <p:nvPicPr>
          <p:cNvPr id="21" name="Imagen 2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938" y="4231738"/>
            <a:ext cx="253266" cy="503999"/>
          </a:xfrm>
          <a:prstGeom prst="rect">
            <a:avLst/>
          </a:prstGeom>
        </p:spPr>
      </p:pic>
      <p:pic>
        <p:nvPicPr>
          <p:cNvPr id="22" name="Imagen 21"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87651" y="3104658"/>
            <a:ext cx="333752" cy="756000"/>
          </a:xfrm>
          <a:prstGeom prst="rect">
            <a:avLst/>
          </a:prstGeom>
        </p:spPr>
      </p:pic>
      <p:pic>
        <p:nvPicPr>
          <p:cNvPr id="23" name="Imagen 22"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691280" y="3136567"/>
            <a:ext cx="363865" cy="724091"/>
          </a:xfrm>
          <a:prstGeom prst="rect">
            <a:avLst/>
          </a:prstGeom>
        </p:spPr>
      </p:pic>
      <p:pic>
        <p:nvPicPr>
          <p:cNvPr id="24" name="Imagen 2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1186552" y="3344407"/>
            <a:ext cx="238394" cy="539999"/>
          </a:xfrm>
          <a:prstGeom prst="rect">
            <a:avLst/>
          </a:prstGeom>
        </p:spPr>
      </p:pic>
      <p:pic>
        <p:nvPicPr>
          <p:cNvPr id="25" name="Imagen 2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213" y="3380407"/>
            <a:ext cx="253266" cy="503999"/>
          </a:xfrm>
          <a:prstGeom prst="rect">
            <a:avLst/>
          </a:prstGeom>
        </p:spPr>
      </p:pic>
      <p:pic>
        <p:nvPicPr>
          <p:cNvPr id="26" name="Imagen 25"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433877" y="3344407"/>
            <a:ext cx="238394" cy="539999"/>
          </a:xfrm>
          <a:prstGeom prst="rect">
            <a:avLst/>
          </a:prstGeom>
        </p:spPr>
      </p:pic>
      <p:pic>
        <p:nvPicPr>
          <p:cNvPr id="27" name="Imagen 26" descr="female sihouette.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20646" y="3380407"/>
            <a:ext cx="253266" cy="503999"/>
          </a:xfrm>
          <a:prstGeom prst="rect">
            <a:avLst/>
          </a:prstGeom>
        </p:spPr>
      </p:pic>
      <p:pic>
        <p:nvPicPr>
          <p:cNvPr id="28" name="Imagen 27"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0709" y="3955989"/>
            <a:ext cx="333752" cy="756000"/>
          </a:xfrm>
          <a:prstGeom prst="rect">
            <a:avLst/>
          </a:prstGeom>
        </p:spPr>
      </p:pic>
      <p:pic>
        <p:nvPicPr>
          <p:cNvPr id="29" name="Imagen 28"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2394338" y="3987898"/>
            <a:ext cx="363865" cy="724091"/>
          </a:xfrm>
          <a:prstGeom prst="rect">
            <a:avLst/>
          </a:prstGeom>
        </p:spPr>
      </p:pic>
      <p:pic>
        <p:nvPicPr>
          <p:cNvPr id="30" name="Imagen 2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1889610" y="4195738"/>
            <a:ext cx="238394" cy="539999"/>
          </a:xfrm>
          <a:prstGeom prst="rect">
            <a:avLst/>
          </a:prstGeom>
        </p:spPr>
      </p:pic>
      <p:pic>
        <p:nvPicPr>
          <p:cNvPr id="31" name="Imagen 3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6271" y="4231738"/>
            <a:ext cx="253266" cy="503999"/>
          </a:xfrm>
          <a:prstGeom prst="rect">
            <a:avLst/>
          </a:prstGeom>
        </p:spPr>
      </p:pic>
      <p:pic>
        <p:nvPicPr>
          <p:cNvPr id="32" name="Imagen 3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2136935" y="4195738"/>
            <a:ext cx="238394" cy="539999"/>
          </a:xfrm>
          <a:prstGeom prst="rect">
            <a:avLst/>
          </a:prstGeom>
        </p:spPr>
      </p:pic>
      <p:pic>
        <p:nvPicPr>
          <p:cNvPr id="33" name="Imagen 3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3704" y="4231738"/>
            <a:ext cx="253266" cy="503999"/>
          </a:xfrm>
          <a:prstGeom prst="rect">
            <a:avLst/>
          </a:prstGeom>
        </p:spPr>
      </p:pic>
      <p:pic>
        <p:nvPicPr>
          <p:cNvPr id="34" name="Imagen 3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465209" y="3932241"/>
            <a:ext cx="333752" cy="756000"/>
          </a:xfrm>
          <a:prstGeom prst="rect">
            <a:avLst/>
          </a:prstGeom>
        </p:spPr>
      </p:pic>
      <p:pic>
        <p:nvPicPr>
          <p:cNvPr id="35" name="Imagen 3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838" y="3964150"/>
            <a:ext cx="363865" cy="724091"/>
          </a:xfrm>
          <a:prstGeom prst="rect">
            <a:avLst/>
          </a:prstGeom>
        </p:spPr>
      </p:pic>
      <p:pic>
        <p:nvPicPr>
          <p:cNvPr id="36" name="Imagen 3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364110" y="4171990"/>
            <a:ext cx="238394" cy="539999"/>
          </a:xfrm>
          <a:prstGeom prst="rect">
            <a:avLst/>
          </a:prstGeom>
        </p:spPr>
      </p:pic>
      <p:pic>
        <p:nvPicPr>
          <p:cNvPr id="37" name="Imagen 3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771" y="4207990"/>
            <a:ext cx="253266" cy="503999"/>
          </a:xfrm>
          <a:prstGeom prst="rect">
            <a:avLst/>
          </a:prstGeom>
        </p:spPr>
      </p:pic>
      <p:pic>
        <p:nvPicPr>
          <p:cNvPr id="38" name="Imagen 3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611435" y="4171990"/>
            <a:ext cx="238394" cy="539999"/>
          </a:xfrm>
          <a:prstGeom prst="rect">
            <a:avLst/>
          </a:prstGeom>
        </p:spPr>
      </p:pic>
      <p:pic>
        <p:nvPicPr>
          <p:cNvPr id="39" name="Imagen 3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204" y="4207990"/>
            <a:ext cx="253266" cy="503999"/>
          </a:xfrm>
          <a:prstGeom prst="rect">
            <a:avLst/>
          </a:prstGeom>
        </p:spPr>
      </p:pic>
      <p:pic>
        <p:nvPicPr>
          <p:cNvPr id="40" name="Imagen 3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125917" y="3080910"/>
            <a:ext cx="333752" cy="756000"/>
          </a:xfrm>
          <a:prstGeom prst="rect">
            <a:avLst/>
          </a:prstGeom>
        </p:spPr>
      </p:pic>
      <p:pic>
        <p:nvPicPr>
          <p:cNvPr id="41" name="Imagen 40"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29546" y="3112819"/>
            <a:ext cx="363865" cy="724091"/>
          </a:xfrm>
          <a:prstGeom prst="rect">
            <a:avLst/>
          </a:prstGeom>
        </p:spPr>
      </p:pic>
      <p:pic>
        <p:nvPicPr>
          <p:cNvPr id="42" name="Imagen 4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024818" y="3320659"/>
            <a:ext cx="238394" cy="539999"/>
          </a:xfrm>
          <a:prstGeom prst="rect">
            <a:avLst/>
          </a:prstGeom>
        </p:spPr>
      </p:pic>
      <p:pic>
        <p:nvPicPr>
          <p:cNvPr id="43" name="Imagen 42"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4711479" y="3356659"/>
            <a:ext cx="253266" cy="503999"/>
          </a:xfrm>
          <a:prstGeom prst="rect">
            <a:avLst/>
          </a:prstGeom>
        </p:spPr>
      </p:pic>
      <p:pic>
        <p:nvPicPr>
          <p:cNvPr id="44" name="Imagen 4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272143" y="3320659"/>
            <a:ext cx="238394" cy="539999"/>
          </a:xfrm>
          <a:prstGeom prst="rect">
            <a:avLst/>
          </a:prstGeom>
        </p:spPr>
      </p:pic>
      <p:pic>
        <p:nvPicPr>
          <p:cNvPr id="45" name="Imagen 4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912" y="3356659"/>
            <a:ext cx="253266" cy="503999"/>
          </a:xfrm>
          <a:prstGeom prst="rect">
            <a:avLst/>
          </a:prstGeom>
        </p:spPr>
      </p:pic>
      <p:pic>
        <p:nvPicPr>
          <p:cNvPr id="46" name="Imagen 4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828975" y="3932241"/>
            <a:ext cx="333752" cy="756000"/>
          </a:xfrm>
          <a:prstGeom prst="rect">
            <a:avLst/>
          </a:prstGeom>
        </p:spPr>
      </p:pic>
      <p:pic>
        <p:nvPicPr>
          <p:cNvPr id="47" name="Imagen 46"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232604" y="3964150"/>
            <a:ext cx="363865" cy="724091"/>
          </a:xfrm>
          <a:prstGeom prst="rect">
            <a:avLst/>
          </a:prstGeom>
        </p:spPr>
      </p:pic>
      <p:pic>
        <p:nvPicPr>
          <p:cNvPr id="48" name="Imagen 4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727876" y="4171990"/>
            <a:ext cx="238394" cy="539999"/>
          </a:xfrm>
          <a:prstGeom prst="rect">
            <a:avLst/>
          </a:prstGeom>
        </p:spPr>
      </p:pic>
      <p:pic>
        <p:nvPicPr>
          <p:cNvPr id="49" name="Imagen 4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537" y="4207990"/>
            <a:ext cx="253266" cy="503999"/>
          </a:xfrm>
          <a:prstGeom prst="rect">
            <a:avLst/>
          </a:prstGeom>
        </p:spPr>
      </p:pic>
      <p:pic>
        <p:nvPicPr>
          <p:cNvPr id="50" name="Imagen 4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975201" y="4171990"/>
            <a:ext cx="238394" cy="539999"/>
          </a:xfrm>
          <a:prstGeom prst="rect">
            <a:avLst/>
          </a:prstGeom>
        </p:spPr>
      </p:pic>
      <p:pic>
        <p:nvPicPr>
          <p:cNvPr id="51" name="Imagen 5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1970" y="4207990"/>
            <a:ext cx="253266" cy="503999"/>
          </a:xfrm>
          <a:prstGeom prst="rect">
            <a:avLst/>
          </a:prstGeom>
        </p:spPr>
      </p:pic>
      <p:pic>
        <p:nvPicPr>
          <p:cNvPr id="52" name="Imagen 51" descr="man-people-silhouette-clip-art-389637.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6947" y="3104658"/>
            <a:ext cx="333752" cy="756000"/>
          </a:xfrm>
          <a:prstGeom prst="rect">
            <a:avLst/>
          </a:prstGeom>
        </p:spPr>
      </p:pic>
      <p:pic>
        <p:nvPicPr>
          <p:cNvPr id="53" name="Imagen 52"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20576" y="3136567"/>
            <a:ext cx="363865" cy="724091"/>
          </a:xfrm>
          <a:prstGeom prst="rect">
            <a:avLst/>
          </a:prstGeom>
        </p:spPr>
      </p:pic>
      <p:pic>
        <p:nvPicPr>
          <p:cNvPr id="54" name="Imagen 5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2615848" y="3344407"/>
            <a:ext cx="238394" cy="539999"/>
          </a:xfrm>
          <a:prstGeom prst="rect">
            <a:avLst/>
          </a:prstGeom>
        </p:spPr>
      </p:pic>
      <p:pic>
        <p:nvPicPr>
          <p:cNvPr id="55" name="Imagen 5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509" y="3380407"/>
            <a:ext cx="253266" cy="503999"/>
          </a:xfrm>
          <a:prstGeom prst="rect">
            <a:avLst/>
          </a:prstGeom>
        </p:spPr>
      </p:pic>
      <p:pic>
        <p:nvPicPr>
          <p:cNvPr id="56" name="Imagen 55"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863173" y="3344407"/>
            <a:ext cx="238394" cy="539999"/>
          </a:xfrm>
          <a:prstGeom prst="rect">
            <a:avLst/>
          </a:prstGeom>
        </p:spPr>
      </p:pic>
      <p:pic>
        <p:nvPicPr>
          <p:cNvPr id="57" name="Imagen 5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9942" y="3380407"/>
            <a:ext cx="253266" cy="503999"/>
          </a:xfrm>
          <a:prstGeom prst="rect">
            <a:avLst/>
          </a:prstGeom>
        </p:spPr>
      </p:pic>
      <p:pic>
        <p:nvPicPr>
          <p:cNvPr id="58" name="Imagen 5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86843" y="2246313"/>
            <a:ext cx="333752" cy="756000"/>
          </a:xfrm>
          <a:prstGeom prst="rect">
            <a:avLst/>
          </a:prstGeom>
        </p:spPr>
      </p:pic>
      <p:pic>
        <p:nvPicPr>
          <p:cNvPr id="59" name="Imagen 58"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990472" y="2278222"/>
            <a:ext cx="363865" cy="724091"/>
          </a:xfrm>
          <a:prstGeom prst="rect">
            <a:avLst/>
          </a:prstGeom>
        </p:spPr>
      </p:pic>
      <p:pic>
        <p:nvPicPr>
          <p:cNvPr id="60" name="Imagen 5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85744" y="2486062"/>
            <a:ext cx="238394" cy="539999"/>
          </a:xfrm>
          <a:prstGeom prst="rect">
            <a:avLst/>
          </a:prstGeom>
        </p:spPr>
      </p:pic>
      <p:pic>
        <p:nvPicPr>
          <p:cNvPr id="61" name="Imagen 6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405" y="2522062"/>
            <a:ext cx="253266" cy="503999"/>
          </a:xfrm>
          <a:prstGeom prst="rect">
            <a:avLst/>
          </a:prstGeom>
        </p:spPr>
      </p:pic>
      <p:pic>
        <p:nvPicPr>
          <p:cNvPr id="62" name="Imagen 6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33069" y="2486062"/>
            <a:ext cx="238394" cy="539999"/>
          </a:xfrm>
          <a:prstGeom prst="rect">
            <a:avLst/>
          </a:prstGeom>
        </p:spPr>
      </p:pic>
      <p:pic>
        <p:nvPicPr>
          <p:cNvPr id="63" name="Imagen 6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38" y="2522062"/>
            <a:ext cx="253266" cy="503999"/>
          </a:xfrm>
          <a:prstGeom prst="rect">
            <a:avLst/>
          </a:prstGeom>
        </p:spPr>
      </p:pic>
      <p:pic>
        <p:nvPicPr>
          <p:cNvPr id="64" name="Imagen 63"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061343" y="2222565"/>
            <a:ext cx="333752" cy="756000"/>
          </a:xfrm>
          <a:prstGeom prst="rect">
            <a:avLst/>
          </a:prstGeom>
        </p:spPr>
      </p:pic>
      <p:pic>
        <p:nvPicPr>
          <p:cNvPr id="65" name="Imagen 64"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64972" y="2254474"/>
            <a:ext cx="363865" cy="724091"/>
          </a:xfrm>
          <a:prstGeom prst="rect">
            <a:avLst/>
          </a:prstGeom>
        </p:spPr>
      </p:pic>
      <p:pic>
        <p:nvPicPr>
          <p:cNvPr id="66" name="Imagen 6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1960244" y="2462314"/>
            <a:ext cx="238394" cy="539999"/>
          </a:xfrm>
          <a:prstGeom prst="rect">
            <a:avLst/>
          </a:prstGeom>
        </p:spPr>
      </p:pic>
      <p:pic>
        <p:nvPicPr>
          <p:cNvPr id="67" name="Imagen 6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905" y="2498314"/>
            <a:ext cx="253266" cy="503999"/>
          </a:xfrm>
          <a:prstGeom prst="rect">
            <a:avLst/>
          </a:prstGeom>
        </p:spPr>
      </p:pic>
      <p:pic>
        <p:nvPicPr>
          <p:cNvPr id="68" name="Imagen 6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2207569" y="2462314"/>
            <a:ext cx="238394" cy="539999"/>
          </a:xfrm>
          <a:prstGeom prst="rect">
            <a:avLst/>
          </a:prstGeom>
        </p:spPr>
      </p:pic>
      <p:pic>
        <p:nvPicPr>
          <p:cNvPr id="69" name="Imagen 6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4338" y="2498314"/>
            <a:ext cx="253266" cy="503999"/>
          </a:xfrm>
          <a:prstGeom prst="rect">
            <a:avLst/>
          </a:prstGeom>
        </p:spPr>
      </p:pic>
      <p:pic>
        <p:nvPicPr>
          <p:cNvPr id="70" name="Imagen 6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425109" y="2222565"/>
            <a:ext cx="333752" cy="756000"/>
          </a:xfrm>
          <a:prstGeom prst="rect">
            <a:avLst/>
          </a:prstGeom>
        </p:spPr>
      </p:pic>
      <p:pic>
        <p:nvPicPr>
          <p:cNvPr id="71" name="Imagen 70"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3828738" y="2254474"/>
            <a:ext cx="363865" cy="724091"/>
          </a:xfrm>
          <a:prstGeom prst="rect">
            <a:avLst/>
          </a:prstGeom>
        </p:spPr>
      </p:pic>
      <p:pic>
        <p:nvPicPr>
          <p:cNvPr id="72" name="Imagen 7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324010" y="2462314"/>
            <a:ext cx="238394" cy="539999"/>
          </a:xfrm>
          <a:prstGeom prst="rect">
            <a:avLst/>
          </a:prstGeom>
        </p:spPr>
      </p:pic>
      <p:pic>
        <p:nvPicPr>
          <p:cNvPr id="73" name="Imagen 7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671" y="2498314"/>
            <a:ext cx="253266" cy="503999"/>
          </a:xfrm>
          <a:prstGeom prst="rect">
            <a:avLst/>
          </a:prstGeom>
        </p:spPr>
      </p:pic>
      <p:pic>
        <p:nvPicPr>
          <p:cNvPr id="74" name="Imagen 7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571335" y="2462314"/>
            <a:ext cx="238394" cy="539999"/>
          </a:xfrm>
          <a:prstGeom prst="rect">
            <a:avLst/>
          </a:prstGeom>
        </p:spPr>
      </p:pic>
      <p:pic>
        <p:nvPicPr>
          <p:cNvPr id="75" name="Imagen 74"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3758104" y="2498314"/>
            <a:ext cx="253266" cy="503999"/>
          </a:xfrm>
          <a:prstGeom prst="rect">
            <a:avLst/>
          </a:prstGeom>
        </p:spPr>
      </p:pic>
      <p:pic>
        <p:nvPicPr>
          <p:cNvPr id="76" name="Imagen 7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776473" y="2223373"/>
            <a:ext cx="333752" cy="756000"/>
          </a:xfrm>
          <a:prstGeom prst="rect">
            <a:avLst/>
          </a:prstGeom>
        </p:spPr>
      </p:pic>
      <p:pic>
        <p:nvPicPr>
          <p:cNvPr id="77" name="Imagen 76"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180102" y="2255282"/>
            <a:ext cx="363865" cy="724091"/>
          </a:xfrm>
          <a:prstGeom prst="rect">
            <a:avLst/>
          </a:prstGeom>
        </p:spPr>
      </p:pic>
      <p:pic>
        <p:nvPicPr>
          <p:cNvPr id="78" name="Imagen 7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675374" y="2463122"/>
            <a:ext cx="238394" cy="539999"/>
          </a:xfrm>
          <a:prstGeom prst="rect">
            <a:avLst/>
          </a:prstGeom>
        </p:spPr>
      </p:pic>
      <p:pic>
        <p:nvPicPr>
          <p:cNvPr id="79" name="Imagen 7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035" y="2499122"/>
            <a:ext cx="253266" cy="503999"/>
          </a:xfrm>
          <a:prstGeom prst="rect">
            <a:avLst/>
          </a:prstGeom>
        </p:spPr>
      </p:pic>
      <p:pic>
        <p:nvPicPr>
          <p:cNvPr id="80" name="Imagen 7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922699" y="2463122"/>
            <a:ext cx="238394" cy="539999"/>
          </a:xfrm>
          <a:prstGeom prst="rect">
            <a:avLst/>
          </a:prstGeom>
        </p:spPr>
      </p:pic>
      <p:pic>
        <p:nvPicPr>
          <p:cNvPr id="81" name="Imagen 8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468" y="2499122"/>
            <a:ext cx="253266" cy="503999"/>
          </a:xfrm>
          <a:prstGeom prst="rect">
            <a:avLst/>
          </a:prstGeom>
        </p:spPr>
      </p:pic>
      <p:pic>
        <p:nvPicPr>
          <p:cNvPr id="82" name="Imagen 8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250973" y="2199625"/>
            <a:ext cx="333752" cy="756000"/>
          </a:xfrm>
          <a:prstGeom prst="rect">
            <a:avLst/>
          </a:prstGeom>
        </p:spPr>
      </p:pic>
      <p:pic>
        <p:nvPicPr>
          <p:cNvPr id="83" name="Imagen 8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602" y="2231534"/>
            <a:ext cx="363865" cy="724091"/>
          </a:xfrm>
          <a:prstGeom prst="rect">
            <a:avLst/>
          </a:prstGeom>
        </p:spPr>
      </p:pic>
      <p:pic>
        <p:nvPicPr>
          <p:cNvPr id="84" name="Imagen 8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149874" y="2439374"/>
            <a:ext cx="238394" cy="539999"/>
          </a:xfrm>
          <a:prstGeom prst="rect">
            <a:avLst/>
          </a:prstGeom>
        </p:spPr>
      </p:pic>
      <p:pic>
        <p:nvPicPr>
          <p:cNvPr id="85" name="Imagen 8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535" y="2475374"/>
            <a:ext cx="253266" cy="503999"/>
          </a:xfrm>
          <a:prstGeom prst="rect">
            <a:avLst/>
          </a:prstGeom>
        </p:spPr>
      </p:pic>
      <p:pic>
        <p:nvPicPr>
          <p:cNvPr id="86" name="Imagen 8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397199" y="2439374"/>
            <a:ext cx="238394" cy="539999"/>
          </a:xfrm>
          <a:prstGeom prst="rect">
            <a:avLst/>
          </a:prstGeom>
        </p:spPr>
      </p:pic>
      <p:pic>
        <p:nvPicPr>
          <p:cNvPr id="87" name="Imagen 8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968" y="2475374"/>
            <a:ext cx="253266" cy="503999"/>
          </a:xfrm>
          <a:prstGeom prst="rect">
            <a:avLst/>
          </a:prstGeom>
        </p:spPr>
      </p:pic>
      <p:pic>
        <p:nvPicPr>
          <p:cNvPr id="88" name="Imagen 87"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614739" y="2199625"/>
            <a:ext cx="333752" cy="756000"/>
          </a:xfrm>
          <a:prstGeom prst="rect">
            <a:avLst/>
          </a:prstGeom>
        </p:spPr>
      </p:pic>
      <p:pic>
        <p:nvPicPr>
          <p:cNvPr id="89" name="Imagen 88"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8018368" y="2231534"/>
            <a:ext cx="363865" cy="724091"/>
          </a:xfrm>
          <a:prstGeom prst="rect">
            <a:avLst/>
          </a:prstGeom>
        </p:spPr>
      </p:pic>
      <p:pic>
        <p:nvPicPr>
          <p:cNvPr id="90" name="Imagen 8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513640" y="2439374"/>
            <a:ext cx="238394" cy="539999"/>
          </a:xfrm>
          <a:prstGeom prst="rect">
            <a:avLst/>
          </a:prstGeom>
        </p:spPr>
      </p:pic>
      <p:pic>
        <p:nvPicPr>
          <p:cNvPr id="91" name="Imagen 9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0301" y="2475374"/>
            <a:ext cx="253266" cy="503999"/>
          </a:xfrm>
          <a:prstGeom prst="rect">
            <a:avLst/>
          </a:prstGeom>
        </p:spPr>
      </p:pic>
      <p:pic>
        <p:nvPicPr>
          <p:cNvPr id="92" name="Imagen 9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760965" y="2439374"/>
            <a:ext cx="238394" cy="539999"/>
          </a:xfrm>
          <a:prstGeom prst="rect">
            <a:avLst/>
          </a:prstGeom>
        </p:spPr>
      </p:pic>
      <p:pic>
        <p:nvPicPr>
          <p:cNvPr id="93" name="Imagen 9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7734" y="2475374"/>
            <a:ext cx="253266" cy="503999"/>
          </a:xfrm>
          <a:prstGeom prst="rect">
            <a:avLst/>
          </a:prstGeom>
        </p:spPr>
      </p:pic>
      <p:pic>
        <p:nvPicPr>
          <p:cNvPr id="94" name="Imagen 9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660735" y="3080910"/>
            <a:ext cx="333752" cy="756000"/>
          </a:xfrm>
          <a:prstGeom prst="rect">
            <a:avLst/>
          </a:prstGeom>
        </p:spPr>
      </p:pic>
      <p:pic>
        <p:nvPicPr>
          <p:cNvPr id="95" name="Imagen 94"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64364" y="3112819"/>
            <a:ext cx="363865" cy="724091"/>
          </a:xfrm>
          <a:prstGeom prst="rect">
            <a:avLst/>
          </a:prstGeom>
        </p:spPr>
      </p:pic>
      <p:pic>
        <p:nvPicPr>
          <p:cNvPr id="96" name="Imagen 9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559636" y="3320659"/>
            <a:ext cx="238394" cy="539999"/>
          </a:xfrm>
          <a:prstGeom prst="rect">
            <a:avLst/>
          </a:prstGeom>
        </p:spPr>
      </p:pic>
      <p:pic>
        <p:nvPicPr>
          <p:cNvPr id="97" name="Imagen 9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297" y="3356659"/>
            <a:ext cx="253266" cy="503999"/>
          </a:xfrm>
          <a:prstGeom prst="rect">
            <a:avLst/>
          </a:prstGeom>
        </p:spPr>
      </p:pic>
      <p:pic>
        <p:nvPicPr>
          <p:cNvPr id="98" name="Imagen 9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806961" y="3320659"/>
            <a:ext cx="238394" cy="539999"/>
          </a:xfrm>
          <a:prstGeom prst="rect">
            <a:avLst/>
          </a:prstGeom>
        </p:spPr>
      </p:pic>
      <p:pic>
        <p:nvPicPr>
          <p:cNvPr id="99" name="Imagen 9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730" y="3356659"/>
            <a:ext cx="253266" cy="503999"/>
          </a:xfrm>
          <a:prstGeom prst="rect">
            <a:avLst/>
          </a:prstGeom>
        </p:spPr>
      </p:pic>
      <p:pic>
        <p:nvPicPr>
          <p:cNvPr id="100" name="Imagen 99"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024501" y="3080910"/>
            <a:ext cx="333752" cy="756000"/>
          </a:xfrm>
          <a:prstGeom prst="rect">
            <a:avLst/>
          </a:prstGeom>
        </p:spPr>
      </p:pic>
      <p:pic>
        <p:nvPicPr>
          <p:cNvPr id="101" name="Imagen 100" descr="female sihouette.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428130" y="3112819"/>
            <a:ext cx="363865" cy="724091"/>
          </a:xfrm>
          <a:prstGeom prst="rect">
            <a:avLst/>
          </a:prstGeom>
        </p:spPr>
      </p:pic>
      <p:pic>
        <p:nvPicPr>
          <p:cNvPr id="102" name="Imagen 10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923402" y="3320659"/>
            <a:ext cx="238394" cy="539999"/>
          </a:xfrm>
          <a:prstGeom prst="rect">
            <a:avLst/>
          </a:prstGeom>
        </p:spPr>
      </p:pic>
      <p:pic>
        <p:nvPicPr>
          <p:cNvPr id="103" name="Imagen 10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063" y="3356659"/>
            <a:ext cx="253266" cy="503999"/>
          </a:xfrm>
          <a:prstGeom prst="rect">
            <a:avLst/>
          </a:prstGeom>
        </p:spPr>
      </p:pic>
      <p:pic>
        <p:nvPicPr>
          <p:cNvPr id="104" name="Imagen 10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170727" y="3320659"/>
            <a:ext cx="238394" cy="539999"/>
          </a:xfrm>
          <a:prstGeom prst="rect">
            <a:avLst/>
          </a:prstGeom>
        </p:spPr>
      </p:pic>
      <p:pic>
        <p:nvPicPr>
          <p:cNvPr id="105" name="Imagen 104"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57496" y="3356659"/>
            <a:ext cx="253266" cy="503999"/>
          </a:xfrm>
          <a:prstGeom prst="rect">
            <a:avLst/>
          </a:prstGeom>
        </p:spPr>
      </p:pic>
      <p:pic>
        <p:nvPicPr>
          <p:cNvPr id="106" name="Imagen 10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282003" y="3908493"/>
            <a:ext cx="333752" cy="756000"/>
          </a:xfrm>
          <a:prstGeom prst="rect">
            <a:avLst/>
          </a:prstGeom>
        </p:spPr>
      </p:pic>
      <p:pic>
        <p:nvPicPr>
          <p:cNvPr id="107" name="Imagen 10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5632" y="3940402"/>
            <a:ext cx="363865" cy="724091"/>
          </a:xfrm>
          <a:prstGeom prst="rect">
            <a:avLst/>
          </a:prstGeom>
        </p:spPr>
      </p:pic>
      <p:pic>
        <p:nvPicPr>
          <p:cNvPr id="108" name="Imagen 10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180904" y="4148242"/>
            <a:ext cx="238394" cy="539999"/>
          </a:xfrm>
          <a:prstGeom prst="rect">
            <a:avLst/>
          </a:prstGeom>
        </p:spPr>
      </p:pic>
      <p:pic>
        <p:nvPicPr>
          <p:cNvPr id="109" name="Imagen 10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565" y="4184242"/>
            <a:ext cx="253266" cy="503999"/>
          </a:xfrm>
          <a:prstGeom prst="rect">
            <a:avLst/>
          </a:prstGeom>
        </p:spPr>
      </p:pic>
      <p:pic>
        <p:nvPicPr>
          <p:cNvPr id="110" name="Imagen 10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428229" y="4148242"/>
            <a:ext cx="238394" cy="539999"/>
          </a:xfrm>
          <a:prstGeom prst="rect">
            <a:avLst/>
          </a:prstGeom>
        </p:spPr>
      </p:pic>
      <p:pic>
        <p:nvPicPr>
          <p:cNvPr id="111" name="Imagen 11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998" y="4184242"/>
            <a:ext cx="253266" cy="503999"/>
          </a:xfrm>
          <a:prstGeom prst="rect">
            <a:avLst/>
          </a:prstGeom>
        </p:spPr>
      </p:pic>
      <p:pic>
        <p:nvPicPr>
          <p:cNvPr id="112" name="Imagen 11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645769" y="3908493"/>
            <a:ext cx="333752" cy="756000"/>
          </a:xfrm>
          <a:prstGeom prst="rect">
            <a:avLst/>
          </a:prstGeom>
        </p:spPr>
      </p:pic>
      <p:pic>
        <p:nvPicPr>
          <p:cNvPr id="113" name="Imagen 112"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49398" y="3940402"/>
            <a:ext cx="363865" cy="724091"/>
          </a:xfrm>
          <a:prstGeom prst="rect">
            <a:avLst/>
          </a:prstGeom>
        </p:spPr>
      </p:pic>
      <p:pic>
        <p:nvPicPr>
          <p:cNvPr id="114" name="Imagen 11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544670" y="4148242"/>
            <a:ext cx="238394" cy="539999"/>
          </a:xfrm>
          <a:prstGeom prst="rect">
            <a:avLst/>
          </a:prstGeom>
        </p:spPr>
      </p:pic>
      <p:pic>
        <p:nvPicPr>
          <p:cNvPr id="115" name="Imagen 11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331" y="4184242"/>
            <a:ext cx="253266" cy="503999"/>
          </a:xfrm>
          <a:prstGeom prst="rect">
            <a:avLst/>
          </a:prstGeom>
        </p:spPr>
      </p:pic>
      <p:pic>
        <p:nvPicPr>
          <p:cNvPr id="116" name="Imagen 11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791995" y="4148242"/>
            <a:ext cx="238394" cy="539999"/>
          </a:xfrm>
          <a:prstGeom prst="rect">
            <a:avLst/>
          </a:prstGeom>
        </p:spPr>
      </p:pic>
      <p:pic>
        <p:nvPicPr>
          <p:cNvPr id="117" name="Imagen 11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764" y="4184242"/>
            <a:ext cx="253266" cy="503999"/>
          </a:xfrm>
          <a:prstGeom prst="rect">
            <a:avLst/>
          </a:prstGeom>
        </p:spPr>
      </p:pic>
      <p:sp>
        <p:nvSpPr>
          <p:cNvPr id="6" name="Elipse 5"/>
          <p:cNvSpPr>
            <a:spLocks noChangeAspect="1"/>
          </p:cNvSpPr>
          <p:nvPr/>
        </p:nvSpPr>
        <p:spPr>
          <a:xfrm>
            <a:off x="6973799" y="2149819"/>
            <a:ext cx="1855240" cy="267088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Elipse 117"/>
          <p:cNvSpPr/>
          <p:nvPr/>
        </p:nvSpPr>
        <p:spPr>
          <a:xfrm>
            <a:off x="1183354" y="2179841"/>
            <a:ext cx="2408202" cy="265512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4"/>
          <p:cNvSpPr/>
          <p:nvPr/>
        </p:nvSpPr>
        <p:spPr>
          <a:xfrm>
            <a:off x="141103" y="4726778"/>
            <a:ext cx="7754766" cy="276999"/>
          </a:xfrm>
          <a:prstGeom prst="rect">
            <a:avLst/>
          </a:prstGeom>
        </p:spPr>
        <p:txBody>
          <a:bodyPr wrap="square">
            <a:spAutoFit/>
          </a:bodyPr>
          <a:lstStyle/>
          <a:p>
            <a:r>
              <a:rPr lang="en-US" sz="1200" b="1" smtClean="0"/>
              <a:t>References: </a:t>
            </a:r>
            <a:r>
              <a:rPr lang="en-US" sz="1200" smtClean="0"/>
              <a:t>1, Littrell 2013 </a:t>
            </a:r>
            <a:endParaRPr lang="en-US" sz="1200"/>
          </a:p>
        </p:txBody>
      </p:sp>
      <p:pic>
        <p:nvPicPr>
          <p:cNvPr id="120" name="Imagen 11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1681527" y="1733332"/>
            <a:ext cx="143036" cy="323996"/>
          </a:xfrm>
          <a:prstGeom prst="rect">
            <a:avLst/>
          </a:prstGeom>
        </p:spPr>
      </p:pic>
      <p:sp>
        <p:nvSpPr>
          <p:cNvPr id="3" name="CuadroTexto 2"/>
          <p:cNvSpPr txBox="1"/>
          <p:nvPr/>
        </p:nvSpPr>
        <p:spPr>
          <a:xfrm>
            <a:off x="1759985" y="1841317"/>
            <a:ext cx="4486312" cy="276999"/>
          </a:xfrm>
          <a:prstGeom prst="rect">
            <a:avLst/>
          </a:prstGeom>
          <a:noFill/>
        </p:spPr>
        <p:txBody>
          <a:bodyPr wrap="square" rtlCol="0">
            <a:spAutoFit/>
          </a:bodyPr>
          <a:lstStyle/>
          <a:p>
            <a:r>
              <a:rPr lang="en-US" sz="1200" i="1" dirty="0" smtClean="0"/>
              <a:t>Uninfected</a:t>
            </a:r>
            <a:endParaRPr lang="en-US" sz="1200" i="1" dirty="0"/>
          </a:p>
        </p:txBody>
      </p:sp>
      <p:pic>
        <p:nvPicPr>
          <p:cNvPr id="121" name="Imagen 120"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87992" y="1741503"/>
            <a:ext cx="143036" cy="323996"/>
          </a:xfrm>
          <a:prstGeom prst="rect">
            <a:avLst/>
          </a:prstGeom>
        </p:spPr>
      </p:pic>
      <p:sp>
        <p:nvSpPr>
          <p:cNvPr id="122" name="CuadroTexto 121"/>
          <p:cNvSpPr txBox="1"/>
          <p:nvPr/>
        </p:nvSpPr>
        <p:spPr>
          <a:xfrm>
            <a:off x="3766450" y="1849488"/>
            <a:ext cx="2031580" cy="276999"/>
          </a:xfrm>
          <a:prstGeom prst="rect">
            <a:avLst/>
          </a:prstGeom>
          <a:noFill/>
        </p:spPr>
        <p:txBody>
          <a:bodyPr wrap="square" rtlCol="0">
            <a:spAutoFit/>
          </a:bodyPr>
          <a:lstStyle/>
          <a:p>
            <a:r>
              <a:rPr lang="en-US" sz="1200" i="1" dirty="0" smtClean="0"/>
              <a:t>Infected but asymptomatic</a:t>
            </a:r>
            <a:endParaRPr lang="en-US" sz="1200" i="1" dirty="0"/>
          </a:p>
        </p:txBody>
      </p:sp>
      <p:pic>
        <p:nvPicPr>
          <p:cNvPr id="123" name="Imagen 122" descr="man-people-silhouette-clip-art-389637.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6248435" y="1742301"/>
            <a:ext cx="143036" cy="323996"/>
          </a:xfrm>
          <a:prstGeom prst="rect">
            <a:avLst/>
          </a:prstGeom>
        </p:spPr>
      </p:pic>
      <p:sp>
        <p:nvSpPr>
          <p:cNvPr id="124" name="CuadroTexto 123"/>
          <p:cNvSpPr txBox="1"/>
          <p:nvPr/>
        </p:nvSpPr>
        <p:spPr>
          <a:xfrm>
            <a:off x="6326892" y="1850286"/>
            <a:ext cx="2637753" cy="276999"/>
          </a:xfrm>
          <a:prstGeom prst="rect">
            <a:avLst/>
          </a:prstGeom>
          <a:noFill/>
        </p:spPr>
        <p:txBody>
          <a:bodyPr wrap="square" rtlCol="0">
            <a:spAutoFit/>
          </a:bodyPr>
          <a:lstStyle/>
          <a:p>
            <a:r>
              <a:rPr lang="en-US" sz="1200" i="1" dirty="0" smtClean="0"/>
              <a:t>Infected but symptomatic</a:t>
            </a:r>
            <a:endParaRPr lang="en-US" sz="1200" i="1" dirty="0"/>
          </a:p>
        </p:txBody>
      </p:sp>
    </p:spTree>
    <p:extLst>
      <p:ext uri="{BB962C8B-B14F-4D97-AF65-F5344CB8AC3E}">
        <p14:creationId xmlns:p14="http://schemas.microsoft.com/office/powerpoint/2010/main" val="3508552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14460"/>
            <a:ext cx="8861794" cy="539999"/>
          </a:xfrm>
        </p:spPr>
        <p:txBody>
          <a:bodyPr>
            <a:normAutofit/>
          </a:bodyPr>
          <a:lstStyle/>
          <a:p>
            <a:pPr algn="l"/>
            <a:r>
              <a:rPr lang="en-US" sz="2800" b="1" dirty="0" smtClean="0">
                <a:solidFill>
                  <a:srgbClr val="FF0000"/>
                </a:solidFill>
              </a:rPr>
              <a:t>What is RCD?</a:t>
            </a:r>
            <a:endParaRPr lang="en-US" sz="2800" b="1" dirty="0">
              <a:solidFill>
                <a:srgbClr val="FF0000"/>
              </a:solidFill>
            </a:endParaRPr>
          </a:p>
        </p:txBody>
      </p:sp>
      <p:sp>
        <p:nvSpPr>
          <p:cNvPr id="8" name="Marcador de número de diapositiva 7"/>
          <p:cNvSpPr>
            <a:spLocks noGrp="1"/>
          </p:cNvSpPr>
          <p:nvPr>
            <p:ph type="sldNum" sz="quarter" idx="12"/>
          </p:nvPr>
        </p:nvSpPr>
        <p:spPr/>
        <p:txBody>
          <a:bodyPr/>
          <a:lstStyle/>
          <a:p>
            <a:fld id="{9CD50F6B-1678-874E-AE7F-48ABDEC047E7}" type="slidenum">
              <a:rPr lang="es-ES" smtClean="0"/>
              <a:t>4</a:t>
            </a:fld>
            <a:r>
              <a:rPr lang="es-ES" dirty="0" smtClean="0"/>
              <a:t>/10</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1206096171"/>
              </p:ext>
            </p:extLst>
          </p:nvPr>
        </p:nvGraphicFramePr>
        <p:xfrm>
          <a:off x="239126" y="883873"/>
          <a:ext cx="8681597" cy="3715725"/>
        </p:xfrm>
        <a:graphic>
          <a:graphicData uri="http://schemas.openxmlformats.org/drawingml/2006/table">
            <a:tbl>
              <a:tblPr firstRow="1" bandRow="1">
                <a:tableStyleId>{8EC20E35-A176-4012-BC5E-935CFFF8708E}</a:tableStyleId>
              </a:tblPr>
              <a:tblGrid>
                <a:gridCol w="2946337">
                  <a:extLst>
                    <a:ext uri="{9D8B030D-6E8A-4147-A177-3AD203B41FA5}">
                      <a16:colId xmlns:a16="http://schemas.microsoft.com/office/drawing/2014/main" val="20000"/>
                    </a:ext>
                  </a:extLst>
                </a:gridCol>
                <a:gridCol w="573526">
                  <a:extLst>
                    <a:ext uri="{9D8B030D-6E8A-4147-A177-3AD203B41FA5}">
                      <a16:colId xmlns:a16="http://schemas.microsoft.com/office/drawing/2014/main" val="20001"/>
                    </a:ext>
                  </a:extLst>
                </a:gridCol>
                <a:gridCol w="573526">
                  <a:extLst>
                    <a:ext uri="{9D8B030D-6E8A-4147-A177-3AD203B41FA5}">
                      <a16:colId xmlns:a16="http://schemas.microsoft.com/office/drawing/2014/main" val="20002"/>
                    </a:ext>
                  </a:extLst>
                </a:gridCol>
                <a:gridCol w="573526">
                  <a:extLst>
                    <a:ext uri="{9D8B030D-6E8A-4147-A177-3AD203B41FA5}">
                      <a16:colId xmlns:a16="http://schemas.microsoft.com/office/drawing/2014/main" val="20003"/>
                    </a:ext>
                  </a:extLst>
                </a:gridCol>
                <a:gridCol w="573526">
                  <a:extLst>
                    <a:ext uri="{9D8B030D-6E8A-4147-A177-3AD203B41FA5}">
                      <a16:colId xmlns:a16="http://schemas.microsoft.com/office/drawing/2014/main" val="20004"/>
                    </a:ext>
                  </a:extLst>
                </a:gridCol>
                <a:gridCol w="573526">
                  <a:extLst>
                    <a:ext uri="{9D8B030D-6E8A-4147-A177-3AD203B41FA5}">
                      <a16:colId xmlns:a16="http://schemas.microsoft.com/office/drawing/2014/main" val="20005"/>
                    </a:ext>
                  </a:extLst>
                </a:gridCol>
                <a:gridCol w="573526">
                  <a:extLst>
                    <a:ext uri="{9D8B030D-6E8A-4147-A177-3AD203B41FA5}">
                      <a16:colId xmlns:a16="http://schemas.microsoft.com/office/drawing/2014/main" val="20006"/>
                    </a:ext>
                  </a:extLst>
                </a:gridCol>
                <a:gridCol w="573526">
                  <a:extLst>
                    <a:ext uri="{9D8B030D-6E8A-4147-A177-3AD203B41FA5}">
                      <a16:colId xmlns:a16="http://schemas.microsoft.com/office/drawing/2014/main" val="20007"/>
                    </a:ext>
                  </a:extLst>
                </a:gridCol>
                <a:gridCol w="573526">
                  <a:extLst>
                    <a:ext uri="{9D8B030D-6E8A-4147-A177-3AD203B41FA5}">
                      <a16:colId xmlns:a16="http://schemas.microsoft.com/office/drawing/2014/main" val="20008"/>
                    </a:ext>
                  </a:extLst>
                </a:gridCol>
                <a:gridCol w="573526">
                  <a:extLst>
                    <a:ext uri="{9D8B030D-6E8A-4147-A177-3AD203B41FA5}">
                      <a16:colId xmlns:a16="http://schemas.microsoft.com/office/drawing/2014/main" val="20009"/>
                    </a:ext>
                  </a:extLst>
                </a:gridCol>
                <a:gridCol w="573526">
                  <a:extLst>
                    <a:ext uri="{9D8B030D-6E8A-4147-A177-3AD203B41FA5}">
                      <a16:colId xmlns:a16="http://schemas.microsoft.com/office/drawing/2014/main" val="20010"/>
                    </a:ext>
                  </a:extLst>
                </a:gridCol>
              </a:tblGrid>
              <a:tr h="285825">
                <a:tc>
                  <a:txBody>
                    <a:bodyPr/>
                    <a:lstStyle/>
                    <a:p>
                      <a:pPr algn="ctr">
                        <a:lnSpc>
                          <a:spcPct val="115000"/>
                        </a:lnSpc>
                        <a:spcAft>
                          <a:spcPts val="1000"/>
                        </a:spcAft>
                      </a:pPr>
                      <a:r>
                        <a:rPr lang="en-US" sz="1400" dirty="0">
                          <a:effectLst/>
                        </a:rPr>
                        <a:t>Activities</a:t>
                      </a:r>
                      <a:endParaRPr lang="en-US" sz="14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dirty="0" smtClean="0">
                          <a:effectLst/>
                        </a:rPr>
                        <a:t>MAU</a:t>
                      </a:r>
                      <a:r>
                        <a:rPr lang="en-US" sz="1200" baseline="30000" dirty="0" smtClean="0">
                          <a:effectLst/>
                        </a:rPr>
                        <a:t>2</a:t>
                      </a:r>
                      <a:endParaRPr lang="en-US" sz="12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dirty="0" smtClean="0">
                          <a:effectLst/>
                        </a:rPr>
                        <a:t>BRA</a:t>
                      </a:r>
                      <a:r>
                        <a:rPr lang="en-US" sz="1200" baseline="30000" dirty="0">
                          <a:effectLst/>
                        </a:rPr>
                        <a:t>3</a:t>
                      </a:r>
                      <a:endParaRPr lang="en-US" sz="12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dirty="0" smtClean="0">
                          <a:effectLst/>
                        </a:rPr>
                        <a:t>SRI</a:t>
                      </a:r>
                      <a:r>
                        <a:rPr lang="en-US" sz="1200" baseline="30000" dirty="0">
                          <a:effectLst/>
                        </a:rPr>
                        <a:t>4</a:t>
                      </a:r>
                      <a:endParaRPr lang="en-US" sz="12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dirty="0" smtClean="0">
                          <a:effectLst/>
                        </a:rPr>
                        <a:t>PER</a:t>
                      </a:r>
                      <a:r>
                        <a:rPr lang="en-US" sz="1200" baseline="30000" dirty="0">
                          <a:effectLst/>
                        </a:rPr>
                        <a:t>5</a:t>
                      </a:r>
                      <a:endParaRPr lang="en-US" sz="12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dirty="0" smtClean="0">
                          <a:effectLst/>
                        </a:rPr>
                        <a:t>SWA</a:t>
                      </a:r>
                      <a:r>
                        <a:rPr lang="en-US" sz="1200" baseline="30000" dirty="0">
                          <a:effectLst/>
                        </a:rPr>
                        <a:t>6</a:t>
                      </a:r>
                      <a:endParaRPr lang="en-US" sz="12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dirty="0" smtClean="0">
                          <a:effectLst/>
                        </a:rPr>
                        <a:t>ZAM</a:t>
                      </a:r>
                      <a:r>
                        <a:rPr lang="en-US" sz="1200" baseline="30000" dirty="0" smtClean="0">
                          <a:effectLst/>
                        </a:rPr>
                        <a:t>7</a:t>
                      </a:r>
                      <a:endParaRPr lang="en-US" sz="12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dirty="0" smtClean="0">
                          <a:effectLst/>
                        </a:rPr>
                        <a:t>BHU</a:t>
                      </a:r>
                      <a:r>
                        <a:rPr lang="en-US" sz="1200" baseline="30000" dirty="0" smtClean="0">
                          <a:effectLst/>
                        </a:rPr>
                        <a:t>8</a:t>
                      </a:r>
                      <a:endParaRPr lang="en-US" sz="12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dirty="0" smtClean="0">
                          <a:effectLst/>
                        </a:rPr>
                        <a:t>SEN</a:t>
                      </a:r>
                      <a:r>
                        <a:rPr lang="en-US" sz="1200" baseline="30000" dirty="0" smtClean="0">
                          <a:effectLst/>
                        </a:rPr>
                        <a:t>1</a:t>
                      </a:r>
                      <a:endParaRPr lang="en-US" sz="12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baseline="0" dirty="0" smtClean="0">
                          <a:effectLst/>
                        </a:rPr>
                        <a:t>BRA</a:t>
                      </a:r>
                      <a:r>
                        <a:rPr lang="en-US" sz="1200" baseline="30000" dirty="0" smtClean="0">
                          <a:effectLst/>
                        </a:rPr>
                        <a:t>9</a:t>
                      </a:r>
                      <a:endParaRPr lang="en-US" sz="12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baseline="0" dirty="0" smtClean="0">
                          <a:effectLst/>
                        </a:rPr>
                        <a:t>ZAM</a:t>
                      </a:r>
                      <a:r>
                        <a:rPr lang="en-US" sz="1200" baseline="30000" dirty="0" smtClean="0">
                          <a:effectLst/>
                        </a:rPr>
                        <a:t>10</a:t>
                      </a:r>
                      <a:endParaRPr lang="en-US" sz="1200" dirty="0">
                        <a:solidFill>
                          <a:schemeClr val="bg1"/>
                        </a:solidFill>
                        <a:effectLst/>
                        <a:latin typeface="+mn-lt"/>
                        <a:ea typeface="Cambria"/>
                        <a:cs typeface="Times New Roman"/>
                      </a:endParaRPr>
                    </a:p>
                  </a:txBody>
                  <a:tcPr marL="68580" marR="68580" marT="0" marB="0" anchor="ctr"/>
                </a:tc>
                <a:extLst>
                  <a:ext uri="{0D108BD9-81ED-4DB2-BD59-A6C34878D82A}">
                    <a16:rowId xmlns:a16="http://schemas.microsoft.com/office/drawing/2014/main" val="10000"/>
                  </a:ext>
                </a:extLst>
              </a:tr>
              <a:tr h="285825">
                <a:tc>
                  <a:txBody>
                    <a:bodyPr/>
                    <a:lstStyle/>
                    <a:p>
                      <a:pPr marL="285750" indent="-285750">
                        <a:lnSpc>
                          <a:spcPct val="115000"/>
                        </a:lnSpc>
                        <a:spcAft>
                          <a:spcPts val="1000"/>
                        </a:spcAft>
                        <a:buFont typeface="Arial"/>
                        <a:buChar char="•"/>
                      </a:pPr>
                      <a:r>
                        <a:rPr lang="en-US" sz="1400" dirty="0" smtClean="0">
                          <a:effectLst/>
                        </a:rPr>
                        <a:t>Included</a:t>
                      </a:r>
                      <a:r>
                        <a:rPr lang="en-US" sz="1400" baseline="0" dirty="0" smtClean="0">
                          <a:effectLst/>
                        </a:rPr>
                        <a:t> </a:t>
                      </a:r>
                      <a:r>
                        <a:rPr lang="en-US" sz="1400" dirty="0" smtClean="0">
                          <a:effectLst/>
                        </a:rPr>
                        <a:t>in national guidelines</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r>
                        <a:rPr lang="en-US" sz="1400" b="1" baseline="30000" dirty="0" smtClean="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400"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400"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400"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1"/>
                  </a:ext>
                </a:extLst>
              </a:tr>
              <a:tr h="285825">
                <a:tc>
                  <a:txBody>
                    <a:bodyPr/>
                    <a:lstStyle/>
                    <a:p>
                      <a:pPr marL="285750" indent="-285750">
                        <a:lnSpc>
                          <a:spcPct val="115000"/>
                        </a:lnSpc>
                        <a:spcAft>
                          <a:spcPts val="1000"/>
                        </a:spcAft>
                        <a:buFont typeface="Arial"/>
                        <a:buChar char="•"/>
                      </a:pPr>
                      <a:r>
                        <a:rPr lang="en-US" sz="1400" dirty="0" smtClean="0">
                          <a:effectLst/>
                        </a:rPr>
                        <a:t>Year of implementation</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tabLst>
                          <a:tab pos="158750" algn="ctr"/>
                        </a:tabLst>
                      </a:pPr>
                      <a:r>
                        <a:rPr lang="en-US" sz="1400" dirty="0">
                          <a:effectLst/>
                        </a:rPr>
                        <a:t>1998</a:t>
                      </a:r>
                      <a:endParaRPr lang="en-US" sz="1400"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dirty="0">
                          <a:effectLst/>
                        </a:rPr>
                        <a:t>1998</a:t>
                      </a:r>
                      <a:endParaRPr lang="en-US" sz="1400"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dirty="0">
                          <a:effectLst/>
                        </a:rPr>
                        <a:t>2003</a:t>
                      </a:r>
                      <a:endParaRPr lang="en-US" sz="1400"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dirty="0">
                          <a:effectLst/>
                        </a:rPr>
                        <a:t>2003</a:t>
                      </a:r>
                      <a:endParaRPr lang="en-US" sz="1400"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a:effectLst/>
                        </a:rPr>
                        <a:t>2009</a:t>
                      </a:r>
                      <a:endParaRPr lang="en-US" sz="140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a:effectLst/>
                        </a:rPr>
                        <a:t>2009</a:t>
                      </a:r>
                      <a:endParaRPr lang="en-US" sz="140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a:effectLst/>
                        </a:rPr>
                        <a:t>2010</a:t>
                      </a:r>
                      <a:endParaRPr lang="en-US" sz="140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dirty="0">
                          <a:effectLst/>
                        </a:rPr>
                        <a:t>2012</a:t>
                      </a:r>
                      <a:endParaRPr lang="en-US" sz="1400"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dirty="0" smtClean="0">
                          <a:effectLst/>
                        </a:rPr>
                        <a:t>2013</a:t>
                      </a:r>
                      <a:endParaRPr lang="en-US" sz="1400"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dirty="0" smtClean="0">
                          <a:effectLst/>
                        </a:rPr>
                        <a:t>2014</a:t>
                      </a:r>
                      <a:endParaRPr lang="en-US" sz="1400"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2"/>
                  </a:ext>
                </a:extLst>
              </a:tr>
              <a:tr h="285825">
                <a:tc>
                  <a:txBody>
                    <a:bodyPr/>
                    <a:lstStyle/>
                    <a:p>
                      <a:pPr marL="285750" indent="-285750">
                        <a:lnSpc>
                          <a:spcPct val="115000"/>
                        </a:lnSpc>
                        <a:spcAft>
                          <a:spcPts val="1000"/>
                        </a:spcAft>
                        <a:buFont typeface="Arial"/>
                        <a:buChar char="•"/>
                      </a:pPr>
                      <a:r>
                        <a:rPr lang="en-US" sz="1400" dirty="0">
                          <a:effectLst/>
                        </a:rPr>
                        <a:t>Named </a:t>
                      </a:r>
                      <a:r>
                        <a:rPr lang="en-US" sz="1400" dirty="0" smtClean="0">
                          <a:effectLst/>
                        </a:rPr>
                        <a:t>explicitly as RCD</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solidFill>
                            <a:schemeClr val="tx1"/>
                          </a:solidFill>
                          <a:effectLst/>
                          <a:latin typeface="Cambria"/>
                          <a:ea typeface="Cambria"/>
                          <a:cs typeface="Times New Roman"/>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400" b="1" dirty="0" smtClean="0">
                          <a:effectLst/>
                        </a:rPr>
                        <a:t>X</a:t>
                      </a:r>
                      <a:endParaRPr lang="en-US" sz="1400" b="1" dirty="0" smtClean="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400" b="1" dirty="0" smtClean="0">
                          <a:effectLst/>
                        </a:rPr>
                        <a:t>X</a:t>
                      </a:r>
                      <a:endParaRPr lang="en-US" sz="1400" b="1" dirty="0" smtClean="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400" b="1" dirty="0" smtClean="0">
                          <a:effectLst/>
                        </a:rPr>
                        <a:t>X</a:t>
                      </a:r>
                      <a:endParaRPr lang="en-US" sz="1400" b="1" dirty="0" smtClean="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3"/>
                  </a:ext>
                </a:extLst>
              </a:tr>
              <a:tr h="285825">
                <a:tc>
                  <a:txBody>
                    <a:bodyPr/>
                    <a:lstStyle/>
                    <a:p>
                      <a:pPr marL="285750" indent="-285750">
                        <a:lnSpc>
                          <a:spcPct val="115000"/>
                        </a:lnSpc>
                        <a:spcAft>
                          <a:spcPts val="1000"/>
                        </a:spcAft>
                        <a:buFont typeface="Arial"/>
                        <a:buChar char="•"/>
                      </a:pPr>
                      <a:r>
                        <a:rPr lang="en-US" sz="1400" dirty="0">
                          <a:effectLst/>
                        </a:rPr>
                        <a:t>Trigger by index cases </a:t>
                      </a:r>
                      <a:r>
                        <a:rPr lang="en-US" sz="1400" dirty="0" smtClean="0">
                          <a:effectLst/>
                        </a:rPr>
                        <a:t>(PCD)</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4"/>
                  </a:ext>
                </a:extLst>
              </a:tr>
              <a:tr h="285825">
                <a:tc>
                  <a:txBody>
                    <a:bodyPr/>
                    <a:lstStyle/>
                    <a:p>
                      <a:pPr marL="285750" indent="-285750">
                        <a:lnSpc>
                          <a:spcPct val="115000"/>
                        </a:lnSpc>
                        <a:spcAft>
                          <a:spcPts val="1000"/>
                        </a:spcAft>
                        <a:buFont typeface="Arial"/>
                        <a:buChar char="•"/>
                      </a:pPr>
                      <a:r>
                        <a:rPr lang="en-US" sz="1400" dirty="0">
                          <a:effectLst/>
                        </a:rPr>
                        <a:t>Screening </a:t>
                      </a:r>
                      <a:r>
                        <a:rPr lang="en-US" sz="1400" dirty="0" smtClean="0">
                          <a:effectLst/>
                        </a:rPr>
                        <a:t>around index case</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5"/>
                  </a:ext>
                </a:extLst>
              </a:tr>
              <a:tr h="285825">
                <a:tc>
                  <a:txBody>
                    <a:bodyPr/>
                    <a:lstStyle/>
                    <a:p>
                      <a:pPr marL="285750" indent="-285750">
                        <a:lnSpc>
                          <a:spcPct val="115000"/>
                        </a:lnSpc>
                        <a:spcAft>
                          <a:spcPts val="1000"/>
                        </a:spcAft>
                        <a:buFont typeface="Arial"/>
                        <a:buChar char="•"/>
                      </a:pPr>
                      <a:r>
                        <a:rPr lang="en-US" sz="1400" dirty="0">
                          <a:effectLst/>
                        </a:rPr>
                        <a:t>Screening </a:t>
                      </a:r>
                      <a:r>
                        <a:rPr lang="en-US" sz="1400" dirty="0" smtClean="0">
                          <a:effectLst/>
                        </a:rPr>
                        <a:t>asymptomatic malaria</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solidFill>
                            <a:schemeClr val="dk1"/>
                          </a:solidFill>
                          <a:effectLst/>
                          <a:latin typeface="+mn-lt"/>
                          <a:ea typeface="+mn-ea"/>
                          <a:cs typeface="+mn-cs"/>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6"/>
                  </a:ext>
                </a:extLst>
              </a:tr>
              <a:tr h="285825">
                <a:tc>
                  <a:txBody>
                    <a:bodyPr/>
                    <a:lstStyle/>
                    <a:p>
                      <a:pPr marL="285750" indent="-285750">
                        <a:lnSpc>
                          <a:spcPct val="115000"/>
                        </a:lnSpc>
                        <a:spcAft>
                          <a:spcPts val="1000"/>
                        </a:spcAft>
                        <a:buFont typeface="Arial"/>
                        <a:buChar char="•"/>
                      </a:pPr>
                      <a:r>
                        <a:rPr lang="en-US" sz="1400" dirty="0">
                          <a:effectLst/>
                        </a:rPr>
                        <a:t>Use microscopy </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7"/>
                  </a:ext>
                </a:extLst>
              </a:tr>
              <a:tr h="285825">
                <a:tc>
                  <a:txBody>
                    <a:bodyPr/>
                    <a:lstStyle/>
                    <a:p>
                      <a:pPr marL="285750" indent="-285750">
                        <a:lnSpc>
                          <a:spcPct val="115000"/>
                        </a:lnSpc>
                        <a:spcAft>
                          <a:spcPts val="1000"/>
                        </a:spcAft>
                        <a:buFont typeface="Arial"/>
                        <a:buChar char="•"/>
                      </a:pPr>
                      <a:r>
                        <a:rPr lang="en-US" sz="1400" dirty="0">
                          <a:effectLst/>
                        </a:rPr>
                        <a:t>Use RDTs </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8"/>
                  </a:ext>
                </a:extLst>
              </a:tr>
              <a:tr h="285825">
                <a:tc>
                  <a:txBody>
                    <a:bodyPr/>
                    <a:lstStyle/>
                    <a:p>
                      <a:pPr marL="285750" indent="-285750">
                        <a:lnSpc>
                          <a:spcPct val="115000"/>
                        </a:lnSpc>
                        <a:spcAft>
                          <a:spcPts val="1000"/>
                        </a:spcAft>
                        <a:buFont typeface="Arial"/>
                        <a:buChar char="•"/>
                      </a:pPr>
                      <a:r>
                        <a:rPr lang="en-US" sz="1400" dirty="0">
                          <a:effectLst/>
                        </a:rPr>
                        <a:t>Use PCR </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9"/>
                  </a:ext>
                </a:extLst>
              </a:tr>
              <a:tr h="285825">
                <a:tc>
                  <a:txBody>
                    <a:bodyPr/>
                    <a:lstStyle/>
                    <a:p>
                      <a:pPr marL="285750" indent="-285750">
                        <a:lnSpc>
                          <a:spcPct val="115000"/>
                        </a:lnSpc>
                        <a:spcAft>
                          <a:spcPts val="1000"/>
                        </a:spcAft>
                        <a:buFont typeface="Arial"/>
                        <a:buChar char="•"/>
                      </a:pPr>
                      <a:r>
                        <a:rPr lang="en-US" sz="1400" dirty="0">
                          <a:effectLst/>
                        </a:rPr>
                        <a:t>Includes follow up</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10"/>
                  </a:ext>
                </a:extLst>
              </a:tr>
              <a:tr h="285825">
                <a:tc>
                  <a:txBody>
                    <a:bodyPr/>
                    <a:lstStyle/>
                    <a:p>
                      <a:pPr marL="285750" indent="-285750">
                        <a:lnSpc>
                          <a:spcPct val="115000"/>
                        </a:lnSpc>
                        <a:spcAft>
                          <a:spcPts val="1000"/>
                        </a:spcAft>
                        <a:buFont typeface="Arial"/>
                        <a:buChar char="•"/>
                      </a:pPr>
                      <a:r>
                        <a:rPr lang="en-US" sz="1400" dirty="0">
                          <a:effectLst/>
                        </a:rPr>
                        <a:t>Use GPS</a:t>
                      </a:r>
                      <a:endParaRPr lang="en-US" sz="14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endParaRPr lang="es-ES" sz="1600" b="1"/>
                    </a:p>
                  </a:txBody>
                  <a:tcPr marL="68580" marR="68580" marT="0" marB="0" anchor="ctr"/>
                </a:tc>
                <a:tc>
                  <a:txBody>
                    <a:bodyPr/>
                    <a:lstStyle/>
                    <a:p>
                      <a:endParaRPr lang="es-ES" sz="1600" b="1" dirty="0"/>
                    </a:p>
                  </a:txBody>
                  <a:tcPr marL="68580" marR="68580" marT="0" marB="0" anchor="ctr"/>
                </a:tc>
                <a:tc>
                  <a:txBody>
                    <a:bodyPr/>
                    <a:lstStyle/>
                    <a:p>
                      <a:pPr algn="ctr">
                        <a:lnSpc>
                          <a:spcPct val="115000"/>
                        </a:lnSpc>
                        <a:spcAft>
                          <a:spcPts val="1000"/>
                        </a:spcAft>
                      </a:pPr>
                      <a:r>
                        <a:rPr lang="en-US" sz="1400" b="1">
                          <a:effectLst/>
                        </a:rPr>
                        <a:t> </a:t>
                      </a:r>
                      <a:endParaRPr lang="en-US" sz="1400" b="1">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400" b="1" dirty="0" smtClean="0">
                          <a:effectLst/>
                        </a:rPr>
                        <a:t>X</a:t>
                      </a:r>
                      <a:endParaRPr lang="en-US" sz="1400" b="1" dirty="0" smtClean="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400" b="1" dirty="0" smtClean="0">
                          <a:effectLst/>
                        </a:rPr>
                        <a:t>X</a:t>
                      </a:r>
                      <a:endParaRPr lang="en-US" sz="1400" b="1" dirty="0" smtClean="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11"/>
                  </a:ext>
                </a:extLst>
              </a:tr>
              <a:tr h="285825">
                <a:tc>
                  <a:txBody>
                    <a:bodyPr/>
                    <a:lstStyle/>
                    <a:p>
                      <a:pPr marL="285750" indent="-285750">
                        <a:lnSpc>
                          <a:spcPct val="115000"/>
                        </a:lnSpc>
                        <a:spcAft>
                          <a:spcPts val="1000"/>
                        </a:spcAft>
                        <a:buFont typeface="Arial"/>
                        <a:buChar char="•"/>
                      </a:pPr>
                      <a:r>
                        <a:rPr lang="en-US" sz="1400" dirty="0">
                          <a:effectLst/>
                        </a:rPr>
                        <a:t>Focus on </a:t>
                      </a:r>
                      <a:r>
                        <a:rPr lang="en-US" sz="1400" i="1" dirty="0">
                          <a:effectLst/>
                        </a:rPr>
                        <a:t>P. </a:t>
                      </a:r>
                      <a:r>
                        <a:rPr lang="en-US" sz="1400" i="1" dirty="0" err="1">
                          <a:effectLst/>
                        </a:rPr>
                        <a:t>vivax</a:t>
                      </a:r>
                      <a:r>
                        <a:rPr lang="en-US" sz="1400" i="1" dirty="0">
                          <a:effectLst/>
                        </a:rPr>
                        <a:t> </a:t>
                      </a:r>
                      <a:r>
                        <a:rPr lang="en-US" sz="1400" dirty="0">
                          <a:effectLst/>
                        </a:rPr>
                        <a:t>malaria also</a:t>
                      </a:r>
                      <a:endParaRPr lang="en-US" sz="1400" dirty="0">
                        <a:effectLst/>
                        <a:latin typeface="+mn-lt"/>
                        <a:ea typeface="Cambria"/>
                        <a:cs typeface="Times New Roman"/>
                      </a:endParaRPr>
                    </a:p>
                  </a:txBody>
                  <a:tcPr marL="68580" marR="68580" marT="0" marB="0" anchor="ctr"/>
                </a:tc>
                <a:tc>
                  <a:txBody>
                    <a:bodyPr/>
                    <a:lstStyle/>
                    <a:p>
                      <a:endParaRPr lang="es-ES" sz="1600" b="1" dirty="0"/>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effectLst/>
                        </a:rPr>
                        <a:t>X</a:t>
                      </a:r>
                      <a:endParaRPr lang="en-US" sz="1400" b="1" dirty="0" smtClean="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tc>
                  <a:txBody>
                    <a:bodyPr/>
                    <a:lstStyle/>
                    <a:p>
                      <a:pPr algn="ctr"/>
                      <a:endParaRPr lang="es-ES" sz="1400" b="1"/>
                    </a:p>
                  </a:txBody>
                  <a:tcPr marL="68580" marR="68580" marT="0" marB="0" anchor="ctr"/>
                </a:tc>
                <a:tc>
                  <a:txBody>
                    <a:bodyPr/>
                    <a:lstStyle/>
                    <a:p>
                      <a:pPr algn="ctr"/>
                      <a:endParaRPr lang="es-ES" sz="1400" b="1"/>
                    </a:p>
                  </a:txBody>
                  <a:tcPr marL="68580" marR="6858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effectLst/>
                        </a:rPr>
                        <a:t>X</a:t>
                      </a:r>
                      <a:endParaRPr lang="en-US" sz="1400" b="1" dirty="0" smtClean="0">
                        <a:solidFill>
                          <a:schemeClr val="tx1"/>
                        </a:solidFill>
                        <a:effectLst/>
                        <a:latin typeface="Cambria"/>
                        <a:ea typeface="Cambria"/>
                        <a:cs typeface="Times New Roman"/>
                      </a:endParaRPr>
                    </a:p>
                  </a:txBody>
                  <a:tcPr marL="68580" marR="68580" marT="0" marB="0" anchor="ctr"/>
                </a:tc>
                <a:tc>
                  <a:txBody>
                    <a:bodyPr/>
                    <a:lstStyle/>
                    <a:p>
                      <a:endParaRPr lang="es-ES" sz="1600" b="1" dirty="0"/>
                    </a:p>
                  </a:txBody>
                  <a:tcPr marL="68580" marR="68580" marT="0" marB="0" anchor="ct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X</a:t>
                      </a:r>
                      <a:endParaRPr kumimoji="0" lang="en-US" sz="1400" b="1" i="0" u="none" strike="noStrike" kern="1200" cap="none" spc="0" normalizeH="0" baseline="0" noProof="0" dirty="0" smtClean="0">
                        <a:ln>
                          <a:noFill/>
                        </a:ln>
                        <a:solidFill>
                          <a:prstClr val="black"/>
                        </a:solidFill>
                        <a:effectLst/>
                        <a:uLnTx/>
                        <a:uFillTx/>
                        <a:latin typeface="Cambria"/>
                        <a:ea typeface="Cambria"/>
                        <a:cs typeface="Times New Roman"/>
                      </a:endParaRPr>
                    </a:p>
                  </a:txBody>
                  <a:tcPr marL="68580" marR="68580" marT="0" marB="0" anchor="ctr"/>
                </a:tc>
                <a:tc>
                  <a:txBody>
                    <a:bodyPr/>
                    <a:lstStyle/>
                    <a:p>
                      <a:pPr marL="0" marR="0" lvl="0" indent="0" algn="ctr" defTabSz="457200" rtl="0" eaLnBrk="1" fontAlgn="auto" latinLnBrk="0" hangingPunct="1">
                        <a:lnSpc>
                          <a:spcPct val="115000"/>
                        </a:lnSpc>
                        <a:spcBef>
                          <a:spcPts val="0"/>
                        </a:spcBef>
                        <a:spcAft>
                          <a:spcPts val="100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Cambria"/>
                        <a:ea typeface="Cambria"/>
                        <a:cs typeface="Times New Roman"/>
                      </a:endParaRPr>
                    </a:p>
                  </a:txBody>
                  <a:tcPr marL="68580" marR="68580" marT="0" marB="0" anchor="ctr"/>
                </a:tc>
                <a:extLst>
                  <a:ext uri="{0D108BD9-81ED-4DB2-BD59-A6C34878D82A}">
                    <a16:rowId xmlns:a16="http://schemas.microsoft.com/office/drawing/2014/main" val="10012"/>
                  </a:ext>
                </a:extLst>
              </a:tr>
            </a:tbl>
          </a:graphicData>
        </a:graphic>
      </p:graphicFrame>
      <p:sp>
        <p:nvSpPr>
          <p:cNvPr id="5" name="Rectangle 4"/>
          <p:cNvSpPr/>
          <p:nvPr/>
        </p:nvSpPr>
        <p:spPr>
          <a:xfrm>
            <a:off x="177176" y="4551236"/>
            <a:ext cx="8966824" cy="246221"/>
          </a:xfrm>
          <a:prstGeom prst="rect">
            <a:avLst/>
          </a:prstGeom>
        </p:spPr>
        <p:txBody>
          <a:bodyPr wrap="square">
            <a:spAutoFit/>
          </a:bodyPr>
          <a:lstStyle/>
          <a:p>
            <a:r>
              <a:rPr lang="en-US" sz="1000" b="1" dirty="0" smtClean="0"/>
              <a:t>Ref: </a:t>
            </a:r>
            <a:r>
              <a:rPr lang="nb-NO" sz="1000" dirty="0" smtClean="0"/>
              <a:t>2, </a:t>
            </a:r>
            <a:r>
              <a:rPr lang="nb-NO" sz="1000" dirty="0" err="1" smtClean="0"/>
              <a:t>Tatarsky</a:t>
            </a:r>
            <a:r>
              <a:rPr lang="nb-NO" sz="1000" dirty="0" smtClean="0"/>
              <a:t> </a:t>
            </a:r>
            <a:r>
              <a:rPr lang="nb-NO" sz="1000" dirty="0"/>
              <a:t>2011; </a:t>
            </a:r>
            <a:r>
              <a:rPr lang="nb-NO" sz="1000" dirty="0" smtClean="0"/>
              <a:t>3, Macauley </a:t>
            </a:r>
            <a:r>
              <a:rPr lang="nb-NO" sz="1000" dirty="0"/>
              <a:t>2005; </a:t>
            </a:r>
            <a:r>
              <a:rPr lang="nb-NO" sz="1000" dirty="0" smtClean="0"/>
              <a:t>4, </a:t>
            </a:r>
            <a:r>
              <a:rPr lang="nb-NO" sz="1000" dirty="0" err="1"/>
              <a:t>Abeyasinghe</a:t>
            </a:r>
            <a:r>
              <a:rPr lang="nb-NO" sz="1000" dirty="0"/>
              <a:t> 2012; </a:t>
            </a:r>
            <a:r>
              <a:rPr lang="nb-NO" sz="1000" dirty="0" smtClean="0"/>
              <a:t>5 Branch </a:t>
            </a:r>
            <a:r>
              <a:rPr lang="nb-NO" sz="1000" dirty="0"/>
              <a:t>2005; </a:t>
            </a:r>
            <a:r>
              <a:rPr lang="nb-NO" sz="1000" dirty="0" smtClean="0"/>
              <a:t>6, Kunene </a:t>
            </a:r>
            <a:r>
              <a:rPr lang="nb-NO" sz="1000" dirty="0"/>
              <a:t>2011; </a:t>
            </a:r>
            <a:r>
              <a:rPr lang="nb-NO" sz="1000" dirty="0" smtClean="0"/>
              <a:t>7, </a:t>
            </a:r>
            <a:r>
              <a:rPr lang="nb-NO" sz="1000" dirty="0" err="1" smtClean="0"/>
              <a:t>Stresman</a:t>
            </a:r>
            <a:r>
              <a:rPr lang="nb-NO" sz="1000" dirty="0" smtClean="0"/>
              <a:t> </a:t>
            </a:r>
            <a:r>
              <a:rPr lang="nb-NO" sz="1000" dirty="0"/>
              <a:t>2010; </a:t>
            </a:r>
            <a:r>
              <a:rPr lang="nb-NO" sz="1000" dirty="0" smtClean="0"/>
              <a:t>8, </a:t>
            </a:r>
            <a:r>
              <a:rPr lang="nb-NO" sz="1000" dirty="0" err="1" smtClean="0"/>
              <a:t>Yangzom</a:t>
            </a:r>
            <a:r>
              <a:rPr lang="nb-NO" sz="1000" dirty="0" smtClean="0"/>
              <a:t> 2012; 9 </a:t>
            </a:r>
            <a:r>
              <a:rPr lang="nb-NO" sz="1000" dirty="0" err="1" smtClean="0"/>
              <a:t>Fountura</a:t>
            </a:r>
            <a:r>
              <a:rPr lang="nb-NO" sz="1000" dirty="0" smtClean="0"/>
              <a:t> 2016; 10 </a:t>
            </a:r>
            <a:r>
              <a:rPr lang="nb-NO" sz="1000" dirty="0" err="1" smtClean="0"/>
              <a:t>Searle</a:t>
            </a:r>
            <a:r>
              <a:rPr lang="nb-NO" sz="1000" dirty="0" smtClean="0"/>
              <a:t> 2016</a:t>
            </a:r>
            <a:endParaRPr lang="en-US" sz="1000" dirty="0"/>
          </a:p>
        </p:txBody>
      </p:sp>
      <p:sp>
        <p:nvSpPr>
          <p:cNvPr id="7" name="Rectangle 4"/>
          <p:cNvSpPr/>
          <p:nvPr/>
        </p:nvSpPr>
        <p:spPr>
          <a:xfrm>
            <a:off x="146201" y="544918"/>
            <a:ext cx="8966824" cy="338554"/>
          </a:xfrm>
          <a:prstGeom prst="rect">
            <a:avLst/>
          </a:prstGeom>
        </p:spPr>
        <p:txBody>
          <a:bodyPr wrap="square">
            <a:spAutoFit/>
          </a:bodyPr>
          <a:lstStyle/>
          <a:p>
            <a:r>
              <a:rPr lang="en-US" sz="1600" b="1" dirty="0" smtClean="0"/>
              <a:t>Table 1. </a:t>
            </a:r>
            <a:r>
              <a:rPr lang="en-US" sz="1600" dirty="0" smtClean="0"/>
              <a:t>Activities carried on during reactive case detection activities in different experiences</a:t>
            </a:r>
            <a:endParaRPr lang="en-US" sz="1600" dirty="0"/>
          </a:p>
        </p:txBody>
      </p:sp>
    </p:spTree>
    <p:extLst>
      <p:ext uri="{BB962C8B-B14F-4D97-AF65-F5344CB8AC3E}">
        <p14:creationId xmlns:p14="http://schemas.microsoft.com/office/powerpoint/2010/main" val="33579364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14460"/>
            <a:ext cx="8861794" cy="539999"/>
          </a:xfrm>
        </p:spPr>
        <p:txBody>
          <a:bodyPr>
            <a:normAutofit/>
          </a:bodyPr>
          <a:lstStyle/>
          <a:p>
            <a:pPr algn="l"/>
            <a:r>
              <a:rPr lang="en-US" sz="2800" b="1" dirty="0" smtClean="0">
                <a:solidFill>
                  <a:srgbClr val="FF0000"/>
                </a:solidFill>
              </a:rPr>
              <a:t>Where do we stand on tMDA?</a:t>
            </a:r>
            <a:endParaRPr lang="en-US" sz="2800" b="1" dirty="0">
              <a:solidFill>
                <a:srgbClr val="FF0000"/>
              </a:solidFill>
            </a:endParaRPr>
          </a:p>
        </p:txBody>
      </p:sp>
      <p:sp>
        <p:nvSpPr>
          <p:cNvPr id="4" name="Marcador de contenido 3"/>
          <p:cNvSpPr>
            <a:spLocks noGrp="1"/>
          </p:cNvSpPr>
          <p:nvPr>
            <p:ph sz="half" idx="2"/>
          </p:nvPr>
        </p:nvSpPr>
        <p:spPr>
          <a:xfrm>
            <a:off x="141103" y="641030"/>
            <a:ext cx="8768565" cy="2852501"/>
          </a:xfrm>
        </p:spPr>
        <p:txBody>
          <a:bodyPr/>
          <a:lstStyle/>
          <a:p>
            <a:r>
              <a:rPr lang="en-US" dirty="0"/>
              <a:t>“Through </a:t>
            </a:r>
            <a:r>
              <a:rPr lang="en-US" dirty="0" smtClean="0"/>
              <a:t>tMDA, we can target a significant fraction of the human malaria </a:t>
            </a:r>
            <a:r>
              <a:rPr lang="en-US" dirty="0"/>
              <a:t>reservoir </a:t>
            </a:r>
            <a:r>
              <a:rPr lang="en-US" dirty="0" smtClean="0"/>
              <a:t>that live </a:t>
            </a:r>
            <a:r>
              <a:rPr lang="en-US" dirty="0"/>
              <a:t>in close proximity to the index case and/or </a:t>
            </a:r>
            <a:r>
              <a:rPr lang="en-US" dirty="0" smtClean="0"/>
              <a:t>share </a:t>
            </a:r>
            <a:r>
              <a:rPr lang="en-US" dirty="0"/>
              <a:t>a workplace or occupational risk </a:t>
            </a:r>
            <a:r>
              <a:rPr lang="en-US" dirty="0" smtClean="0"/>
              <a:t>factor”.</a:t>
            </a:r>
            <a:r>
              <a:rPr lang="en-US" baseline="30000" dirty="0" smtClean="0"/>
              <a:t>(</a:t>
            </a:r>
            <a:r>
              <a:rPr lang="en-US" baseline="30000" dirty="0"/>
              <a:t>9</a:t>
            </a:r>
            <a:r>
              <a:rPr lang="en-US" baseline="30000" dirty="0" smtClean="0"/>
              <a:t>)</a:t>
            </a:r>
            <a:endParaRPr lang="en-US" baseline="30000" dirty="0"/>
          </a:p>
        </p:txBody>
      </p:sp>
      <p:sp>
        <p:nvSpPr>
          <p:cNvPr id="8" name="Marcador de número de diapositiva 7"/>
          <p:cNvSpPr>
            <a:spLocks noGrp="1"/>
          </p:cNvSpPr>
          <p:nvPr>
            <p:ph type="sldNum" sz="quarter" idx="12"/>
          </p:nvPr>
        </p:nvSpPr>
        <p:spPr>
          <a:xfrm>
            <a:off x="6553200" y="4683767"/>
            <a:ext cx="2133600" cy="273844"/>
          </a:xfrm>
        </p:spPr>
        <p:txBody>
          <a:bodyPr/>
          <a:lstStyle/>
          <a:p>
            <a:fld id="{9CD50F6B-1678-874E-AE7F-48ABDEC047E7}" type="slidenum">
              <a:rPr lang="es-ES" smtClean="0"/>
              <a:t>5</a:t>
            </a:fld>
            <a:r>
              <a:rPr lang="es-ES" dirty="0" smtClean="0"/>
              <a:t>/10</a:t>
            </a:r>
            <a:endParaRPr lang="es-ES" dirty="0"/>
          </a:p>
        </p:txBody>
      </p:sp>
      <p:pic>
        <p:nvPicPr>
          <p:cNvPr id="7" name="Imagen 6"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26943" y="3965935"/>
            <a:ext cx="333752" cy="756000"/>
          </a:xfrm>
          <a:prstGeom prst="rect">
            <a:avLst/>
          </a:prstGeom>
        </p:spPr>
      </p:pic>
      <p:pic>
        <p:nvPicPr>
          <p:cNvPr id="5" name="Imagen 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572" y="3997844"/>
            <a:ext cx="363865" cy="724091"/>
          </a:xfrm>
          <a:prstGeom prst="rect">
            <a:avLst/>
          </a:prstGeom>
        </p:spPr>
      </p:pic>
      <p:pic>
        <p:nvPicPr>
          <p:cNvPr id="18" name="Imagen 1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25844" y="4205684"/>
            <a:ext cx="238394" cy="539999"/>
          </a:xfrm>
          <a:prstGeom prst="rect">
            <a:avLst/>
          </a:prstGeom>
        </p:spPr>
      </p:pic>
      <p:pic>
        <p:nvPicPr>
          <p:cNvPr id="19" name="Imagen 1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505" y="4241684"/>
            <a:ext cx="253266" cy="503999"/>
          </a:xfrm>
          <a:prstGeom prst="rect">
            <a:avLst/>
          </a:prstGeom>
        </p:spPr>
      </p:pic>
      <p:pic>
        <p:nvPicPr>
          <p:cNvPr id="20" name="Imagen 1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73169" y="4205684"/>
            <a:ext cx="238394" cy="539999"/>
          </a:xfrm>
          <a:prstGeom prst="rect">
            <a:avLst/>
          </a:prstGeom>
        </p:spPr>
      </p:pic>
      <p:pic>
        <p:nvPicPr>
          <p:cNvPr id="21" name="Imagen 2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938" y="4241684"/>
            <a:ext cx="253266" cy="503999"/>
          </a:xfrm>
          <a:prstGeom prst="rect">
            <a:avLst/>
          </a:prstGeom>
        </p:spPr>
      </p:pic>
      <p:pic>
        <p:nvPicPr>
          <p:cNvPr id="22" name="Imagen 21"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287651" y="3114604"/>
            <a:ext cx="333752" cy="756000"/>
          </a:xfrm>
          <a:prstGeom prst="rect">
            <a:avLst/>
          </a:prstGeom>
        </p:spPr>
      </p:pic>
      <p:pic>
        <p:nvPicPr>
          <p:cNvPr id="23" name="Imagen 22"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691280" y="3146513"/>
            <a:ext cx="363865" cy="724091"/>
          </a:xfrm>
          <a:prstGeom prst="rect">
            <a:avLst/>
          </a:prstGeom>
        </p:spPr>
      </p:pic>
      <p:pic>
        <p:nvPicPr>
          <p:cNvPr id="24" name="Imagen 2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1186552" y="3354353"/>
            <a:ext cx="238394" cy="539999"/>
          </a:xfrm>
          <a:prstGeom prst="rect">
            <a:avLst/>
          </a:prstGeom>
        </p:spPr>
      </p:pic>
      <p:pic>
        <p:nvPicPr>
          <p:cNvPr id="25" name="Imagen 2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213" y="3390353"/>
            <a:ext cx="253266" cy="503999"/>
          </a:xfrm>
          <a:prstGeom prst="rect">
            <a:avLst/>
          </a:prstGeom>
        </p:spPr>
      </p:pic>
      <p:pic>
        <p:nvPicPr>
          <p:cNvPr id="26" name="Imagen 2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1433877" y="3354353"/>
            <a:ext cx="238394" cy="539999"/>
          </a:xfrm>
          <a:prstGeom prst="rect">
            <a:avLst/>
          </a:prstGeom>
        </p:spPr>
      </p:pic>
      <p:pic>
        <p:nvPicPr>
          <p:cNvPr id="27" name="Imagen 26" descr="female sihouette.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20646" y="3390353"/>
            <a:ext cx="253266" cy="503999"/>
          </a:xfrm>
          <a:prstGeom prst="rect">
            <a:avLst/>
          </a:prstGeom>
        </p:spPr>
      </p:pic>
      <p:pic>
        <p:nvPicPr>
          <p:cNvPr id="28" name="Imagen 27"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90709" y="3965935"/>
            <a:ext cx="333752" cy="756000"/>
          </a:xfrm>
          <a:prstGeom prst="rect">
            <a:avLst/>
          </a:prstGeom>
        </p:spPr>
      </p:pic>
      <p:pic>
        <p:nvPicPr>
          <p:cNvPr id="29" name="Imagen 28"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2394338" y="3997844"/>
            <a:ext cx="363865" cy="724091"/>
          </a:xfrm>
          <a:prstGeom prst="rect">
            <a:avLst/>
          </a:prstGeom>
        </p:spPr>
      </p:pic>
      <p:pic>
        <p:nvPicPr>
          <p:cNvPr id="30" name="Imagen 2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1889610" y="4205684"/>
            <a:ext cx="238394" cy="539999"/>
          </a:xfrm>
          <a:prstGeom prst="rect">
            <a:avLst/>
          </a:prstGeom>
        </p:spPr>
      </p:pic>
      <p:pic>
        <p:nvPicPr>
          <p:cNvPr id="31" name="Imagen 3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6271" y="4241684"/>
            <a:ext cx="253266" cy="503999"/>
          </a:xfrm>
          <a:prstGeom prst="rect">
            <a:avLst/>
          </a:prstGeom>
        </p:spPr>
      </p:pic>
      <p:pic>
        <p:nvPicPr>
          <p:cNvPr id="32" name="Imagen 3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2136935" y="4205684"/>
            <a:ext cx="238394" cy="539999"/>
          </a:xfrm>
          <a:prstGeom prst="rect">
            <a:avLst/>
          </a:prstGeom>
        </p:spPr>
      </p:pic>
      <p:pic>
        <p:nvPicPr>
          <p:cNvPr id="33" name="Imagen 3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3704" y="4241684"/>
            <a:ext cx="253266" cy="503999"/>
          </a:xfrm>
          <a:prstGeom prst="rect">
            <a:avLst/>
          </a:prstGeom>
        </p:spPr>
      </p:pic>
      <p:pic>
        <p:nvPicPr>
          <p:cNvPr id="34" name="Imagen 3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465209" y="3942187"/>
            <a:ext cx="333752" cy="756000"/>
          </a:xfrm>
          <a:prstGeom prst="rect">
            <a:avLst/>
          </a:prstGeom>
        </p:spPr>
      </p:pic>
      <p:pic>
        <p:nvPicPr>
          <p:cNvPr id="35" name="Imagen 3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838" y="3974096"/>
            <a:ext cx="363865" cy="724091"/>
          </a:xfrm>
          <a:prstGeom prst="rect">
            <a:avLst/>
          </a:prstGeom>
        </p:spPr>
      </p:pic>
      <p:pic>
        <p:nvPicPr>
          <p:cNvPr id="36" name="Imagen 3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364110" y="4181936"/>
            <a:ext cx="238394" cy="539999"/>
          </a:xfrm>
          <a:prstGeom prst="rect">
            <a:avLst/>
          </a:prstGeom>
        </p:spPr>
      </p:pic>
      <p:pic>
        <p:nvPicPr>
          <p:cNvPr id="37" name="Imagen 3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771" y="4217936"/>
            <a:ext cx="253266" cy="503999"/>
          </a:xfrm>
          <a:prstGeom prst="rect">
            <a:avLst/>
          </a:prstGeom>
        </p:spPr>
      </p:pic>
      <p:pic>
        <p:nvPicPr>
          <p:cNvPr id="38" name="Imagen 3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611435" y="4181936"/>
            <a:ext cx="238394" cy="539999"/>
          </a:xfrm>
          <a:prstGeom prst="rect">
            <a:avLst/>
          </a:prstGeom>
        </p:spPr>
      </p:pic>
      <p:pic>
        <p:nvPicPr>
          <p:cNvPr id="39" name="Imagen 3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204" y="4217936"/>
            <a:ext cx="253266" cy="503999"/>
          </a:xfrm>
          <a:prstGeom prst="rect">
            <a:avLst/>
          </a:prstGeom>
        </p:spPr>
      </p:pic>
      <p:pic>
        <p:nvPicPr>
          <p:cNvPr id="40" name="Imagen 3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125917" y="3090856"/>
            <a:ext cx="333752" cy="756000"/>
          </a:xfrm>
          <a:prstGeom prst="rect">
            <a:avLst/>
          </a:prstGeom>
        </p:spPr>
      </p:pic>
      <p:pic>
        <p:nvPicPr>
          <p:cNvPr id="41" name="Imagen 40"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29546" y="3122765"/>
            <a:ext cx="363865" cy="724091"/>
          </a:xfrm>
          <a:prstGeom prst="rect">
            <a:avLst/>
          </a:prstGeom>
        </p:spPr>
      </p:pic>
      <p:pic>
        <p:nvPicPr>
          <p:cNvPr id="42" name="Imagen 4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024818" y="3330605"/>
            <a:ext cx="238394" cy="539999"/>
          </a:xfrm>
          <a:prstGeom prst="rect">
            <a:avLst/>
          </a:prstGeom>
        </p:spPr>
      </p:pic>
      <p:pic>
        <p:nvPicPr>
          <p:cNvPr id="43" name="Imagen 42"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4711479" y="3366605"/>
            <a:ext cx="253266" cy="503999"/>
          </a:xfrm>
          <a:prstGeom prst="rect">
            <a:avLst/>
          </a:prstGeom>
        </p:spPr>
      </p:pic>
      <p:pic>
        <p:nvPicPr>
          <p:cNvPr id="44" name="Imagen 4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272143" y="3330605"/>
            <a:ext cx="238394" cy="539999"/>
          </a:xfrm>
          <a:prstGeom prst="rect">
            <a:avLst/>
          </a:prstGeom>
        </p:spPr>
      </p:pic>
      <p:pic>
        <p:nvPicPr>
          <p:cNvPr id="45" name="Imagen 4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912" y="3366605"/>
            <a:ext cx="253266" cy="503999"/>
          </a:xfrm>
          <a:prstGeom prst="rect">
            <a:avLst/>
          </a:prstGeom>
        </p:spPr>
      </p:pic>
      <p:pic>
        <p:nvPicPr>
          <p:cNvPr id="46" name="Imagen 4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828975" y="3942187"/>
            <a:ext cx="333752" cy="756000"/>
          </a:xfrm>
          <a:prstGeom prst="rect">
            <a:avLst/>
          </a:prstGeom>
        </p:spPr>
      </p:pic>
      <p:pic>
        <p:nvPicPr>
          <p:cNvPr id="47" name="Imagen 46"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232604" y="3974096"/>
            <a:ext cx="363865" cy="724091"/>
          </a:xfrm>
          <a:prstGeom prst="rect">
            <a:avLst/>
          </a:prstGeom>
        </p:spPr>
      </p:pic>
      <p:pic>
        <p:nvPicPr>
          <p:cNvPr id="48" name="Imagen 4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727876" y="4181936"/>
            <a:ext cx="238394" cy="539999"/>
          </a:xfrm>
          <a:prstGeom prst="rect">
            <a:avLst/>
          </a:prstGeom>
        </p:spPr>
      </p:pic>
      <p:pic>
        <p:nvPicPr>
          <p:cNvPr id="49" name="Imagen 4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537" y="4217936"/>
            <a:ext cx="253266" cy="503999"/>
          </a:xfrm>
          <a:prstGeom prst="rect">
            <a:avLst/>
          </a:prstGeom>
        </p:spPr>
      </p:pic>
      <p:pic>
        <p:nvPicPr>
          <p:cNvPr id="50" name="Imagen 4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975201" y="4181936"/>
            <a:ext cx="238394" cy="539999"/>
          </a:xfrm>
          <a:prstGeom prst="rect">
            <a:avLst/>
          </a:prstGeom>
        </p:spPr>
      </p:pic>
      <p:pic>
        <p:nvPicPr>
          <p:cNvPr id="51" name="Imagen 5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1970" y="4217936"/>
            <a:ext cx="253266" cy="503999"/>
          </a:xfrm>
          <a:prstGeom prst="rect">
            <a:avLst/>
          </a:prstGeom>
        </p:spPr>
      </p:pic>
      <p:pic>
        <p:nvPicPr>
          <p:cNvPr id="52" name="Imagen 51" descr="man-people-silhouette-clip-art-389637.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716947" y="3114604"/>
            <a:ext cx="333752" cy="756000"/>
          </a:xfrm>
          <a:prstGeom prst="rect">
            <a:avLst/>
          </a:prstGeom>
        </p:spPr>
      </p:pic>
      <p:pic>
        <p:nvPicPr>
          <p:cNvPr id="53" name="Imagen 52"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20576" y="3146513"/>
            <a:ext cx="363865" cy="724091"/>
          </a:xfrm>
          <a:prstGeom prst="rect">
            <a:avLst/>
          </a:prstGeom>
        </p:spPr>
      </p:pic>
      <p:pic>
        <p:nvPicPr>
          <p:cNvPr id="54" name="Imagen 5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2615848" y="3354353"/>
            <a:ext cx="238394" cy="539999"/>
          </a:xfrm>
          <a:prstGeom prst="rect">
            <a:avLst/>
          </a:prstGeom>
        </p:spPr>
      </p:pic>
      <p:pic>
        <p:nvPicPr>
          <p:cNvPr id="55" name="Imagen 5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509" y="3390353"/>
            <a:ext cx="253266" cy="503999"/>
          </a:xfrm>
          <a:prstGeom prst="rect">
            <a:avLst/>
          </a:prstGeom>
        </p:spPr>
      </p:pic>
      <p:pic>
        <p:nvPicPr>
          <p:cNvPr id="56" name="Imagen 55"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863173" y="3354353"/>
            <a:ext cx="238394" cy="539999"/>
          </a:xfrm>
          <a:prstGeom prst="rect">
            <a:avLst/>
          </a:prstGeom>
        </p:spPr>
      </p:pic>
      <p:pic>
        <p:nvPicPr>
          <p:cNvPr id="57" name="Imagen 5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9942" y="3390353"/>
            <a:ext cx="253266" cy="503999"/>
          </a:xfrm>
          <a:prstGeom prst="rect">
            <a:avLst/>
          </a:prstGeom>
        </p:spPr>
      </p:pic>
      <p:pic>
        <p:nvPicPr>
          <p:cNvPr id="58" name="Imagen 5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86843" y="2256259"/>
            <a:ext cx="333752" cy="756000"/>
          </a:xfrm>
          <a:prstGeom prst="rect">
            <a:avLst/>
          </a:prstGeom>
        </p:spPr>
      </p:pic>
      <p:pic>
        <p:nvPicPr>
          <p:cNvPr id="59" name="Imagen 58"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990472" y="2288168"/>
            <a:ext cx="363865" cy="724091"/>
          </a:xfrm>
          <a:prstGeom prst="rect">
            <a:avLst/>
          </a:prstGeom>
        </p:spPr>
      </p:pic>
      <p:pic>
        <p:nvPicPr>
          <p:cNvPr id="60" name="Imagen 5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85744" y="2496008"/>
            <a:ext cx="238394" cy="539999"/>
          </a:xfrm>
          <a:prstGeom prst="rect">
            <a:avLst/>
          </a:prstGeom>
        </p:spPr>
      </p:pic>
      <p:pic>
        <p:nvPicPr>
          <p:cNvPr id="61" name="Imagen 6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405" y="2532008"/>
            <a:ext cx="253266" cy="503999"/>
          </a:xfrm>
          <a:prstGeom prst="rect">
            <a:avLst/>
          </a:prstGeom>
        </p:spPr>
      </p:pic>
      <p:pic>
        <p:nvPicPr>
          <p:cNvPr id="62" name="Imagen 6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33069" y="2496008"/>
            <a:ext cx="238394" cy="539999"/>
          </a:xfrm>
          <a:prstGeom prst="rect">
            <a:avLst/>
          </a:prstGeom>
        </p:spPr>
      </p:pic>
      <p:pic>
        <p:nvPicPr>
          <p:cNvPr id="63" name="Imagen 6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38" y="2532008"/>
            <a:ext cx="253266" cy="503999"/>
          </a:xfrm>
          <a:prstGeom prst="rect">
            <a:avLst/>
          </a:prstGeom>
        </p:spPr>
      </p:pic>
      <p:pic>
        <p:nvPicPr>
          <p:cNvPr id="64" name="Imagen 63"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061343" y="2232511"/>
            <a:ext cx="333752" cy="756000"/>
          </a:xfrm>
          <a:prstGeom prst="rect">
            <a:avLst/>
          </a:prstGeom>
        </p:spPr>
      </p:pic>
      <p:pic>
        <p:nvPicPr>
          <p:cNvPr id="65" name="Imagen 64"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64972" y="2264420"/>
            <a:ext cx="363865" cy="724091"/>
          </a:xfrm>
          <a:prstGeom prst="rect">
            <a:avLst/>
          </a:prstGeom>
        </p:spPr>
      </p:pic>
      <p:pic>
        <p:nvPicPr>
          <p:cNvPr id="66" name="Imagen 6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1960244" y="2472260"/>
            <a:ext cx="238394" cy="539999"/>
          </a:xfrm>
          <a:prstGeom prst="rect">
            <a:avLst/>
          </a:prstGeom>
        </p:spPr>
      </p:pic>
      <p:pic>
        <p:nvPicPr>
          <p:cNvPr id="67" name="Imagen 6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905" y="2508260"/>
            <a:ext cx="253266" cy="503999"/>
          </a:xfrm>
          <a:prstGeom prst="rect">
            <a:avLst/>
          </a:prstGeom>
        </p:spPr>
      </p:pic>
      <p:pic>
        <p:nvPicPr>
          <p:cNvPr id="68" name="Imagen 6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2207569" y="2472260"/>
            <a:ext cx="238394" cy="539999"/>
          </a:xfrm>
          <a:prstGeom prst="rect">
            <a:avLst/>
          </a:prstGeom>
        </p:spPr>
      </p:pic>
      <p:pic>
        <p:nvPicPr>
          <p:cNvPr id="69" name="Imagen 6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4338" y="2508260"/>
            <a:ext cx="253266" cy="503999"/>
          </a:xfrm>
          <a:prstGeom prst="rect">
            <a:avLst/>
          </a:prstGeom>
        </p:spPr>
      </p:pic>
      <p:pic>
        <p:nvPicPr>
          <p:cNvPr id="70" name="Imagen 6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425109" y="2232511"/>
            <a:ext cx="333752" cy="756000"/>
          </a:xfrm>
          <a:prstGeom prst="rect">
            <a:avLst/>
          </a:prstGeom>
        </p:spPr>
      </p:pic>
      <p:pic>
        <p:nvPicPr>
          <p:cNvPr id="71" name="Imagen 70"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3828738" y="2264420"/>
            <a:ext cx="363865" cy="724091"/>
          </a:xfrm>
          <a:prstGeom prst="rect">
            <a:avLst/>
          </a:prstGeom>
        </p:spPr>
      </p:pic>
      <p:pic>
        <p:nvPicPr>
          <p:cNvPr id="72" name="Imagen 7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324010" y="2472260"/>
            <a:ext cx="238394" cy="539999"/>
          </a:xfrm>
          <a:prstGeom prst="rect">
            <a:avLst/>
          </a:prstGeom>
        </p:spPr>
      </p:pic>
      <p:pic>
        <p:nvPicPr>
          <p:cNvPr id="73" name="Imagen 7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671" y="2508260"/>
            <a:ext cx="253266" cy="503999"/>
          </a:xfrm>
          <a:prstGeom prst="rect">
            <a:avLst/>
          </a:prstGeom>
        </p:spPr>
      </p:pic>
      <p:pic>
        <p:nvPicPr>
          <p:cNvPr id="74" name="Imagen 7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3571335" y="2472260"/>
            <a:ext cx="238394" cy="539999"/>
          </a:xfrm>
          <a:prstGeom prst="rect">
            <a:avLst/>
          </a:prstGeom>
        </p:spPr>
      </p:pic>
      <p:pic>
        <p:nvPicPr>
          <p:cNvPr id="75" name="Imagen 74"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3758104" y="2508260"/>
            <a:ext cx="253266" cy="503999"/>
          </a:xfrm>
          <a:prstGeom prst="rect">
            <a:avLst/>
          </a:prstGeom>
        </p:spPr>
      </p:pic>
      <p:pic>
        <p:nvPicPr>
          <p:cNvPr id="76" name="Imagen 7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776473" y="2233319"/>
            <a:ext cx="333752" cy="756000"/>
          </a:xfrm>
          <a:prstGeom prst="rect">
            <a:avLst/>
          </a:prstGeom>
        </p:spPr>
      </p:pic>
      <p:pic>
        <p:nvPicPr>
          <p:cNvPr id="77" name="Imagen 76"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180102" y="2265228"/>
            <a:ext cx="363865" cy="724091"/>
          </a:xfrm>
          <a:prstGeom prst="rect">
            <a:avLst/>
          </a:prstGeom>
        </p:spPr>
      </p:pic>
      <p:pic>
        <p:nvPicPr>
          <p:cNvPr id="78" name="Imagen 7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675374" y="2473068"/>
            <a:ext cx="238394" cy="539999"/>
          </a:xfrm>
          <a:prstGeom prst="rect">
            <a:avLst/>
          </a:prstGeom>
        </p:spPr>
      </p:pic>
      <p:pic>
        <p:nvPicPr>
          <p:cNvPr id="79" name="Imagen 7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035" y="2509068"/>
            <a:ext cx="253266" cy="503999"/>
          </a:xfrm>
          <a:prstGeom prst="rect">
            <a:avLst/>
          </a:prstGeom>
        </p:spPr>
      </p:pic>
      <p:pic>
        <p:nvPicPr>
          <p:cNvPr id="80" name="Imagen 7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4922699" y="2473068"/>
            <a:ext cx="238394" cy="539999"/>
          </a:xfrm>
          <a:prstGeom prst="rect">
            <a:avLst/>
          </a:prstGeom>
        </p:spPr>
      </p:pic>
      <p:pic>
        <p:nvPicPr>
          <p:cNvPr id="81" name="Imagen 8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468" y="2509068"/>
            <a:ext cx="253266" cy="503999"/>
          </a:xfrm>
          <a:prstGeom prst="rect">
            <a:avLst/>
          </a:prstGeom>
        </p:spPr>
      </p:pic>
      <p:pic>
        <p:nvPicPr>
          <p:cNvPr id="82" name="Imagen 8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250973" y="2209571"/>
            <a:ext cx="333752" cy="756000"/>
          </a:xfrm>
          <a:prstGeom prst="rect">
            <a:avLst/>
          </a:prstGeom>
        </p:spPr>
      </p:pic>
      <p:pic>
        <p:nvPicPr>
          <p:cNvPr id="83" name="Imagen 8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602" y="2241480"/>
            <a:ext cx="363865" cy="724091"/>
          </a:xfrm>
          <a:prstGeom prst="rect">
            <a:avLst/>
          </a:prstGeom>
        </p:spPr>
      </p:pic>
      <p:pic>
        <p:nvPicPr>
          <p:cNvPr id="84" name="Imagen 8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149874" y="2449320"/>
            <a:ext cx="238394" cy="539999"/>
          </a:xfrm>
          <a:prstGeom prst="rect">
            <a:avLst/>
          </a:prstGeom>
        </p:spPr>
      </p:pic>
      <p:pic>
        <p:nvPicPr>
          <p:cNvPr id="85" name="Imagen 8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535" y="2485320"/>
            <a:ext cx="253266" cy="503999"/>
          </a:xfrm>
          <a:prstGeom prst="rect">
            <a:avLst/>
          </a:prstGeom>
        </p:spPr>
      </p:pic>
      <p:pic>
        <p:nvPicPr>
          <p:cNvPr id="86" name="Imagen 8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397199" y="2449320"/>
            <a:ext cx="238394" cy="539999"/>
          </a:xfrm>
          <a:prstGeom prst="rect">
            <a:avLst/>
          </a:prstGeom>
        </p:spPr>
      </p:pic>
      <p:pic>
        <p:nvPicPr>
          <p:cNvPr id="87" name="Imagen 8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968" y="2485320"/>
            <a:ext cx="253266" cy="503999"/>
          </a:xfrm>
          <a:prstGeom prst="rect">
            <a:avLst/>
          </a:prstGeom>
        </p:spPr>
      </p:pic>
      <p:pic>
        <p:nvPicPr>
          <p:cNvPr id="88" name="Imagen 87"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614739" y="2209571"/>
            <a:ext cx="333752" cy="756000"/>
          </a:xfrm>
          <a:prstGeom prst="rect">
            <a:avLst/>
          </a:prstGeom>
        </p:spPr>
      </p:pic>
      <p:pic>
        <p:nvPicPr>
          <p:cNvPr id="89" name="Imagen 88" descr="female sihouette.png"/>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8018368" y="2241480"/>
            <a:ext cx="363865" cy="724091"/>
          </a:xfrm>
          <a:prstGeom prst="rect">
            <a:avLst/>
          </a:prstGeom>
        </p:spPr>
      </p:pic>
      <p:pic>
        <p:nvPicPr>
          <p:cNvPr id="90" name="Imagen 8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513640" y="2449320"/>
            <a:ext cx="238394" cy="539999"/>
          </a:xfrm>
          <a:prstGeom prst="rect">
            <a:avLst/>
          </a:prstGeom>
        </p:spPr>
      </p:pic>
      <p:pic>
        <p:nvPicPr>
          <p:cNvPr id="91" name="Imagen 9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0301" y="2485320"/>
            <a:ext cx="253266" cy="503999"/>
          </a:xfrm>
          <a:prstGeom prst="rect">
            <a:avLst/>
          </a:prstGeom>
        </p:spPr>
      </p:pic>
      <p:pic>
        <p:nvPicPr>
          <p:cNvPr id="92" name="Imagen 9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760965" y="2449320"/>
            <a:ext cx="238394" cy="539999"/>
          </a:xfrm>
          <a:prstGeom prst="rect">
            <a:avLst/>
          </a:prstGeom>
        </p:spPr>
      </p:pic>
      <p:pic>
        <p:nvPicPr>
          <p:cNvPr id="93" name="Imagen 9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7734" y="2485320"/>
            <a:ext cx="253266" cy="503999"/>
          </a:xfrm>
          <a:prstGeom prst="rect">
            <a:avLst/>
          </a:prstGeom>
        </p:spPr>
      </p:pic>
      <p:pic>
        <p:nvPicPr>
          <p:cNvPr id="94" name="Imagen 9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660735" y="3090856"/>
            <a:ext cx="333752" cy="756000"/>
          </a:xfrm>
          <a:prstGeom prst="rect">
            <a:avLst/>
          </a:prstGeom>
        </p:spPr>
      </p:pic>
      <p:pic>
        <p:nvPicPr>
          <p:cNvPr id="95" name="Imagen 94"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64364" y="3122765"/>
            <a:ext cx="363865" cy="724091"/>
          </a:xfrm>
          <a:prstGeom prst="rect">
            <a:avLst/>
          </a:prstGeom>
        </p:spPr>
      </p:pic>
      <p:pic>
        <p:nvPicPr>
          <p:cNvPr id="96" name="Imagen 9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559636" y="3330605"/>
            <a:ext cx="238394" cy="539999"/>
          </a:xfrm>
          <a:prstGeom prst="rect">
            <a:avLst/>
          </a:prstGeom>
        </p:spPr>
      </p:pic>
      <p:pic>
        <p:nvPicPr>
          <p:cNvPr id="97" name="Imagen 9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297" y="3366605"/>
            <a:ext cx="253266" cy="503999"/>
          </a:xfrm>
          <a:prstGeom prst="rect">
            <a:avLst/>
          </a:prstGeom>
        </p:spPr>
      </p:pic>
      <p:pic>
        <p:nvPicPr>
          <p:cNvPr id="98" name="Imagen 9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5806961" y="3330605"/>
            <a:ext cx="238394" cy="539999"/>
          </a:xfrm>
          <a:prstGeom prst="rect">
            <a:avLst/>
          </a:prstGeom>
        </p:spPr>
      </p:pic>
      <p:pic>
        <p:nvPicPr>
          <p:cNvPr id="99" name="Imagen 9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730" y="3366605"/>
            <a:ext cx="253266" cy="503999"/>
          </a:xfrm>
          <a:prstGeom prst="rect">
            <a:avLst/>
          </a:prstGeom>
        </p:spPr>
      </p:pic>
      <p:pic>
        <p:nvPicPr>
          <p:cNvPr id="100" name="Imagen 99"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024501" y="3090856"/>
            <a:ext cx="333752" cy="756000"/>
          </a:xfrm>
          <a:prstGeom prst="rect">
            <a:avLst/>
          </a:prstGeom>
        </p:spPr>
      </p:pic>
      <p:pic>
        <p:nvPicPr>
          <p:cNvPr id="101" name="Imagen 100" descr="female sihouette.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428130" y="3122765"/>
            <a:ext cx="363865" cy="724091"/>
          </a:xfrm>
          <a:prstGeom prst="rect">
            <a:avLst/>
          </a:prstGeom>
        </p:spPr>
      </p:pic>
      <p:pic>
        <p:nvPicPr>
          <p:cNvPr id="102" name="Imagen 10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923402" y="3330605"/>
            <a:ext cx="238394" cy="539999"/>
          </a:xfrm>
          <a:prstGeom prst="rect">
            <a:avLst/>
          </a:prstGeom>
        </p:spPr>
      </p:pic>
      <p:pic>
        <p:nvPicPr>
          <p:cNvPr id="103" name="Imagen 102"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063" y="3366605"/>
            <a:ext cx="253266" cy="503999"/>
          </a:xfrm>
          <a:prstGeom prst="rect">
            <a:avLst/>
          </a:prstGeom>
        </p:spPr>
      </p:pic>
      <p:pic>
        <p:nvPicPr>
          <p:cNvPr id="104" name="Imagen 10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170727" y="3330605"/>
            <a:ext cx="238394" cy="539999"/>
          </a:xfrm>
          <a:prstGeom prst="rect">
            <a:avLst/>
          </a:prstGeom>
        </p:spPr>
      </p:pic>
      <p:pic>
        <p:nvPicPr>
          <p:cNvPr id="105" name="Imagen 104"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357496" y="3366605"/>
            <a:ext cx="253266" cy="503999"/>
          </a:xfrm>
          <a:prstGeom prst="rect">
            <a:avLst/>
          </a:prstGeom>
        </p:spPr>
      </p:pic>
      <p:pic>
        <p:nvPicPr>
          <p:cNvPr id="106" name="Imagen 10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282003" y="3918439"/>
            <a:ext cx="333752" cy="756000"/>
          </a:xfrm>
          <a:prstGeom prst="rect">
            <a:avLst/>
          </a:prstGeom>
        </p:spPr>
      </p:pic>
      <p:pic>
        <p:nvPicPr>
          <p:cNvPr id="107" name="Imagen 10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5632" y="3950348"/>
            <a:ext cx="363865" cy="724091"/>
          </a:xfrm>
          <a:prstGeom prst="rect">
            <a:avLst/>
          </a:prstGeom>
        </p:spPr>
      </p:pic>
      <p:pic>
        <p:nvPicPr>
          <p:cNvPr id="108" name="Imagen 10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180904" y="4158188"/>
            <a:ext cx="238394" cy="539999"/>
          </a:xfrm>
          <a:prstGeom prst="rect">
            <a:avLst/>
          </a:prstGeom>
        </p:spPr>
      </p:pic>
      <p:pic>
        <p:nvPicPr>
          <p:cNvPr id="109" name="Imagen 108"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565" y="4194188"/>
            <a:ext cx="253266" cy="503999"/>
          </a:xfrm>
          <a:prstGeom prst="rect">
            <a:avLst/>
          </a:prstGeom>
        </p:spPr>
      </p:pic>
      <p:pic>
        <p:nvPicPr>
          <p:cNvPr id="110" name="Imagen 109"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6428229" y="4158188"/>
            <a:ext cx="238394" cy="539999"/>
          </a:xfrm>
          <a:prstGeom prst="rect">
            <a:avLst/>
          </a:prstGeom>
        </p:spPr>
      </p:pic>
      <p:pic>
        <p:nvPicPr>
          <p:cNvPr id="111" name="Imagen 110"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998" y="4194188"/>
            <a:ext cx="253266" cy="503999"/>
          </a:xfrm>
          <a:prstGeom prst="rect">
            <a:avLst/>
          </a:prstGeom>
        </p:spPr>
      </p:pic>
      <p:pic>
        <p:nvPicPr>
          <p:cNvPr id="112" name="Imagen 111"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645769" y="3918439"/>
            <a:ext cx="333752" cy="756000"/>
          </a:xfrm>
          <a:prstGeom prst="rect">
            <a:avLst/>
          </a:prstGeom>
        </p:spPr>
      </p:pic>
      <p:pic>
        <p:nvPicPr>
          <p:cNvPr id="113" name="Imagen 112" descr="female sihouette.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49398" y="3950348"/>
            <a:ext cx="363865" cy="724091"/>
          </a:xfrm>
          <a:prstGeom prst="rect">
            <a:avLst/>
          </a:prstGeom>
        </p:spPr>
      </p:pic>
      <p:pic>
        <p:nvPicPr>
          <p:cNvPr id="114" name="Imagen 113"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544670" y="4158188"/>
            <a:ext cx="238394" cy="539999"/>
          </a:xfrm>
          <a:prstGeom prst="rect">
            <a:avLst/>
          </a:prstGeom>
        </p:spPr>
      </p:pic>
      <p:pic>
        <p:nvPicPr>
          <p:cNvPr id="115" name="Imagen 114"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331" y="4194188"/>
            <a:ext cx="253266" cy="503999"/>
          </a:xfrm>
          <a:prstGeom prst="rect">
            <a:avLst/>
          </a:prstGeom>
        </p:spPr>
      </p:pic>
      <p:pic>
        <p:nvPicPr>
          <p:cNvPr id="116" name="Imagen 115"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7791995" y="4158188"/>
            <a:ext cx="238394" cy="539999"/>
          </a:xfrm>
          <a:prstGeom prst="rect">
            <a:avLst/>
          </a:prstGeom>
        </p:spPr>
      </p:pic>
      <p:pic>
        <p:nvPicPr>
          <p:cNvPr id="117" name="Imagen 116" descr="female sihouet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764" y="4194188"/>
            <a:ext cx="253266" cy="503999"/>
          </a:xfrm>
          <a:prstGeom prst="rect">
            <a:avLst/>
          </a:prstGeom>
        </p:spPr>
      </p:pic>
      <p:sp>
        <p:nvSpPr>
          <p:cNvPr id="119" name="Rectangle 4"/>
          <p:cNvSpPr/>
          <p:nvPr/>
        </p:nvSpPr>
        <p:spPr>
          <a:xfrm>
            <a:off x="141103" y="4726778"/>
            <a:ext cx="7754766" cy="276999"/>
          </a:xfrm>
          <a:prstGeom prst="rect">
            <a:avLst/>
          </a:prstGeom>
        </p:spPr>
        <p:txBody>
          <a:bodyPr wrap="square">
            <a:spAutoFit/>
          </a:bodyPr>
          <a:lstStyle/>
          <a:p>
            <a:r>
              <a:rPr lang="en-US" sz="1200" b="1" dirty="0" smtClean="0"/>
              <a:t>References: </a:t>
            </a:r>
            <a:r>
              <a:rPr lang="en-US" sz="1200" dirty="0" smtClean="0"/>
              <a:t> 9, </a:t>
            </a:r>
            <a:r>
              <a:rPr lang="en-US" sz="1200" dirty="0" err="1" smtClean="0"/>
              <a:t>Sturrock</a:t>
            </a:r>
            <a:r>
              <a:rPr lang="en-US" sz="1200" dirty="0" smtClean="0"/>
              <a:t> 2013</a:t>
            </a:r>
            <a:endParaRPr lang="en-US" sz="1200" dirty="0"/>
          </a:p>
        </p:txBody>
      </p:sp>
      <p:sp>
        <p:nvSpPr>
          <p:cNvPr id="127" name="Elipse 126"/>
          <p:cNvSpPr/>
          <p:nvPr/>
        </p:nvSpPr>
        <p:spPr>
          <a:xfrm>
            <a:off x="1051709" y="2974732"/>
            <a:ext cx="1155860" cy="102311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8" name="Elipse 127"/>
          <p:cNvSpPr/>
          <p:nvPr/>
        </p:nvSpPr>
        <p:spPr>
          <a:xfrm>
            <a:off x="2492662" y="2974732"/>
            <a:ext cx="1155860" cy="102311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0" name="Elipse 129"/>
          <p:cNvSpPr/>
          <p:nvPr/>
        </p:nvSpPr>
        <p:spPr>
          <a:xfrm>
            <a:off x="2067202" y="2137186"/>
            <a:ext cx="314812" cy="31523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0" name="Conector recto 9"/>
          <p:cNvCxnSpPr>
            <a:stCxn id="130" idx="5"/>
          </p:cNvCxnSpPr>
          <p:nvPr/>
        </p:nvCxnSpPr>
        <p:spPr>
          <a:xfrm>
            <a:off x="2335911" y="2406252"/>
            <a:ext cx="482601" cy="609103"/>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1" name="Conector recto 130"/>
          <p:cNvCxnSpPr>
            <a:stCxn id="133" idx="2"/>
            <a:endCxn id="132" idx="5"/>
          </p:cNvCxnSpPr>
          <p:nvPr/>
        </p:nvCxnSpPr>
        <p:spPr>
          <a:xfrm flipH="1" flipV="1">
            <a:off x="7809492" y="3856302"/>
            <a:ext cx="267104" cy="20401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32" name="Elipse 131"/>
          <p:cNvSpPr/>
          <p:nvPr/>
        </p:nvSpPr>
        <p:spPr>
          <a:xfrm>
            <a:off x="6822904" y="2983021"/>
            <a:ext cx="1155860" cy="102311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3" name="Elipse 132"/>
          <p:cNvSpPr/>
          <p:nvPr/>
        </p:nvSpPr>
        <p:spPr>
          <a:xfrm>
            <a:off x="8076596" y="3902706"/>
            <a:ext cx="314812" cy="31523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4" name="Elipse 133"/>
          <p:cNvSpPr/>
          <p:nvPr/>
        </p:nvSpPr>
        <p:spPr>
          <a:xfrm>
            <a:off x="1996642" y="3869802"/>
            <a:ext cx="314812" cy="31523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35" name="Conector recto 134"/>
          <p:cNvCxnSpPr>
            <a:stCxn id="134" idx="7"/>
          </p:cNvCxnSpPr>
          <p:nvPr/>
        </p:nvCxnSpPr>
        <p:spPr>
          <a:xfrm flipV="1">
            <a:off x="2265351" y="3700592"/>
            <a:ext cx="290270" cy="215374"/>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18" name="Imagen 117" descr="man-people-silhouette-clip-art-389637.pn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flipH="1">
            <a:off x="1681527" y="1800679"/>
            <a:ext cx="143036" cy="323996"/>
          </a:xfrm>
          <a:prstGeom prst="rect">
            <a:avLst/>
          </a:prstGeom>
        </p:spPr>
      </p:pic>
      <p:sp>
        <p:nvSpPr>
          <p:cNvPr id="120" name="CuadroTexto 119"/>
          <p:cNvSpPr txBox="1"/>
          <p:nvPr/>
        </p:nvSpPr>
        <p:spPr>
          <a:xfrm>
            <a:off x="1759985" y="1927906"/>
            <a:ext cx="4486312" cy="276999"/>
          </a:xfrm>
          <a:prstGeom prst="rect">
            <a:avLst/>
          </a:prstGeom>
          <a:noFill/>
        </p:spPr>
        <p:txBody>
          <a:bodyPr wrap="square" rtlCol="0">
            <a:spAutoFit/>
          </a:bodyPr>
          <a:lstStyle/>
          <a:p>
            <a:r>
              <a:rPr lang="en-US" sz="1200" i="1" dirty="0" smtClean="0"/>
              <a:t>Uninfected</a:t>
            </a:r>
            <a:endParaRPr lang="en-US" sz="1200" i="1" dirty="0"/>
          </a:p>
        </p:txBody>
      </p:sp>
      <p:pic>
        <p:nvPicPr>
          <p:cNvPr id="121" name="Imagen 120" descr="man-people-silhouette-clip-art-389637.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87992" y="1808850"/>
            <a:ext cx="143036" cy="323996"/>
          </a:xfrm>
          <a:prstGeom prst="rect">
            <a:avLst/>
          </a:prstGeom>
        </p:spPr>
      </p:pic>
      <p:sp>
        <p:nvSpPr>
          <p:cNvPr id="122" name="CuadroTexto 121"/>
          <p:cNvSpPr txBox="1"/>
          <p:nvPr/>
        </p:nvSpPr>
        <p:spPr>
          <a:xfrm>
            <a:off x="3766450" y="1936077"/>
            <a:ext cx="2031580" cy="276999"/>
          </a:xfrm>
          <a:prstGeom prst="rect">
            <a:avLst/>
          </a:prstGeom>
          <a:noFill/>
        </p:spPr>
        <p:txBody>
          <a:bodyPr wrap="square" rtlCol="0">
            <a:spAutoFit/>
          </a:bodyPr>
          <a:lstStyle/>
          <a:p>
            <a:r>
              <a:rPr lang="en-US" sz="1200" i="1" dirty="0" smtClean="0"/>
              <a:t>Infected but asymptomatic</a:t>
            </a:r>
            <a:endParaRPr lang="en-US" sz="1200" i="1" dirty="0"/>
          </a:p>
        </p:txBody>
      </p:sp>
      <p:pic>
        <p:nvPicPr>
          <p:cNvPr id="123" name="Imagen 122" descr="man-people-silhouette-clip-art-389637.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6248435" y="1809648"/>
            <a:ext cx="143036" cy="323996"/>
          </a:xfrm>
          <a:prstGeom prst="rect">
            <a:avLst/>
          </a:prstGeom>
        </p:spPr>
      </p:pic>
      <p:sp>
        <p:nvSpPr>
          <p:cNvPr id="124" name="CuadroTexto 123"/>
          <p:cNvSpPr txBox="1"/>
          <p:nvPr/>
        </p:nvSpPr>
        <p:spPr>
          <a:xfrm>
            <a:off x="6326892" y="1936875"/>
            <a:ext cx="2637753" cy="276999"/>
          </a:xfrm>
          <a:prstGeom prst="rect">
            <a:avLst/>
          </a:prstGeom>
          <a:noFill/>
        </p:spPr>
        <p:txBody>
          <a:bodyPr wrap="square" rtlCol="0">
            <a:spAutoFit/>
          </a:bodyPr>
          <a:lstStyle/>
          <a:p>
            <a:r>
              <a:rPr lang="en-US" sz="1200" i="1" dirty="0" smtClean="0"/>
              <a:t>Infected but symptomatic</a:t>
            </a:r>
            <a:endParaRPr lang="en-US" sz="1200" i="1" dirty="0"/>
          </a:p>
        </p:txBody>
      </p:sp>
      <p:sp>
        <p:nvSpPr>
          <p:cNvPr id="126" name="Elipse 125"/>
          <p:cNvSpPr/>
          <p:nvPr/>
        </p:nvSpPr>
        <p:spPr>
          <a:xfrm>
            <a:off x="6104486" y="3051375"/>
            <a:ext cx="314812" cy="31523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29" name="Conector recto 128"/>
          <p:cNvCxnSpPr>
            <a:stCxn id="126" idx="6"/>
            <a:endCxn id="132" idx="2"/>
          </p:cNvCxnSpPr>
          <p:nvPr/>
        </p:nvCxnSpPr>
        <p:spPr>
          <a:xfrm>
            <a:off x="6419298" y="3208990"/>
            <a:ext cx="403606" cy="285587"/>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6727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14460"/>
            <a:ext cx="8861794" cy="539999"/>
          </a:xfrm>
        </p:spPr>
        <p:txBody>
          <a:bodyPr>
            <a:normAutofit fontScale="90000"/>
          </a:bodyPr>
          <a:lstStyle/>
          <a:p>
            <a:pPr algn="l"/>
            <a:r>
              <a:rPr lang="en-US" sz="3600" b="1" dirty="0">
                <a:solidFill>
                  <a:srgbClr val="FF0000"/>
                </a:solidFill>
              </a:rPr>
              <a:t>What </a:t>
            </a:r>
            <a:r>
              <a:rPr lang="en-US" sz="3600" b="1" dirty="0" smtClean="0">
                <a:solidFill>
                  <a:srgbClr val="FF0000"/>
                </a:solidFill>
              </a:rPr>
              <a:t>is tMDA?</a:t>
            </a:r>
            <a:endParaRPr lang="en-US" sz="3600" b="1" dirty="0">
              <a:solidFill>
                <a:srgbClr val="FF0000"/>
              </a:solidFill>
            </a:endParaRPr>
          </a:p>
        </p:txBody>
      </p:sp>
      <p:sp>
        <p:nvSpPr>
          <p:cNvPr id="8" name="Marcador de número de diapositiva 7"/>
          <p:cNvSpPr>
            <a:spLocks noGrp="1"/>
          </p:cNvSpPr>
          <p:nvPr>
            <p:ph type="sldNum" sz="quarter" idx="12"/>
          </p:nvPr>
        </p:nvSpPr>
        <p:spPr/>
        <p:txBody>
          <a:bodyPr/>
          <a:lstStyle/>
          <a:p>
            <a:fld id="{9CD50F6B-1678-874E-AE7F-48ABDEC047E7}" type="slidenum">
              <a:rPr lang="es-ES" smtClean="0"/>
              <a:t>6</a:t>
            </a:fld>
            <a:r>
              <a:rPr lang="es-ES" dirty="0" smtClean="0"/>
              <a:t>/10</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596939875"/>
              </p:ext>
            </p:extLst>
          </p:nvPr>
        </p:nvGraphicFramePr>
        <p:xfrm>
          <a:off x="239126" y="966481"/>
          <a:ext cx="8763768" cy="3419082"/>
        </p:xfrm>
        <a:graphic>
          <a:graphicData uri="http://schemas.openxmlformats.org/drawingml/2006/table">
            <a:tbl>
              <a:tblPr firstRow="1" bandRow="1">
                <a:tableStyleId>{8EC20E35-A176-4012-BC5E-935CFFF8708E}</a:tableStyleId>
              </a:tblPr>
              <a:tblGrid>
                <a:gridCol w="4042434">
                  <a:extLst>
                    <a:ext uri="{9D8B030D-6E8A-4147-A177-3AD203B41FA5}">
                      <a16:colId xmlns:a16="http://schemas.microsoft.com/office/drawing/2014/main" val="20000"/>
                    </a:ext>
                  </a:extLst>
                </a:gridCol>
                <a:gridCol w="786889">
                  <a:extLst>
                    <a:ext uri="{9D8B030D-6E8A-4147-A177-3AD203B41FA5}">
                      <a16:colId xmlns:a16="http://schemas.microsoft.com/office/drawing/2014/main" val="20001"/>
                    </a:ext>
                  </a:extLst>
                </a:gridCol>
                <a:gridCol w="786889">
                  <a:extLst>
                    <a:ext uri="{9D8B030D-6E8A-4147-A177-3AD203B41FA5}">
                      <a16:colId xmlns:a16="http://schemas.microsoft.com/office/drawing/2014/main" val="20002"/>
                    </a:ext>
                  </a:extLst>
                </a:gridCol>
                <a:gridCol w="786889">
                  <a:extLst>
                    <a:ext uri="{9D8B030D-6E8A-4147-A177-3AD203B41FA5}">
                      <a16:colId xmlns:a16="http://schemas.microsoft.com/office/drawing/2014/main" val="20003"/>
                    </a:ext>
                  </a:extLst>
                </a:gridCol>
                <a:gridCol w="786889">
                  <a:extLst>
                    <a:ext uri="{9D8B030D-6E8A-4147-A177-3AD203B41FA5}">
                      <a16:colId xmlns:a16="http://schemas.microsoft.com/office/drawing/2014/main" val="20004"/>
                    </a:ext>
                  </a:extLst>
                </a:gridCol>
                <a:gridCol w="786889">
                  <a:extLst>
                    <a:ext uri="{9D8B030D-6E8A-4147-A177-3AD203B41FA5}">
                      <a16:colId xmlns:a16="http://schemas.microsoft.com/office/drawing/2014/main" val="20005"/>
                    </a:ext>
                  </a:extLst>
                </a:gridCol>
                <a:gridCol w="786889">
                  <a:extLst>
                    <a:ext uri="{9D8B030D-6E8A-4147-A177-3AD203B41FA5}">
                      <a16:colId xmlns:a16="http://schemas.microsoft.com/office/drawing/2014/main" val="20006"/>
                    </a:ext>
                  </a:extLst>
                </a:gridCol>
              </a:tblGrid>
              <a:tr h="285825">
                <a:tc>
                  <a:txBody>
                    <a:bodyPr/>
                    <a:lstStyle/>
                    <a:p>
                      <a:pPr algn="ctr">
                        <a:lnSpc>
                          <a:spcPct val="115000"/>
                        </a:lnSpc>
                        <a:spcAft>
                          <a:spcPts val="1000"/>
                        </a:spcAft>
                      </a:pPr>
                      <a:r>
                        <a:rPr lang="en-US" sz="1600" dirty="0">
                          <a:effectLst/>
                        </a:rPr>
                        <a:t>Activities</a:t>
                      </a:r>
                      <a:endParaRPr lang="en-US" sz="16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dirty="0" smtClean="0">
                          <a:effectLst/>
                        </a:rPr>
                        <a:t>CHI</a:t>
                      </a:r>
                      <a:r>
                        <a:rPr lang="en-US" sz="1400" baseline="30000" dirty="0" smtClean="0">
                          <a:effectLst/>
                        </a:rPr>
                        <a:t>11</a:t>
                      </a:r>
                      <a:endParaRPr lang="en-US" sz="14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dirty="0" smtClean="0">
                          <a:effectLst/>
                        </a:rPr>
                        <a:t>GRE</a:t>
                      </a:r>
                      <a:r>
                        <a:rPr lang="en-US" sz="1400" baseline="30000" dirty="0" smtClean="0">
                          <a:effectLst/>
                        </a:rPr>
                        <a:t>12</a:t>
                      </a:r>
                      <a:endParaRPr lang="en-US" sz="14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dirty="0" smtClean="0">
                          <a:effectLst/>
                        </a:rPr>
                        <a:t>TAN</a:t>
                      </a:r>
                      <a:r>
                        <a:rPr lang="en-US" sz="1400" baseline="30000" dirty="0" smtClean="0">
                          <a:effectLst/>
                        </a:rPr>
                        <a:t>13</a:t>
                      </a:r>
                      <a:endParaRPr lang="en-US" sz="14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dirty="0" smtClean="0">
                          <a:effectLst/>
                        </a:rPr>
                        <a:t>PER</a:t>
                      </a:r>
                      <a:r>
                        <a:rPr lang="en-US" sz="1400" baseline="30000" dirty="0" smtClean="0">
                          <a:effectLst/>
                        </a:rPr>
                        <a:t>14</a:t>
                      </a:r>
                      <a:endParaRPr lang="en-US" sz="14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dirty="0" smtClean="0">
                          <a:effectLst/>
                        </a:rPr>
                        <a:t>ZAM</a:t>
                      </a:r>
                      <a:r>
                        <a:rPr lang="en-US" sz="1400" baseline="30000" dirty="0" smtClean="0">
                          <a:effectLst/>
                        </a:rPr>
                        <a:t>15</a:t>
                      </a:r>
                      <a:endParaRPr lang="en-US" sz="1400" dirty="0">
                        <a:solidFill>
                          <a:schemeClr val="bg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200" baseline="0" dirty="0" smtClean="0">
                          <a:effectLst/>
                        </a:rPr>
                        <a:t>KEN</a:t>
                      </a:r>
                      <a:r>
                        <a:rPr lang="en-US" sz="1200" baseline="30000" dirty="0" smtClean="0">
                          <a:effectLst/>
                        </a:rPr>
                        <a:t>16</a:t>
                      </a:r>
                      <a:endParaRPr lang="en-US" sz="1200" baseline="30000" dirty="0">
                        <a:solidFill>
                          <a:schemeClr val="bg1"/>
                        </a:solidFill>
                        <a:effectLst/>
                        <a:latin typeface="+mn-lt"/>
                        <a:ea typeface="Cambria"/>
                        <a:cs typeface="Times New Roman"/>
                      </a:endParaRPr>
                    </a:p>
                  </a:txBody>
                  <a:tcPr marL="68580" marR="68580" marT="0" marB="0" anchor="ctr"/>
                </a:tc>
                <a:extLst>
                  <a:ext uri="{0D108BD9-81ED-4DB2-BD59-A6C34878D82A}">
                    <a16:rowId xmlns:a16="http://schemas.microsoft.com/office/drawing/2014/main" val="10000"/>
                  </a:ext>
                </a:extLst>
              </a:tr>
              <a:tr h="285825">
                <a:tc>
                  <a:txBody>
                    <a:bodyPr/>
                    <a:lstStyle/>
                    <a:p>
                      <a:pPr marL="285750" indent="-285750">
                        <a:lnSpc>
                          <a:spcPct val="115000"/>
                        </a:lnSpc>
                        <a:spcAft>
                          <a:spcPts val="1000"/>
                        </a:spcAft>
                        <a:buFont typeface="Arial"/>
                        <a:buChar char="•"/>
                      </a:pPr>
                      <a:r>
                        <a:rPr lang="en-US" sz="1600" dirty="0" smtClean="0">
                          <a:effectLst/>
                        </a:rPr>
                        <a:t>Included</a:t>
                      </a:r>
                      <a:r>
                        <a:rPr lang="en-US" sz="1600" baseline="0" dirty="0" smtClean="0">
                          <a:effectLst/>
                        </a:rPr>
                        <a:t> </a:t>
                      </a:r>
                      <a:r>
                        <a:rPr lang="en-US" sz="1600" dirty="0" smtClean="0">
                          <a:effectLst/>
                        </a:rPr>
                        <a:t>within national guidelines</a:t>
                      </a:r>
                      <a:endParaRPr lang="en-US" sz="16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400"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1"/>
                  </a:ext>
                </a:extLst>
              </a:tr>
              <a:tr h="285825">
                <a:tc>
                  <a:txBody>
                    <a:bodyPr/>
                    <a:lstStyle/>
                    <a:p>
                      <a:pPr marL="285750" indent="-285750">
                        <a:lnSpc>
                          <a:spcPct val="115000"/>
                        </a:lnSpc>
                        <a:spcAft>
                          <a:spcPts val="1000"/>
                        </a:spcAft>
                        <a:buFont typeface="Arial"/>
                        <a:buChar char="•"/>
                      </a:pPr>
                      <a:r>
                        <a:rPr lang="en-US" sz="1600" dirty="0" smtClean="0">
                          <a:effectLst/>
                        </a:rPr>
                        <a:t>Year of implementation</a:t>
                      </a:r>
                      <a:endParaRPr lang="en-US" sz="1600" dirty="0">
                        <a:effectLst/>
                        <a:latin typeface="+mn-lt"/>
                        <a:ea typeface="Cambria"/>
                        <a:cs typeface="Times New Roman"/>
                      </a:endParaRPr>
                    </a:p>
                  </a:txBody>
                  <a:tcPr marL="68580" marR="68580" marT="0" marB="0" anchor="ctr"/>
                </a:tc>
                <a:tc>
                  <a:txBody>
                    <a:bodyPr/>
                    <a:lstStyle/>
                    <a:p>
                      <a:pPr algn="ctr">
                        <a:lnSpc>
                          <a:spcPct val="115000"/>
                        </a:lnSpc>
                        <a:spcAft>
                          <a:spcPts val="1000"/>
                        </a:spcAft>
                        <a:tabLst>
                          <a:tab pos="158750" algn="ctr"/>
                        </a:tabLst>
                      </a:pPr>
                      <a:r>
                        <a:rPr lang="en-US" sz="1600" b="0" dirty="0" smtClean="0">
                          <a:effectLst/>
                          <a:latin typeface="+mn-lt"/>
                        </a:rPr>
                        <a:t>2000-9</a:t>
                      </a:r>
                      <a:endParaRPr lang="en-US" sz="1600" b="0" dirty="0">
                        <a:solidFill>
                          <a:schemeClr val="tx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600" b="0" dirty="0" smtClean="0">
                          <a:solidFill>
                            <a:schemeClr val="tx1"/>
                          </a:solidFill>
                          <a:effectLst/>
                          <a:latin typeface="+mn-lt"/>
                          <a:ea typeface="Cambria"/>
                          <a:cs typeface="Times New Roman"/>
                        </a:rPr>
                        <a:t>2013</a:t>
                      </a:r>
                      <a:endParaRPr lang="en-US" sz="1600" b="0" dirty="0">
                        <a:solidFill>
                          <a:schemeClr val="tx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600" b="0" baseline="0" dirty="0" smtClean="0">
                          <a:solidFill>
                            <a:schemeClr val="tx1"/>
                          </a:solidFill>
                          <a:effectLst/>
                          <a:latin typeface="+mn-lt"/>
                          <a:ea typeface="Cambria"/>
                          <a:cs typeface="Times New Roman"/>
                        </a:rPr>
                        <a:t>(Sim)</a:t>
                      </a:r>
                      <a:endParaRPr lang="en-US" sz="1600" b="0" baseline="0" dirty="0">
                        <a:solidFill>
                          <a:schemeClr val="tx1"/>
                        </a:solidFill>
                        <a:effectLst/>
                        <a:latin typeface="+mn-lt"/>
                        <a:ea typeface="Cambria"/>
                        <a:cs typeface="Times New Roman"/>
                      </a:endParaRPr>
                    </a:p>
                  </a:txBody>
                  <a:tcPr marL="68580" marR="68580" marT="0" marB="0" anchor="ctr"/>
                </a:tc>
                <a:tc>
                  <a:txBody>
                    <a:bodyPr/>
                    <a:lstStyle/>
                    <a:p>
                      <a:pPr algn="ctr">
                        <a:lnSpc>
                          <a:spcPct val="115000"/>
                        </a:lnSpc>
                        <a:spcAft>
                          <a:spcPts val="1000"/>
                        </a:spcAft>
                        <a:tabLst>
                          <a:tab pos="158750" algn="ctr"/>
                        </a:tabLst>
                      </a:pPr>
                      <a:r>
                        <a:rPr lang="en-US" sz="1600" b="0" dirty="0" smtClean="0">
                          <a:effectLst/>
                          <a:latin typeface="+mn-lt"/>
                        </a:rPr>
                        <a:t>2010-4</a:t>
                      </a:r>
                      <a:endParaRPr lang="en-US" sz="1600" b="0" dirty="0">
                        <a:solidFill>
                          <a:schemeClr val="tx1"/>
                        </a:solidFill>
                        <a:effectLst/>
                        <a:latin typeface="+mn-lt"/>
                        <a:ea typeface="Cambria"/>
                        <a:cs typeface="Times New Roman"/>
                      </a:endParaRPr>
                    </a:p>
                  </a:txBody>
                  <a:tcPr marL="68580" marR="68580" marT="0" marB="0" anchor="ctr"/>
                </a:tc>
                <a:tc>
                  <a:txBody>
                    <a:bodyPr/>
                    <a:lstStyle/>
                    <a:p>
                      <a:pPr algn="ctr">
                        <a:lnSpc>
                          <a:spcPct val="115000"/>
                        </a:lnSpc>
                        <a:spcAft>
                          <a:spcPts val="1000"/>
                        </a:spcAft>
                        <a:tabLst>
                          <a:tab pos="158750" algn="ctr"/>
                        </a:tabLst>
                      </a:pPr>
                      <a:r>
                        <a:rPr lang="en-US" sz="1600" b="0" dirty="0" smtClean="0">
                          <a:effectLst/>
                          <a:latin typeface="+mn-lt"/>
                        </a:rPr>
                        <a:t>2013-4</a:t>
                      </a:r>
                      <a:endParaRPr lang="en-US" sz="1600" b="0" dirty="0">
                        <a:solidFill>
                          <a:schemeClr val="tx1"/>
                        </a:solidFill>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400" dirty="0" smtClean="0">
                          <a:effectLst/>
                        </a:rPr>
                        <a:t>2011-12</a:t>
                      </a:r>
                      <a:endParaRPr lang="en-US" sz="1400"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2"/>
                  </a:ext>
                </a:extLst>
              </a:tr>
              <a:tr h="285825">
                <a:tc>
                  <a:txBody>
                    <a:bodyPr/>
                    <a:lstStyle/>
                    <a:p>
                      <a:pPr marL="285750" indent="-285750">
                        <a:lnSpc>
                          <a:spcPct val="115000"/>
                        </a:lnSpc>
                        <a:spcAft>
                          <a:spcPts val="1000"/>
                        </a:spcAft>
                        <a:buFont typeface="Arial"/>
                        <a:buChar char="•"/>
                      </a:pPr>
                      <a:r>
                        <a:rPr lang="en-US" sz="1600" dirty="0">
                          <a:effectLst/>
                        </a:rPr>
                        <a:t>Named </a:t>
                      </a:r>
                      <a:r>
                        <a:rPr lang="en-US" sz="1600" dirty="0" smtClean="0">
                          <a:effectLst/>
                        </a:rPr>
                        <a:t>explicitly as tMDA or FMDA</a:t>
                      </a:r>
                      <a:endParaRPr lang="en-US" sz="16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400" b="1" dirty="0" smtClean="0">
                          <a:effectLst/>
                        </a:rPr>
                        <a:t>X</a:t>
                      </a:r>
                      <a:endParaRPr lang="en-US" sz="1400" b="1" dirty="0" smtClean="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3"/>
                  </a:ext>
                </a:extLst>
              </a:tr>
              <a:tr h="285825">
                <a:tc>
                  <a:txBody>
                    <a:bodyPr/>
                    <a:lstStyle/>
                    <a:p>
                      <a:pPr marL="285750" marR="0" lvl="0" indent="-285750" algn="l" defTabSz="457200" rtl="0" eaLnBrk="1" fontAlgn="auto" latinLnBrk="0" hangingPunct="1">
                        <a:lnSpc>
                          <a:spcPct val="115000"/>
                        </a:lnSpc>
                        <a:spcBef>
                          <a:spcPts val="0"/>
                        </a:spcBef>
                        <a:spcAft>
                          <a:spcPts val="1000"/>
                        </a:spcAft>
                        <a:buClrTx/>
                        <a:buSzTx/>
                        <a:buFont typeface="Arial"/>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Focused on </a:t>
                      </a:r>
                      <a:r>
                        <a:rPr kumimoji="0" lang="en-US" sz="1600" b="0" i="1" u="none" strike="noStrike" kern="1200" cap="none" spc="0" normalizeH="0" baseline="0" noProof="0" dirty="0" smtClean="0">
                          <a:ln>
                            <a:noFill/>
                          </a:ln>
                          <a:solidFill>
                            <a:prstClr val="black"/>
                          </a:solidFill>
                          <a:effectLst/>
                          <a:uLnTx/>
                          <a:uFillTx/>
                          <a:latin typeface="+mn-lt"/>
                          <a:ea typeface="+mn-ea"/>
                          <a:cs typeface="+mn-cs"/>
                        </a:rPr>
                        <a:t>P. </a:t>
                      </a:r>
                      <a:r>
                        <a:rPr kumimoji="0" lang="en-US" sz="1600" b="0" i="1" u="none" strike="noStrike" kern="1200" cap="none" spc="0" normalizeH="0" baseline="0" noProof="0" dirty="0" err="1" smtClean="0">
                          <a:ln>
                            <a:noFill/>
                          </a:ln>
                          <a:solidFill>
                            <a:prstClr val="black"/>
                          </a:solidFill>
                          <a:effectLst/>
                          <a:uLnTx/>
                          <a:uFillTx/>
                          <a:latin typeface="+mn-lt"/>
                          <a:ea typeface="+mn-ea"/>
                          <a:cs typeface="+mn-cs"/>
                        </a:rPr>
                        <a:t>vivax</a:t>
                      </a:r>
                      <a:r>
                        <a:rPr kumimoji="0" lang="en-US" sz="1600" b="0" i="1" u="none" strike="noStrike" kern="1200" cap="none" spc="0" normalizeH="0" baseline="0" noProof="0" dirty="0" smtClean="0">
                          <a:ln>
                            <a:noFill/>
                          </a:ln>
                          <a:solidFill>
                            <a:prstClr val="black"/>
                          </a:solidFill>
                          <a:effectLst/>
                          <a:uLnTx/>
                          <a:uFillTx/>
                          <a:latin typeface="+mn-lt"/>
                          <a:ea typeface="+mn-ea"/>
                          <a:cs typeface="+mn-cs"/>
                        </a:rPr>
                        <a:t> </a:t>
                      </a:r>
                      <a:r>
                        <a:rPr kumimoji="0" lang="en-US" sz="1600" b="0" i="0" u="none" strike="noStrike" kern="1200" cap="none" spc="0" normalizeH="0" baseline="0" noProof="0" dirty="0" smtClean="0">
                          <a:ln>
                            <a:noFill/>
                          </a:ln>
                          <a:solidFill>
                            <a:prstClr val="black"/>
                          </a:solidFill>
                          <a:effectLst/>
                          <a:uLnTx/>
                          <a:uFillTx/>
                          <a:latin typeface="+mn-lt"/>
                          <a:ea typeface="+mn-ea"/>
                          <a:cs typeface="+mn-cs"/>
                        </a:rPr>
                        <a:t>malaria only</a:t>
                      </a:r>
                      <a:endParaRPr kumimoji="0" lang="en-US" sz="1600" b="0" i="0" u="none" strike="noStrike" kern="1200" cap="none" spc="0" normalizeH="0" baseline="0" noProof="0" dirty="0" smtClean="0">
                        <a:ln>
                          <a:noFill/>
                        </a:ln>
                        <a:solidFill>
                          <a:prstClr val="black"/>
                        </a:solidFill>
                        <a:effectLst/>
                        <a:uLnTx/>
                        <a:uFillTx/>
                        <a:latin typeface="+mn-lt"/>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600" b="1" dirty="0" smtClean="0">
                          <a:effectLst/>
                        </a:rPr>
                        <a:t>X</a:t>
                      </a: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600" b="1" dirty="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600" b="1" dirty="0" smtClean="0">
                          <a:effectLst/>
                        </a:rPr>
                        <a:t>X</a:t>
                      </a: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4"/>
                  </a:ext>
                </a:extLst>
              </a:tr>
              <a:tr h="285825">
                <a:tc>
                  <a:txBody>
                    <a:bodyPr/>
                    <a:lstStyle/>
                    <a:p>
                      <a:pPr marL="285750" indent="-285750">
                        <a:lnSpc>
                          <a:spcPct val="115000"/>
                        </a:lnSpc>
                        <a:spcAft>
                          <a:spcPts val="1000"/>
                        </a:spcAft>
                        <a:buFont typeface="Arial"/>
                        <a:buChar char="•"/>
                      </a:pPr>
                      <a:r>
                        <a:rPr lang="en-US" sz="1600" dirty="0">
                          <a:effectLst/>
                        </a:rPr>
                        <a:t>Trigger by </a:t>
                      </a:r>
                      <a:r>
                        <a:rPr lang="en-US" sz="1600" dirty="0" smtClean="0">
                          <a:effectLst/>
                        </a:rPr>
                        <a:t>incident cases</a:t>
                      </a:r>
                      <a:endParaRPr lang="en-US" sz="1600" dirty="0">
                        <a:effectLst/>
                        <a:latin typeface="+mn-lt"/>
                        <a:ea typeface="Cambria"/>
                        <a:cs typeface="Times New Roman"/>
                      </a:endParaRPr>
                    </a:p>
                  </a:txBody>
                  <a:tcPr marL="68580" marR="68580" marT="0" marB="0" anchor="ctr"/>
                </a:tc>
                <a:tc>
                  <a:txBody>
                    <a:bodyPr/>
                    <a:lstStyle/>
                    <a:p>
                      <a:pPr algn="ctr">
                        <a:lnSpc>
                          <a:spcPct val="115000"/>
                        </a:lnSpc>
                        <a:spcAft>
                          <a:spcPts val="1000"/>
                        </a:spcAft>
                      </a:pP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5"/>
                  </a:ext>
                </a:extLst>
              </a:tr>
              <a:tr h="285825">
                <a:tc>
                  <a:txBody>
                    <a:bodyPr/>
                    <a:lstStyle/>
                    <a:p>
                      <a:pPr marL="285750" marR="0" indent="-285750" algn="l" defTabSz="457200" rtl="0" eaLnBrk="1" fontAlgn="auto" latinLnBrk="0" hangingPunct="1">
                        <a:lnSpc>
                          <a:spcPct val="115000"/>
                        </a:lnSpc>
                        <a:spcBef>
                          <a:spcPts val="0"/>
                        </a:spcBef>
                        <a:spcAft>
                          <a:spcPts val="1000"/>
                        </a:spcAft>
                        <a:buClrTx/>
                        <a:buSzTx/>
                        <a:buFont typeface="Arial"/>
                        <a:buChar char="•"/>
                        <a:tabLst/>
                        <a:defRPr/>
                      </a:pPr>
                      <a:r>
                        <a:rPr lang="en-US" sz="1600" dirty="0" smtClean="0">
                          <a:effectLst/>
                        </a:rPr>
                        <a:t>Trigger by prevalent</a:t>
                      </a:r>
                      <a:r>
                        <a:rPr lang="en-US" sz="1600" baseline="0" dirty="0" smtClean="0">
                          <a:effectLst/>
                        </a:rPr>
                        <a:t> </a:t>
                      </a:r>
                      <a:r>
                        <a:rPr lang="en-US" sz="1600" dirty="0" smtClean="0">
                          <a:effectLst/>
                        </a:rPr>
                        <a:t>cases (PCD)</a:t>
                      </a:r>
                      <a:endParaRPr lang="en-US" sz="1600" dirty="0" smtClean="0">
                        <a:effectLst/>
                        <a:latin typeface="+mn-lt"/>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600" b="1" dirty="0" smtClean="0">
                          <a:effectLst/>
                        </a:rPr>
                        <a:t>X</a:t>
                      </a: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600" b="1" dirty="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6"/>
                  </a:ext>
                </a:extLst>
              </a:tr>
              <a:tr h="285825">
                <a:tc>
                  <a:txBody>
                    <a:bodyPr/>
                    <a:lstStyle/>
                    <a:p>
                      <a:pPr marL="285750" marR="0" indent="-285750" algn="l" defTabSz="457200" rtl="0" eaLnBrk="1" fontAlgn="auto" latinLnBrk="0" hangingPunct="1">
                        <a:lnSpc>
                          <a:spcPct val="115000"/>
                        </a:lnSpc>
                        <a:spcBef>
                          <a:spcPts val="0"/>
                        </a:spcBef>
                        <a:spcAft>
                          <a:spcPts val="1000"/>
                        </a:spcAft>
                        <a:buClrTx/>
                        <a:buSzTx/>
                        <a:buFont typeface="Arial"/>
                        <a:buChar char="•"/>
                        <a:tabLst/>
                        <a:defRPr/>
                      </a:pPr>
                      <a:r>
                        <a:rPr lang="en-US" sz="1600" dirty="0" smtClean="0">
                          <a:effectLst/>
                        </a:rPr>
                        <a:t>Excludes infants,</a:t>
                      </a:r>
                      <a:r>
                        <a:rPr lang="en-US" sz="1600" baseline="0" dirty="0" smtClean="0">
                          <a:effectLst/>
                        </a:rPr>
                        <a:t> </a:t>
                      </a:r>
                      <a:r>
                        <a:rPr lang="en-US" sz="1600" dirty="0" smtClean="0">
                          <a:effectLst/>
                        </a:rPr>
                        <a:t>pregnant</a:t>
                      </a:r>
                      <a:r>
                        <a:rPr lang="en-US" sz="1600" baseline="0" dirty="0" smtClean="0">
                          <a:effectLst/>
                        </a:rPr>
                        <a:t> women, and some chronic comorbidities</a:t>
                      </a:r>
                      <a:endParaRPr lang="en-US" sz="1600" dirty="0" smtClean="0">
                        <a:effectLst/>
                        <a:latin typeface="+mn-lt"/>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7"/>
                  </a:ext>
                </a:extLst>
              </a:tr>
              <a:tr h="285825">
                <a:tc>
                  <a:txBody>
                    <a:bodyPr/>
                    <a:lstStyle/>
                    <a:p>
                      <a:pPr marL="285750" marR="0" indent="-285750" algn="l" defTabSz="457200" rtl="0" eaLnBrk="1" fontAlgn="auto" latinLnBrk="0" hangingPunct="1">
                        <a:lnSpc>
                          <a:spcPct val="115000"/>
                        </a:lnSpc>
                        <a:spcBef>
                          <a:spcPts val="0"/>
                        </a:spcBef>
                        <a:spcAft>
                          <a:spcPts val="1000"/>
                        </a:spcAft>
                        <a:buClrTx/>
                        <a:buSzTx/>
                        <a:buFont typeface="Arial"/>
                        <a:buChar char="•"/>
                        <a:tabLst/>
                        <a:defRPr/>
                      </a:pPr>
                      <a:r>
                        <a:rPr lang="en-US" sz="1600" dirty="0" smtClean="0">
                          <a:effectLst/>
                          <a:latin typeface="+mn-lt"/>
                          <a:ea typeface="Cambria"/>
                          <a:cs typeface="Times New Roman"/>
                        </a:rPr>
                        <a:t>Included DOT with </a:t>
                      </a:r>
                      <a:r>
                        <a:rPr lang="en-US" sz="1600" dirty="0" err="1" smtClean="0">
                          <a:effectLst/>
                          <a:latin typeface="+mn-lt"/>
                          <a:ea typeface="Cambria"/>
                          <a:cs typeface="Times New Roman"/>
                        </a:rPr>
                        <a:t>primaquine</a:t>
                      </a:r>
                      <a:endParaRPr lang="en-US" sz="1600" dirty="0">
                        <a:effectLst/>
                        <a:latin typeface="+mn-lt"/>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600" b="1" dirty="0" smtClean="0">
                          <a:effectLst/>
                        </a:rPr>
                        <a:t>X</a:t>
                      </a: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600" b="1" dirty="0" smtClean="0">
                          <a:effectLst/>
                        </a:rPr>
                        <a:t>X</a:t>
                      </a: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8"/>
                  </a:ext>
                </a:extLst>
              </a:tr>
              <a:tr h="285825">
                <a:tc>
                  <a:txBody>
                    <a:bodyPr/>
                    <a:lstStyle/>
                    <a:p>
                      <a:pPr marL="285750" indent="-285750">
                        <a:lnSpc>
                          <a:spcPct val="115000"/>
                        </a:lnSpc>
                        <a:spcAft>
                          <a:spcPts val="1000"/>
                        </a:spcAft>
                        <a:buFont typeface="Arial"/>
                        <a:buChar char="•"/>
                      </a:pPr>
                      <a:r>
                        <a:rPr lang="en-US" sz="1600" dirty="0" smtClean="0">
                          <a:effectLst/>
                          <a:latin typeface="+mn-lt"/>
                          <a:ea typeface="Cambria"/>
                          <a:cs typeface="Times New Roman"/>
                        </a:rPr>
                        <a:t>Included G6PD testing</a:t>
                      </a:r>
                      <a:endParaRPr lang="en-US" sz="1600" dirty="0">
                        <a:effectLst/>
                        <a:latin typeface="+mn-lt"/>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600" b="1" dirty="0" smtClean="0">
                          <a:effectLst/>
                        </a:rPr>
                        <a:t>X</a:t>
                      </a: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smtClean="0">
                          <a:effectLst/>
                        </a:rPr>
                        <a:t>X</a:t>
                      </a: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09"/>
                  </a:ext>
                </a:extLst>
              </a:tr>
              <a:tr h="285825">
                <a:tc>
                  <a:txBody>
                    <a:bodyPr/>
                    <a:lstStyle/>
                    <a:p>
                      <a:pPr marL="285750" indent="-285750">
                        <a:lnSpc>
                          <a:spcPct val="115000"/>
                        </a:lnSpc>
                        <a:spcAft>
                          <a:spcPts val="1000"/>
                        </a:spcAft>
                        <a:buFont typeface="Arial"/>
                        <a:buChar char="•"/>
                      </a:pPr>
                      <a:r>
                        <a:rPr lang="en-US" sz="1600" dirty="0" smtClean="0">
                          <a:effectLst/>
                        </a:rPr>
                        <a:t>Included adverse events surveillance</a:t>
                      </a:r>
                      <a:endParaRPr lang="en-US" sz="1600" dirty="0">
                        <a:effectLst/>
                        <a:latin typeface="+mn-lt"/>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600" b="1" dirty="0" smtClean="0">
                          <a:effectLst/>
                        </a:rPr>
                        <a:t>X</a:t>
                      </a: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600" b="1" dirty="0" smtClean="0">
                          <a:effectLst/>
                        </a:rPr>
                        <a:t>X</a:t>
                      </a:r>
                      <a:endParaRPr lang="en-US" sz="1600" b="1" dirty="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n-US" sz="1600" b="1" dirty="0" smtClean="0">
                          <a:effectLst/>
                        </a:rPr>
                        <a:t>X</a:t>
                      </a: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endParaRPr lang="en-US" sz="1600" b="1" dirty="0" smtClean="0">
                        <a:solidFill>
                          <a:schemeClr val="tx1"/>
                        </a:solidFill>
                        <a:effectLst/>
                        <a:latin typeface="Cambria"/>
                        <a:ea typeface="Cambria"/>
                        <a:cs typeface="Times New Roman"/>
                      </a:endParaRPr>
                    </a:p>
                  </a:txBody>
                  <a:tcPr marL="68580" marR="68580" marT="0" marB="0" anchor="ctr"/>
                </a:tc>
                <a:tc>
                  <a:txBody>
                    <a:bodyPr/>
                    <a:lstStyle/>
                    <a:p>
                      <a:pPr algn="ctr">
                        <a:lnSpc>
                          <a:spcPct val="115000"/>
                        </a:lnSpc>
                        <a:spcAft>
                          <a:spcPts val="1000"/>
                        </a:spcAft>
                      </a:pPr>
                      <a:r>
                        <a:rPr lang="en-US" sz="1400" b="1" dirty="0">
                          <a:effectLst/>
                        </a:rPr>
                        <a:t> </a:t>
                      </a:r>
                      <a:endParaRPr lang="en-US" sz="1400" b="1" dirty="0">
                        <a:solidFill>
                          <a:schemeClr val="tx1"/>
                        </a:solidFill>
                        <a:effectLst/>
                        <a:latin typeface="Cambria"/>
                        <a:ea typeface="Cambria"/>
                        <a:cs typeface="Times New Roman"/>
                      </a:endParaRPr>
                    </a:p>
                  </a:txBody>
                  <a:tcPr marL="68580" marR="68580" marT="0" marB="0" anchor="ctr"/>
                </a:tc>
                <a:extLst>
                  <a:ext uri="{0D108BD9-81ED-4DB2-BD59-A6C34878D82A}">
                    <a16:rowId xmlns:a16="http://schemas.microsoft.com/office/drawing/2014/main" val="10010"/>
                  </a:ext>
                </a:extLst>
              </a:tr>
            </a:tbl>
          </a:graphicData>
        </a:graphic>
      </p:graphicFrame>
      <p:sp>
        <p:nvSpPr>
          <p:cNvPr id="5" name="Rectangle 4"/>
          <p:cNvSpPr/>
          <p:nvPr/>
        </p:nvSpPr>
        <p:spPr>
          <a:xfrm>
            <a:off x="177176" y="4551236"/>
            <a:ext cx="8966824" cy="276999"/>
          </a:xfrm>
          <a:prstGeom prst="rect">
            <a:avLst/>
          </a:prstGeom>
        </p:spPr>
        <p:txBody>
          <a:bodyPr wrap="square">
            <a:spAutoFit/>
          </a:bodyPr>
          <a:lstStyle/>
          <a:p>
            <a:r>
              <a:rPr lang="en-US" sz="1200" b="1" dirty="0" smtClean="0"/>
              <a:t>References: </a:t>
            </a:r>
            <a:r>
              <a:rPr lang="nb-NO" sz="1200" dirty="0" smtClean="0"/>
              <a:t>11, </a:t>
            </a:r>
            <a:r>
              <a:rPr lang="nb-NO" sz="1200" dirty="0" err="1"/>
              <a:t>Hsiang</a:t>
            </a:r>
            <a:r>
              <a:rPr lang="nb-NO" sz="1200" dirty="0"/>
              <a:t> </a:t>
            </a:r>
            <a:r>
              <a:rPr lang="nb-NO" sz="1200" dirty="0" smtClean="0"/>
              <a:t>2013.; 12, </a:t>
            </a:r>
            <a:r>
              <a:rPr lang="es-ES" sz="1200" dirty="0" err="1" smtClean="0">
                <a:solidFill>
                  <a:prstClr val="black"/>
                </a:solidFill>
              </a:rPr>
              <a:t>Tseroni</a:t>
            </a:r>
            <a:r>
              <a:rPr lang="es-ES" sz="1200" dirty="0" smtClean="0">
                <a:solidFill>
                  <a:prstClr val="black"/>
                </a:solidFill>
              </a:rPr>
              <a:t> 2014; 13, </a:t>
            </a:r>
            <a:r>
              <a:rPr lang="es-ES" sz="1200" dirty="0" err="1" smtClean="0">
                <a:solidFill>
                  <a:prstClr val="black"/>
                </a:solidFill>
              </a:rPr>
              <a:t>Mosha</a:t>
            </a:r>
            <a:r>
              <a:rPr lang="es-ES" sz="1200" dirty="0" smtClean="0">
                <a:solidFill>
                  <a:prstClr val="black"/>
                </a:solidFill>
              </a:rPr>
              <a:t> 2013; </a:t>
            </a:r>
            <a:r>
              <a:rPr lang="en-US" sz="1200" dirty="0" smtClean="0"/>
              <a:t>14, </a:t>
            </a:r>
            <a:r>
              <a:rPr lang="nb-NO" sz="1200" dirty="0"/>
              <a:t>Quispe et al </a:t>
            </a:r>
            <a:r>
              <a:rPr lang="nb-NO" sz="1200" dirty="0" smtClean="0"/>
              <a:t>(</a:t>
            </a:r>
            <a:r>
              <a:rPr lang="nb-NO" sz="1200" i="1" dirty="0"/>
              <a:t>i</a:t>
            </a:r>
            <a:r>
              <a:rPr lang="nb-NO" sz="1200" i="1" dirty="0" smtClean="0"/>
              <a:t>n </a:t>
            </a:r>
            <a:r>
              <a:rPr lang="nb-NO" sz="1200" i="1" dirty="0" err="1"/>
              <a:t>preparation</a:t>
            </a:r>
            <a:r>
              <a:rPr lang="nb-NO" sz="1200" dirty="0" smtClean="0"/>
              <a:t>),</a:t>
            </a:r>
            <a:r>
              <a:rPr lang="en-US" sz="1200" dirty="0" smtClean="0"/>
              <a:t> 15, </a:t>
            </a:r>
            <a:r>
              <a:rPr lang="nb-NO" sz="1200" dirty="0" err="1" smtClean="0"/>
              <a:t>Eisele</a:t>
            </a:r>
            <a:r>
              <a:rPr lang="nb-NO" sz="1200" dirty="0" smtClean="0"/>
              <a:t> </a:t>
            </a:r>
            <a:r>
              <a:rPr lang="nb-NO" sz="1200" dirty="0"/>
              <a:t>et </a:t>
            </a:r>
            <a:r>
              <a:rPr lang="nb-NO" sz="1200" dirty="0" smtClean="0"/>
              <a:t>al, 16, </a:t>
            </a:r>
            <a:r>
              <a:rPr lang="nb-NO" sz="1200" dirty="0" err="1" smtClean="0"/>
              <a:t>Bousema</a:t>
            </a:r>
            <a:r>
              <a:rPr lang="nb-NO" sz="1200" dirty="0" smtClean="0"/>
              <a:t> et al</a:t>
            </a:r>
            <a:endParaRPr lang="en-US" sz="1200" dirty="0"/>
          </a:p>
        </p:txBody>
      </p:sp>
      <p:sp>
        <p:nvSpPr>
          <p:cNvPr id="7" name="Rectangle 4"/>
          <p:cNvSpPr/>
          <p:nvPr/>
        </p:nvSpPr>
        <p:spPr>
          <a:xfrm>
            <a:off x="239126" y="627526"/>
            <a:ext cx="8681597" cy="338554"/>
          </a:xfrm>
          <a:prstGeom prst="rect">
            <a:avLst/>
          </a:prstGeom>
        </p:spPr>
        <p:txBody>
          <a:bodyPr wrap="square">
            <a:spAutoFit/>
          </a:bodyPr>
          <a:lstStyle/>
          <a:p>
            <a:r>
              <a:rPr lang="en-US" sz="1600" b="1" dirty="0" smtClean="0"/>
              <a:t>Table 2. </a:t>
            </a:r>
            <a:r>
              <a:rPr lang="en-US" sz="1600" dirty="0" smtClean="0"/>
              <a:t>Activities carried on during target or focal mass drug administration in different experiences</a:t>
            </a:r>
            <a:endParaRPr lang="en-US" sz="1600" dirty="0"/>
          </a:p>
        </p:txBody>
      </p:sp>
    </p:spTree>
    <p:extLst>
      <p:ext uri="{BB962C8B-B14F-4D97-AF65-F5344CB8AC3E}">
        <p14:creationId xmlns:p14="http://schemas.microsoft.com/office/powerpoint/2010/main" val="2900954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14460"/>
            <a:ext cx="8861794" cy="539999"/>
          </a:xfrm>
        </p:spPr>
        <p:txBody>
          <a:bodyPr>
            <a:normAutofit/>
          </a:bodyPr>
          <a:lstStyle/>
          <a:p>
            <a:pPr algn="l"/>
            <a:r>
              <a:rPr lang="en-US" sz="2800" b="1" dirty="0">
                <a:solidFill>
                  <a:srgbClr val="FF0000"/>
                </a:solidFill>
              </a:rPr>
              <a:t>Our </a:t>
            </a:r>
            <a:r>
              <a:rPr lang="en-US" sz="2800" b="1" dirty="0" smtClean="0">
                <a:solidFill>
                  <a:srgbClr val="FF0000"/>
                </a:solidFill>
              </a:rPr>
              <a:t>Experience with RCD/</a:t>
            </a:r>
            <a:r>
              <a:rPr lang="en-US" sz="2800" b="1" dirty="0" err="1" smtClean="0">
                <a:solidFill>
                  <a:srgbClr val="FF0000"/>
                </a:solidFill>
              </a:rPr>
              <a:t>tMDA</a:t>
            </a:r>
            <a:r>
              <a:rPr lang="en-US" sz="2800" b="1" dirty="0" smtClean="0">
                <a:solidFill>
                  <a:srgbClr val="FF0000"/>
                </a:solidFill>
              </a:rPr>
              <a:t> </a:t>
            </a:r>
            <a:r>
              <a:rPr lang="en-US" sz="2800" b="1" baseline="30000" dirty="0" smtClean="0">
                <a:solidFill>
                  <a:srgbClr val="FF0000"/>
                </a:solidFill>
              </a:rPr>
              <a:t>(1/2)</a:t>
            </a:r>
            <a:endParaRPr lang="en-US" sz="2800" b="1" baseline="30000" dirty="0">
              <a:solidFill>
                <a:srgbClr val="FF0000"/>
              </a:solidFill>
            </a:endParaRPr>
          </a:p>
        </p:txBody>
      </p:sp>
      <p:sp>
        <p:nvSpPr>
          <p:cNvPr id="4" name="Marcador de contenido 3"/>
          <p:cNvSpPr>
            <a:spLocks noGrp="1"/>
          </p:cNvSpPr>
          <p:nvPr>
            <p:ph sz="half" idx="2"/>
          </p:nvPr>
        </p:nvSpPr>
        <p:spPr>
          <a:xfrm>
            <a:off x="-10356" y="471985"/>
            <a:ext cx="3991554" cy="4281239"/>
          </a:xfrm>
        </p:spPr>
        <p:txBody>
          <a:bodyPr>
            <a:noAutofit/>
          </a:bodyPr>
          <a:lstStyle/>
          <a:p>
            <a:r>
              <a:rPr lang="en-US" sz="1800" dirty="0" smtClean="0"/>
              <a:t>Pilot Study (2009-10): RCD/</a:t>
            </a:r>
            <a:r>
              <a:rPr lang="en-US" sz="1800" dirty="0" err="1" smtClean="0"/>
              <a:t>tMDA</a:t>
            </a:r>
            <a:r>
              <a:rPr lang="en-US" sz="1800" dirty="0" smtClean="0"/>
              <a:t> in 2 districts vs. PCD in 11 districts</a:t>
            </a:r>
          </a:p>
          <a:p>
            <a:pPr lvl="2"/>
            <a:endParaRPr lang="en-US" sz="1600" dirty="0" smtClean="0"/>
          </a:p>
          <a:p>
            <a:r>
              <a:rPr lang="en-US" sz="1800" dirty="0" smtClean="0"/>
              <a:t>Scale up (2011-15): 13 districts</a:t>
            </a:r>
          </a:p>
          <a:p>
            <a:pPr lvl="1"/>
            <a:endParaRPr lang="en-US" sz="1400" dirty="0" smtClean="0"/>
          </a:p>
          <a:p>
            <a:r>
              <a:rPr lang="en-US" sz="1800" dirty="0" smtClean="0"/>
              <a:t>Both, adverse events surveillance</a:t>
            </a:r>
          </a:p>
          <a:p>
            <a:pPr lvl="1"/>
            <a:endParaRPr lang="en-US" sz="1400" dirty="0" smtClean="0"/>
          </a:p>
          <a:p>
            <a:r>
              <a:rPr lang="en-US" sz="1800" dirty="0" smtClean="0"/>
              <a:t>Eligibility: Index </a:t>
            </a:r>
            <a:r>
              <a:rPr lang="en-US" sz="1800" dirty="0"/>
              <a:t>cases &amp; Contacts, excluding infants, elders, pregnant women, and chronically-ill </a:t>
            </a:r>
            <a:r>
              <a:rPr lang="en-US" sz="1800" dirty="0" smtClean="0"/>
              <a:t>subjects</a:t>
            </a:r>
          </a:p>
          <a:p>
            <a:pPr lvl="1"/>
            <a:endParaRPr lang="en-US" sz="1400" dirty="0" smtClean="0"/>
          </a:p>
          <a:p>
            <a:r>
              <a:rPr lang="en-US" sz="1800" dirty="0" smtClean="0"/>
              <a:t>Treatment (20,000 donation, ECU): </a:t>
            </a:r>
            <a:endParaRPr lang="en-US" sz="1800" dirty="0"/>
          </a:p>
          <a:p>
            <a:pPr lvl="1"/>
            <a:r>
              <a:rPr lang="en-US" sz="1800" dirty="0"/>
              <a:t>Chloroquine (</a:t>
            </a:r>
            <a:r>
              <a:rPr lang="en-US" sz="1800" dirty="0" smtClean="0"/>
              <a:t>25mg/kg) </a:t>
            </a:r>
            <a:r>
              <a:rPr lang="en-US" sz="1800" dirty="0"/>
              <a:t>over </a:t>
            </a:r>
            <a:r>
              <a:rPr lang="en-US" sz="1800" dirty="0" smtClean="0"/>
              <a:t>72h + Primaquine </a:t>
            </a:r>
            <a:r>
              <a:rPr lang="en-US" sz="1800" dirty="0"/>
              <a:t>(0.5mg/kg) </a:t>
            </a:r>
            <a:r>
              <a:rPr lang="en-US" sz="1800" dirty="0" smtClean="0"/>
              <a:t>for 7d</a:t>
            </a:r>
          </a:p>
        </p:txBody>
      </p:sp>
      <p:sp>
        <p:nvSpPr>
          <p:cNvPr id="8" name="Marcador de número de diapositiva 7"/>
          <p:cNvSpPr>
            <a:spLocks noGrp="1"/>
          </p:cNvSpPr>
          <p:nvPr>
            <p:ph type="sldNum" sz="quarter" idx="12"/>
          </p:nvPr>
        </p:nvSpPr>
        <p:spPr/>
        <p:txBody>
          <a:bodyPr/>
          <a:lstStyle/>
          <a:p>
            <a:fld id="{9CD50F6B-1678-874E-AE7F-48ABDEC047E7}" type="slidenum">
              <a:rPr lang="es-ES" smtClean="0"/>
              <a:t>7</a:t>
            </a:fld>
            <a:r>
              <a:rPr lang="es-ES" dirty="0" smtClean="0"/>
              <a:t>/10</a:t>
            </a:r>
            <a:endParaRPr lang="es-ES" dirty="0"/>
          </a:p>
        </p:txBody>
      </p:sp>
      <p:pic>
        <p:nvPicPr>
          <p:cNvPr id="15" name="Imagen 14" descr="Tumbes_no2.jpg"/>
          <p:cNvPicPr>
            <a:picLocks noChangeAspect="1"/>
          </p:cNvPicPr>
          <p:nvPr/>
        </p:nvPicPr>
        <p:blipFill rotWithShape="1">
          <a:blip r:embed="rId3">
            <a:extLst>
              <a:ext uri="{28A0092B-C50C-407E-A947-70E740481C1C}">
                <a14:useLocalDpi xmlns:a14="http://schemas.microsoft.com/office/drawing/2010/main" val="0"/>
              </a:ext>
            </a:extLst>
          </a:blip>
          <a:srcRect l="1889" t="3023" r="1215" b="2742"/>
          <a:stretch/>
        </p:blipFill>
        <p:spPr>
          <a:xfrm>
            <a:off x="4255593" y="515996"/>
            <a:ext cx="4888407" cy="3990692"/>
          </a:xfrm>
          <a:prstGeom prst="rect">
            <a:avLst/>
          </a:prstGeom>
        </p:spPr>
      </p:pic>
      <p:pic>
        <p:nvPicPr>
          <p:cNvPr id="16" name="Imagen 15" descr="2000px-Peru_-_Tumbes_Department_(locator_map).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446" y="556316"/>
            <a:ext cx="923998" cy="1224059"/>
          </a:xfrm>
          <a:prstGeom prst="rect">
            <a:avLst/>
          </a:prstGeom>
        </p:spPr>
      </p:pic>
      <p:sp>
        <p:nvSpPr>
          <p:cNvPr id="17" name="CuadroTexto 16"/>
          <p:cNvSpPr txBox="1"/>
          <p:nvPr/>
        </p:nvSpPr>
        <p:spPr>
          <a:xfrm>
            <a:off x="8010517" y="2087607"/>
            <a:ext cx="992380" cy="369332"/>
          </a:xfrm>
          <a:prstGeom prst="rect">
            <a:avLst/>
          </a:prstGeom>
          <a:noFill/>
        </p:spPr>
        <p:txBody>
          <a:bodyPr wrap="square" rtlCol="0">
            <a:spAutoFit/>
          </a:bodyPr>
          <a:lstStyle/>
          <a:p>
            <a:r>
              <a:rPr lang="en-US" dirty="0" smtClean="0"/>
              <a:t>Ecuador</a:t>
            </a:r>
            <a:endParaRPr lang="en-US" dirty="0"/>
          </a:p>
        </p:txBody>
      </p:sp>
      <p:sp>
        <p:nvSpPr>
          <p:cNvPr id="18" name="CuadroTexto 17"/>
          <p:cNvSpPr txBox="1"/>
          <p:nvPr/>
        </p:nvSpPr>
        <p:spPr>
          <a:xfrm>
            <a:off x="4284190" y="4189672"/>
            <a:ext cx="906679" cy="369332"/>
          </a:xfrm>
          <a:prstGeom prst="rect">
            <a:avLst/>
          </a:prstGeom>
          <a:noFill/>
        </p:spPr>
        <p:txBody>
          <a:bodyPr wrap="square" rtlCol="0">
            <a:spAutoFit/>
          </a:bodyPr>
          <a:lstStyle/>
          <a:p>
            <a:r>
              <a:rPr lang="en-US" smtClean="0"/>
              <a:t>Piura</a:t>
            </a:r>
            <a:endParaRPr lang="en-US"/>
          </a:p>
        </p:txBody>
      </p:sp>
      <p:sp>
        <p:nvSpPr>
          <p:cNvPr id="19" name="CuadroTexto 18"/>
          <p:cNvSpPr txBox="1"/>
          <p:nvPr/>
        </p:nvSpPr>
        <p:spPr>
          <a:xfrm>
            <a:off x="4294811" y="1799220"/>
            <a:ext cx="906679" cy="646331"/>
          </a:xfrm>
          <a:prstGeom prst="rect">
            <a:avLst/>
          </a:prstGeom>
          <a:noFill/>
        </p:spPr>
        <p:txBody>
          <a:bodyPr wrap="square" rtlCol="0">
            <a:spAutoFit/>
          </a:bodyPr>
          <a:lstStyle/>
          <a:p>
            <a:r>
              <a:rPr lang="en-US" dirty="0" smtClean="0"/>
              <a:t>Pacific Ocean</a:t>
            </a:r>
            <a:endParaRPr lang="en-US" dirty="0"/>
          </a:p>
        </p:txBody>
      </p:sp>
      <p:sp>
        <p:nvSpPr>
          <p:cNvPr id="20" name="CuadroTexto 19"/>
          <p:cNvSpPr txBox="1"/>
          <p:nvPr/>
        </p:nvSpPr>
        <p:spPr>
          <a:xfrm>
            <a:off x="5489840" y="472796"/>
            <a:ext cx="1889130" cy="307777"/>
          </a:xfrm>
          <a:prstGeom prst="rect">
            <a:avLst/>
          </a:prstGeom>
          <a:noFill/>
        </p:spPr>
        <p:txBody>
          <a:bodyPr wrap="square" rtlCol="0">
            <a:spAutoFit/>
          </a:bodyPr>
          <a:lstStyle/>
          <a:p>
            <a:r>
              <a:rPr lang="en-US" sz="1400" dirty="0" err="1"/>
              <a:t>Aguas</a:t>
            </a:r>
            <a:r>
              <a:rPr lang="en-US" sz="1400" dirty="0"/>
              <a:t> Verdes (API </a:t>
            </a:r>
            <a:r>
              <a:rPr lang="en-US" sz="1400" dirty="0" smtClean="0"/>
              <a:t>~45)</a:t>
            </a:r>
            <a:endParaRPr lang="en-US" sz="1400" dirty="0"/>
          </a:p>
        </p:txBody>
      </p:sp>
      <p:sp>
        <p:nvSpPr>
          <p:cNvPr id="3" name="Rectangle 2"/>
          <p:cNvSpPr/>
          <p:nvPr/>
        </p:nvSpPr>
        <p:spPr>
          <a:xfrm>
            <a:off x="5134224" y="867790"/>
            <a:ext cx="1489062" cy="307777"/>
          </a:xfrm>
          <a:prstGeom prst="rect">
            <a:avLst/>
          </a:prstGeom>
        </p:spPr>
        <p:txBody>
          <a:bodyPr wrap="none">
            <a:spAutoFit/>
          </a:bodyPr>
          <a:lstStyle/>
          <a:p>
            <a:r>
              <a:rPr lang="en-US" sz="1400" dirty="0" smtClean="0"/>
              <a:t>Corrales </a:t>
            </a:r>
            <a:r>
              <a:rPr lang="en-US" sz="1400" dirty="0"/>
              <a:t>(API ~17)</a:t>
            </a:r>
            <a:endParaRPr lang="en-US" sz="1400" dirty="0"/>
          </a:p>
        </p:txBody>
      </p:sp>
    </p:spTree>
    <p:extLst>
      <p:ext uri="{BB962C8B-B14F-4D97-AF65-F5344CB8AC3E}">
        <p14:creationId xmlns:p14="http://schemas.microsoft.com/office/powerpoint/2010/main" val="1235512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7"/>
          <p:cNvSpPr>
            <a:spLocks noGrp="1"/>
          </p:cNvSpPr>
          <p:nvPr>
            <p:ph type="sldNum" sz="quarter" idx="12"/>
          </p:nvPr>
        </p:nvSpPr>
        <p:spPr/>
        <p:txBody>
          <a:bodyPr/>
          <a:lstStyle/>
          <a:p>
            <a:fld id="{9CD50F6B-1678-874E-AE7F-48ABDEC047E7}" type="slidenum">
              <a:rPr lang="en-US" smtClean="0"/>
              <a:t>8</a:t>
            </a:fld>
            <a:r>
              <a:rPr lang="en-US" smtClean="0"/>
              <a:t>/10</a:t>
            </a:r>
            <a:endParaRPr lang="en-US"/>
          </a:p>
        </p:txBody>
      </p:sp>
      <p:sp>
        <p:nvSpPr>
          <p:cNvPr id="30" name="CuadroTexto 29"/>
          <p:cNvSpPr txBox="1"/>
          <p:nvPr/>
        </p:nvSpPr>
        <p:spPr>
          <a:xfrm>
            <a:off x="990639" y="3445527"/>
            <a:ext cx="3324232" cy="369332"/>
          </a:xfrm>
          <a:prstGeom prst="rect">
            <a:avLst/>
          </a:prstGeom>
          <a:noFill/>
        </p:spPr>
        <p:txBody>
          <a:bodyPr wrap="square" rtlCol="0">
            <a:spAutoFit/>
          </a:bodyPr>
          <a:lstStyle/>
          <a:p>
            <a:pPr algn="ctr"/>
            <a:r>
              <a:rPr lang="es-ES_tradnl" b="1" smtClean="0"/>
              <a:t>2009</a:t>
            </a:r>
            <a:endParaRPr lang="es-ES_tradnl" b="1"/>
          </a:p>
        </p:txBody>
      </p:sp>
      <p:sp>
        <p:nvSpPr>
          <p:cNvPr id="31" name="CuadroTexto 30"/>
          <p:cNvSpPr txBox="1"/>
          <p:nvPr/>
        </p:nvSpPr>
        <p:spPr>
          <a:xfrm>
            <a:off x="5070784" y="3427635"/>
            <a:ext cx="3309317" cy="369332"/>
          </a:xfrm>
          <a:prstGeom prst="rect">
            <a:avLst/>
          </a:prstGeom>
          <a:noFill/>
        </p:spPr>
        <p:txBody>
          <a:bodyPr wrap="square" rtlCol="0">
            <a:spAutoFit/>
          </a:bodyPr>
          <a:lstStyle/>
          <a:p>
            <a:pPr algn="ctr"/>
            <a:r>
              <a:rPr lang="es-ES_tradnl" b="1" dirty="0" smtClean="0"/>
              <a:t>2010</a:t>
            </a:r>
            <a:endParaRPr lang="es-ES_tradnl" b="1" dirty="0"/>
          </a:p>
        </p:txBody>
      </p:sp>
      <p:pic>
        <p:nvPicPr>
          <p:cNvPr id="9" name="Imagen 8"/>
          <p:cNvPicPr>
            <a:picLocks noChangeAspect="1"/>
          </p:cNvPicPr>
          <p:nvPr/>
        </p:nvPicPr>
        <p:blipFill rotWithShape="1">
          <a:blip r:embed="rId3"/>
          <a:srcRect l="2339" r="-228"/>
          <a:stretch/>
        </p:blipFill>
        <p:spPr>
          <a:xfrm>
            <a:off x="23430" y="495275"/>
            <a:ext cx="4629251" cy="3235686"/>
          </a:xfrm>
          <a:prstGeom prst="rect">
            <a:avLst/>
          </a:prstGeom>
        </p:spPr>
      </p:pic>
      <p:pic>
        <p:nvPicPr>
          <p:cNvPr id="10" name="Imagen 9"/>
          <p:cNvPicPr>
            <a:picLocks noChangeAspect="1"/>
          </p:cNvPicPr>
          <p:nvPr/>
        </p:nvPicPr>
        <p:blipFill rotWithShape="1">
          <a:blip r:embed="rId4"/>
          <a:srcRect l="3051" t="2115" r="1726" b="3462"/>
          <a:stretch/>
        </p:blipFill>
        <p:spPr>
          <a:xfrm>
            <a:off x="4661657" y="495275"/>
            <a:ext cx="4486730" cy="3235686"/>
          </a:xfrm>
          <a:prstGeom prst="rect">
            <a:avLst/>
          </a:prstGeom>
        </p:spPr>
      </p:pic>
      <p:sp>
        <p:nvSpPr>
          <p:cNvPr id="12" name="Título 1"/>
          <p:cNvSpPr>
            <a:spLocks noGrp="1"/>
          </p:cNvSpPr>
          <p:nvPr>
            <p:ph type="title"/>
          </p:nvPr>
        </p:nvSpPr>
        <p:spPr>
          <a:xfrm>
            <a:off x="141103" y="14460"/>
            <a:ext cx="8861794" cy="539999"/>
          </a:xfrm>
        </p:spPr>
        <p:txBody>
          <a:bodyPr>
            <a:normAutofit/>
          </a:bodyPr>
          <a:lstStyle/>
          <a:p>
            <a:pPr algn="l"/>
            <a:r>
              <a:rPr lang="en-US" sz="2800" b="1" dirty="0">
                <a:solidFill>
                  <a:srgbClr val="FF0000"/>
                </a:solidFill>
              </a:rPr>
              <a:t>Our </a:t>
            </a:r>
            <a:r>
              <a:rPr lang="en-US" sz="2800" b="1" dirty="0" smtClean="0">
                <a:solidFill>
                  <a:srgbClr val="FF0000"/>
                </a:solidFill>
              </a:rPr>
              <a:t>Experience with RCD/</a:t>
            </a:r>
            <a:r>
              <a:rPr lang="en-US" sz="2800" b="1" dirty="0" err="1" smtClean="0">
                <a:solidFill>
                  <a:srgbClr val="FF0000"/>
                </a:solidFill>
              </a:rPr>
              <a:t>tMDA</a:t>
            </a:r>
            <a:r>
              <a:rPr lang="en-US" sz="2800" b="1" dirty="0" smtClean="0">
                <a:solidFill>
                  <a:srgbClr val="FF0000"/>
                </a:solidFill>
              </a:rPr>
              <a:t> </a:t>
            </a:r>
            <a:r>
              <a:rPr lang="en-US" sz="2800" b="1" baseline="30000" dirty="0" smtClean="0">
                <a:solidFill>
                  <a:srgbClr val="FF0000"/>
                </a:solidFill>
              </a:rPr>
              <a:t>(2/2)</a:t>
            </a:r>
            <a:endParaRPr lang="en-US" sz="2800" b="1" baseline="30000" dirty="0">
              <a:solidFill>
                <a:srgbClr val="FF0000"/>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769342213"/>
              </p:ext>
            </p:extLst>
          </p:nvPr>
        </p:nvGraphicFramePr>
        <p:xfrm>
          <a:off x="141103" y="3730961"/>
          <a:ext cx="8861795" cy="1147716"/>
        </p:xfrm>
        <a:graphic>
          <a:graphicData uri="http://schemas.openxmlformats.org/drawingml/2006/table">
            <a:tbl>
              <a:tblPr firstRow="1" bandRow="1">
                <a:tableStyleId>{073A0DAA-6AF3-43AB-8588-CEC1D06C72B9}</a:tableStyleId>
              </a:tblPr>
              <a:tblGrid>
                <a:gridCol w="934662">
                  <a:extLst>
                    <a:ext uri="{9D8B030D-6E8A-4147-A177-3AD203B41FA5}">
                      <a16:colId xmlns:a16="http://schemas.microsoft.com/office/drawing/2014/main" val="20000"/>
                    </a:ext>
                  </a:extLst>
                </a:gridCol>
                <a:gridCol w="1048871">
                  <a:extLst>
                    <a:ext uri="{9D8B030D-6E8A-4147-A177-3AD203B41FA5}">
                      <a16:colId xmlns:a16="http://schemas.microsoft.com/office/drawing/2014/main" val="20001"/>
                    </a:ext>
                  </a:extLst>
                </a:gridCol>
                <a:gridCol w="1048871">
                  <a:extLst>
                    <a:ext uri="{9D8B030D-6E8A-4147-A177-3AD203B41FA5}">
                      <a16:colId xmlns:a16="http://schemas.microsoft.com/office/drawing/2014/main" val="20002"/>
                    </a:ext>
                  </a:extLst>
                </a:gridCol>
                <a:gridCol w="1165878">
                  <a:extLst>
                    <a:ext uri="{9D8B030D-6E8A-4147-A177-3AD203B41FA5}">
                      <a16:colId xmlns:a16="http://schemas.microsoft.com/office/drawing/2014/main" val="20003"/>
                    </a:ext>
                  </a:extLst>
                </a:gridCol>
                <a:gridCol w="1165878">
                  <a:extLst>
                    <a:ext uri="{9D8B030D-6E8A-4147-A177-3AD203B41FA5}">
                      <a16:colId xmlns:a16="http://schemas.microsoft.com/office/drawing/2014/main" val="20004"/>
                    </a:ext>
                  </a:extLst>
                </a:gridCol>
                <a:gridCol w="1165879">
                  <a:extLst>
                    <a:ext uri="{9D8B030D-6E8A-4147-A177-3AD203B41FA5}">
                      <a16:colId xmlns:a16="http://schemas.microsoft.com/office/drawing/2014/main" val="20005"/>
                    </a:ext>
                  </a:extLst>
                </a:gridCol>
                <a:gridCol w="1165878">
                  <a:extLst>
                    <a:ext uri="{9D8B030D-6E8A-4147-A177-3AD203B41FA5}">
                      <a16:colId xmlns:a16="http://schemas.microsoft.com/office/drawing/2014/main" val="20006"/>
                    </a:ext>
                  </a:extLst>
                </a:gridCol>
                <a:gridCol w="1165878">
                  <a:extLst>
                    <a:ext uri="{9D8B030D-6E8A-4147-A177-3AD203B41FA5}">
                      <a16:colId xmlns:a16="http://schemas.microsoft.com/office/drawing/2014/main" val="20007"/>
                    </a:ext>
                  </a:extLst>
                </a:gridCol>
              </a:tblGrid>
              <a:tr h="149769">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latin typeface="+mn-lt"/>
                        </a:rPr>
                        <a:t>Sites</a:t>
                      </a:r>
                      <a:endParaRPr lang="en-US" sz="1200" noProof="0" dirty="0">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7">
                  <a:txBody>
                    <a:bodyPr/>
                    <a:lstStyle/>
                    <a:p>
                      <a:pPr algn="ctr"/>
                      <a:r>
                        <a:rPr lang="en-US" sz="1200" noProof="0" dirty="0" smtClean="0"/>
                        <a:t>Annual Parasite Incidence</a:t>
                      </a:r>
                      <a:endParaRPr lang="en-US" sz="1200" noProof="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s-ES_tradnl" sz="1200" dirty="0">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extLst>
                  <a:ext uri="{0D108BD9-81ED-4DB2-BD59-A6C34878D82A}">
                    <a16:rowId xmlns:a16="http://schemas.microsoft.com/office/drawing/2014/main" val="10000"/>
                  </a:ext>
                </a:extLst>
              </a:tr>
              <a:tr h="149769">
                <a:tc vMerge="1">
                  <a:txBody>
                    <a:bodyPr/>
                    <a:lstStyle/>
                    <a:p>
                      <a:endParaRPr lang="es-ES_tradnl"/>
                    </a:p>
                  </a:txBody>
                  <a:tcPr/>
                </a:tc>
                <a:tc>
                  <a:txBody>
                    <a:bodyPr/>
                    <a:lstStyle/>
                    <a:p>
                      <a:pPr algn="ctr"/>
                      <a:r>
                        <a:rPr lang="en-US" sz="1200" noProof="0" dirty="0" smtClean="0">
                          <a:solidFill>
                            <a:schemeClr val="bg1"/>
                          </a:solidFill>
                        </a:rPr>
                        <a:t>2009</a:t>
                      </a:r>
                      <a:endParaRPr lang="en-US" sz="1200" noProof="0" dirty="0">
                        <a:solidFill>
                          <a:schemeClr val="bg1"/>
                        </a:solidFill>
                        <a:latin typeface="+mn-lt"/>
                      </a:endParaRPr>
                    </a:p>
                  </a:txBody>
                  <a:tcPr>
                    <a:lnL w="381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rPr>
                        <a:t>2010</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rPr>
                        <a:t>2011</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rPr>
                        <a:t>2012</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latin typeface="+mn-lt"/>
                        </a:rPr>
                        <a:t>2013</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latin typeface="+mn-lt"/>
                        </a:rPr>
                        <a:t>2014</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solidFill>
                            <a:schemeClr val="bg1"/>
                          </a:solidFill>
                          <a:latin typeface="+mn-lt"/>
                        </a:rPr>
                        <a:t>2015-16</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299538">
                <a:tc>
                  <a:txBody>
                    <a:bodyPr/>
                    <a:lstStyle/>
                    <a:p>
                      <a:pPr algn="ctr"/>
                      <a:r>
                        <a:rPr lang="en-US" sz="1200" noProof="0" dirty="0" smtClean="0"/>
                        <a:t>RCD/</a:t>
                      </a:r>
                      <a:r>
                        <a:rPr lang="en-US" sz="1200" noProof="0" dirty="0" err="1" smtClean="0"/>
                        <a:t>tMDA</a:t>
                      </a:r>
                      <a:endParaRPr lang="en-US" sz="1200" noProof="0" dirty="0">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15.5 (3.7 - 27.3)</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6 (0.3 - 11.7)</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0.9 (-0.2 - 2)</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Calibri" charset="0"/>
                        </a:rPr>
                        <a:t>0.2 (-0.1 - 0.5)</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a:solidFill>
                            <a:srgbClr val="000000"/>
                          </a:solidFill>
                          <a:effectLst/>
                          <a:latin typeface="Calibri" charset="0"/>
                        </a:rPr>
                        <a:t>0 (0 - 0)</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 (0 - 0)</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 (0 - 0)</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99538">
                <a:tc>
                  <a:txBody>
                    <a:bodyPr/>
                    <a:lstStyle/>
                    <a:p>
                      <a:pPr algn="ctr"/>
                      <a:r>
                        <a:rPr lang="en-US" sz="1200" noProof="0" dirty="0" smtClean="0"/>
                        <a:t>PCD</a:t>
                      </a:r>
                      <a:endParaRPr lang="en-US" sz="1200" noProof="0" dirty="0">
                        <a:latin typeface="+mn-lt"/>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2.3 (0.6 - 4)</a:t>
                      </a:r>
                    </a:p>
                  </a:txBody>
                  <a:tcPr marL="6350" marR="6350" marT="635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8.9 (3.3 - 14.5)</a:t>
                      </a:r>
                    </a:p>
                  </a:txBody>
                  <a:tcPr marL="6350" marR="6350" marT="635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1.7 (0.4 - 3)</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0.3 (0 - 0.5)</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 (0 - 0)</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 (0 - 0)</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 (0 - 0)</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85560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103" y="14460"/>
            <a:ext cx="8861794" cy="539999"/>
          </a:xfrm>
        </p:spPr>
        <p:txBody>
          <a:bodyPr>
            <a:normAutofit/>
          </a:bodyPr>
          <a:lstStyle/>
          <a:p>
            <a:pPr algn="l"/>
            <a:r>
              <a:rPr lang="en-US" sz="2800" b="1" dirty="0" smtClean="0">
                <a:solidFill>
                  <a:srgbClr val="FF0000"/>
                </a:solidFill>
              </a:rPr>
              <a:t>Our study aim</a:t>
            </a:r>
            <a:endParaRPr lang="en-US" sz="2800" b="1" dirty="0">
              <a:solidFill>
                <a:srgbClr val="FF0000"/>
              </a:solidFill>
            </a:endParaRPr>
          </a:p>
        </p:txBody>
      </p:sp>
      <p:sp>
        <p:nvSpPr>
          <p:cNvPr id="4" name="Marcador de contenido 3"/>
          <p:cNvSpPr>
            <a:spLocks noGrp="1"/>
          </p:cNvSpPr>
          <p:nvPr>
            <p:ph sz="half" idx="2"/>
          </p:nvPr>
        </p:nvSpPr>
        <p:spPr>
          <a:xfrm>
            <a:off x="-10356" y="625733"/>
            <a:ext cx="3061053" cy="1737141"/>
          </a:xfrm>
        </p:spPr>
        <p:txBody>
          <a:bodyPr>
            <a:noAutofit/>
          </a:bodyPr>
          <a:lstStyle/>
          <a:p>
            <a:r>
              <a:rPr lang="en-US" sz="1800" dirty="0" smtClean="0"/>
              <a:t>To assess the </a:t>
            </a:r>
            <a:r>
              <a:rPr lang="en-US" sz="1800" dirty="0"/>
              <a:t>effect of </a:t>
            </a:r>
            <a:r>
              <a:rPr lang="en-US" sz="1800" dirty="0" smtClean="0"/>
              <a:t>the RCD/</a:t>
            </a:r>
            <a:r>
              <a:rPr lang="en-US" sz="1800" dirty="0" err="1" smtClean="0"/>
              <a:t>tMDA</a:t>
            </a:r>
            <a:r>
              <a:rPr lang="en-US" sz="1800" dirty="0" smtClean="0"/>
              <a:t> intervention carried on in Tumbes on the weekly </a:t>
            </a:r>
            <a:r>
              <a:rPr lang="en-US" sz="1800" dirty="0"/>
              <a:t>parasite incidence (WPI = total malaria cases per week/ 1,000 inhabitants) </a:t>
            </a:r>
            <a:r>
              <a:rPr lang="en-US" sz="1800" dirty="0" smtClean="0"/>
              <a:t>in Piura.</a:t>
            </a:r>
          </a:p>
        </p:txBody>
      </p:sp>
      <p:sp>
        <p:nvSpPr>
          <p:cNvPr id="8" name="Marcador de número de diapositiva 7"/>
          <p:cNvSpPr>
            <a:spLocks noGrp="1"/>
          </p:cNvSpPr>
          <p:nvPr>
            <p:ph type="sldNum" sz="quarter" idx="12"/>
          </p:nvPr>
        </p:nvSpPr>
        <p:spPr/>
        <p:txBody>
          <a:bodyPr/>
          <a:lstStyle/>
          <a:p>
            <a:fld id="{9CD50F6B-1678-874E-AE7F-48ABDEC047E7}" type="slidenum">
              <a:rPr lang="es-ES" smtClean="0"/>
              <a:t>9</a:t>
            </a:fld>
            <a:r>
              <a:rPr lang="es-ES" dirty="0" smtClean="0"/>
              <a:t>/10</a:t>
            </a:r>
            <a:endParaRPr lang="es-ES" dirty="0"/>
          </a:p>
        </p:txBody>
      </p:sp>
      <p:graphicFrame>
        <p:nvGraphicFramePr>
          <p:cNvPr id="63" name="Tabla 62"/>
          <p:cNvGraphicFramePr>
            <a:graphicFrameLocks noGrp="1"/>
          </p:cNvGraphicFramePr>
          <p:nvPr>
            <p:extLst>
              <p:ext uri="{D42A27DB-BD31-4B8C-83A1-F6EECF244321}">
                <p14:modId xmlns:p14="http://schemas.microsoft.com/office/powerpoint/2010/main" val="155098352"/>
              </p:ext>
            </p:extLst>
          </p:nvPr>
        </p:nvGraphicFramePr>
        <p:xfrm>
          <a:off x="141103" y="3054274"/>
          <a:ext cx="8861795" cy="2046330"/>
        </p:xfrm>
        <a:graphic>
          <a:graphicData uri="http://schemas.openxmlformats.org/drawingml/2006/table">
            <a:tbl>
              <a:tblPr firstRow="1" bandRow="1">
                <a:tableStyleId>{073A0DAA-6AF3-43AB-8588-CEC1D06C72B9}</a:tableStyleId>
              </a:tblPr>
              <a:tblGrid>
                <a:gridCol w="934662">
                  <a:extLst>
                    <a:ext uri="{9D8B030D-6E8A-4147-A177-3AD203B41FA5}">
                      <a16:colId xmlns:a16="http://schemas.microsoft.com/office/drawing/2014/main" val="20000"/>
                    </a:ext>
                  </a:extLst>
                </a:gridCol>
                <a:gridCol w="1048871">
                  <a:extLst>
                    <a:ext uri="{9D8B030D-6E8A-4147-A177-3AD203B41FA5}">
                      <a16:colId xmlns:a16="http://schemas.microsoft.com/office/drawing/2014/main" val="20001"/>
                    </a:ext>
                  </a:extLst>
                </a:gridCol>
                <a:gridCol w="1048871">
                  <a:extLst>
                    <a:ext uri="{9D8B030D-6E8A-4147-A177-3AD203B41FA5}">
                      <a16:colId xmlns:a16="http://schemas.microsoft.com/office/drawing/2014/main" val="20002"/>
                    </a:ext>
                  </a:extLst>
                </a:gridCol>
                <a:gridCol w="1165878">
                  <a:extLst>
                    <a:ext uri="{9D8B030D-6E8A-4147-A177-3AD203B41FA5}">
                      <a16:colId xmlns:a16="http://schemas.microsoft.com/office/drawing/2014/main" val="20003"/>
                    </a:ext>
                  </a:extLst>
                </a:gridCol>
                <a:gridCol w="1165878">
                  <a:extLst>
                    <a:ext uri="{9D8B030D-6E8A-4147-A177-3AD203B41FA5}">
                      <a16:colId xmlns:a16="http://schemas.microsoft.com/office/drawing/2014/main" val="20004"/>
                    </a:ext>
                  </a:extLst>
                </a:gridCol>
                <a:gridCol w="1165879">
                  <a:extLst>
                    <a:ext uri="{9D8B030D-6E8A-4147-A177-3AD203B41FA5}">
                      <a16:colId xmlns:a16="http://schemas.microsoft.com/office/drawing/2014/main" val="20005"/>
                    </a:ext>
                  </a:extLst>
                </a:gridCol>
                <a:gridCol w="1165878">
                  <a:extLst>
                    <a:ext uri="{9D8B030D-6E8A-4147-A177-3AD203B41FA5}">
                      <a16:colId xmlns:a16="http://schemas.microsoft.com/office/drawing/2014/main" val="20006"/>
                    </a:ext>
                  </a:extLst>
                </a:gridCol>
                <a:gridCol w="1165878">
                  <a:extLst>
                    <a:ext uri="{9D8B030D-6E8A-4147-A177-3AD203B41FA5}">
                      <a16:colId xmlns:a16="http://schemas.microsoft.com/office/drawing/2014/main" val="20007"/>
                    </a:ext>
                  </a:extLst>
                </a:gridCol>
              </a:tblGrid>
              <a:tr h="149769">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latin typeface="+mn-lt"/>
                        </a:rPr>
                        <a:t>Sites</a:t>
                      </a:r>
                      <a:endParaRPr lang="en-US" sz="1200" noProof="0" dirty="0">
                        <a:latin typeface="+mn-lt"/>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7">
                  <a:txBody>
                    <a:bodyPr/>
                    <a:lstStyle/>
                    <a:p>
                      <a:pPr algn="ctr"/>
                      <a:r>
                        <a:rPr lang="en-US" sz="1200" noProof="0" dirty="0" smtClean="0"/>
                        <a:t>Annual parasite incidence</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s-ES_tradnl" sz="1200" dirty="0">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tc hMerge="1">
                  <a:txBody>
                    <a:bodyPr/>
                    <a:lstStyle/>
                    <a:p>
                      <a:pPr algn="ctr"/>
                      <a:endParaRPr lang="es-ES_tradnl" sz="1200" dirty="0">
                        <a:solidFill>
                          <a:schemeClr val="bg1"/>
                        </a:solidFill>
                        <a:latin typeface="+mn-lt"/>
                      </a:endParaRPr>
                    </a:p>
                  </a:txBody>
                  <a:tcPr>
                    <a:solidFill>
                      <a:schemeClr val="tx1"/>
                    </a:solidFill>
                  </a:tcPr>
                </a:tc>
                <a:extLst>
                  <a:ext uri="{0D108BD9-81ED-4DB2-BD59-A6C34878D82A}">
                    <a16:rowId xmlns:a16="http://schemas.microsoft.com/office/drawing/2014/main" val="10000"/>
                  </a:ext>
                </a:extLst>
              </a:tr>
              <a:tr h="149769">
                <a:tc vMerge="1">
                  <a:txBody>
                    <a:bodyPr/>
                    <a:lstStyle/>
                    <a:p>
                      <a:endParaRPr lang="es-ES_tradnl"/>
                    </a:p>
                  </a:txBody>
                  <a:tcPr/>
                </a:tc>
                <a:tc>
                  <a:txBody>
                    <a:bodyPr/>
                    <a:lstStyle/>
                    <a:p>
                      <a:pPr algn="ctr"/>
                      <a:r>
                        <a:rPr lang="en-US" sz="1200" noProof="0" dirty="0" smtClean="0">
                          <a:solidFill>
                            <a:schemeClr val="bg1"/>
                          </a:solidFill>
                        </a:rPr>
                        <a:t>2009</a:t>
                      </a:r>
                      <a:endParaRPr lang="en-US" sz="1200" noProof="0" dirty="0">
                        <a:solidFill>
                          <a:schemeClr val="bg1"/>
                        </a:solidFill>
                        <a:latin typeface="+mn-lt"/>
                      </a:endParaRPr>
                    </a:p>
                  </a:txBody>
                  <a:tcPr>
                    <a:lnL w="381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rPr>
                        <a:t>2010</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rPr>
                        <a:t>2011</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rPr>
                        <a:t>2012</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latin typeface="+mn-lt"/>
                        </a:rPr>
                        <a:t>2013</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200" noProof="0" dirty="0" smtClean="0">
                          <a:solidFill>
                            <a:schemeClr val="bg1"/>
                          </a:solidFill>
                          <a:latin typeface="+mn-lt"/>
                        </a:rPr>
                        <a:t>2014</a:t>
                      </a:r>
                      <a:endParaRPr lang="en-US" sz="1200" noProof="0" dirty="0">
                        <a:solidFill>
                          <a:schemeClr val="bg1"/>
                        </a:solidFill>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noProof="0" dirty="0" smtClean="0">
                          <a:solidFill>
                            <a:schemeClr val="bg1"/>
                          </a:solidFill>
                          <a:latin typeface="+mn-lt"/>
                        </a:rPr>
                        <a:t>2015-16</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299538">
                <a:tc>
                  <a:txBody>
                    <a:bodyPr/>
                    <a:lstStyle/>
                    <a:p>
                      <a:pPr algn="ctr"/>
                      <a:r>
                        <a:rPr lang="en-US" sz="1200" noProof="0" dirty="0" smtClean="0"/>
                        <a:t>RCD/</a:t>
                      </a:r>
                      <a:r>
                        <a:rPr lang="en-US" sz="1200" noProof="0" dirty="0" err="1" smtClean="0"/>
                        <a:t>tMDA</a:t>
                      </a:r>
                      <a:endParaRPr lang="en-US" sz="1200" noProof="0" dirty="0">
                        <a:latin typeface="+mn-lt"/>
                      </a:endParaRPr>
                    </a:p>
                  </a:txBody>
                  <a:tcP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15.5 (3.7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27.3)</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Calibri" charset="0"/>
                        </a:rPr>
                        <a:t>6.0 </a:t>
                      </a:r>
                      <a:r>
                        <a:rPr lang="es-ES_tradnl" sz="1200" b="0" i="0" u="none" strike="noStrike" dirty="0">
                          <a:solidFill>
                            <a:srgbClr val="000000"/>
                          </a:solidFill>
                          <a:effectLst/>
                          <a:latin typeface="Calibri" charset="0"/>
                        </a:rPr>
                        <a:t>(0.3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11.7)</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0.9 (-0.2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2.0)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0.2 (-0.1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0.5)</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a:t>
                      </a: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smtClean="0">
                          <a:solidFill>
                            <a:srgbClr val="000000"/>
                          </a:solidFill>
                          <a:effectLst/>
                          <a:latin typeface="Calibri" charset="0"/>
                        </a:rPr>
                        <a:t>0 (0 </a:t>
                      </a:r>
                      <a:r>
                        <a:rPr lang="mr-IN" sz="1200" b="0" i="0" u="none" strike="noStrike" smtClean="0">
                          <a:solidFill>
                            <a:srgbClr val="000000"/>
                          </a:solidFill>
                          <a:effectLst/>
                          <a:latin typeface="Calibri" charset="0"/>
                        </a:rPr>
                        <a:t>–</a:t>
                      </a:r>
                      <a:r>
                        <a:rPr lang="es-ES_tradnl" sz="1200" b="0" i="0" u="none" strike="noStrike"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smtClean="0">
                          <a:solidFill>
                            <a:srgbClr val="000000"/>
                          </a:solidFill>
                          <a:effectLst/>
                          <a:latin typeface="Calibri" charset="0"/>
                        </a:rPr>
                        <a:t>0 (0 </a:t>
                      </a:r>
                      <a:r>
                        <a:rPr lang="mr-IN" sz="1200" b="0" i="0" u="none" strike="noStrike" smtClean="0">
                          <a:solidFill>
                            <a:srgbClr val="000000"/>
                          </a:solidFill>
                          <a:effectLst/>
                          <a:latin typeface="Calibri" charset="0"/>
                        </a:rPr>
                        <a:t>–</a:t>
                      </a:r>
                      <a:r>
                        <a:rPr lang="es-ES_tradnl" sz="1200" b="0" i="0" u="none" strike="noStrike"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99538">
                <a:tc>
                  <a:txBody>
                    <a:bodyPr/>
                    <a:lstStyle/>
                    <a:p>
                      <a:pPr algn="ctr"/>
                      <a:r>
                        <a:rPr lang="en-US" sz="1200" noProof="0" dirty="0" smtClean="0"/>
                        <a:t>PCD</a:t>
                      </a:r>
                      <a:endParaRPr lang="en-US" sz="1200" noProof="0" dirty="0">
                        <a:latin typeface="+mn-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2.3 (0.6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4.0)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8.9 (3.3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14.5)</a:t>
                      </a: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1.7 (0.4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3.0)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0.3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0.5)</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smtClean="0">
                          <a:solidFill>
                            <a:srgbClr val="000000"/>
                          </a:solidFill>
                          <a:effectLst/>
                          <a:latin typeface="Calibri" charset="0"/>
                        </a:rPr>
                        <a:t>0 (0 </a:t>
                      </a:r>
                      <a:r>
                        <a:rPr lang="mr-IN" sz="1200" b="0" i="0" u="none" strike="noStrike" smtClean="0">
                          <a:solidFill>
                            <a:srgbClr val="000000"/>
                          </a:solidFill>
                          <a:effectLst/>
                          <a:latin typeface="Calibri" charset="0"/>
                        </a:rPr>
                        <a:t>–</a:t>
                      </a:r>
                      <a:r>
                        <a:rPr lang="es-ES_tradnl" sz="1200" b="0" i="0" u="none" strike="noStrike"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299538">
                <a:tc>
                  <a:txBody>
                    <a:bodyPr/>
                    <a:lstStyle/>
                    <a:p>
                      <a:pPr algn="ctr"/>
                      <a:r>
                        <a:rPr lang="en-US" sz="1200" noProof="0" dirty="0" smtClean="0">
                          <a:latin typeface="+mn-lt"/>
                        </a:rPr>
                        <a:t>Close</a:t>
                      </a:r>
                      <a:endParaRPr lang="en-US" sz="1200" noProof="0" dirty="0">
                        <a:latin typeface="+mn-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5.8 (1.9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9.7)</a:t>
                      </a: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Calibri" charset="0"/>
                        </a:rPr>
                        <a:t>5.0 </a:t>
                      </a:r>
                      <a:r>
                        <a:rPr lang="es-ES_tradnl" sz="1200" b="0" i="0" u="none" strike="noStrike" dirty="0">
                          <a:solidFill>
                            <a:srgbClr val="000000"/>
                          </a:solidFill>
                          <a:effectLst/>
                          <a:latin typeface="Calibri" charset="0"/>
                        </a:rPr>
                        <a:t>(2.1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8.0)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0.5 (0.1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0.9)</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0.1)</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0.1)</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ES_tradnl" sz="1200" b="0" i="0" u="none" strike="noStrike" dirty="0" smtClean="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0.1)</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99538">
                <a:tc>
                  <a:txBody>
                    <a:bodyPr/>
                    <a:lstStyle/>
                    <a:p>
                      <a:pPr algn="ctr"/>
                      <a:r>
                        <a:rPr lang="en-US" sz="1200" noProof="0" dirty="0" smtClean="0">
                          <a:latin typeface="+mn-lt"/>
                        </a:rPr>
                        <a:t>Mid</a:t>
                      </a:r>
                      <a:endParaRPr lang="en-US" sz="1200" noProof="0" dirty="0">
                        <a:latin typeface="+mn-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0.4 (0.1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0.7)</a:t>
                      </a: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0.8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1.5)</a:t>
                      </a:r>
                    </a:p>
                  </a:txBody>
                  <a:tcPr marL="635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0.1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0.2)</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0.1)</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smtClean="0">
                          <a:solidFill>
                            <a:srgbClr val="000000"/>
                          </a:solidFill>
                          <a:effectLst/>
                          <a:latin typeface="Calibri" charset="0"/>
                        </a:rPr>
                        <a:t>0 (0 </a:t>
                      </a:r>
                      <a:r>
                        <a:rPr lang="mr-IN" sz="1200" b="0" i="0" u="none" strike="noStrike" smtClean="0">
                          <a:solidFill>
                            <a:srgbClr val="000000"/>
                          </a:solidFill>
                          <a:effectLst/>
                          <a:latin typeface="Calibri" charset="0"/>
                        </a:rPr>
                        <a:t>–</a:t>
                      </a:r>
                      <a:r>
                        <a:rPr lang="es-ES_tradnl" sz="1200" b="0" i="0" u="none" strike="noStrike"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smtClean="0">
                          <a:solidFill>
                            <a:srgbClr val="000000"/>
                          </a:solidFill>
                          <a:effectLst/>
                          <a:latin typeface="Calibri" charset="0"/>
                        </a:rPr>
                        <a:t>0 (0 </a:t>
                      </a:r>
                      <a:r>
                        <a:rPr lang="mr-IN" sz="1200" b="0" i="0" u="none" strike="noStrike" smtClean="0">
                          <a:solidFill>
                            <a:srgbClr val="000000"/>
                          </a:solidFill>
                          <a:effectLst/>
                          <a:latin typeface="Calibri" charset="0"/>
                        </a:rPr>
                        <a:t>–</a:t>
                      </a:r>
                      <a:r>
                        <a:rPr lang="es-ES_tradnl" sz="1200" b="0" i="0" u="none" strike="noStrike"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9538">
                <a:tc>
                  <a:txBody>
                    <a:bodyPr/>
                    <a:lstStyle/>
                    <a:p>
                      <a:pPr algn="ctr"/>
                      <a:r>
                        <a:rPr lang="en-US" sz="1200" noProof="0" dirty="0" smtClean="0">
                          <a:latin typeface="+mn-lt"/>
                        </a:rPr>
                        <a:t>Far</a:t>
                      </a:r>
                      <a:endParaRPr lang="en-US" sz="1200" noProof="0" dirty="0">
                        <a:latin typeface="+mn-lt"/>
                      </a:endParaRPr>
                    </a:p>
                  </a:txBody>
                  <a:tcP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1.4 (-0.4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3.3)</a:t>
                      </a:r>
                    </a:p>
                  </a:txBody>
                  <a:tcPr marL="6350" marR="6350" marT="635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1 (0.3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1.7)</a:t>
                      </a:r>
                    </a:p>
                  </a:txBody>
                  <a:tcPr marL="6350" marR="6350" marT="635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0.1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0.2)</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a:t>
                      </a:r>
                      <a:r>
                        <a:rPr lang="es-ES_tradnl" sz="1200" b="0" i="0" u="none" strike="noStrike" dirty="0">
                          <a:solidFill>
                            <a:srgbClr val="000000"/>
                          </a:solidFill>
                          <a:effectLst/>
                          <a:latin typeface="Calibri" charset="0"/>
                        </a:rPr>
                        <a:t>0.1)</a:t>
                      </a: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smtClean="0">
                          <a:solidFill>
                            <a:srgbClr val="000000"/>
                          </a:solidFill>
                          <a:effectLst/>
                          <a:latin typeface="Calibri" charset="0"/>
                        </a:rPr>
                        <a:t>0 (0 </a:t>
                      </a:r>
                      <a:r>
                        <a:rPr lang="mr-IN" sz="1200" b="0" i="0" u="none" strike="noStrike" smtClean="0">
                          <a:solidFill>
                            <a:srgbClr val="000000"/>
                          </a:solidFill>
                          <a:effectLst/>
                          <a:latin typeface="Calibri" charset="0"/>
                        </a:rPr>
                        <a:t>–</a:t>
                      </a:r>
                      <a:r>
                        <a:rPr lang="es-ES_tradnl" sz="1200" b="0" i="0" u="none" strike="noStrike"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_tradnl" sz="1200" b="0" i="0" u="none" strike="noStrike" dirty="0" smtClean="0">
                          <a:solidFill>
                            <a:srgbClr val="000000"/>
                          </a:solidFill>
                          <a:effectLst/>
                          <a:latin typeface="Calibri" charset="0"/>
                        </a:rPr>
                        <a:t>0 (0 </a:t>
                      </a:r>
                      <a:r>
                        <a:rPr lang="mr-IN" sz="1200" b="0" i="0" u="none" strike="noStrike" dirty="0" smtClean="0">
                          <a:solidFill>
                            <a:srgbClr val="000000"/>
                          </a:solidFill>
                          <a:effectLst/>
                          <a:latin typeface="Calibri" charset="0"/>
                        </a:rPr>
                        <a:t>–</a:t>
                      </a:r>
                      <a:r>
                        <a:rPr lang="es-ES_tradnl" sz="1200" b="0" i="0" u="none" strike="noStrike" dirty="0" smtClean="0">
                          <a:solidFill>
                            <a:srgbClr val="000000"/>
                          </a:solidFill>
                          <a:effectLst/>
                          <a:latin typeface="Calibri" charset="0"/>
                        </a:rPr>
                        <a:t> 0)</a:t>
                      </a:r>
                      <a:endParaRPr lang="es-ES_tradnl" sz="1200" b="0" i="0" u="none" strike="noStrike" dirty="0">
                        <a:solidFill>
                          <a:srgbClr val="000000"/>
                        </a:solidFill>
                        <a:effectLst/>
                        <a:latin typeface="Calibri" charset="0"/>
                      </a:endParaRPr>
                    </a:p>
                  </a:txBody>
                  <a:tcPr marL="6350" marR="6350" marT="635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pic>
        <p:nvPicPr>
          <p:cNvPr id="64" name="Imagen 63"/>
          <p:cNvPicPr>
            <a:picLocks noChangeAspect="1"/>
          </p:cNvPicPr>
          <p:nvPr/>
        </p:nvPicPr>
        <p:blipFill rotWithShape="1">
          <a:blip r:embed="rId3">
            <a:extLst>
              <a:ext uri="{28A0092B-C50C-407E-A947-70E740481C1C}">
                <a14:useLocalDpi xmlns:a14="http://schemas.microsoft.com/office/drawing/2010/main" val="0"/>
              </a:ext>
            </a:extLst>
          </a:blip>
          <a:srcRect l="2000" t="1781" r="1589" b="2077"/>
          <a:stretch/>
        </p:blipFill>
        <p:spPr>
          <a:xfrm>
            <a:off x="2989856" y="5274"/>
            <a:ext cx="3057523" cy="3049000"/>
          </a:xfrm>
          <a:prstGeom prst="rect">
            <a:avLst/>
          </a:prstGeom>
        </p:spPr>
      </p:pic>
      <p:pic>
        <p:nvPicPr>
          <p:cNvPr id="65" name="Imagen 64"/>
          <p:cNvPicPr>
            <a:picLocks noChangeAspect="1"/>
          </p:cNvPicPr>
          <p:nvPr/>
        </p:nvPicPr>
        <p:blipFill rotWithShape="1">
          <a:blip r:embed="rId4">
            <a:extLst>
              <a:ext uri="{28A0092B-C50C-407E-A947-70E740481C1C}">
                <a14:useLocalDpi xmlns:a14="http://schemas.microsoft.com/office/drawing/2010/main" val="0"/>
              </a:ext>
            </a:extLst>
          </a:blip>
          <a:srcRect l="2093" t="1782" r="1905" b="2051"/>
          <a:stretch/>
        </p:blipFill>
        <p:spPr>
          <a:xfrm>
            <a:off x="6047379" y="-35186"/>
            <a:ext cx="3096621" cy="3101907"/>
          </a:xfrm>
          <a:prstGeom prst="rect">
            <a:avLst/>
          </a:prstGeom>
        </p:spPr>
      </p:pic>
      <p:sp>
        <p:nvSpPr>
          <p:cNvPr id="66" name="CuadroTexto 65"/>
          <p:cNvSpPr txBox="1"/>
          <p:nvPr/>
        </p:nvSpPr>
        <p:spPr>
          <a:xfrm>
            <a:off x="2989856" y="2693180"/>
            <a:ext cx="3164288" cy="369332"/>
          </a:xfrm>
          <a:prstGeom prst="rect">
            <a:avLst/>
          </a:prstGeom>
          <a:noFill/>
        </p:spPr>
        <p:txBody>
          <a:bodyPr wrap="square" rtlCol="0">
            <a:spAutoFit/>
          </a:bodyPr>
          <a:lstStyle/>
          <a:p>
            <a:pPr algn="ctr"/>
            <a:r>
              <a:rPr lang="es-ES_tradnl" b="1" dirty="0" smtClean="0"/>
              <a:t>2009</a:t>
            </a:r>
            <a:endParaRPr lang="es-ES_tradnl" b="1" dirty="0"/>
          </a:p>
        </p:txBody>
      </p:sp>
      <p:sp>
        <p:nvSpPr>
          <p:cNvPr id="67" name="CuadroTexto 66"/>
          <p:cNvSpPr txBox="1"/>
          <p:nvPr/>
        </p:nvSpPr>
        <p:spPr>
          <a:xfrm>
            <a:off x="6047379" y="2684942"/>
            <a:ext cx="3074838" cy="369332"/>
          </a:xfrm>
          <a:prstGeom prst="rect">
            <a:avLst/>
          </a:prstGeom>
          <a:noFill/>
        </p:spPr>
        <p:txBody>
          <a:bodyPr wrap="square" rtlCol="0">
            <a:spAutoFit/>
          </a:bodyPr>
          <a:lstStyle/>
          <a:p>
            <a:pPr algn="ctr"/>
            <a:r>
              <a:rPr lang="es-ES_tradnl" b="1" dirty="0" smtClean="0"/>
              <a:t>2010</a:t>
            </a:r>
            <a:endParaRPr lang="es-ES_tradnl" b="1" dirty="0"/>
          </a:p>
        </p:txBody>
      </p:sp>
    </p:spTree>
    <p:extLst>
      <p:ext uri="{BB962C8B-B14F-4D97-AF65-F5344CB8AC3E}">
        <p14:creationId xmlns:p14="http://schemas.microsoft.com/office/powerpoint/2010/main" val="1703718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6CA0B617D2DD498B639B5695A764B4" ma:contentTypeVersion="4" ma:contentTypeDescription="Create a new document." ma:contentTypeScope="" ma:versionID="4a8c512ff700f1370f24f1a0421ad245">
  <xsd:schema xmlns:xsd="http://www.w3.org/2001/XMLSchema" xmlns:xs="http://www.w3.org/2001/XMLSchema" xmlns:p="http://schemas.microsoft.com/office/2006/metadata/properties" xmlns:ns2="6d2bc46a-f014-48ed-be59-9d6cf5da36fb" xmlns:ns3="c17fc5fa-0ed1-405d-819e-6760170c3f5c" targetNamespace="http://schemas.microsoft.com/office/2006/metadata/properties" ma:root="true" ma:fieldsID="3fe2412516e8256566b42b6ddf83d34a" ns2:_="" ns3:_="">
    <xsd:import namespace="6d2bc46a-f014-48ed-be59-9d6cf5da36fb"/>
    <xsd:import namespace="c17fc5fa-0ed1-405d-819e-6760170c3f5c"/>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bc46a-f014-48ed-be59-9d6cf5da36f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7fc5fa-0ed1-405d-819e-6760170c3f5c"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6d2bc46a-f014-48ed-be59-9d6cf5da36fb">6FCQ3RPYFS27-334089976-501</_dlc_DocId>
    <_dlc_DocIdUrl xmlns="6d2bc46a-f014-48ed-be59-9d6cf5da36fb">
      <Url>https://idmod.sharepoint.com/symposium/_layouts/15/DocIdRedir.aspx?ID=6FCQ3RPYFS27-334089976-501</Url>
      <Description>6FCQ3RPYFS27-334089976-501</Description>
    </_dlc_DocIdUrl>
  </documentManagement>
</p:properties>
</file>

<file path=customXml/itemProps1.xml><?xml version="1.0" encoding="utf-8"?>
<ds:datastoreItem xmlns:ds="http://schemas.openxmlformats.org/officeDocument/2006/customXml" ds:itemID="{9660488D-4172-4EF3-A5A0-227D60BB7C4F}"/>
</file>

<file path=customXml/itemProps2.xml><?xml version="1.0" encoding="utf-8"?>
<ds:datastoreItem xmlns:ds="http://schemas.openxmlformats.org/officeDocument/2006/customXml" ds:itemID="{58C170B6-0625-42A8-9D38-79FD55064197}"/>
</file>

<file path=customXml/itemProps3.xml><?xml version="1.0" encoding="utf-8"?>
<ds:datastoreItem xmlns:ds="http://schemas.openxmlformats.org/officeDocument/2006/customXml" ds:itemID="{086AD649-62F4-450D-B4EE-46E21714DA04}"/>
</file>

<file path=customXml/itemProps4.xml><?xml version="1.0" encoding="utf-8"?>
<ds:datastoreItem xmlns:ds="http://schemas.openxmlformats.org/officeDocument/2006/customXml" ds:itemID="{B3D7E209-9C04-439D-BD92-92277451D43E}"/>
</file>

<file path=docProps/app.xml><?xml version="1.0" encoding="utf-8"?>
<Properties xmlns="http://schemas.openxmlformats.org/officeDocument/2006/extended-properties" xmlns:vt="http://schemas.openxmlformats.org/officeDocument/2006/docPropsVTypes">
  <TotalTime>2108</TotalTime>
  <Words>2630</Words>
  <Application>Microsoft Office PowerPoint</Application>
  <PresentationFormat>On-screen Show (16:9)</PresentationFormat>
  <Paragraphs>475</Paragraphs>
  <Slides>15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Cambria</vt:lpstr>
      <vt:lpstr>Helvetica</vt:lpstr>
      <vt:lpstr>Helvetica Light</vt:lpstr>
      <vt:lpstr>Mangal</vt:lpstr>
      <vt:lpstr>Times New Roman</vt:lpstr>
      <vt:lpstr>Tema de Office</vt:lpstr>
      <vt:lpstr>Reactive case detection with targeted mass drug administration: Interrupting malaria transmission and achieving elimination beyond intervention areas in northwestern Peru </vt:lpstr>
      <vt:lpstr>Why do RCD/tMDA?</vt:lpstr>
      <vt:lpstr>Where do we stand about RCD?</vt:lpstr>
      <vt:lpstr>What is RCD?</vt:lpstr>
      <vt:lpstr>Where do we stand on tMDA?</vt:lpstr>
      <vt:lpstr>What is tMDA?</vt:lpstr>
      <vt:lpstr>Our Experience with RCD/tMDA (1/2)</vt:lpstr>
      <vt:lpstr>Our Experience with RCD/tMDA (2/2)</vt:lpstr>
      <vt:lpstr>Our study aim</vt:lpstr>
      <vt:lpstr>The elimination of malaria from the Peruvian north coast</vt:lpstr>
      <vt:lpstr>Results:</vt:lpstr>
      <vt:lpstr>Conclusions</vt:lpstr>
      <vt:lpstr>PowerPoint Presentation</vt:lpstr>
      <vt:lpstr>Acknowledgements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Reactive case detection with targeted mass drug administration for malaria elimination in northwestern Peru </dc:title>
  <dc:creator>Antonio Quispe</dc:creator>
  <cp:lastModifiedBy>Computer User</cp:lastModifiedBy>
  <cp:revision>137</cp:revision>
  <dcterms:created xsi:type="dcterms:W3CDTF">2015-10-13T16:51:07Z</dcterms:created>
  <dcterms:modified xsi:type="dcterms:W3CDTF">2017-11-07T20:14:28Z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0x010100C76CA0B617D2DD498B639B5695A764B4</vt:lpwstr>
  </property>
  <property fmtid="{D5CDD505-2E9C-101B-9397-08002B2CF9AE}" pid="3" name="_dlc_DocIdItemGuid">
    <vt:lpwstr>16dd3177-0d14-4151-ac41-e7ae0d6b2f8b</vt:lpwstr>
  </property>
</Properties>
</file>