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7"/>
  </p:notesMasterIdLst>
  <p:handoutMasterIdLst>
    <p:handoutMasterId r:id="rId28"/>
  </p:handoutMasterIdLst>
  <p:sldIdLst>
    <p:sldId id="256" r:id="rId6"/>
    <p:sldId id="303" r:id="rId7"/>
    <p:sldId id="338" r:id="rId8"/>
    <p:sldId id="334" r:id="rId9"/>
    <p:sldId id="336" r:id="rId10"/>
    <p:sldId id="337" r:id="rId11"/>
    <p:sldId id="306" r:id="rId12"/>
    <p:sldId id="335" r:id="rId13"/>
    <p:sldId id="307" r:id="rId14"/>
    <p:sldId id="302" r:id="rId15"/>
    <p:sldId id="308" r:id="rId16"/>
    <p:sldId id="264" r:id="rId17"/>
    <p:sldId id="300" r:id="rId18"/>
    <p:sldId id="301" r:id="rId19"/>
    <p:sldId id="310" r:id="rId20"/>
    <p:sldId id="311" r:id="rId21"/>
    <p:sldId id="339" r:id="rId22"/>
    <p:sldId id="305" r:id="rId23"/>
    <p:sldId id="340" r:id="rId24"/>
    <p:sldId id="294" r:id="rId25"/>
    <p:sldId id="304" r:id="rId26"/>
  </p:sldIdLst>
  <p:sldSz cx="9144000" cy="5143500" type="screen16x9"/>
  <p:notesSz cx="9296400" cy="7010400"/>
  <p:defaultTextStyle>
    <a:defPPr>
      <a:defRPr lang="en-US"/>
    </a:defPPr>
    <a:lvl1pPr marL="0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67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34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01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668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35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02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169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336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aig Nakagawa" initials="CN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25BDFF"/>
    <a:srgbClr val="8CDCFF"/>
    <a:srgbClr val="0070C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ECB4D8-DB02-4DC6-A0A2-4F2EBAE1DC9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87169" autoAdjust="0"/>
  </p:normalViewPr>
  <p:slideViewPr>
    <p:cSldViewPr>
      <p:cViewPr varScale="1">
        <p:scale>
          <a:sx n="109" d="100"/>
          <a:sy n="109" d="100"/>
        </p:scale>
        <p:origin x="63" y="213"/>
      </p:cViewPr>
      <p:guideLst>
        <p:guide orient="horz" pos="1620"/>
        <p:guide pos="3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160" d="100"/>
          <a:sy n="160" d="100"/>
        </p:scale>
        <p:origin x="5604" y="120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92F58E-6536-4E59-B25F-ACCB416966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65D85A-58D5-4749-A489-CAFE56FBF7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3B22F-4AE5-4AB2-B462-8FEB2F4D3969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E0A76D-8B3B-44B5-B1FB-6EBC945225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E2326-F374-44E1-BDB3-B2EAD69931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5D862-083B-423D-B26C-63C80277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87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8521CA78-A499-4633-B898-F9043592D78E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3D412D8C-1E5D-4678-BC7F-48977E07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7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334" rtl="0" eaLnBrk="1" latinLnBrk="0" hangingPunct="1">
      <a:defRPr sz="1100" kern="1200" baseline="0">
        <a:solidFill>
          <a:schemeClr val="tx1"/>
        </a:solidFill>
        <a:latin typeface="+mn-lt"/>
        <a:ea typeface="+mn-ea"/>
        <a:cs typeface="+mn-cs"/>
      </a:defRPr>
    </a:lvl1pPr>
    <a:lvl2pPr marL="408167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334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501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668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835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9002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169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336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Genomics lets us relate infections to one another based on the similarity of genetic information.</a:t>
            </a:r>
          </a:p>
          <a:p>
            <a:r>
              <a:rPr lang="en-US" dirty="0"/>
              <a:t>Previous work has shown that genetic features of the population of parasites can be used to infer transmission dynamics using a stochastic model.</a:t>
            </a:r>
          </a:p>
          <a:p>
            <a:r>
              <a:rPr lang="en-US" dirty="0"/>
              <a:t>Recent work has been extending this with spatial and temporal metadata.</a:t>
            </a:r>
          </a:p>
          <a:p>
            <a:r>
              <a:rPr lang="en-US" dirty="0"/>
              <a:t>  This is important because a lot of potential info in the data and the model needs to keep up with it</a:t>
            </a:r>
          </a:p>
          <a:p>
            <a:pPr marL="0" marR="0" lvl="0" indent="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will talk about the computational challenges of extending this model to explain more complex features of genomic data.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76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 chromosomes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369DE-1848-4C42-923B-91A87DDA02C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82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Caitlin about mosquito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369DE-1848-4C42-923B-91A87DDA02C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98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idea is that as strains are introduced to a population either by evolution or importation, they spread throughout space over some period of time and we can characterize this process with a model</a:t>
            </a:r>
          </a:p>
          <a:p>
            <a:r>
              <a:rPr lang="en-US" dirty="0"/>
              <a:t>The model is stochastic, </a:t>
            </a:r>
            <a:r>
              <a:rPr lang="en-US" dirty="0" err="1"/>
              <a:t>markovian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1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upgrade to  model – means I need more params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369DE-1848-4C42-923B-91A87DDA02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51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369DE-1848-4C42-923B-91A87DDA02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21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Max out at around 5 parallel jobs locally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369DE-1848-4C42-923B-91A87DDA02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5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369DE-1848-4C42-923B-91A87DDA02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65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369DE-1848-4C42-923B-91A87DDA02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36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369DE-1848-4C42-923B-91A87DDA02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76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Dynamic job scheduler? ***</a:t>
            </a:r>
          </a:p>
          <a:p>
            <a:r>
              <a:rPr lang="en-US" dirty="0"/>
              <a:t>Bring more science in</a:t>
            </a:r>
          </a:p>
          <a:p>
            <a:r>
              <a:rPr lang="en-US" dirty="0"/>
              <a:t>  why do we need more params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369DE-1848-4C42-923B-91A87DDA02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16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3876" y="3044414"/>
            <a:ext cx="8516586" cy="1066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Client or presentation name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248400" y="4706287"/>
            <a:ext cx="2743200" cy="311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248400" y="4829633"/>
            <a:ext cx="2743200" cy="311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459186" y="4857751"/>
            <a:ext cx="1465614" cy="159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DB073B-0E75-4707-A6E2-13B80CC1E9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76" y="933450"/>
            <a:ext cx="8516247" cy="2057400"/>
          </a:xfrm>
          <a:prstGeom prst="rect">
            <a:avLst/>
          </a:prstGeom>
        </p:spPr>
      </p:pic>
      <p:pic>
        <p:nvPicPr>
          <p:cNvPr id="4" name="Picture 3" descr="A drawing of a face&#10;&#10;Description generated with high confidence">
            <a:extLst>
              <a:ext uri="{FF2B5EF4-FFF2-40B4-BE49-F238E27FC236}">
                <a16:creationId xmlns:a16="http://schemas.microsoft.com/office/drawing/2014/main" id="{D459C31C-4202-4BC5-8B53-310A5F0BD6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351706"/>
            <a:ext cx="1981200" cy="51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2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47548950"/>
              </p:ext>
            </p:extLst>
          </p:nvPr>
        </p:nvGraphicFramePr>
        <p:xfrm>
          <a:off x="180511" y="971550"/>
          <a:ext cx="8353888" cy="335279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8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813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/>
          </p:nvPr>
        </p:nvGraphicFramePr>
        <p:xfrm>
          <a:off x="180511" y="971550"/>
          <a:ext cx="8353888" cy="335279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8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2018 Intellectual Ventures</a:t>
            </a:r>
            <a:r>
              <a:rPr lang="en-US" baseline="0" dirty="0">
                <a:solidFill>
                  <a:schemeClr val="accent4"/>
                </a:solidFill>
              </a:rPr>
              <a:t> Management</a:t>
            </a:r>
            <a:r>
              <a:rPr lang="en-US" dirty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1" name="Picture 10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FA6A3683-26F9-4F02-9033-CE43DBA33A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989" y="4702605"/>
            <a:ext cx="17145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21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67" indent="0">
              <a:buNone/>
              <a:defRPr sz="2500"/>
            </a:lvl2pPr>
            <a:lvl3pPr marL="816334" indent="0">
              <a:buNone/>
              <a:defRPr sz="2100"/>
            </a:lvl3pPr>
            <a:lvl4pPr marL="1224501" indent="0">
              <a:buNone/>
              <a:defRPr sz="1800"/>
            </a:lvl4pPr>
            <a:lvl5pPr marL="1632668" indent="0">
              <a:buNone/>
              <a:defRPr sz="1800"/>
            </a:lvl5pPr>
            <a:lvl6pPr marL="2040835" indent="0">
              <a:buNone/>
              <a:defRPr sz="1800"/>
            </a:lvl6pPr>
            <a:lvl7pPr marL="2449002" indent="0">
              <a:buNone/>
              <a:defRPr sz="1800"/>
            </a:lvl7pPr>
            <a:lvl8pPr marL="2857169" indent="0">
              <a:buNone/>
              <a:defRPr sz="1800"/>
            </a:lvl8pPr>
            <a:lvl9pPr marL="3265336" indent="0">
              <a:buNone/>
              <a:defRPr sz="1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8167" indent="0">
              <a:buNone/>
              <a:defRPr sz="1100"/>
            </a:lvl2pPr>
            <a:lvl3pPr marL="816334" indent="0">
              <a:buNone/>
              <a:defRPr sz="900"/>
            </a:lvl3pPr>
            <a:lvl4pPr marL="1224501" indent="0">
              <a:buNone/>
              <a:defRPr sz="800"/>
            </a:lvl4pPr>
            <a:lvl5pPr marL="1632668" indent="0">
              <a:buNone/>
              <a:defRPr sz="800"/>
            </a:lvl5pPr>
            <a:lvl6pPr marL="2040835" indent="0">
              <a:buNone/>
              <a:defRPr sz="800"/>
            </a:lvl6pPr>
            <a:lvl7pPr marL="2449002" indent="0">
              <a:buNone/>
              <a:defRPr sz="800"/>
            </a:lvl7pPr>
            <a:lvl8pPr marL="2857169" indent="0">
              <a:buNone/>
              <a:defRPr sz="800"/>
            </a:lvl8pPr>
            <a:lvl9pPr marL="3265336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   </a:t>
            </a:r>
            <a:endParaRPr lang="en-US" sz="11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25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67" indent="0">
              <a:buNone/>
              <a:defRPr sz="2500"/>
            </a:lvl2pPr>
            <a:lvl3pPr marL="816334" indent="0">
              <a:buNone/>
              <a:defRPr sz="2100"/>
            </a:lvl3pPr>
            <a:lvl4pPr marL="1224501" indent="0">
              <a:buNone/>
              <a:defRPr sz="1800"/>
            </a:lvl4pPr>
            <a:lvl5pPr marL="1632668" indent="0">
              <a:buNone/>
              <a:defRPr sz="1800"/>
            </a:lvl5pPr>
            <a:lvl6pPr marL="2040835" indent="0">
              <a:buNone/>
              <a:defRPr sz="1800"/>
            </a:lvl6pPr>
            <a:lvl7pPr marL="2449002" indent="0">
              <a:buNone/>
              <a:defRPr sz="1800"/>
            </a:lvl7pPr>
            <a:lvl8pPr marL="2857169" indent="0">
              <a:buNone/>
              <a:defRPr sz="1800"/>
            </a:lvl8pPr>
            <a:lvl9pPr marL="3265336" indent="0">
              <a:buNone/>
              <a:defRPr sz="1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8167" indent="0">
              <a:buNone/>
              <a:defRPr sz="1100"/>
            </a:lvl2pPr>
            <a:lvl3pPr marL="816334" indent="0">
              <a:buNone/>
              <a:defRPr sz="900"/>
            </a:lvl3pPr>
            <a:lvl4pPr marL="1224501" indent="0">
              <a:buNone/>
              <a:defRPr sz="800"/>
            </a:lvl4pPr>
            <a:lvl5pPr marL="1632668" indent="0">
              <a:buNone/>
              <a:defRPr sz="800"/>
            </a:lvl5pPr>
            <a:lvl6pPr marL="2040835" indent="0">
              <a:buNone/>
              <a:defRPr sz="800"/>
            </a:lvl6pPr>
            <a:lvl7pPr marL="2449002" indent="0">
              <a:buNone/>
              <a:defRPr sz="800"/>
            </a:lvl7pPr>
            <a:lvl8pPr marL="2857169" indent="0">
              <a:buNone/>
              <a:defRPr sz="800"/>
            </a:lvl8pPr>
            <a:lvl9pPr marL="3265336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   </a:t>
            </a:r>
            <a:endParaRPr lang="en-US" sz="1100" dirty="0">
              <a:solidFill>
                <a:schemeClr val="accent4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2018 Intellectual Ventures</a:t>
            </a:r>
            <a:r>
              <a:rPr lang="en-US" baseline="0" dirty="0">
                <a:solidFill>
                  <a:schemeClr val="accent4"/>
                </a:solidFill>
              </a:rPr>
              <a:t> Management</a:t>
            </a:r>
            <a:r>
              <a:rPr lang="en-US" dirty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3" name="Picture 12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EC9EB063-6E6F-478C-9345-CE5DD7C3B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989" y="4702605"/>
            <a:ext cx="17145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3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6176" y="1597820"/>
            <a:ext cx="8253023" cy="11025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Plain Title Page </a:t>
            </a:r>
          </a:p>
        </p:txBody>
      </p:sp>
    </p:spTree>
    <p:extLst>
      <p:ext uri="{BB962C8B-B14F-4D97-AF65-F5344CB8AC3E}">
        <p14:creationId xmlns:p14="http://schemas.microsoft.com/office/powerpoint/2010/main" val="1899841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6176" y="1597820"/>
            <a:ext cx="8253023" cy="11025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Plain Title Page </a:t>
            </a:r>
          </a:p>
        </p:txBody>
      </p:sp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</a:t>
            </a:r>
            <a:r>
              <a:rPr lang="en-US">
                <a:solidFill>
                  <a:schemeClr val="accent4"/>
                </a:solidFill>
              </a:rPr>
              <a:t>© 2018 </a:t>
            </a:r>
            <a:r>
              <a:rPr lang="en-US" dirty="0">
                <a:solidFill>
                  <a:schemeClr val="accent4"/>
                </a:solidFill>
              </a:rPr>
              <a:t>Intellectual Ventures</a:t>
            </a:r>
            <a:r>
              <a:rPr lang="en-US" baseline="0" dirty="0">
                <a:solidFill>
                  <a:schemeClr val="accent4"/>
                </a:solidFill>
              </a:rPr>
              <a:t> Management</a:t>
            </a:r>
            <a:r>
              <a:rPr lang="en-US" dirty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9" name="Picture 8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EF6FE1CA-9974-47ED-B0A3-CA4C91DAE9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989" y="4702605"/>
            <a:ext cx="17145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14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7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110" y="133350"/>
            <a:ext cx="873529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0511" y="895350"/>
            <a:ext cx="8735290" cy="3699272"/>
          </a:xfrm>
        </p:spPr>
        <p:txBody>
          <a:bodyPr/>
          <a:lstStyle>
            <a:lvl1pPr>
              <a:buClr>
                <a:schemeClr val="accent2"/>
              </a:buClr>
              <a:defRPr sz="2000" baseline="0"/>
            </a:lvl1pPr>
            <a:lvl2pPr>
              <a:buClr>
                <a:schemeClr val="accent4"/>
              </a:buClr>
              <a:defRPr sz="2000"/>
            </a:lvl2pPr>
            <a:lvl3pPr>
              <a:defRPr sz="2000"/>
            </a:lvl3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Bullets (Slide Content)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5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110" y="133350"/>
            <a:ext cx="873529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0511" y="895350"/>
            <a:ext cx="8735290" cy="3699272"/>
          </a:xfrm>
        </p:spPr>
        <p:txBody>
          <a:bodyPr/>
          <a:lstStyle>
            <a:lvl1pPr>
              <a:buClr>
                <a:schemeClr val="accent2"/>
              </a:buClr>
              <a:defRPr sz="2000" baseline="0"/>
            </a:lvl1pPr>
            <a:lvl2pPr>
              <a:buClr>
                <a:schemeClr val="accent4"/>
              </a:buClr>
              <a:defRPr sz="2000"/>
            </a:lvl2pPr>
            <a:lvl3pPr>
              <a:defRPr sz="2000"/>
            </a:lvl3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Bullets (Slide Content)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2018 Intellectual Ventures</a:t>
            </a:r>
            <a:r>
              <a:rPr lang="en-US" baseline="0" dirty="0">
                <a:solidFill>
                  <a:schemeClr val="accent4"/>
                </a:solidFill>
              </a:rPr>
              <a:t> Management</a:t>
            </a:r>
            <a:r>
              <a:rPr lang="en-US" dirty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3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95350"/>
            <a:ext cx="4245032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1428750"/>
            <a:ext cx="4245032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6306" y="895350"/>
            <a:ext cx="4324406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1428750"/>
            <a:ext cx="4324406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7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95350"/>
            <a:ext cx="4245032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1428750"/>
            <a:ext cx="4245032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6306" y="895350"/>
            <a:ext cx="4324406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1428750"/>
            <a:ext cx="4324406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2018 Intellectual Ventures</a:t>
            </a:r>
            <a:r>
              <a:rPr lang="en-US" baseline="0" dirty="0">
                <a:solidFill>
                  <a:schemeClr val="accent4"/>
                </a:solidFill>
              </a:rPr>
              <a:t> Management</a:t>
            </a:r>
            <a:r>
              <a:rPr lang="en-US" dirty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3" name="Picture 12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C338AA12-9481-4412-9E5D-9F70A586A5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989" y="4702605"/>
            <a:ext cx="17145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8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4245032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819150"/>
            <a:ext cx="4324406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1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4245032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819150"/>
            <a:ext cx="4324406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2018 Intellectual Ventures</a:t>
            </a:r>
            <a:r>
              <a:rPr lang="en-US" baseline="0" dirty="0">
                <a:solidFill>
                  <a:schemeClr val="accent4"/>
                </a:solidFill>
              </a:rPr>
              <a:t> Management</a:t>
            </a:r>
            <a:r>
              <a:rPr lang="en-US" dirty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2" name="Picture 11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843C5B9D-EF2D-4E29-A3C2-5C1D48D5B8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989" y="4702605"/>
            <a:ext cx="17145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84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07904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2018 Intellectual Ventures</a:t>
            </a:r>
            <a:r>
              <a:rPr lang="en-US" baseline="0" dirty="0">
                <a:solidFill>
                  <a:schemeClr val="accent4"/>
                </a:solidFill>
              </a:rPr>
              <a:t> Management</a:t>
            </a:r>
            <a:r>
              <a:rPr lang="en-US" dirty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9" name="Picture 8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40D7D3F5-C091-4D06-8A9E-2784EECE75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989" y="4702605"/>
            <a:ext cx="17145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2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110" y="133350"/>
            <a:ext cx="8700340" cy="609600"/>
          </a:xfrm>
          <a:prstGeom prst="rect">
            <a:avLst/>
          </a:prstGeom>
        </p:spPr>
        <p:txBody>
          <a:bodyPr vert="horz" lIns="81633" tIns="40817" rIns="81633" bIns="40817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110" y="895350"/>
            <a:ext cx="8700340" cy="3699273"/>
          </a:xfrm>
          <a:prstGeom prst="rect">
            <a:avLst/>
          </a:prstGeom>
        </p:spPr>
        <p:txBody>
          <a:bodyPr vert="horz" lIns="81633" tIns="40817" rIns="81633" bIns="40817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9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65" r:id="rId3"/>
    <p:sldLayoutId id="2147483653" r:id="rId4"/>
    <p:sldLayoutId id="2147483666" r:id="rId5"/>
    <p:sldLayoutId id="2147483663" r:id="rId6"/>
    <p:sldLayoutId id="2147483667" r:id="rId7"/>
    <p:sldLayoutId id="2147483655" r:id="rId8"/>
    <p:sldLayoutId id="2147483668" r:id="rId9"/>
    <p:sldLayoutId id="2147483664" r:id="rId10"/>
    <p:sldLayoutId id="2147483669" r:id="rId11"/>
    <p:sldLayoutId id="2147483657" r:id="rId12"/>
    <p:sldLayoutId id="2147483670" r:id="rId13"/>
    <p:sldLayoutId id="2147483649" r:id="rId14"/>
    <p:sldLayoutId id="2147483671" r:id="rId15"/>
    <p:sldLayoutId id="2147483672" r:id="rId16"/>
  </p:sldLayoutIdLst>
  <p:txStyles>
    <p:titleStyle>
      <a:lvl1pPr algn="l" defTabSz="816334" rtl="0" eaLnBrk="1" latinLnBrk="0" hangingPunct="1">
        <a:spcBef>
          <a:spcPct val="0"/>
        </a:spcBef>
        <a:buNone/>
        <a:defRPr sz="3200" b="0" i="0" kern="120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306125" indent="-306125" algn="l" defTabSz="816334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72" indent="-255105" algn="l" defTabSz="816334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17" indent="-204084" algn="l" defTabSz="816334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584" indent="-204084" algn="l" defTabSz="816334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752" indent="-204084" algn="l" defTabSz="81633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19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085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253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420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67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34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01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68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35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02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169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36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13707" y="3105150"/>
            <a:ext cx="8516586" cy="10668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2800" dirty="0"/>
              <a:t>Running high-dimensional genomic models on COMPS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Albert Lee, Sharon Chen, Zhaowei Du, </a:t>
            </a:r>
          </a:p>
          <a:p>
            <a:pPr algn="ctr"/>
            <a:r>
              <a:rPr lang="en-US" dirty="0"/>
              <a:t>Jeff Steinkraus, Benoit Raybaud, Joshua L. Proctor</a:t>
            </a:r>
          </a:p>
          <a:p>
            <a:pPr algn="ctr">
              <a:spcBef>
                <a:spcPts val="600"/>
              </a:spcBef>
            </a:pPr>
            <a:r>
              <a:rPr lang="en-US" dirty="0"/>
              <a:t>IDM Symposium, April 2019</a:t>
            </a:r>
          </a:p>
        </p:txBody>
      </p:sp>
    </p:spTree>
    <p:extLst>
      <p:ext uri="{BB962C8B-B14F-4D97-AF65-F5344CB8AC3E}">
        <p14:creationId xmlns:p14="http://schemas.microsoft.com/office/powerpoint/2010/main" val="3254112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F10A7-8E2F-4046-B63A-B918D1E54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on local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4487E9-BE0F-4A10-9119-0ECB61CA0A8B}"/>
              </a:ext>
            </a:extLst>
          </p:cNvPr>
          <p:cNvSpPr txBox="1"/>
          <p:nvPr/>
        </p:nvSpPr>
        <p:spPr>
          <a:xfrm>
            <a:off x="1676400" y="2761920"/>
            <a:ext cx="1178611" cy="64633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dirty="0"/>
          </a:p>
          <a:p>
            <a:pPr algn="ctr"/>
            <a:r>
              <a:rPr lang="en-US" sz="1200" dirty="0"/>
              <a:t>Batch script</a:t>
            </a:r>
          </a:p>
          <a:p>
            <a:pPr algn="ctr"/>
            <a:endParaRPr lang="en-US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E7BE70-F13F-44DA-8A4F-B0A6DED7199C}"/>
              </a:ext>
            </a:extLst>
          </p:cNvPr>
          <p:cNvSpPr/>
          <p:nvPr/>
        </p:nvSpPr>
        <p:spPr>
          <a:xfrm>
            <a:off x="4005479" y="1963256"/>
            <a:ext cx="761619" cy="330838"/>
          </a:xfrm>
          <a:prstGeom prst="rect">
            <a:avLst/>
          </a:prstGeom>
          <a:noFill/>
          <a:ln w="28575"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4638A7-8DD2-464E-A239-6EFE8ACDBBF4}"/>
              </a:ext>
            </a:extLst>
          </p:cNvPr>
          <p:cNvSpPr/>
          <p:nvPr/>
        </p:nvSpPr>
        <p:spPr>
          <a:xfrm>
            <a:off x="4005479" y="2349430"/>
            <a:ext cx="351516" cy="278949"/>
          </a:xfrm>
          <a:prstGeom prst="rect">
            <a:avLst/>
          </a:prstGeom>
          <a:noFill/>
          <a:ln w="28575">
            <a:solidFill>
              <a:srgbClr val="FF5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95C3C-C5F8-482E-8BAF-0814A71D9B62}"/>
              </a:ext>
            </a:extLst>
          </p:cNvPr>
          <p:cNvSpPr/>
          <p:nvPr/>
        </p:nvSpPr>
        <p:spPr>
          <a:xfrm>
            <a:off x="4415582" y="2349430"/>
            <a:ext cx="351516" cy="27894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9A6ED6-4CE6-489D-9003-F5E2617A02C9}"/>
              </a:ext>
            </a:extLst>
          </p:cNvPr>
          <p:cNvSpPr/>
          <p:nvPr/>
        </p:nvSpPr>
        <p:spPr>
          <a:xfrm>
            <a:off x="3933682" y="1890886"/>
            <a:ext cx="905785" cy="805556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02853F-1AA0-4775-B551-25F942F38661}"/>
              </a:ext>
            </a:extLst>
          </p:cNvPr>
          <p:cNvSpPr/>
          <p:nvPr/>
        </p:nvSpPr>
        <p:spPr>
          <a:xfrm>
            <a:off x="4005479" y="2949075"/>
            <a:ext cx="761619" cy="330838"/>
          </a:xfrm>
          <a:prstGeom prst="rect">
            <a:avLst/>
          </a:prstGeom>
          <a:noFill/>
          <a:ln w="28575"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1B8AFE-A33E-4B51-AE52-4C65EE6C3417}"/>
              </a:ext>
            </a:extLst>
          </p:cNvPr>
          <p:cNvSpPr/>
          <p:nvPr/>
        </p:nvSpPr>
        <p:spPr>
          <a:xfrm>
            <a:off x="4005479" y="3335249"/>
            <a:ext cx="351516" cy="278949"/>
          </a:xfrm>
          <a:prstGeom prst="rect">
            <a:avLst/>
          </a:prstGeom>
          <a:noFill/>
          <a:ln w="28575">
            <a:solidFill>
              <a:srgbClr val="FF5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49EDC9-6758-4F3E-8A81-3891D0EDFEB4}"/>
              </a:ext>
            </a:extLst>
          </p:cNvPr>
          <p:cNvSpPr/>
          <p:nvPr/>
        </p:nvSpPr>
        <p:spPr>
          <a:xfrm>
            <a:off x="4415582" y="3335249"/>
            <a:ext cx="351516" cy="27894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75ECC8-25FF-4C94-B144-05168E60B123}"/>
              </a:ext>
            </a:extLst>
          </p:cNvPr>
          <p:cNvSpPr/>
          <p:nvPr/>
        </p:nvSpPr>
        <p:spPr>
          <a:xfrm>
            <a:off x="3933682" y="2876704"/>
            <a:ext cx="905785" cy="805556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EC647A-068F-4E0E-85B8-9ED86B1A17A8}"/>
              </a:ext>
            </a:extLst>
          </p:cNvPr>
          <p:cNvSpPr/>
          <p:nvPr/>
        </p:nvSpPr>
        <p:spPr>
          <a:xfrm>
            <a:off x="4005479" y="3934893"/>
            <a:ext cx="761619" cy="330838"/>
          </a:xfrm>
          <a:prstGeom prst="rect">
            <a:avLst/>
          </a:prstGeom>
          <a:noFill/>
          <a:ln w="28575"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E0E28D-07D8-4672-AC16-6E5253CA10A2}"/>
              </a:ext>
            </a:extLst>
          </p:cNvPr>
          <p:cNvSpPr/>
          <p:nvPr/>
        </p:nvSpPr>
        <p:spPr>
          <a:xfrm>
            <a:off x="4005479" y="4321067"/>
            <a:ext cx="351516" cy="278949"/>
          </a:xfrm>
          <a:prstGeom prst="rect">
            <a:avLst/>
          </a:prstGeom>
          <a:noFill/>
          <a:ln w="28575">
            <a:solidFill>
              <a:srgbClr val="FF5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98E919-EA20-4FC5-896A-A4F6D1190016}"/>
              </a:ext>
            </a:extLst>
          </p:cNvPr>
          <p:cNvSpPr/>
          <p:nvPr/>
        </p:nvSpPr>
        <p:spPr>
          <a:xfrm>
            <a:off x="4415582" y="4321067"/>
            <a:ext cx="351516" cy="27894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6EA39F-BD92-4D06-87A6-D635068A0531}"/>
              </a:ext>
            </a:extLst>
          </p:cNvPr>
          <p:cNvSpPr/>
          <p:nvPr/>
        </p:nvSpPr>
        <p:spPr>
          <a:xfrm>
            <a:off x="3933682" y="3862523"/>
            <a:ext cx="905785" cy="805556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C1A029D-6D2F-4C91-86E3-456689F5292B}"/>
              </a:ext>
            </a:extLst>
          </p:cNvPr>
          <p:cNvCxnSpPr>
            <a:cxnSpLocks/>
          </p:cNvCxnSpPr>
          <p:nvPr/>
        </p:nvCxnSpPr>
        <p:spPr>
          <a:xfrm flipV="1">
            <a:off x="3081196" y="2377333"/>
            <a:ext cx="658692" cy="223143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926A60F-4961-48B5-B1D3-34DCF00D8AC8}"/>
              </a:ext>
            </a:extLst>
          </p:cNvPr>
          <p:cNvCxnSpPr>
            <a:cxnSpLocks/>
          </p:cNvCxnSpPr>
          <p:nvPr/>
        </p:nvCxnSpPr>
        <p:spPr>
          <a:xfrm>
            <a:off x="3069909" y="3178592"/>
            <a:ext cx="666847" cy="73581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C79BE8A-DBE1-4319-AEA5-6241004CB8F9}"/>
              </a:ext>
            </a:extLst>
          </p:cNvPr>
          <p:cNvCxnSpPr>
            <a:cxnSpLocks/>
          </p:cNvCxnSpPr>
          <p:nvPr/>
        </p:nvCxnSpPr>
        <p:spPr>
          <a:xfrm>
            <a:off x="3088974" y="3682260"/>
            <a:ext cx="624562" cy="347872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1D53A52-0B50-4EA0-8F8F-2D9F6E4A2286}"/>
              </a:ext>
            </a:extLst>
          </p:cNvPr>
          <p:cNvCxnSpPr>
            <a:cxnSpLocks/>
          </p:cNvCxnSpPr>
          <p:nvPr/>
        </p:nvCxnSpPr>
        <p:spPr>
          <a:xfrm>
            <a:off x="5041097" y="2359006"/>
            <a:ext cx="821886" cy="269373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A4E956-26F6-4FF4-AD9D-EEA58A74DB73}"/>
              </a:ext>
            </a:extLst>
          </p:cNvPr>
          <p:cNvCxnSpPr>
            <a:cxnSpLocks/>
          </p:cNvCxnSpPr>
          <p:nvPr/>
        </p:nvCxnSpPr>
        <p:spPr>
          <a:xfrm flipV="1">
            <a:off x="5021955" y="3017803"/>
            <a:ext cx="856238" cy="25694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8528ADD-2BD2-4E97-AF8F-213C5732BFF4}"/>
              </a:ext>
            </a:extLst>
          </p:cNvPr>
          <p:cNvCxnSpPr>
            <a:cxnSpLocks/>
          </p:cNvCxnSpPr>
          <p:nvPr/>
        </p:nvCxnSpPr>
        <p:spPr>
          <a:xfrm flipV="1">
            <a:off x="5021954" y="3408708"/>
            <a:ext cx="841029" cy="803175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778763F-BA8F-4571-8AC8-9ACF402CFE0C}"/>
              </a:ext>
            </a:extLst>
          </p:cNvPr>
          <p:cNvSpPr txBox="1"/>
          <p:nvPr/>
        </p:nvSpPr>
        <p:spPr>
          <a:xfrm>
            <a:off x="5756151" y="1635264"/>
            <a:ext cx="1178611" cy="707886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dirty="0"/>
          </a:p>
          <a:p>
            <a:pPr algn="ctr"/>
            <a:r>
              <a:rPr lang="en-US" sz="1200" dirty="0"/>
              <a:t>Analysis</a:t>
            </a:r>
          </a:p>
          <a:p>
            <a:pPr algn="ctr"/>
            <a:r>
              <a:rPr lang="en-US" sz="1200" dirty="0"/>
              <a:t>script</a:t>
            </a:r>
          </a:p>
          <a:p>
            <a:pPr algn="ctr"/>
            <a:endParaRPr lang="en-US" sz="8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DA1E623-96A0-4457-B5E9-4F55063760CF}"/>
              </a:ext>
            </a:extLst>
          </p:cNvPr>
          <p:cNvCxnSpPr>
            <a:cxnSpLocks/>
          </p:cNvCxnSpPr>
          <p:nvPr/>
        </p:nvCxnSpPr>
        <p:spPr>
          <a:xfrm>
            <a:off x="6345455" y="2406349"/>
            <a:ext cx="0" cy="1369703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642494EE-D667-4554-A717-1809C07BB3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7" b="12789"/>
          <a:stretch/>
        </p:blipFill>
        <p:spPr>
          <a:xfrm>
            <a:off x="5804227" y="3819838"/>
            <a:ext cx="1082459" cy="76091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13EAA576-4869-4723-A71C-1574A73DAB32}"/>
              </a:ext>
            </a:extLst>
          </p:cNvPr>
          <p:cNvSpPr txBox="1"/>
          <p:nvPr/>
        </p:nvSpPr>
        <p:spPr>
          <a:xfrm>
            <a:off x="5776651" y="4580751"/>
            <a:ext cx="1110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1.2    1.8    2.4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35BF0B6-930A-4328-AE30-B4E57AC9FC6F}"/>
              </a:ext>
            </a:extLst>
          </p:cNvPr>
          <p:cNvSpPr txBox="1"/>
          <p:nvPr/>
        </p:nvSpPr>
        <p:spPr>
          <a:xfrm>
            <a:off x="4150250" y="3961813"/>
            <a:ext cx="470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2.4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746DD7F-5ED8-4BB8-84DC-F4C16235E042}"/>
              </a:ext>
            </a:extLst>
          </p:cNvPr>
          <p:cNvSpPr txBox="1"/>
          <p:nvPr/>
        </p:nvSpPr>
        <p:spPr>
          <a:xfrm>
            <a:off x="4150250" y="2974783"/>
            <a:ext cx="470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1.8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55C79A2-EBFF-49DD-B124-5EA2A0C69AC9}"/>
              </a:ext>
            </a:extLst>
          </p:cNvPr>
          <p:cNvSpPr txBox="1"/>
          <p:nvPr/>
        </p:nvSpPr>
        <p:spPr>
          <a:xfrm>
            <a:off x="4150250" y="1990175"/>
            <a:ext cx="470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1.2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B73099C-73F0-46B0-A6FB-1EADF9314956}"/>
              </a:ext>
            </a:extLst>
          </p:cNvPr>
          <p:cNvSpPr txBox="1"/>
          <p:nvPr/>
        </p:nvSpPr>
        <p:spPr>
          <a:xfrm>
            <a:off x="6021078" y="2537217"/>
            <a:ext cx="648754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output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CBD4D50-BE3D-426D-960B-4498D916BA6E}"/>
              </a:ext>
            </a:extLst>
          </p:cNvPr>
          <p:cNvSpPr txBox="1"/>
          <p:nvPr/>
        </p:nvSpPr>
        <p:spPr>
          <a:xfrm>
            <a:off x="6021078" y="2881790"/>
            <a:ext cx="648754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output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0040189-8852-435C-923D-B4E0D1619061}"/>
              </a:ext>
            </a:extLst>
          </p:cNvPr>
          <p:cNvSpPr txBox="1"/>
          <p:nvPr/>
        </p:nvSpPr>
        <p:spPr>
          <a:xfrm>
            <a:off x="6021077" y="3229381"/>
            <a:ext cx="648754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output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0005D75-3A83-4CE7-AC3B-472BCADA3445}"/>
              </a:ext>
            </a:extLst>
          </p:cNvPr>
          <p:cNvCxnSpPr>
            <a:cxnSpLocks/>
          </p:cNvCxnSpPr>
          <p:nvPr/>
        </p:nvCxnSpPr>
        <p:spPr>
          <a:xfrm flipV="1">
            <a:off x="-91440" y="1333988"/>
            <a:ext cx="9326880" cy="27570"/>
          </a:xfrm>
          <a:prstGeom prst="line">
            <a:avLst/>
          </a:prstGeom>
          <a:ln w="38100">
            <a:solidFill>
              <a:srgbClr val="FF9F1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F136B20-C8EE-4518-8882-958A5C065A13}"/>
              </a:ext>
            </a:extLst>
          </p:cNvPr>
          <p:cNvSpPr txBox="1"/>
          <p:nvPr/>
        </p:nvSpPr>
        <p:spPr>
          <a:xfrm>
            <a:off x="382399" y="1440418"/>
            <a:ext cx="1016427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9F1F"/>
                </a:solidFill>
              </a:rPr>
              <a:t>LOCAL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D8ED2CC-F616-409D-82E3-4D91D729D81E}"/>
              </a:ext>
            </a:extLst>
          </p:cNvPr>
          <p:cNvCxnSpPr>
            <a:cxnSpLocks/>
          </p:cNvCxnSpPr>
          <p:nvPr/>
        </p:nvCxnSpPr>
        <p:spPr>
          <a:xfrm flipV="1">
            <a:off x="-91440" y="1235264"/>
            <a:ext cx="9326880" cy="27570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E96AB0C-0C73-483B-8150-E892538A82D3}"/>
              </a:ext>
            </a:extLst>
          </p:cNvPr>
          <p:cNvSpPr txBox="1"/>
          <p:nvPr/>
        </p:nvSpPr>
        <p:spPr>
          <a:xfrm>
            <a:off x="84909" y="863837"/>
            <a:ext cx="22098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COMPS  or cloud</a:t>
            </a:r>
          </a:p>
        </p:txBody>
      </p:sp>
    </p:spTree>
    <p:extLst>
      <p:ext uri="{BB962C8B-B14F-4D97-AF65-F5344CB8AC3E}">
        <p14:creationId xmlns:p14="http://schemas.microsoft.com/office/powerpoint/2010/main" val="2529966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423DBD7E-7ECF-401C-A079-8B27FE9FEC68}"/>
              </a:ext>
            </a:extLst>
          </p:cNvPr>
          <p:cNvCxnSpPr>
            <a:cxnSpLocks/>
          </p:cNvCxnSpPr>
          <p:nvPr/>
        </p:nvCxnSpPr>
        <p:spPr>
          <a:xfrm flipV="1">
            <a:off x="5693710" y="3938060"/>
            <a:ext cx="1172951" cy="675188"/>
          </a:xfrm>
          <a:prstGeom prst="bentConnector3">
            <a:avLst>
              <a:gd name="adj1" fmla="val 50000"/>
            </a:avLst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EABDAE06-C35F-4C30-860F-7F5CB790C366}"/>
              </a:ext>
            </a:extLst>
          </p:cNvPr>
          <p:cNvSpPr/>
          <p:nvPr/>
        </p:nvSpPr>
        <p:spPr>
          <a:xfrm>
            <a:off x="4498984" y="3706219"/>
            <a:ext cx="1194726" cy="1057787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8EB083C-C324-460F-A14B-B959AECCED1D}"/>
              </a:ext>
            </a:extLst>
          </p:cNvPr>
          <p:cNvSpPr/>
          <p:nvPr/>
        </p:nvSpPr>
        <p:spPr>
          <a:xfrm>
            <a:off x="5667948" y="966722"/>
            <a:ext cx="978880" cy="227846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F10A7-8E2F-4046-B63A-B918D1E54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on COMPS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4487E9-BE0F-4A10-9119-0ECB61CA0A8B}"/>
              </a:ext>
            </a:extLst>
          </p:cNvPr>
          <p:cNvSpPr txBox="1"/>
          <p:nvPr/>
        </p:nvSpPr>
        <p:spPr>
          <a:xfrm>
            <a:off x="1544294" y="3910634"/>
            <a:ext cx="1178611" cy="64633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dirty="0"/>
          </a:p>
          <a:p>
            <a:pPr algn="ctr"/>
            <a:r>
              <a:rPr lang="en-US" sz="1200" dirty="0"/>
              <a:t>Python script</a:t>
            </a:r>
          </a:p>
          <a:p>
            <a:pPr algn="ctr"/>
            <a:endParaRPr lang="en-US" sz="1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EC647A-068F-4E0E-85B8-9ED86B1A17A8}"/>
              </a:ext>
            </a:extLst>
          </p:cNvPr>
          <p:cNvSpPr/>
          <p:nvPr/>
        </p:nvSpPr>
        <p:spPr>
          <a:xfrm>
            <a:off x="4727804" y="2623837"/>
            <a:ext cx="496219" cy="238679"/>
          </a:xfrm>
          <a:prstGeom prst="rect">
            <a:avLst/>
          </a:prstGeom>
          <a:noFill/>
          <a:ln w="28575"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E0E28D-07D8-4672-AC16-6E5253CA10A2}"/>
              </a:ext>
            </a:extLst>
          </p:cNvPr>
          <p:cNvSpPr/>
          <p:nvPr/>
        </p:nvSpPr>
        <p:spPr>
          <a:xfrm>
            <a:off x="4727805" y="2909388"/>
            <a:ext cx="219335" cy="201244"/>
          </a:xfrm>
          <a:prstGeom prst="rect">
            <a:avLst/>
          </a:prstGeom>
          <a:noFill/>
          <a:ln w="28575">
            <a:solidFill>
              <a:srgbClr val="FF5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98E919-EA20-4FC5-896A-A4F6D1190016}"/>
              </a:ext>
            </a:extLst>
          </p:cNvPr>
          <p:cNvSpPr/>
          <p:nvPr/>
        </p:nvSpPr>
        <p:spPr>
          <a:xfrm>
            <a:off x="5004688" y="2909388"/>
            <a:ext cx="219335" cy="20124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6EA39F-BD92-4D06-87A6-D635068A0531}"/>
              </a:ext>
            </a:extLst>
          </p:cNvPr>
          <p:cNvSpPr/>
          <p:nvPr/>
        </p:nvSpPr>
        <p:spPr>
          <a:xfrm>
            <a:off x="4662900" y="2558359"/>
            <a:ext cx="624562" cy="61562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C1A029D-6D2F-4C91-86E3-456689F5292B}"/>
              </a:ext>
            </a:extLst>
          </p:cNvPr>
          <p:cNvCxnSpPr>
            <a:cxnSpLocks/>
          </p:cNvCxnSpPr>
          <p:nvPr/>
        </p:nvCxnSpPr>
        <p:spPr>
          <a:xfrm>
            <a:off x="4189856" y="1369269"/>
            <a:ext cx="379317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1D53A52-0B50-4EA0-8F8F-2D9F6E4A2286}"/>
              </a:ext>
            </a:extLst>
          </p:cNvPr>
          <p:cNvCxnSpPr>
            <a:cxnSpLocks/>
          </p:cNvCxnSpPr>
          <p:nvPr/>
        </p:nvCxnSpPr>
        <p:spPr>
          <a:xfrm flipV="1">
            <a:off x="2209800" y="2571199"/>
            <a:ext cx="253469" cy="1195302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778763F-BA8F-4571-8AC8-9ACF402CFE0C}"/>
              </a:ext>
            </a:extLst>
          </p:cNvPr>
          <p:cNvSpPr txBox="1"/>
          <p:nvPr/>
        </p:nvSpPr>
        <p:spPr>
          <a:xfrm>
            <a:off x="4634765" y="4061788"/>
            <a:ext cx="923936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Analyzer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642494EE-D667-4554-A717-1809C07BB3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7" b="12789"/>
          <a:stretch/>
        </p:blipFill>
        <p:spPr>
          <a:xfrm>
            <a:off x="6912915" y="3650151"/>
            <a:ext cx="1082459" cy="76091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13EAA576-4869-4723-A71C-1574A73DAB32}"/>
              </a:ext>
            </a:extLst>
          </p:cNvPr>
          <p:cNvSpPr txBox="1"/>
          <p:nvPr/>
        </p:nvSpPr>
        <p:spPr>
          <a:xfrm>
            <a:off x="6885339" y="4366351"/>
            <a:ext cx="1110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1.2    1.8    2.4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06B0355-9F5E-4EEF-BE1A-44D64A8F063F}"/>
              </a:ext>
            </a:extLst>
          </p:cNvPr>
          <p:cNvSpPr/>
          <p:nvPr/>
        </p:nvSpPr>
        <p:spPr>
          <a:xfrm>
            <a:off x="4723866" y="1875922"/>
            <a:ext cx="496219" cy="238679"/>
          </a:xfrm>
          <a:prstGeom prst="rect">
            <a:avLst/>
          </a:prstGeom>
          <a:noFill/>
          <a:ln w="28575"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F715136-0AAA-4E26-92FB-1E713F93B058}"/>
              </a:ext>
            </a:extLst>
          </p:cNvPr>
          <p:cNvSpPr/>
          <p:nvPr/>
        </p:nvSpPr>
        <p:spPr>
          <a:xfrm>
            <a:off x="4723867" y="2161473"/>
            <a:ext cx="219335" cy="201244"/>
          </a:xfrm>
          <a:prstGeom prst="rect">
            <a:avLst/>
          </a:prstGeom>
          <a:noFill/>
          <a:ln w="28575">
            <a:solidFill>
              <a:srgbClr val="FF5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25270F7-FBCC-4913-88B3-FB92F14C63F9}"/>
              </a:ext>
            </a:extLst>
          </p:cNvPr>
          <p:cNvSpPr/>
          <p:nvPr/>
        </p:nvSpPr>
        <p:spPr>
          <a:xfrm>
            <a:off x="5000751" y="2161473"/>
            <a:ext cx="219335" cy="20124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56D59C-2270-4A4E-8F77-62331513EF83}"/>
              </a:ext>
            </a:extLst>
          </p:cNvPr>
          <p:cNvSpPr/>
          <p:nvPr/>
        </p:nvSpPr>
        <p:spPr>
          <a:xfrm>
            <a:off x="4658962" y="1810444"/>
            <a:ext cx="624562" cy="61562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7C90796-1FF7-4B8E-88CD-92A8C71F7020}"/>
              </a:ext>
            </a:extLst>
          </p:cNvPr>
          <p:cNvSpPr/>
          <p:nvPr/>
        </p:nvSpPr>
        <p:spPr>
          <a:xfrm>
            <a:off x="4721220" y="1128007"/>
            <a:ext cx="496219" cy="238679"/>
          </a:xfrm>
          <a:prstGeom prst="rect">
            <a:avLst/>
          </a:prstGeom>
          <a:noFill/>
          <a:ln w="28575"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BD7422-F435-4001-B0BA-634B5171B5A6}"/>
              </a:ext>
            </a:extLst>
          </p:cNvPr>
          <p:cNvSpPr/>
          <p:nvPr/>
        </p:nvSpPr>
        <p:spPr>
          <a:xfrm>
            <a:off x="4721221" y="1413558"/>
            <a:ext cx="219335" cy="201244"/>
          </a:xfrm>
          <a:prstGeom prst="rect">
            <a:avLst/>
          </a:prstGeom>
          <a:noFill/>
          <a:ln w="28575">
            <a:solidFill>
              <a:srgbClr val="FF5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6B475A7-BA64-440B-85D5-DB46184ADA46}"/>
              </a:ext>
            </a:extLst>
          </p:cNvPr>
          <p:cNvSpPr/>
          <p:nvPr/>
        </p:nvSpPr>
        <p:spPr>
          <a:xfrm>
            <a:off x="4998105" y="1413558"/>
            <a:ext cx="219335" cy="20124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973468A-5864-4C1F-BF87-0B006D4CC2E1}"/>
              </a:ext>
            </a:extLst>
          </p:cNvPr>
          <p:cNvSpPr/>
          <p:nvPr/>
        </p:nvSpPr>
        <p:spPr>
          <a:xfrm>
            <a:off x="4656316" y="1062529"/>
            <a:ext cx="624562" cy="61562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5E153F1D-AFB3-4D2A-B64C-1AA17069129F}"/>
              </a:ext>
            </a:extLst>
          </p:cNvPr>
          <p:cNvSpPr/>
          <p:nvPr/>
        </p:nvSpPr>
        <p:spPr>
          <a:xfrm>
            <a:off x="3056176" y="1072323"/>
            <a:ext cx="124064" cy="2111450"/>
          </a:xfrm>
          <a:prstGeom prst="leftBrac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14B88F0-4A51-4ECF-B3C9-F14232869D3F}"/>
              </a:ext>
            </a:extLst>
          </p:cNvPr>
          <p:cNvSpPr txBox="1"/>
          <p:nvPr/>
        </p:nvSpPr>
        <p:spPr>
          <a:xfrm>
            <a:off x="3299112" y="1113493"/>
            <a:ext cx="755374" cy="461665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model</a:t>
            </a:r>
          </a:p>
          <a:p>
            <a:pPr algn="ctr"/>
            <a:r>
              <a:rPr lang="en-US" sz="1200" dirty="0"/>
              <a:t>launcher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715B50F-13FF-4813-989E-078C137E4D86}"/>
              </a:ext>
            </a:extLst>
          </p:cNvPr>
          <p:cNvSpPr txBox="1"/>
          <p:nvPr/>
        </p:nvSpPr>
        <p:spPr>
          <a:xfrm>
            <a:off x="3299113" y="1876650"/>
            <a:ext cx="755374" cy="461665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model</a:t>
            </a:r>
          </a:p>
          <a:p>
            <a:pPr algn="ctr"/>
            <a:r>
              <a:rPr lang="en-US" sz="1200" dirty="0"/>
              <a:t>launcher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061C571-B873-420A-B316-88B2550810CA}"/>
              </a:ext>
            </a:extLst>
          </p:cNvPr>
          <p:cNvSpPr txBox="1"/>
          <p:nvPr/>
        </p:nvSpPr>
        <p:spPr>
          <a:xfrm>
            <a:off x="2133600" y="1781799"/>
            <a:ext cx="755374" cy="64633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dirty="0"/>
          </a:p>
          <a:p>
            <a:pPr algn="ctr"/>
            <a:r>
              <a:rPr lang="en-US" sz="1200" dirty="0"/>
              <a:t>queue</a:t>
            </a:r>
          </a:p>
          <a:p>
            <a:pPr algn="ctr"/>
            <a:endParaRPr lang="en-US" sz="1200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7AC90EF-1AC2-4BC6-AAA1-540D5C1C272F}"/>
              </a:ext>
            </a:extLst>
          </p:cNvPr>
          <p:cNvCxnSpPr>
            <a:cxnSpLocks/>
          </p:cNvCxnSpPr>
          <p:nvPr/>
        </p:nvCxnSpPr>
        <p:spPr>
          <a:xfrm>
            <a:off x="4189856" y="2105952"/>
            <a:ext cx="379317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31A966E-FB03-42C5-B622-1ACED735AFF9}"/>
              </a:ext>
            </a:extLst>
          </p:cNvPr>
          <p:cNvCxnSpPr>
            <a:cxnSpLocks/>
          </p:cNvCxnSpPr>
          <p:nvPr/>
        </p:nvCxnSpPr>
        <p:spPr>
          <a:xfrm>
            <a:off x="4189856" y="2881099"/>
            <a:ext cx="379317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E3E1210-F099-46D4-BDE4-3C78B18248C6}"/>
              </a:ext>
            </a:extLst>
          </p:cNvPr>
          <p:cNvSpPr txBox="1"/>
          <p:nvPr/>
        </p:nvSpPr>
        <p:spPr>
          <a:xfrm>
            <a:off x="3299112" y="2618752"/>
            <a:ext cx="755374" cy="461665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model</a:t>
            </a:r>
          </a:p>
          <a:p>
            <a:pPr algn="ctr"/>
            <a:r>
              <a:rPr lang="en-US" sz="1200" dirty="0"/>
              <a:t>launcher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559435E-051E-4C1C-8DD7-A9F8AF9FB246}"/>
              </a:ext>
            </a:extLst>
          </p:cNvPr>
          <p:cNvCxnSpPr>
            <a:cxnSpLocks/>
          </p:cNvCxnSpPr>
          <p:nvPr/>
        </p:nvCxnSpPr>
        <p:spPr>
          <a:xfrm flipV="1">
            <a:off x="-76199" y="3380828"/>
            <a:ext cx="9326880" cy="27570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1EEE6EC-5F65-4557-9FE7-822FD73DBA3C}"/>
              </a:ext>
            </a:extLst>
          </p:cNvPr>
          <p:cNvCxnSpPr>
            <a:cxnSpLocks/>
          </p:cNvCxnSpPr>
          <p:nvPr/>
        </p:nvCxnSpPr>
        <p:spPr>
          <a:xfrm flipV="1">
            <a:off x="-76200" y="3461327"/>
            <a:ext cx="9326880" cy="27570"/>
          </a:xfrm>
          <a:prstGeom prst="line">
            <a:avLst/>
          </a:prstGeom>
          <a:ln w="38100">
            <a:solidFill>
              <a:srgbClr val="FF9F1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3F7DC9CB-61A1-42C2-AFCD-6863915C4331}"/>
              </a:ext>
            </a:extLst>
          </p:cNvPr>
          <p:cNvSpPr txBox="1"/>
          <p:nvPr/>
        </p:nvSpPr>
        <p:spPr>
          <a:xfrm rot="16200000">
            <a:off x="522813" y="3742271"/>
            <a:ext cx="755374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9F1F"/>
                </a:solidFill>
              </a:rPr>
              <a:t>LOCAL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8303FBE-D29D-4E02-9F9B-3CEAD28BF1BF}"/>
              </a:ext>
            </a:extLst>
          </p:cNvPr>
          <p:cNvSpPr txBox="1"/>
          <p:nvPr/>
        </p:nvSpPr>
        <p:spPr>
          <a:xfrm rot="16200000">
            <a:off x="-104230" y="2232917"/>
            <a:ext cx="2009462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</a:rPr>
              <a:t>COMPS  (Windows HPC)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BFF3735-DE43-426C-BAD0-BFDE9D751884}"/>
              </a:ext>
            </a:extLst>
          </p:cNvPr>
          <p:cNvCxnSpPr>
            <a:cxnSpLocks/>
          </p:cNvCxnSpPr>
          <p:nvPr/>
        </p:nvCxnSpPr>
        <p:spPr>
          <a:xfrm>
            <a:off x="5369042" y="1366685"/>
            <a:ext cx="379317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A8AA545-CAE4-410E-8597-736BD0CF5A02}"/>
              </a:ext>
            </a:extLst>
          </p:cNvPr>
          <p:cNvCxnSpPr>
            <a:cxnSpLocks/>
          </p:cNvCxnSpPr>
          <p:nvPr/>
        </p:nvCxnSpPr>
        <p:spPr>
          <a:xfrm>
            <a:off x="5369042" y="2103368"/>
            <a:ext cx="379317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48A2E5F-6572-4EEB-9441-040CCA1EB294}"/>
              </a:ext>
            </a:extLst>
          </p:cNvPr>
          <p:cNvCxnSpPr>
            <a:cxnSpLocks/>
          </p:cNvCxnSpPr>
          <p:nvPr/>
        </p:nvCxnSpPr>
        <p:spPr>
          <a:xfrm>
            <a:off x="5369042" y="2878515"/>
            <a:ext cx="379317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0F11DDD1-8488-42E0-BD11-AB0FEFFBF20D}"/>
              </a:ext>
            </a:extLst>
          </p:cNvPr>
          <p:cNvSpPr txBox="1"/>
          <p:nvPr/>
        </p:nvSpPr>
        <p:spPr>
          <a:xfrm>
            <a:off x="5836524" y="1233302"/>
            <a:ext cx="648754" cy="27699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output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CE19D67-347E-41CF-A250-BB807761978A}"/>
              </a:ext>
            </a:extLst>
          </p:cNvPr>
          <p:cNvSpPr txBox="1"/>
          <p:nvPr/>
        </p:nvSpPr>
        <p:spPr>
          <a:xfrm>
            <a:off x="5833878" y="1967453"/>
            <a:ext cx="648754" cy="27699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output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31B0606-9EC8-4499-8A55-B4E84B3EE130}"/>
              </a:ext>
            </a:extLst>
          </p:cNvPr>
          <p:cNvSpPr txBox="1"/>
          <p:nvPr/>
        </p:nvSpPr>
        <p:spPr>
          <a:xfrm>
            <a:off x="5829941" y="2727669"/>
            <a:ext cx="648754" cy="27699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output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F53AD19-0C9A-45C0-B680-0E5BE2D05D6C}"/>
              </a:ext>
            </a:extLst>
          </p:cNvPr>
          <p:cNvCxnSpPr>
            <a:cxnSpLocks/>
          </p:cNvCxnSpPr>
          <p:nvPr/>
        </p:nvCxnSpPr>
        <p:spPr>
          <a:xfrm>
            <a:off x="6180861" y="3306922"/>
            <a:ext cx="0" cy="382851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8B7030C-7588-4054-ABB3-2DAF7FF8D5A8}"/>
              </a:ext>
            </a:extLst>
          </p:cNvPr>
          <p:cNvCxnSpPr>
            <a:cxnSpLocks/>
          </p:cNvCxnSpPr>
          <p:nvPr/>
        </p:nvCxnSpPr>
        <p:spPr>
          <a:xfrm flipV="1">
            <a:off x="5143373" y="3181350"/>
            <a:ext cx="473286" cy="460221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7D2539B3-AE6E-49BE-8827-8D5A1D3A1427}"/>
              </a:ext>
            </a:extLst>
          </p:cNvPr>
          <p:cNvSpPr txBox="1"/>
          <p:nvPr/>
        </p:nvSpPr>
        <p:spPr>
          <a:xfrm>
            <a:off x="5895409" y="3766501"/>
            <a:ext cx="648754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output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6F32131-09CC-4D13-9F38-ADA7C81E5042}"/>
              </a:ext>
            </a:extLst>
          </p:cNvPr>
          <p:cNvSpPr txBox="1"/>
          <p:nvPr/>
        </p:nvSpPr>
        <p:spPr>
          <a:xfrm>
            <a:off x="5895409" y="4112438"/>
            <a:ext cx="648754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output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E80D1F5-041A-4872-9D12-681AEEA47426}"/>
              </a:ext>
            </a:extLst>
          </p:cNvPr>
          <p:cNvSpPr txBox="1"/>
          <p:nvPr/>
        </p:nvSpPr>
        <p:spPr>
          <a:xfrm>
            <a:off x="5895409" y="4455749"/>
            <a:ext cx="648754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2525199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BEB26-14DA-4DF9-83D7-87A1E6F51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Likelihood surfaces from 3 parameterizations (1-day per sweep)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F3F00E-9836-4638-8909-39BE81B2B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093" y="2003955"/>
            <a:ext cx="1868128" cy="16122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5956D1-7105-4AA8-8EF9-E62C9BEA3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36" y="2003955"/>
            <a:ext cx="1868128" cy="16122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BEE991-447D-45F5-A2AE-FF8A1833F4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779" y="2003955"/>
            <a:ext cx="1868128" cy="16122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7F4BBB-D33C-472D-A0E1-F5550A6B91AD}"/>
              </a:ext>
            </a:extLst>
          </p:cNvPr>
          <p:cNvSpPr txBox="1"/>
          <p:nvPr/>
        </p:nvSpPr>
        <p:spPr>
          <a:xfrm>
            <a:off x="1642666" y="1657706"/>
            <a:ext cx="1456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p</a:t>
            </a:r>
            <a:r>
              <a:rPr lang="en-US" sz="1800" baseline="-25000" dirty="0" err="1"/>
              <a:t>day</a:t>
            </a:r>
            <a:r>
              <a:rPr lang="en-US" sz="1800" dirty="0"/>
              <a:t> = 0.0001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02E162-492B-4E79-8B9D-8F9E12E141AE}"/>
              </a:ext>
            </a:extLst>
          </p:cNvPr>
          <p:cNvSpPr txBox="1"/>
          <p:nvPr/>
        </p:nvSpPr>
        <p:spPr>
          <a:xfrm>
            <a:off x="3822237" y="1657705"/>
            <a:ext cx="1456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p</a:t>
            </a:r>
            <a:r>
              <a:rPr lang="en-US" sz="1800" baseline="-25000" dirty="0" err="1"/>
              <a:t>day</a:t>
            </a:r>
            <a:r>
              <a:rPr lang="en-US" sz="1800" dirty="0"/>
              <a:t> = 0.02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9BBC88-89F4-4316-A6E7-61A832B1F1CD}"/>
              </a:ext>
            </a:extLst>
          </p:cNvPr>
          <p:cNvSpPr txBox="1"/>
          <p:nvPr/>
        </p:nvSpPr>
        <p:spPr>
          <a:xfrm>
            <a:off x="6001809" y="1657705"/>
            <a:ext cx="1456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p</a:t>
            </a:r>
            <a:r>
              <a:rPr lang="en-US" sz="1800" baseline="-25000" dirty="0" err="1"/>
              <a:t>day</a:t>
            </a:r>
            <a:r>
              <a:rPr lang="en-US" sz="1800" dirty="0"/>
              <a:t> = 0.5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1DC7D7-8CB9-4E6E-B752-D09A15967612}"/>
              </a:ext>
            </a:extLst>
          </p:cNvPr>
          <p:cNvSpPr txBox="1"/>
          <p:nvPr/>
        </p:nvSpPr>
        <p:spPr>
          <a:xfrm>
            <a:off x="1883990" y="3654291"/>
            <a:ext cx="5376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Summary statistics cannot distinguish between models on yearly timescales </a:t>
            </a:r>
          </a:p>
          <a:p>
            <a:pPr algn="ctr"/>
            <a:r>
              <a:rPr lang="en-US" sz="1800" dirty="0"/>
              <a:t>(it took an entire weekend just to be able to know this)</a:t>
            </a:r>
          </a:p>
        </p:txBody>
      </p:sp>
    </p:spTree>
    <p:extLst>
      <p:ext uri="{BB962C8B-B14F-4D97-AF65-F5344CB8AC3E}">
        <p14:creationId xmlns:p14="http://schemas.microsoft.com/office/powerpoint/2010/main" val="161760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1207C-817C-4B31-8B80-E38EA3070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sweeps are expensive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EA9AE-5855-4831-B125-340649E17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model needs R</a:t>
            </a:r>
            <a:r>
              <a:rPr lang="en-US" baseline="-25000" dirty="0"/>
              <a:t>0</a:t>
            </a:r>
            <a:r>
              <a:rPr lang="en-US" dirty="0"/>
              <a:t> for every quarter: </a:t>
            </a:r>
          </a:p>
          <a:p>
            <a:pPr lvl="1"/>
            <a:r>
              <a:rPr lang="en-US" sz="1800" dirty="0"/>
              <a:t>4 parameters, 10 grid points each  =  10</a:t>
            </a:r>
            <a:r>
              <a:rPr lang="en-US" sz="1800" baseline="30000" dirty="0"/>
              <a:t>4</a:t>
            </a:r>
            <a:endParaRPr lang="en-US" sz="1800" dirty="0"/>
          </a:p>
          <a:p>
            <a:pPr lvl="1"/>
            <a:r>
              <a:rPr lang="en-US" sz="1800" dirty="0"/>
              <a:t>100 sims per 4-param vector  =  10</a:t>
            </a:r>
            <a:r>
              <a:rPr lang="en-US" sz="1800" baseline="30000" dirty="0"/>
              <a:t>6</a:t>
            </a:r>
            <a:r>
              <a:rPr lang="en-US" sz="1800" dirty="0"/>
              <a:t> sims	</a:t>
            </a:r>
          </a:p>
          <a:p>
            <a:pPr lvl="1"/>
            <a:r>
              <a:rPr lang="en-US" sz="1800" dirty="0"/>
              <a:t>~1-5 minutes per sim  =  ~36 hours on 1000 cores</a:t>
            </a:r>
          </a:p>
          <a:p>
            <a:pPr>
              <a:spcBef>
                <a:spcPts val="1800"/>
              </a:spcBef>
            </a:pPr>
            <a:r>
              <a:rPr lang="en-US" dirty="0"/>
              <a:t>Future models will need 10+ parameters:</a:t>
            </a:r>
          </a:p>
          <a:p>
            <a:pPr lvl="1"/>
            <a:r>
              <a:rPr lang="en-US" sz="1800" dirty="0"/>
              <a:t>10</a:t>
            </a:r>
            <a:r>
              <a:rPr lang="en-US" sz="1800" baseline="30000" dirty="0"/>
              <a:t>10</a:t>
            </a:r>
            <a:r>
              <a:rPr lang="en-US" sz="1800" dirty="0"/>
              <a:t> grid points  →  already intractable</a:t>
            </a:r>
          </a:p>
          <a:p>
            <a:pPr lvl="1"/>
            <a:r>
              <a:rPr lang="en-US" sz="1800" dirty="0"/>
              <a:t>Need better way to explore parameter space</a:t>
            </a:r>
          </a:p>
        </p:txBody>
      </p:sp>
    </p:spTree>
    <p:extLst>
      <p:ext uri="{BB962C8B-B14F-4D97-AF65-F5344CB8AC3E}">
        <p14:creationId xmlns:p14="http://schemas.microsoft.com/office/powerpoint/2010/main" val="82766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C857B-2844-4B20-A50E-BC3EFD8AE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Parameter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769E5-5EBA-4512-AA0B-8B0980093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511" y="895350"/>
            <a:ext cx="8735290" cy="3699272"/>
          </a:xfrm>
        </p:spPr>
        <p:txBody>
          <a:bodyPr/>
          <a:lstStyle/>
          <a:p>
            <a:r>
              <a:rPr lang="en-US" dirty="0"/>
              <a:t>Most of the grid evaluations are wasted</a:t>
            </a:r>
          </a:p>
          <a:p>
            <a:pPr lvl="1"/>
            <a:r>
              <a:rPr lang="en-US" dirty="0"/>
              <a:t>If we knew where the solution were beforehand we could save time</a:t>
            </a:r>
          </a:p>
          <a:p>
            <a:pPr>
              <a:spcBef>
                <a:spcPts val="1800"/>
              </a:spcBef>
            </a:pPr>
            <a:r>
              <a:rPr lang="en-US" dirty="0"/>
              <a:t>Solution: adaptive sampling</a:t>
            </a:r>
          </a:p>
          <a:p>
            <a:pPr lvl="1"/>
            <a:r>
              <a:rPr lang="en-US" dirty="0"/>
              <a:t>Metropolis-Hastings</a:t>
            </a:r>
          </a:p>
          <a:p>
            <a:pPr lvl="1"/>
            <a:r>
              <a:rPr lang="en-US" dirty="0"/>
              <a:t>Importance sampling</a:t>
            </a:r>
          </a:p>
          <a:p>
            <a:pPr lvl="1"/>
            <a:r>
              <a:rPr lang="en-US" dirty="0"/>
              <a:t>Gradient descent</a:t>
            </a:r>
          </a:p>
          <a:p>
            <a:pPr>
              <a:spcBef>
                <a:spcPts val="1800"/>
              </a:spcBef>
            </a:pPr>
            <a:r>
              <a:rPr lang="en-US" dirty="0"/>
              <a:t>All of these require talking to cluster and updating the list of sims I want to run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F34102-D55D-4C2B-9B73-C4D797A134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885950"/>
            <a:ext cx="1752600" cy="1512580"/>
          </a:xfrm>
          <a:prstGeom prst="rect">
            <a:avLst/>
          </a:prstGeom>
        </p:spPr>
      </p:pic>
      <p:sp>
        <p:nvSpPr>
          <p:cNvPr id="5" name="Star: 4 Points 4">
            <a:extLst>
              <a:ext uri="{FF2B5EF4-FFF2-40B4-BE49-F238E27FC236}">
                <a16:creationId xmlns:a16="http://schemas.microsoft.com/office/drawing/2014/main" id="{B3C0715D-ACC6-4C59-83FC-F62ED0B10210}"/>
              </a:ext>
            </a:extLst>
          </p:cNvPr>
          <p:cNvSpPr/>
          <p:nvPr/>
        </p:nvSpPr>
        <p:spPr>
          <a:xfrm>
            <a:off x="4756021" y="2224189"/>
            <a:ext cx="113263" cy="128166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Star: 4 Points 5">
            <a:extLst>
              <a:ext uri="{FF2B5EF4-FFF2-40B4-BE49-F238E27FC236}">
                <a16:creationId xmlns:a16="http://schemas.microsoft.com/office/drawing/2014/main" id="{203B734E-0A13-444C-99CC-51EB7C7700E4}"/>
              </a:ext>
            </a:extLst>
          </p:cNvPr>
          <p:cNvSpPr/>
          <p:nvPr/>
        </p:nvSpPr>
        <p:spPr>
          <a:xfrm>
            <a:off x="4864606" y="2371636"/>
            <a:ext cx="113263" cy="128166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Star: 4 Points 6">
            <a:extLst>
              <a:ext uri="{FF2B5EF4-FFF2-40B4-BE49-F238E27FC236}">
                <a16:creationId xmlns:a16="http://schemas.microsoft.com/office/drawing/2014/main" id="{F49B55DB-096A-42DC-B273-471946F8A2C5}"/>
              </a:ext>
            </a:extLst>
          </p:cNvPr>
          <p:cNvSpPr/>
          <p:nvPr/>
        </p:nvSpPr>
        <p:spPr>
          <a:xfrm>
            <a:off x="4908040" y="2273338"/>
            <a:ext cx="113263" cy="128166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Star: 4 Points 7">
            <a:extLst>
              <a:ext uri="{FF2B5EF4-FFF2-40B4-BE49-F238E27FC236}">
                <a16:creationId xmlns:a16="http://schemas.microsoft.com/office/drawing/2014/main" id="{4D6F72B5-B4F9-4604-94AD-955BC49A5AE8}"/>
              </a:ext>
            </a:extLst>
          </p:cNvPr>
          <p:cNvSpPr/>
          <p:nvPr/>
        </p:nvSpPr>
        <p:spPr>
          <a:xfrm>
            <a:off x="4994908" y="2355634"/>
            <a:ext cx="113263" cy="128166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Star: 4 Points 8">
            <a:extLst>
              <a:ext uri="{FF2B5EF4-FFF2-40B4-BE49-F238E27FC236}">
                <a16:creationId xmlns:a16="http://schemas.microsoft.com/office/drawing/2014/main" id="{DB643DD8-4ECA-4103-94DD-A40C4BA7A977}"/>
              </a:ext>
            </a:extLst>
          </p:cNvPr>
          <p:cNvSpPr/>
          <p:nvPr/>
        </p:nvSpPr>
        <p:spPr>
          <a:xfrm>
            <a:off x="5033770" y="2487079"/>
            <a:ext cx="113263" cy="128166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Star: 4 Points 9">
            <a:extLst>
              <a:ext uri="{FF2B5EF4-FFF2-40B4-BE49-F238E27FC236}">
                <a16:creationId xmlns:a16="http://schemas.microsoft.com/office/drawing/2014/main" id="{4DECA490-2E4A-42EA-B216-A96AD2D9DE80}"/>
              </a:ext>
            </a:extLst>
          </p:cNvPr>
          <p:cNvSpPr/>
          <p:nvPr/>
        </p:nvSpPr>
        <p:spPr>
          <a:xfrm>
            <a:off x="4908040" y="2472220"/>
            <a:ext cx="113263" cy="128166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9499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423DBD7E-7ECF-401C-A079-8B27FE9FEC68}"/>
              </a:ext>
            </a:extLst>
          </p:cNvPr>
          <p:cNvCxnSpPr>
            <a:cxnSpLocks/>
          </p:cNvCxnSpPr>
          <p:nvPr/>
        </p:nvCxnSpPr>
        <p:spPr>
          <a:xfrm flipV="1">
            <a:off x="3306736" y="3891551"/>
            <a:ext cx="827653" cy="450518"/>
          </a:xfrm>
          <a:prstGeom prst="bentConnector3">
            <a:avLst>
              <a:gd name="adj1" fmla="val 35269"/>
            </a:avLst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EABDAE06-C35F-4C30-860F-7F5CB790C366}"/>
              </a:ext>
            </a:extLst>
          </p:cNvPr>
          <p:cNvSpPr/>
          <p:nvPr/>
        </p:nvSpPr>
        <p:spPr>
          <a:xfrm>
            <a:off x="2651788" y="3850644"/>
            <a:ext cx="648754" cy="565957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8EB083C-C324-460F-A14B-B959AECCED1D}"/>
              </a:ext>
            </a:extLst>
          </p:cNvPr>
          <p:cNvSpPr/>
          <p:nvPr/>
        </p:nvSpPr>
        <p:spPr>
          <a:xfrm>
            <a:off x="3409124" y="1029459"/>
            <a:ext cx="377486" cy="2259971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F10A7-8E2F-4046-B63A-B918D1E54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with IMIS (</a:t>
            </a:r>
            <a:r>
              <a:rPr lang="en-US" dirty="0" err="1"/>
              <a:t>Calibtools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4487E9-BE0F-4A10-9119-0ECB61CA0A8B}"/>
              </a:ext>
            </a:extLst>
          </p:cNvPr>
          <p:cNvSpPr txBox="1"/>
          <p:nvPr/>
        </p:nvSpPr>
        <p:spPr>
          <a:xfrm>
            <a:off x="775795" y="3812916"/>
            <a:ext cx="862203" cy="600164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Python</a:t>
            </a:r>
          </a:p>
          <a:p>
            <a:pPr algn="ctr"/>
            <a:r>
              <a:rPr lang="en-US" sz="1200" dirty="0"/>
              <a:t>script</a:t>
            </a:r>
          </a:p>
          <a:p>
            <a:pPr algn="ctr"/>
            <a:r>
              <a:rPr lang="en-US" sz="900" dirty="0"/>
              <a:t>(</a:t>
            </a:r>
            <a:r>
              <a:rPr lang="en-US" sz="900" dirty="0" err="1"/>
              <a:t>init</a:t>
            </a:r>
            <a:r>
              <a:rPr lang="en-US" sz="900" dirty="0"/>
              <a:t> params)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EC647A-068F-4E0E-85B8-9ED86B1A17A8}"/>
              </a:ext>
            </a:extLst>
          </p:cNvPr>
          <p:cNvSpPr/>
          <p:nvPr/>
        </p:nvSpPr>
        <p:spPr>
          <a:xfrm>
            <a:off x="2569919" y="2674273"/>
            <a:ext cx="496219" cy="238679"/>
          </a:xfrm>
          <a:prstGeom prst="rect">
            <a:avLst/>
          </a:prstGeom>
          <a:noFill/>
          <a:ln w="28575"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E0E28D-07D8-4672-AC16-6E5253CA10A2}"/>
              </a:ext>
            </a:extLst>
          </p:cNvPr>
          <p:cNvSpPr/>
          <p:nvPr/>
        </p:nvSpPr>
        <p:spPr>
          <a:xfrm>
            <a:off x="2569920" y="2959824"/>
            <a:ext cx="219335" cy="201244"/>
          </a:xfrm>
          <a:prstGeom prst="rect">
            <a:avLst/>
          </a:prstGeom>
          <a:noFill/>
          <a:ln w="28575">
            <a:solidFill>
              <a:srgbClr val="FF5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98E919-EA20-4FC5-896A-A4F6D1190016}"/>
              </a:ext>
            </a:extLst>
          </p:cNvPr>
          <p:cNvSpPr/>
          <p:nvPr/>
        </p:nvSpPr>
        <p:spPr>
          <a:xfrm>
            <a:off x="2846804" y="2959824"/>
            <a:ext cx="219335" cy="20124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6EA39F-BD92-4D06-87A6-D635068A0531}"/>
              </a:ext>
            </a:extLst>
          </p:cNvPr>
          <p:cNvSpPr/>
          <p:nvPr/>
        </p:nvSpPr>
        <p:spPr>
          <a:xfrm>
            <a:off x="2505015" y="2608795"/>
            <a:ext cx="624562" cy="61562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C1A029D-6D2F-4C91-86E3-456689F5292B}"/>
              </a:ext>
            </a:extLst>
          </p:cNvPr>
          <p:cNvCxnSpPr>
            <a:cxnSpLocks/>
          </p:cNvCxnSpPr>
          <p:nvPr/>
        </p:nvCxnSpPr>
        <p:spPr>
          <a:xfrm flipV="1">
            <a:off x="2218849" y="1405939"/>
            <a:ext cx="230785" cy="2584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1D53A52-0B50-4EA0-8F8F-2D9F6E4A2286}"/>
              </a:ext>
            </a:extLst>
          </p:cNvPr>
          <p:cNvCxnSpPr>
            <a:cxnSpLocks/>
          </p:cNvCxnSpPr>
          <p:nvPr/>
        </p:nvCxnSpPr>
        <p:spPr>
          <a:xfrm flipV="1">
            <a:off x="1194448" y="2413153"/>
            <a:ext cx="201103" cy="1337163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778763F-BA8F-4571-8AC8-9ACF402CFE0C}"/>
              </a:ext>
            </a:extLst>
          </p:cNvPr>
          <p:cNvSpPr txBox="1"/>
          <p:nvPr/>
        </p:nvSpPr>
        <p:spPr>
          <a:xfrm>
            <a:off x="2523671" y="3991517"/>
            <a:ext cx="916540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Analyzer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642494EE-D667-4554-A717-1809C07BB3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7" b="12789"/>
          <a:stretch/>
        </p:blipFill>
        <p:spPr>
          <a:xfrm>
            <a:off x="7755966" y="4084864"/>
            <a:ext cx="702234" cy="49363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06B0355-9F5E-4EEF-BE1A-44D64A8F063F}"/>
              </a:ext>
            </a:extLst>
          </p:cNvPr>
          <p:cNvSpPr/>
          <p:nvPr/>
        </p:nvSpPr>
        <p:spPr>
          <a:xfrm>
            <a:off x="2565982" y="1926358"/>
            <a:ext cx="496219" cy="238679"/>
          </a:xfrm>
          <a:prstGeom prst="rect">
            <a:avLst/>
          </a:prstGeom>
          <a:noFill/>
          <a:ln w="28575"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F715136-0AAA-4E26-92FB-1E713F93B058}"/>
              </a:ext>
            </a:extLst>
          </p:cNvPr>
          <p:cNvSpPr/>
          <p:nvPr/>
        </p:nvSpPr>
        <p:spPr>
          <a:xfrm>
            <a:off x="2565983" y="2211909"/>
            <a:ext cx="219335" cy="201244"/>
          </a:xfrm>
          <a:prstGeom prst="rect">
            <a:avLst/>
          </a:prstGeom>
          <a:noFill/>
          <a:ln w="28575">
            <a:solidFill>
              <a:srgbClr val="FF5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25270F7-FBCC-4913-88B3-FB92F14C63F9}"/>
              </a:ext>
            </a:extLst>
          </p:cNvPr>
          <p:cNvSpPr/>
          <p:nvPr/>
        </p:nvSpPr>
        <p:spPr>
          <a:xfrm>
            <a:off x="2842866" y="2211909"/>
            <a:ext cx="219335" cy="20124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56D59C-2270-4A4E-8F77-62331513EF83}"/>
              </a:ext>
            </a:extLst>
          </p:cNvPr>
          <p:cNvSpPr/>
          <p:nvPr/>
        </p:nvSpPr>
        <p:spPr>
          <a:xfrm>
            <a:off x="2501077" y="1860880"/>
            <a:ext cx="624562" cy="61562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7C90796-1FF7-4B8E-88CD-92A8C71F7020}"/>
              </a:ext>
            </a:extLst>
          </p:cNvPr>
          <p:cNvSpPr/>
          <p:nvPr/>
        </p:nvSpPr>
        <p:spPr>
          <a:xfrm>
            <a:off x="2563336" y="1178443"/>
            <a:ext cx="496219" cy="238679"/>
          </a:xfrm>
          <a:prstGeom prst="rect">
            <a:avLst/>
          </a:prstGeom>
          <a:noFill/>
          <a:ln w="28575"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BD7422-F435-4001-B0BA-634B5171B5A6}"/>
              </a:ext>
            </a:extLst>
          </p:cNvPr>
          <p:cNvSpPr/>
          <p:nvPr/>
        </p:nvSpPr>
        <p:spPr>
          <a:xfrm>
            <a:off x="2563337" y="1463994"/>
            <a:ext cx="219335" cy="201244"/>
          </a:xfrm>
          <a:prstGeom prst="rect">
            <a:avLst/>
          </a:prstGeom>
          <a:noFill/>
          <a:ln w="28575">
            <a:solidFill>
              <a:srgbClr val="FF5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6B475A7-BA64-440B-85D5-DB46184ADA46}"/>
              </a:ext>
            </a:extLst>
          </p:cNvPr>
          <p:cNvSpPr/>
          <p:nvPr/>
        </p:nvSpPr>
        <p:spPr>
          <a:xfrm>
            <a:off x="2840220" y="1463994"/>
            <a:ext cx="219335" cy="20124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973468A-5864-4C1F-BF87-0B006D4CC2E1}"/>
              </a:ext>
            </a:extLst>
          </p:cNvPr>
          <p:cNvSpPr/>
          <p:nvPr/>
        </p:nvSpPr>
        <p:spPr>
          <a:xfrm>
            <a:off x="2498431" y="1112965"/>
            <a:ext cx="624562" cy="61562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5E153F1D-AFB3-4D2A-B64C-1AA17069129F}"/>
              </a:ext>
            </a:extLst>
          </p:cNvPr>
          <p:cNvSpPr/>
          <p:nvPr/>
        </p:nvSpPr>
        <p:spPr>
          <a:xfrm>
            <a:off x="1754094" y="1126412"/>
            <a:ext cx="124064" cy="2111450"/>
          </a:xfrm>
          <a:prstGeom prst="leftBrac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061C571-B873-420A-B316-88B2550810CA}"/>
              </a:ext>
            </a:extLst>
          </p:cNvPr>
          <p:cNvSpPr txBox="1"/>
          <p:nvPr/>
        </p:nvSpPr>
        <p:spPr>
          <a:xfrm>
            <a:off x="1194448" y="2023343"/>
            <a:ext cx="429469" cy="27699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Q1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559435E-051E-4C1C-8DD7-A9F8AF9FB246}"/>
              </a:ext>
            </a:extLst>
          </p:cNvPr>
          <p:cNvCxnSpPr/>
          <p:nvPr/>
        </p:nvCxnSpPr>
        <p:spPr>
          <a:xfrm flipV="1">
            <a:off x="-76199" y="3421976"/>
            <a:ext cx="9326880" cy="27570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1EEE6EC-5F65-4557-9FE7-822FD73DBA3C}"/>
              </a:ext>
            </a:extLst>
          </p:cNvPr>
          <p:cNvCxnSpPr/>
          <p:nvPr/>
        </p:nvCxnSpPr>
        <p:spPr>
          <a:xfrm flipV="1">
            <a:off x="-76200" y="3502475"/>
            <a:ext cx="9326880" cy="27570"/>
          </a:xfrm>
          <a:prstGeom prst="line">
            <a:avLst/>
          </a:prstGeom>
          <a:ln w="38100">
            <a:solidFill>
              <a:srgbClr val="FF9F1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3F7DC9CB-61A1-42C2-AFCD-6863915C4331}"/>
              </a:ext>
            </a:extLst>
          </p:cNvPr>
          <p:cNvSpPr txBox="1"/>
          <p:nvPr/>
        </p:nvSpPr>
        <p:spPr>
          <a:xfrm rot="16200000">
            <a:off x="141813" y="3783419"/>
            <a:ext cx="755374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9F1F"/>
                </a:solidFill>
              </a:rPr>
              <a:t>LOCAL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8303FBE-D29D-4E02-9F9B-3CEAD28BF1BF}"/>
              </a:ext>
            </a:extLst>
          </p:cNvPr>
          <p:cNvSpPr txBox="1"/>
          <p:nvPr/>
        </p:nvSpPr>
        <p:spPr>
          <a:xfrm rot="16200000">
            <a:off x="141814" y="2901109"/>
            <a:ext cx="755374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</a:rPr>
              <a:t>COMPS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F53AD19-0C9A-45C0-B680-0E5BE2D05D6C}"/>
              </a:ext>
            </a:extLst>
          </p:cNvPr>
          <p:cNvCxnSpPr>
            <a:cxnSpLocks/>
          </p:cNvCxnSpPr>
          <p:nvPr/>
        </p:nvCxnSpPr>
        <p:spPr>
          <a:xfrm>
            <a:off x="3604120" y="3299105"/>
            <a:ext cx="1" cy="457925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8B7030C-7588-4054-ABB3-2DAF7FF8D5A8}"/>
              </a:ext>
            </a:extLst>
          </p:cNvPr>
          <p:cNvCxnSpPr>
            <a:cxnSpLocks/>
          </p:cNvCxnSpPr>
          <p:nvPr/>
        </p:nvCxnSpPr>
        <p:spPr>
          <a:xfrm flipV="1">
            <a:off x="3046445" y="3236602"/>
            <a:ext cx="285678" cy="532961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55B56898-3773-4BD1-AC4F-A409F54E4D06}"/>
              </a:ext>
            </a:extLst>
          </p:cNvPr>
          <p:cNvSpPr/>
          <p:nvPr/>
        </p:nvSpPr>
        <p:spPr>
          <a:xfrm>
            <a:off x="1943062" y="1333847"/>
            <a:ext cx="190558" cy="188434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EBA7F07-1122-4C52-A4FC-5342CD63C9F7}"/>
              </a:ext>
            </a:extLst>
          </p:cNvPr>
          <p:cNvCxnSpPr>
            <a:cxnSpLocks/>
          </p:cNvCxnSpPr>
          <p:nvPr/>
        </p:nvCxnSpPr>
        <p:spPr>
          <a:xfrm flipV="1">
            <a:off x="2216438" y="2137448"/>
            <a:ext cx="230785" cy="2584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374A295-E62E-4530-8975-871F7A409F69}"/>
              </a:ext>
            </a:extLst>
          </p:cNvPr>
          <p:cNvCxnSpPr>
            <a:cxnSpLocks/>
          </p:cNvCxnSpPr>
          <p:nvPr/>
        </p:nvCxnSpPr>
        <p:spPr>
          <a:xfrm flipV="1">
            <a:off x="2218600" y="2917769"/>
            <a:ext cx="230785" cy="2584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6421D594-53CB-4782-8228-3E823392EFFE}"/>
              </a:ext>
            </a:extLst>
          </p:cNvPr>
          <p:cNvSpPr/>
          <p:nvPr/>
        </p:nvSpPr>
        <p:spPr>
          <a:xfrm>
            <a:off x="1943062" y="2063241"/>
            <a:ext cx="190558" cy="188434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27F06C6-C875-437B-A22E-B237B62C1CDE}"/>
              </a:ext>
            </a:extLst>
          </p:cNvPr>
          <p:cNvSpPr/>
          <p:nvPr/>
        </p:nvSpPr>
        <p:spPr>
          <a:xfrm>
            <a:off x="1943062" y="2824667"/>
            <a:ext cx="190558" cy="188434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6A31F80-72D1-4A08-9A4E-53543F1DFCDA}"/>
              </a:ext>
            </a:extLst>
          </p:cNvPr>
          <p:cNvCxnSpPr>
            <a:cxnSpLocks/>
          </p:cNvCxnSpPr>
          <p:nvPr/>
        </p:nvCxnSpPr>
        <p:spPr>
          <a:xfrm flipV="1">
            <a:off x="3211158" y="1412201"/>
            <a:ext cx="230785" cy="2584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3B9079E-FC2F-40AA-8CA7-493F0B5FDDBD}"/>
              </a:ext>
            </a:extLst>
          </p:cNvPr>
          <p:cNvCxnSpPr>
            <a:cxnSpLocks/>
          </p:cNvCxnSpPr>
          <p:nvPr/>
        </p:nvCxnSpPr>
        <p:spPr>
          <a:xfrm flipV="1">
            <a:off x="3208747" y="2143710"/>
            <a:ext cx="230785" cy="2584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3459F35-FB89-435B-BB17-69DE8D3830BA}"/>
              </a:ext>
            </a:extLst>
          </p:cNvPr>
          <p:cNvCxnSpPr>
            <a:cxnSpLocks/>
          </p:cNvCxnSpPr>
          <p:nvPr/>
        </p:nvCxnSpPr>
        <p:spPr>
          <a:xfrm flipV="1">
            <a:off x="3210909" y="2924031"/>
            <a:ext cx="230785" cy="2584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D57BD882-3AF3-4AD9-907D-289CF1CAD61F}"/>
              </a:ext>
            </a:extLst>
          </p:cNvPr>
          <p:cNvSpPr/>
          <p:nvPr/>
        </p:nvSpPr>
        <p:spPr>
          <a:xfrm>
            <a:off x="3501748" y="1333847"/>
            <a:ext cx="190558" cy="18843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C9AC666-1D00-41BC-9F0C-F7329429A044}"/>
              </a:ext>
            </a:extLst>
          </p:cNvPr>
          <p:cNvSpPr/>
          <p:nvPr/>
        </p:nvSpPr>
        <p:spPr>
          <a:xfrm>
            <a:off x="3501748" y="2063241"/>
            <a:ext cx="190558" cy="18843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809DA32-B995-435D-B723-35583AE9ADFA}"/>
              </a:ext>
            </a:extLst>
          </p:cNvPr>
          <p:cNvSpPr/>
          <p:nvPr/>
        </p:nvSpPr>
        <p:spPr>
          <a:xfrm>
            <a:off x="3501748" y="2824667"/>
            <a:ext cx="190558" cy="18843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6B02211-B12E-4203-94AB-7D511BBFF9F7}"/>
              </a:ext>
            </a:extLst>
          </p:cNvPr>
          <p:cNvSpPr/>
          <p:nvPr/>
        </p:nvSpPr>
        <p:spPr>
          <a:xfrm>
            <a:off x="3493460" y="3769654"/>
            <a:ext cx="190558" cy="188434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A179F69-CF14-42BC-A3D4-2E7971C8F48D}"/>
              </a:ext>
            </a:extLst>
          </p:cNvPr>
          <p:cNvSpPr/>
          <p:nvPr/>
        </p:nvSpPr>
        <p:spPr>
          <a:xfrm>
            <a:off x="3493460" y="4021896"/>
            <a:ext cx="190558" cy="188434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0255468-844A-4291-9DA1-748265A014F3}"/>
              </a:ext>
            </a:extLst>
          </p:cNvPr>
          <p:cNvSpPr/>
          <p:nvPr/>
        </p:nvSpPr>
        <p:spPr>
          <a:xfrm>
            <a:off x="3493460" y="4275282"/>
            <a:ext cx="190558" cy="188434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0242CE6-BF8F-4D45-9D12-97F9DF3CF8BB}"/>
              </a:ext>
            </a:extLst>
          </p:cNvPr>
          <p:cNvSpPr txBox="1"/>
          <p:nvPr/>
        </p:nvSpPr>
        <p:spPr>
          <a:xfrm>
            <a:off x="4210589" y="3822404"/>
            <a:ext cx="903520" cy="600164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Python</a:t>
            </a:r>
          </a:p>
          <a:p>
            <a:pPr algn="ctr"/>
            <a:r>
              <a:rPr lang="en-US" sz="1200" dirty="0"/>
              <a:t>script</a:t>
            </a:r>
          </a:p>
          <a:p>
            <a:pPr algn="ctr"/>
            <a:r>
              <a:rPr lang="en-US" sz="900" dirty="0"/>
              <a:t>(refine params)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951088F-08FF-4391-8904-2CC724EBB22B}"/>
              </a:ext>
            </a:extLst>
          </p:cNvPr>
          <p:cNvSpPr/>
          <p:nvPr/>
        </p:nvSpPr>
        <p:spPr>
          <a:xfrm>
            <a:off x="6830873" y="1030562"/>
            <a:ext cx="377486" cy="2259971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17FA7ED-6BAF-4D00-8AE0-4AC56DF91A56}"/>
              </a:ext>
            </a:extLst>
          </p:cNvPr>
          <p:cNvSpPr/>
          <p:nvPr/>
        </p:nvSpPr>
        <p:spPr>
          <a:xfrm>
            <a:off x="5991668" y="2675376"/>
            <a:ext cx="496219" cy="238679"/>
          </a:xfrm>
          <a:prstGeom prst="rect">
            <a:avLst/>
          </a:prstGeom>
          <a:noFill/>
          <a:ln w="28575"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896B122-CD28-4FE0-BFBD-F8116373C1C7}"/>
              </a:ext>
            </a:extLst>
          </p:cNvPr>
          <p:cNvSpPr/>
          <p:nvPr/>
        </p:nvSpPr>
        <p:spPr>
          <a:xfrm>
            <a:off x="5991669" y="2960928"/>
            <a:ext cx="219335" cy="201244"/>
          </a:xfrm>
          <a:prstGeom prst="rect">
            <a:avLst/>
          </a:prstGeom>
          <a:noFill/>
          <a:ln w="28575">
            <a:solidFill>
              <a:srgbClr val="FF5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8EE9778-21A5-4F7A-8925-8FB6EC1A6EC1}"/>
              </a:ext>
            </a:extLst>
          </p:cNvPr>
          <p:cNvSpPr/>
          <p:nvPr/>
        </p:nvSpPr>
        <p:spPr>
          <a:xfrm>
            <a:off x="6268553" y="2960928"/>
            <a:ext cx="219335" cy="20124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EAE1830-FD10-49C7-AE61-FBDF62CC3CDF}"/>
              </a:ext>
            </a:extLst>
          </p:cNvPr>
          <p:cNvSpPr/>
          <p:nvPr/>
        </p:nvSpPr>
        <p:spPr>
          <a:xfrm>
            <a:off x="5926764" y="2609898"/>
            <a:ext cx="624562" cy="61562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0A8CA74-6764-418D-ADDF-0B81487B5AC9}"/>
              </a:ext>
            </a:extLst>
          </p:cNvPr>
          <p:cNvCxnSpPr>
            <a:cxnSpLocks/>
          </p:cNvCxnSpPr>
          <p:nvPr/>
        </p:nvCxnSpPr>
        <p:spPr>
          <a:xfrm flipV="1">
            <a:off x="5640598" y="1407042"/>
            <a:ext cx="230785" cy="2584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7273A83E-A3AA-4985-B609-34A42A6929EF}"/>
              </a:ext>
            </a:extLst>
          </p:cNvPr>
          <p:cNvSpPr/>
          <p:nvPr/>
        </p:nvSpPr>
        <p:spPr>
          <a:xfrm>
            <a:off x="5987731" y="1927461"/>
            <a:ext cx="496219" cy="238679"/>
          </a:xfrm>
          <a:prstGeom prst="rect">
            <a:avLst/>
          </a:prstGeom>
          <a:noFill/>
          <a:ln w="28575"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ED9D7DE-F1E3-4866-873C-2845B8BC1693}"/>
              </a:ext>
            </a:extLst>
          </p:cNvPr>
          <p:cNvSpPr/>
          <p:nvPr/>
        </p:nvSpPr>
        <p:spPr>
          <a:xfrm>
            <a:off x="5987732" y="2213013"/>
            <a:ext cx="219335" cy="201244"/>
          </a:xfrm>
          <a:prstGeom prst="rect">
            <a:avLst/>
          </a:prstGeom>
          <a:noFill/>
          <a:ln w="28575">
            <a:solidFill>
              <a:srgbClr val="FF5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7096D8E-7093-4D70-8FE5-8C8481CBDD33}"/>
              </a:ext>
            </a:extLst>
          </p:cNvPr>
          <p:cNvSpPr/>
          <p:nvPr/>
        </p:nvSpPr>
        <p:spPr>
          <a:xfrm>
            <a:off x="6264615" y="2213013"/>
            <a:ext cx="219335" cy="20124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80F78F7-A0E6-47F1-8592-0B933ECEEE02}"/>
              </a:ext>
            </a:extLst>
          </p:cNvPr>
          <p:cNvSpPr/>
          <p:nvPr/>
        </p:nvSpPr>
        <p:spPr>
          <a:xfrm>
            <a:off x="5922827" y="1861983"/>
            <a:ext cx="624562" cy="61562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0976350-12C0-4D63-8A06-ADFF08BE55D4}"/>
              </a:ext>
            </a:extLst>
          </p:cNvPr>
          <p:cNvSpPr/>
          <p:nvPr/>
        </p:nvSpPr>
        <p:spPr>
          <a:xfrm>
            <a:off x="5985085" y="1179546"/>
            <a:ext cx="496219" cy="238679"/>
          </a:xfrm>
          <a:prstGeom prst="rect">
            <a:avLst/>
          </a:prstGeom>
          <a:noFill/>
          <a:ln w="28575"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CF85609-DC46-4B3F-BE66-D0B97C4DA0A1}"/>
              </a:ext>
            </a:extLst>
          </p:cNvPr>
          <p:cNvSpPr/>
          <p:nvPr/>
        </p:nvSpPr>
        <p:spPr>
          <a:xfrm>
            <a:off x="5985086" y="1465098"/>
            <a:ext cx="219335" cy="201244"/>
          </a:xfrm>
          <a:prstGeom prst="rect">
            <a:avLst/>
          </a:prstGeom>
          <a:noFill/>
          <a:ln w="28575">
            <a:solidFill>
              <a:srgbClr val="FF5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BE37558-CEB1-4665-9EB3-03A511AF5969}"/>
              </a:ext>
            </a:extLst>
          </p:cNvPr>
          <p:cNvSpPr/>
          <p:nvPr/>
        </p:nvSpPr>
        <p:spPr>
          <a:xfrm>
            <a:off x="6261969" y="1465098"/>
            <a:ext cx="219335" cy="20124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81248-50DC-4DF6-AD64-590C861B5543}"/>
              </a:ext>
            </a:extLst>
          </p:cNvPr>
          <p:cNvSpPr/>
          <p:nvPr/>
        </p:nvSpPr>
        <p:spPr>
          <a:xfrm>
            <a:off x="5920181" y="1114068"/>
            <a:ext cx="624562" cy="61562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7" name="Left Brace 96">
            <a:extLst>
              <a:ext uri="{FF2B5EF4-FFF2-40B4-BE49-F238E27FC236}">
                <a16:creationId xmlns:a16="http://schemas.microsoft.com/office/drawing/2014/main" id="{7D39A3CC-1791-4C7A-9E27-EC59199DF906}"/>
              </a:ext>
            </a:extLst>
          </p:cNvPr>
          <p:cNvSpPr/>
          <p:nvPr/>
        </p:nvSpPr>
        <p:spPr>
          <a:xfrm>
            <a:off x="5175843" y="1127515"/>
            <a:ext cx="124064" cy="2111450"/>
          </a:xfrm>
          <a:prstGeom prst="leftBrac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BE4C75E-6AD2-4BDB-992B-26DFEC9CE586}"/>
              </a:ext>
            </a:extLst>
          </p:cNvPr>
          <p:cNvSpPr txBox="1"/>
          <p:nvPr/>
        </p:nvSpPr>
        <p:spPr>
          <a:xfrm>
            <a:off x="4661913" y="2024446"/>
            <a:ext cx="377486" cy="27699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Q2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642FD31-4183-4B1F-9AE7-DF88306BD571}"/>
              </a:ext>
            </a:extLst>
          </p:cNvPr>
          <p:cNvSpPr/>
          <p:nvPr/>
        </p:nvSpPr>
        <p:spPr>
          <a:xfrm>
            <a:off x="5364812" y="1334950"/>
            <a:ext cx="190558" cy="188434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FB2A3353-FB72-43C1-B901-B8318263D2C2}"/>
              </a:ext>
            </a:extLst>
          </p:cNvPr>
          <p:cNvCxnSpPr>
            <a:cxnSpLocks/>
          </p:cNvCxnSpPr>
          <p:nvPr/>
        </p:nvCxnSpPr>
        <p:spPr>
          <a:xfrm flipV="1">
            <a:off x="5638187" y="2138551"/>
            <a:ext cx="230785" cy="2584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F62510C-A3EA-45AE-90BE-E03B8FE3387C}"/>
              </a:ext>
            </a:extLst>
          </p:cNvPr>
          <p:cNvCxnSpPr>
            <a:cxnSpLocks/>
          </p:cNvCxnSpPr>
          <p:nvPr/>
        </p:nvCxnSpPr>
        <p:spPr>
          <a:xfrm flipV="1">
            <a:off x="5640349" y="2918872"/>
            <a:ext cx="230785" cy="2584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B534F74-1B66-444E-B74A-7B00CFFF999B}"/>
              </a:ext>
            </a:extLst>
          </p:cNvPr>
          <p:cNvSpPr/>
          <p:nvPr/>
        </p:nvSpPr>
        <p:spPr>
          <a:xfrm>
            <a:off x="5364811" y="2064344"/>
            <a:ext cx="190558" cy="188434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6E11470-6CB9-40F0-AF90-933E66067526}"/>
              </a:ext>
            </a:extLst>
          </p:cNvPr>
          <p:cNvSpPr/>
          <p:nvPr/>
        </p:nvSpPr>
        <p:spPr>
          <a:xfrm>
            <a:off x="5364811" y="2825770"/>
            <a:ext cx="190558" cy="188434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77155B25-B359-453E-A955-B74F3D8D42BC}"/>
              </a:ext>
            </a:extLst>
          </p:cNvPr>
          <p:cNvCxnSpPr>
            <a:cxnSpLocks/>
          </p:cNvCxnSpPr>
          <p:nvPr/>
        </p:nvCxnSpPr>
        <p:spPr>
          <a:xfrm flipV="1">
            <a:off x="6632907" y="1413304"/>
            <a:ext cx="230785" cy="2584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AE70A997-6627-4886-8A75-9731B419D5CF}"/>
              </a:ext>
            </a:extLst>
          </p:cNvPr>
          <p:cNvCxnSpPr>
            <a:cxnSpLocks/>
          </p:cNvCxnSpPr>
          <p:nvPr/>
        </p:nvCxnSpPr>
        <p:spPr>
          <a:xfrm flipV="1">
            <a:off x="6630497" y="2144813"/>
            <a:ext cx="230785" cy="2584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D6F9D990-F470-4DDE-B2B2-12FBA9CAFD6C}"/>
              </a:ext>
            </a:extLst>
          </p:cNvPr>
          <p:cNvCxnSpPr>
            <a:cxnSpLocks/>
          </p:cNvCxnSpPr>
          <p:nvPr/>
        </p:nvCxnSpPr>
        <p:spPr>
          <a:xfrm flipV="1">
            <a:off x="6632658" y="2925134"/>
            <a:ext cx="230785" cy="2584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73B2CC9-1D24-4F66-A9CB-620714B2C415}"/>
              </a:ext>
            </a:extLst>
          </p:cNvPr>
          <p:cNvSpPr/>
          <p:nvPr/>
        </p:nvSpPr>
        <p:spPr>
          <a:xfrm>
            <a:off x="6923498" y="1334950"/>
            <a:ext cx="190558" cy="18843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4CC1D558-4FCF-4D15-90E6-37D8327A793F}"/>
              </a:ext>
            </a:extLst>
          </p:cNvPr>
          <p:cNvSpPr/>
          <p:nvPr/>
        </p:nvSpPr>
        <p:spPr>
          <a:xfrm>
            <a:off x="6923497" y="2064344"/>
            <a:ext cx="190558" cy="18843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6B048C0-6534-4D3F-95EE-4EA989BF045C}"/>
              </a:ext>
            </a:extLst>
          </p:cNvPr>
          <p:cNvSpPr/>
          <p:nvPr/>
        </p:nvSpPr>
        <p:spPr>
          <a:xfrm>
            <a:off x="6923497" y="2825770"/>
            <a:ext cx="190558" cy="18843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0AFC91BF-FEE2-4CE6-8B4C-18A30900BE54}"/>
              </a:ext>
            </a:extLst>
          </p:cNvPr>
          <p:cNvCxnSpPr>
            <a:cxnSpLocks/>
          </p:cNvCxnSpPr>
          <p:nvPr/>
        </p:nvCxnSpPr>
        <p:spPr>
          <a:xfrm flipV="1">
            <a:off x="4715624" y="2413153"/>
            <a:ext cx="130803" cy="1354921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94D8F901-6176-4671-8E55-55C8CFEB41B0}"/>
              </a:ext>
            </a:extLst>
          </p:cNvPr>
          <p:cNvCxnSpPr>
            <a:cxnSpLocks/>
          </p:cNvCxnSpPr>
          <p:nvPr/>
        </p:nvCxnSpPr>
        <p:spPr>
          <a:xfrm flipV="1">
            <a:off x="6735106" y="3891551"/>
            <a:ext cx="656626" cy="454237"/>
          </a:xfrm>
          <a:prstGeom prst="bentConnector3">
            <a:avLst>
              <a:gd name="adj1" fmla="val 43733"/>
            </a:avLst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04BB232-34B5-4438-A301-FDA07E0197AD}"/>
              </a:ext>
            </a:extLst>
          </p:cNvPr>
          <p:cNvSpPr/>
          <p:nvPr/>
        </p:nvSpPr>
        <p:spPr>
          <a:xfrm>
            <a:off x="6080159" y="3854364"/>
            <a:ext cx="648754" cy="565957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26065EB-7C63-40C1-B1FC-658A414E3B64}"/>
              </a:ext>
            </a:extLst>
          </p:cNvPr>
          <p:cNvSpPr/>
          <p:nvPr/>
        </p:nvSpPr>
        <p:spPr>
          <a:xfrm>
            <a:off x="6921831" y="3773374"/>
            <a:ext cx="190558" cy="188434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90CD9760-ECFC-435E-B656-B9FFCE9045A5}"/>
              </a:ext>
            </a:extLst>
          </p:cNvPr>
          <p:cNvSpPr/>
          <p:nvPr/>
        </p:nvSpPr>
        <p:spPr>
          <a:xfrm>
            <a:off x="6921831" y="4025616"/>
            <a:ext cx="190558" cy="188434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2E5D2D1-A156-424D-8B8C-EC326023A94C}"/>
              </a:ext>
            </a:extLst>
          </p:cNvPr>
          <p:cNvSpPr/>
          <p:nvPr/>
        </p:nvSpPr>
        <p:spPr>
          <a:xfrm>
            <a:off x="6921831" y="4279002"/>
            <a:ext cx="190558" cy="188434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87BB13DB-9C14-4D5E-B520-3E8FCB4FFD6A}"/>
              </a:ext>
            </a:extLst>
          </p:cNvPr>
          <p:cNvCxnSpPr>
            <a:cxnSpLocks/>
          </p:cNvCxnSpPr>
          <p:nvPr/>
        </p:nvCxnSpPr>
        <p:spPr>
          <a:xfrm flipV="1">
            <a:off x="6468243" y="3224416"/>
            <a:ext cx="290737" cy="548958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01C3ABD1-5E06-4971-8BA7-716946630F21}"/>
              </a:ext>
            </a:extLst>
          </p:cNvPr>
          <p:cNvCxnSpPr>
            <a:cxnSpLocks/>
          </p:cNvCxnSpPr>
          <p:nvPr/>
        </p:nvCxnSpPr>
        <p:spPr>
          <a:xfrm>
            <a:off x="7010732" y="3308401"/>
            <a:ext cx="6378" cy="456264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A98710AC-0109-456B-A6CB-3B149D346394}"/>
              </a:ext>
            </a:extLst>
          </p:cNvPr>
          <p:cNvSpPr txBox="1"/>
          <p:nvPr/>
        </p:nvSpPr>
        <p:spPr>
          <a:xfrm>
            <a:off x="7147411" y="1793967"/>
            <a:ext cx="701688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... 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9524F012-B135-47A4-ABE1-F3262729BEA2}"/>
              </a:ext>
            </a:extLst>
          </p:cNvPr>
          <p:cNvSpPr txBox="1"/>
          <p:nvPr/>
        </p:nvSpPr>
        <p:spPr>
          <a:xfrm>
            <a:off x="7441805" y="3506957"/>
            <a:ext cx="482995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... </a:t>
            </a:r>
          </a:p>
        </p:txBody>
      </p:sp>
      <p:sp>
        <p:nvSpPr>
          <p:cNvPr id="27" name="Arrow: Bent 26">
            <a:extLst>
              <a:ext uri="{FF2B5EF4-FFF2-40B4-BE49-F238E27FC236}">
                <a16:creationId xmlns:a16="http://schemas.microsoft.com/office/drawing/2014/main" id="{37805444-1813-46C7-AD15-EA73105FAE00}"/>
              </a:ext>
            </a:extLst>
          </p:cNvPr>
          <p:cNvSpPr/>
          <p:nvPr/>
        </p:nvSpPr>
        <p:spPr>
          <a:xfrm rot="5400000">
            <a:off x="8071019" y="3781581"/>
            <a:ext cx="187618" cy="349682"/>
          </a:xfrm>
          <a:prstGeom prst="ben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F753BE5-CA17-4B8C-B5F7-75BC3318A0AA}"/>
              </a:ext>
            </a:extLst>
          </p:cNvPr>
          <p:cNvSpPr txBox="1"/>
          <p:nvPr/>
        </p:nvSpPr>
        <p:spPr>
          <a:xfrm>
            <a:off x="5950837" y="3986849"/>
            <a:ext cx="916540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Analyzer</a:t>
            </a:r>
          </a:p>
        </p:txBody>
      </p:sp>
    </p:spTree>
    <p:extLst>
      <p:ext uri="{BB962C8B-B14F-4D97-AF65-F5344CB8AC3E}">
        <p14:creationId xmlns:p14="http://schemas.microsoft.com/office/powerpoint/2010/main" val="11731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62" grpId="0" animBg="1"/>
      <p:bldP spid="13" grpId="0" animBg="1"/>
      <p:bldP spid="14" grpId="0" animBg="1"/>
      <p:bldP spid="15" grpId="0" animBg="1"/>
      <p:bldP spid="16" grpId="0" animBg="1"/>
      <p:bldP spid="32" grpId="0"/>
      <p:bldP spid="30" grpId="0" animBg="1"/>
      <p:bldP spid="31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3" grpId="0" animBg="1"/>
      <p:bldP spid="42" grpId="0" animBg="1"/>
      <p:bldP spid="50" grpId="0" animBg="1"/>
      <p:bldP spid="63" grpId="0" animBg="1"/>
      <p:bldP spid="64" grpId="0" animBg="1"/>
      <p:bldP spid="69" grpId="0" animBg="1"/>
      <p:bldP spid="70" grpId="0" animBg="1"/>
      <p:bldP spid="72" grpId="0" animBg="1"/>
      <p:bldP spid="76" grpId="0" animBg="1"/>
      <p:bldP spid="78" grpId="0" animBg="1"/>
      <p:bldP spid="79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2" grpId="0" animBg="1"/>
      <p:bldP spid="103" grpId="0" animBg="1"/>
      <p:bldP spid="107" grpId="0" animBg="1"/>
      <p:bldP spid="108" grpId="0" animBg="1"/>
      <p:bldP spid="109" grpId="0" animBg="1"/>
      <p:bldP spid="112" grpId="0" animBg="1"/>
      <p:bldP spid="113" grpId="0" animBg="1"/>
      <p:bldP spid="114" grpId="0" animBg="1"/>
      <p:bldP spid="115" grpId="0" animBg="1"/>
      <p:bldP spid="118" grpId="0"/>
      <p:bldP spid="119" grpId="0"/>
      <p:bldP spid="27" grpId="0" animBg="1"/>
      <p:bldP spid="1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ADD23-B873-4455-8B4D-A5F10817F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46832-D1C8-499B-AE38-3234A766B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COMPS gives &gt;100x speed up via parallelization</a:t>
            </a:r>
          </a:p>
          <a:p>
            <a:pPr lvl="1"/>
            <a:r>
              <a:rPr lang="en-US" dirty="0"/>
              <a:t>More flexible parameter fits</a:t>
            </a:r>
          </a:p>
          <a:p>
            <a:pPr lvl="1"/>
            <a:r>
              <a:rPr lang="en-US" dirty="0"/>
              <a:t>Explanatory power of model greatly increased</a:t>
            </a:r>
          </a:p>
          <a:p>
            <a:pPr>
              <a:spcBef>
                <a:spcPts val="1800"/>
              </a:spcBef>
            </a:pPr>
            <a:r>
              <a:rPr lang="en-US" dirty="0"/>
              <a:t>HPC architecture allows us to analyze simulations in aggregate and then iterate</a:t>
            </a:r>
          </a:p>
          <a:p>
            <a:pPr>
              <a:spcBef>
                <a:spcPts val="1800"/>
              </a:spcBef>
            </a:pPr>
            <a:r>
              <a:rPr lang="en-US" dirty="0"/>
              <a:t>Next steps</a:t>
            </a:r>
          </a:p>
          <a:p>
            <a:pPr lvl="1"/>
            <a:r>
              <a:rPr lang="en-US" dirty="0"/>
              <a:t>Implementing IMIS</a:t>
            </a:r>
          </a:p>
          <a:p>
            <a:pPr lvl="2"/>
            <a:r>
              <a:rPr lang="en-US" dirty="0"/>
              <a:t>Theoretically unlimited number of parameters</a:t>
            </a:r>
          </a:p>
          <a:p>
            <a:pPr lvl="2"/>
            <a:r>
              <a:rPr lang="en-US" dirty="0"/>
              <a:t>Potentially more robust framework for model evaluation</a:t>
            </a:r>
          </a:p>
          <a:p>
            <a:pPr lvl="1"/>
            <a:r>
              <a:rPr lang="en-US" dirty="0"/>
              <a:t>Dynamic job scheduler</a:t>
            </a:r>
          </a:p>
        </p:txBody>
      </p:sp>
    </p:spTree>
    <p:extLst>
      <p:ext uri="{BB962C8B-B14F-4D97-AF65-F5344CB8AC3E}">
        <p14:creationId xmlns:p14="http://schemas.microsoft.com/office/powerpoint/2010/main" val="2823920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81DB56-4D34-4067-A97F-49FDF987F7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724150"/>
            <a:ext cx="2526349" cy="2179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14D286-E485-4E48-A7A0-3EECBDB70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science…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2AB92-DE7C-4FD2-9B12-415FFE134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511" y="895350"/>
            <a:ext cx="3501016" cy="3699272"/>
          </a:xfrm>
        </p:spPr>
        <p:txBody>
          <a:bodyPr>
            <a:normAutofit/>
          </a:bodyPr>
          <a:lstStyle/>
          <a:p>
            <a:r>
              <a:rPr lang="en-US" dirty="0"/>
              <a:t>Sarah Volkman, Tuesday 9am</a:t>
            </a:r>
          </a:p>
          <a:p>
            <a:pPr lvl="1"/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Genetic Signals of </a:t>
            </a: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</a:rPr>
              <a:t>Plasmodium falciparum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 Reveal Transmission Dynamics and Track Infections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Albert Lee, Wednesday 11am</a:t>
            </a:r>
          </a:p>
          <a:p>
            <a:pPr lvl="1"/>
            <a:r>
              <a:rPr lang="en-US" sz="1200" dirty="0"/>
              <a:t>Molecular surveillance reveals </a:t>
            </a:r>
            <a:r>
              <a:rPr lang="en-US" sz="1200" dirty="0" err="1"/>
              <a:t>spatio</a:t>
            </a:r>
            <a:r>
              <a:rPr lang="en-US" sz="1200" dirty="0"/>
              <a:t>-temporal trends of malaria transmission in Senegal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7CD94-5222-4449-A29C-F861979A4B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186" b="43735"/>
          <a:stretch/>
        </p:blipFill>
        <p:spPr>
          <a:xfrm>
            <a:off x="3962400" y="819150"/>
            <a:ext cx="2312731" cy="169832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50A56BC-1F51-B140-B069-F6A87964184E}"/>
              </a:ext>
            </a:extLst>
          </p:cNvPr>
          <p:cNvGrpSpPr/>
          <p:nvPr/>
        </p:nvGrpSpPr>
        <p:grpSpPr>
          <a:xfrm>
            <a:off x="6553200" y="819151"/>
            <a:ext cx="1798334" cy="1805598"/>
            <a:chOff x="1139842" y="1067788"/>
            <a:chExt cx="5202621" cy="522363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9A7E1F2-ED74-CD4C-89A6-5E5B10DF5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82497" y="1369779"/>
              <a:ext cx="4706545" cy="461965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CD51C9-5986-8B49-B6FF-9967F3DFFF3B}"/>
                </a:ext>
              </a:extLst>
            </p:cNvPr>
            <p:cNvSpPr/>
            <p:nvPr/>
          </p:nvSpPr>
          <p:spPr>
            <a:xfrm>
              <a:off x="1139842" y="1067788"/>
              <a:ext cx="5202621" cy="522363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7442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6C89-6B65-4CFE-AD3A-143C1101E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27ECA3-72B2-4905-B071-262637BBA3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06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6C89-6B65-4CFE-AD3A-143C1101E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27ECA3-72B2-4905-B071-262637BBA3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36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69C745-4695-4D0C-B327-8A8D11DEDC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001" y="2114550"/>
            <a:ext cx="2725107" cy="23515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807542-18DE-4223-8E5A-3AF5F5C09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 + Computation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38F78-D909-4B84-A5BC-AAB880EA5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 driving factor for sustained transmission</a:t>
            </a:r>
          </a:p>
          <a:p>
            <a:r>
              <a:rPr lang="en-US" dirty="0"/>
              <a:t>Can we understand malaria transmission using genetic data?</a:t>
            </a:r>
          </a:p>
          <a:p>
            <a:pPr lvl="1"/>
            <a:r>
              <a:rPr lang="en-US" dirty="0"/>
              <a:t>We can use models to connect genetics to transmission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D0A08-FA60-46A2-8007-8B3680A64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66950"/>
            <a:ext cx="2920237" cy="20545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C77C31-46B1-46ED-B3DB-9E3FD81846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3048" r="1" b="1588"/>
          <a:stretch/>
        </p:blipFill>
        <p:spPr>
          <a:xfrm>
            <a:off x="6019800" y="2647950"/>
            <a:ext cx="2549795" cy="13905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CEAADD-FE78-4B40-B3CD-54ED2226D4B0}"/>
              </a:ext>
            </a:extLst>
          </p:cNvPr>
          <p:cNvSpPr txBox="1"/>
          <p:nvPr/>
        </p:nvSpPr>
        <p:spPr>
          <a:xfrm>
            <a:off x="5974418" y="4066057"/>
            <a:ext cx="27853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1"/>
                </a:solidFill>
              </a:rPr>
              <a:t>R. Daniels, W. Wong, E. Wenger, J. Proctor, et al (2015)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4852C6-8378-457C-9D13-A83414E6AFEC}"/>
              </a:ext>
            </a:extLst>
          </p:cNvPr>
          <p:cNvSpPr/>
          <p:nvPr/>
        </p:nvSpPr>
        <p:spPr>
          <a:xfrm>
            <a:off x="971785" y="3182589"/>
            <a:ext cx="228600" cy="2304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D8FA70-AFB5-42F9-9B8D-AE71281A3A50}"/>
              </a:ext>
            </a:extLst>
          </p:cNvPr>
          <p:cNvSpPr/>
          <p:nvPr/>
        </p:nvSpPr>
        <p:spPr>
          <a:xfrm>
            <a:off x="6324601" y="3621504"/>
            <a:ext cx="533400" cy="169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9116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E1FC5F-71B2-4B57-BEA6-97D7943F2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Barcode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549E44-9022-44CD-9FF8-862B566284C3}"/>
              </a:ext>
            </a:extLst>
          </p:cNvPr>
          <p:cNvSpPr txBox="1"/>
          <p:nvPr/>
        </p:nvSpPr>
        <p:spPr>
          <a:xfrm>
            <a:off x="5634319" y="1369219"/>
            <a:ext cx="1156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CTAGAATAC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CTAGAAGAC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CTACAAGAC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CTAGAATAC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8F538-A776-4F67-A9EC-65019551F656}"/>
              </a:ext>
            </a:extLst>
          </p:cNvPr>
          <p:cNvSpPr txBox="1"/>
          <p:nvPr/>
        </p:nvSpPr>
        <p:spPr>
          <a:xfrm>
            <a:off x="5634319" y="2478244"/>
            <a:ext cx="1156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CTA</a:t>
            </a:r>
            <a:r>
              <a:rPr lang="en-US" sz="1200" dirty="0">
                <a:solidFill>
                  <a:srgbClr val="FF9F1F"/>
                </a:solidFill>
                <a:latin typeface="Consolas" panose="020B0609020204030204" pitchFamily="49" charset="0"/>
              </a:rPr>
              <a:t>N</a:t>
            </a:r>
            <a:r>
              <a:rPr lang="en-US" sz="1200" dirty="0">
                <a:latin typeface="Consolas" panose="020B0609020204030204" pitchFamily="49" charset="0"/>
              </a:rPr>
              <a:t>AA</a:t>
            </a:r>
            <a:r>
              <a:rPr lang="en-US" sz="1200" dirty="0">
                <a:solidFill>
                  <a:srgbClr val="FF9F1F"/>
                </a:solidFill>
                <a:latin typeface="Consolas" panose="020B0609020204030204" pitchFamily="49" charset="0"/>
              </a:rPr>
              <a:t>N</a:t>
            </a:r>
            <a:r>
              <a:rPr lang="en-US" sz="1200" dirty="0">
                <a:latin typeface="Consolas" panose="020B0609020204030204" pitchFamily="49" charset="0"/>
              </a:rPr>
              <a:t>AC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37459181-0B1F-44DC-9796-128DF9C5B722}"/>
              </a:ext>
            </a:extLst>
          </p:cNvPr>
          <p:cNvSpPr/>
          <p:nvPr/>
        </p:nvSpPr>
        <p:spPr>
          <a:xfrm>
            <a:off x="6071349" y="2256019"/>
            <a:ext cx="100852" cy="2087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7D499F-873B-4740-851C-F652B919F076}"/>
              </a:ext>
            </a:extLst>
          </p:cNvPr>
          <p:cNvSpPr txBox="1"/>
          <p:nvPr/>
        </p:nvSpPr>
        <p:spPr>
          <a:xfrm>
            <a:off x="5634318" y="1369218"/>
            <a:ext cx="1156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CTA</a:t>
            </a:r>
            <a:r>
              <a:rPr lang="en-US" sz="1200" dirty="0">
                <a:solidFill>
                  <a:srgbClr val="FF9F1F"/>
                </a:solidFill>
                <a:latin typeface="Consolas" panose="020B0609020204030204" pitchFamily="49" charset="0"/>
              </a:rPr>
              <a:t>G</a:t>
            </a:r>
            <a:r>
              <a:rPr lang="en-US" sz="1200" dirty="0">
                <a:latin typeface="Consolas" panose="020B0609020204030204" pitchFamily="49" charset="0"/>
              </a:rPr>
              <a:t>AA</a:t>
            </a:r>
            <a:r>
              <a:rPr lang="en-US" sz="1200" dirty="0">
                <a:solidFill>
                  <a:srgbClr val="FF9F1F"/>
                </a:solidFill>
                <a:latin typeface="Consolas" panose="020B0609020204030204" pitchFamily="49" charset="0"/>
              </a:rPr>
              <a:t>T</a:t>
            </a:r>
            <a:r>
              <a:rPr lang="en-US" sz="1200" dirty="0">
                <a:latin typeface="Consolas" panose="020B0609020204030204" pitchFamily="49" charset="0"/>
              </a:rPr>
              <a:t>AC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CTA</a:t>
            </a:r>
            <a:r>
              <a:rPr lang="en-US" sz="1200" dirty="0">
                <a:solidFill>
                  <a:srgbClr val="FF9F1F"/>
                </a:solidFill>
                <a:latin typeface="Consolas" panose="020B0609020204030204" pitchFamily="49" charset="0"/>
              </a:rPr>
              <a:t>G</a:t>
            </a:r>
            <a:r>
              <a:rPr lang="en-US" sz="1200" dirty="0">
                <a:latin typeface="Consolas" panose="020B0609020204030204" pitchFamily="49" charset="0"/>
              </a:rPr>
              <a:t>AA</a:t>
            </a:r>
            <a:r>
              <a:rPr lang="en-US" sz="1200" dirty="0">
                <a:solidFill>
                  <a:srgbClr val="FF9F1F"/>
                </a:solidFill>
                <a:latin typeface="Consolas" panose="020B0609020204030204" pitchFamily="49" charset="0"/>
              </a:rPr>
              <a:t>G</a:t>
            </a:r>
            <a:r>
              <a:rPr lang="en-US" sz="1200" dirty="0">
                <a:latin typeface="Consolas" panose="020B0609020204030204" pitchFamily="49" charset="0"/>
              </a:rPr>
              <a:t>AC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CTA</a:t>
            </a:r>
            <a:r>
              <a:rPr lang="en-US" sz="1200" dirty="0">
                <a:solidFill>
                  <a:srgbClr val="FF9F1F"/>
                </a:solidFill>
                <a:latin typeface="Consolas" panose="020B0609020204030204" pitchFamily="49" charset="0"/>
              </a:rPr>
              <a:t>C</a:t>
            </a:r>
            <a:r>
              <a:rPr lang="en-US" sz="1200" dirty="0">
                <a:latin typeface="Consolas" panose="020B0609020204030204" pitchFamily="49" charset="0"/>
              </a:rPr>
              <a:t>AA</a:t>
            </a:r>
            <a:r>
              <a:rPr lang="en-US" sz="1200" dirty="0">
                <a:solidFill>
                  <a:srgbClr val="FF9F1F"/>
                </a:solidFill>
                <a:latin typeface="Consolas" panose="020B0609020204030204" pitchFamily="49" charset="0"/>
              </a:rPr>
              <a:t>G</a:t>
            </a:r>
            <a:r>
              <a:rPr lang="en-US" sz="1200" dirty="0">
                <a:latin typeface="Consolas" panose="020B0609020204030204" pitchFamily="49" charset="0"/>
              </a:rPr>
              <a:t>AC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CTA</a:t>
            </a:r>
            <a:r>
              <a:rPr lang="en-US" sz="1200" dirty="0">
                <a:solidFill>
                  <a:srgbClr val="FF9F1F"/>
                </a:solidFill>
                <a:latin typeface="Consolas" panose="020B0609020204030204" pitchFamily="49" charset="0"/>
              </a:rPr>
              <a:t>G</a:t>
            </a:r>
            <a:r>
              <a:rPr lang="en-US" sz="1200" dirty="0">
                <a:latin typeface="Consolas" panose="020B0609020204030204" pitchFamily="49" charset="0"/>
              </a:rPr>
              <a:t>AA</a:t>
            </a:r>
            <a:r>
              <a:rPr lang="en-US" sz="1200" dirty="0">
                <a:solidFill>
                  <a:srgbClr val="FF9F1F"/>
                </a:solidFill>
                <a:latin typeface="Consolas" panose="020B0609020204030204" pitchFamily="49" charset="0"/>
              </a:rPr>
              <a:t>T</a:t>
            </a:r>
            <a:r>
              <a:rPr lang="en-US" sz="1200" dirty="0">
                <a:latin typeface="Consolas" panose="020B0609020204030204" pitchFamily="49" charset="0"/>
              </a:rPr>
              <a:t>AC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D3DE01-AB71-4D9A-9FB0-8C9D2364D03C}"/>
              </a:ext>
            </a:extLst>
          </p:cNvPr>
          <p:cNvSpPr txBox="1"/>
          <p:nvPr/>
        </p:nvSpPr>
        <p:spPr>
          <a:xfrm>
            <a:off x="5634318" y="3022141"/>
            <a:ext cx="1156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CTAGA?GAC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6EA338C6-1A8C-4CC4-9A2D-286C1B5B9968}"/>
              </a:ext>
            </a:extLst>
          </p:cNvPr>
          <p:cNvSpPr/>
          <p:nvPr/>
        </p:nvSpPr>
        <p:spPr>
          <a:xfrm>
            <a:off x="6071349" y="3303841"/>
            <a:ext cx="100852" cy="2087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954261-C6C3-4D9C-B86F-E7FA2B8E68F1}"/>
              </a:ext>
            </a:extLst>
          </p:cNvPr>
          <p:cNvSpPr txBox="1"/>
          <p:nvPr/>
        </p:nvSpPr>
        <p:spPr>
          <a:xfrm>
            <a:off x="5634318" y="3542516"/>
            <a:ext cx="1156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CTAGA</a:t>
            </a:r>
            <a:r>
              <a:rPr lang="en-US" sz="1200" dirty="0">
                <a:solidFill>
                  <a:srgbClr val="00B0F0"/>
                </a:solidFill>
                <a:latin typeface="Consolas" panose="020B0609020204030204" pitchFamily="49" charset="0"/>
              </a:rPr>
              <a:t>X</a:t>
            </a:r>
            <a:r>
              <a:rPr lang="en-US" sz="1200" dirty="0">
                <a:latin typeface="Consolas" panose="020B0609020204030204" pitchFamily="49" charset="0"/>
              </a:rPr>
              <a:t>GAC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2EF786-D19D-4377-918C-5F71618C164B}"/>
              </a:ext>
            </a:extLst>
          </p:cNvPr>
          <p:cNvSpPr txBox="1"/>
          <p:nvPr/>
        </p:nvSpPr>
        <p:spPr>
          <a:xfrm>
            <a:off x="1817033" y="2176709"/>
            <a:ext cx="3385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…TTACG… …CAT… …GAC… …G… …AGTC…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1D64EA-24E9-4608-95F1-1A2CC17ADCD7}"/>
              </a:ext>
            </a:extLst>
          </p:cNvPr>
          <p:cNvSpPr txBox="1"/>
          <p:nvPr/>
        </p:nvSpPr>
        <p:spPr>
          <a:xfrm>
            <a:off x="1817033" y="2177065"/>
            <a:ext cx="3385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…TTA</a:t>
            </a:r>
            <a:r>
              <a:rPr lang="en-US" sz="1200" dirty="0">
                <a:latin typeface="Consolas" panose="020B0609020204030204" pitchFamily="49" charset="0"/>
              </a:rPr>
              <a:t>C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G… …CA</a:t>
            </a:r>
            <a:r>
              <a:rPr lang="en-US" sz="1200" dirty="0">
                <a:latin typeface="Consolas" panose="020B0609020204030204" pitchFamily="49" charset="0"/>
              </a:rPr>
              <a:t>T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… …G</a:t>
            </a:r>
            <a:r>
              <a:rPr lang="en-US" sz="1200" dirty="0">
                <a:latin typeface="Consolas" panose="020B0609020204030204" pitchFamily="49" charset="0"/>
              </a:rPr>
              <a:t>A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C… …</a:t>
            </a:r>
            <a:r>
              <a:rPr lang="en-US" sz="1200" dirty="0">
                <a:latin typeface="Consolas" panose="020B0609020204030204" pitchFamily="49" charset="0"/>
              </a:rPr>
              <a:t>G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… …</a:t>
            </a:r>
            <a:r>
              <a:rPr lang="en-US" sz="1200" dirty="0">
                <a:latin typeface="Consolas" panose="020B0609020204030204" pitchFamily="49" charset="0"/>
              </a:rPr>
              <a:t>A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GTC…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1D43EB-8787-4ECC-ADF5-F4E20F607CC7}"/>
              </a:ext>
            </a:extLst>
          </p:cNvPr>
          <p:cNvSpPr txBox="1"/>
          <p:nvPr/>
        </p:nvSpPr>
        <p:spPr>
          <a:xfrm>
            <a:off x="2933140" y="2844362"/>
            <a:ext cx="1156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CTAGA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24CEA3F5-9B80-4A91-8B4F-4BBA9BDDE453}"/>
              </a:ext>
            </a:extLst>
          </p:cNvPr>
          <p:cNvSpPr/>
          <p:nvPr/>
        </p:nvSpPr>
        <p:spPr>
          <a:xfrm>
            <a:off x="3186955" y="2585048"/>
            <a:ext cx="100852" cy="2087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BA5EAE-D8B0-445E-ABAF-E459BD479AED}"/>
              </a:ext>
            </a:extLst>
          </p:cNvPr>
          <p:cNvSpPr txBox="1"/>
          <p:nvPr/>
        </p:nvSpPr>
        <p:spPr>
          <a:xfrm>
            <a:off x="3930191" y="3511659"/>
            <a:ext cx="1283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ID  Barcode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0  CTA</a:t>
            </a:r>
            <a:r>
              <a:rPr lang="en-US" sz="1200" dirty="0">
                <a:solidFill>
                  <a:srgbClr val="FF9F1F"/>
                </a:solidFill>
                <a:latin typeface="Consolas" panose="020B0609020204030204" pitchFamily="49" charset="0"/>
              </a:rPr>
              <a:t>N</a:t>
            </a:r>
            <a:r>
              <a:rPr lang="en-US" sz="1200" dirty="0">
                <a:latin typeface="Consolas" panose="020B0609020204030204" pitchFamily="49" charset="0"/>
              </a:rPr>
              <a:t>AA</a:t>
            </a:r>
            <a:r>
              <a:rPr lang="en-US" sz="1200" dirty="0">
                <a:solidFill>
                  <a:srgbClr val="FF9F1F"/>
                </a:solidFill>
                <a:latin typeface="Consolas" panose="020B0609020204030204" pitchFamily="49" charset="0"/>
              </a:rPr>
              <a:t>N</a:t>
            </a:r>
            <a:r>
              <a:rPr lang="en-US" sz="1200" dirty="0">
                <a:latin typeface="Consolas" panose="020B0609020204030204" pitchFamily="49" charset="0"/>
              </a:rPr>
              <a:t>AC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1  GTAGATGAC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2  CTAGA</a:t>
            </a:r>
            <a:r>
              <a:rPr lang="en-US" sz="1200" dirty="0">
                <a:solidFill>
                  <a:srgbClr val="00B0F0"/>
                </a:solidFill>
                <a:latin typeface="Consolas" panose="020B0609020204030204" pitchFamily="49" charset="0"/>
              </a:rPr>
              <a:t>X</a:t>
            </a:r>
            <a:r>
              <a:rPr lang="en-US" sz="1200" dirty="0">
                <a:latin typeface="Consolas" panose="020B0609020204030204" pitchFamily="49" charset="0"/>
              </a:rPr>
              <a:t>GAC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3  CTCGAATAC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:</a:t>
            </a:r>
          </a:p>
        </p:txBody>
      </p:sp>
    </p:spTree>
    <p:extLst>
      <p:ext uri="{BB962C8B-B14F-4D97-AF65-F5344CB8AC3E}">
        <p14:creationId xmlns:p14="http://schemas.microsoft.com/office/powerpoint/2010/main" val="35429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55D1A-B9D2-4FFF-82B7-EDA3D5B23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genomic model</a:t>
            </a:r>
          </a:p>
        </p:txBody>
      </p:sp>
      <p:pic>
        <p:nvPicPr>
          <p:cNvPr id="5" name="Content Placeholder 4" descr="Man">
            <a:extLst>
              <a:ext uri="{FF2B5EF4-FFF2-40B4-BE49-F238E27FC236}">
                <a16:creationId xmlns:a16="http://schemas.microsoft.com/office/drawing/2014/main" id="{29050D0A-19A2-4CE3-8476-60DBDBA56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29693" y="1868883"/>
            <a:ext cx="685800" cy="685800"/>
          </a:xfr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1AD1F47-868A-45B1-B868-8EA939209B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010" y="2132399"/>
            <a:ext cx="481880" cy="502574"/>
          </a:xfrm>
          <a:prstGeom prst="rect">
            <a:avLst/>
          </a:prstGeom>
        </p:spPr>
      </p:pic>
      <p:pic>
        <p:nvPicPr>
          <p:cNvPr id="10" name="Content Placeholder 4" descr="Man">
            <a:extLst>
              <a:ext uri="{FF2B5EF4-FFF2-40B4-BE49-F238E27FC236}">
                <a16:creationId xmlns:a16="http://schemas.microsoft.com/office/drawing/2014/main" id="{3ACF22C0-E920-4B6D-96D9-BFFEDB813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4012" y="1168372"/>
            <a:ext cx="685800" cy="685800"/>
          </a:xfrm>
          <a:prstGeom prst="rect">
            <a:avLst/>
          </a:prstGeom>
        </p:spPr>
      </p:pic>
      <p:pic>
        <p:nvPicPr>
          <p:cNvPr id="11" name="Content Placeholder 4" descr="Man">
            <a:extLst>
              <a:ext uri="{FF2B5EF4-FFF2-40B4-BE49-F238E27FC236}">
                <a16:creationId xmlns:a16="http://schemas.microsoft.com/office/drawing/2014/main" id="{D64164DC-A569-4B81-B489-A25F458EB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89091" y="2755374"/>
            <a:ext cx="685800" cy="685800"/>
          </a:xfrm>
          <a:prstGeom prst="rect">
            <a:avLst/>
          </a:prstGeom>
        </p:spPr>
      </p:pic>
      <p:pic>
        <p:nvPicPr>
          <p:cNvPr id="12" name="Content Placeholder 4" descr="Man">
            <a:extLst>
              <a:ext uri="{FF2B5EF4-FFF2-40B4-BE49-F238E27FC236}">
                <a16:creationId xmlns:a16="http://schemas.microsoft.com/office/drawing/2014/main" id="{B206C619-8677-4FC9-A08C-91A97D88A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4392" y="3428304"/>
            <a:ext cx="685800" cy="685800"/>
          </a:xfrm>
          <a:prstGeom prst="rect">
            <a:avLst/>
          </a:prstGeom>
        </p:spPr>
      </p:pic>
      <p:pic>
        <p:nvPicPr>
          <p:cNvPr id="13" name="Content Placeholder 4" descr="Man">
            <a:extLst>
              <a:ext uri="{FF2B5EF4-FFF2-40B4-BE49-F238E27FC236}">
                <a16:creationId xmlns:a16="http://schemas.microsoft.com/office/drawing/2014/main" id="{A2736D6A-499D-42E1-BAE4-22107972A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76691" y="4011292"/>
            <a:ext cx="685800" cy="685800"/>
          </a:xfrm>
          <a:prstGeom prst="rect">
            <a:avLst/>
          </a:prstGeom>
        </p:spPr>
      </p:pic>
      <p:pic>
        <p:nvPicPr>
          <p:cNvPr id="14" name="Content Placeholder 4" descr="Man">
            <a:extLst>
              <a:ext uri="{FF2B5EF4-FFF2-40B4-BE49-F238E27FC236}">
                <a16:creationId xmlns:a16="http://schemas.microsoft.com/office/drawing/2014/main" id="{50021B2B-0CF8-4461-B45F-B2FF74AD9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2035" y="2885573"/>
            <a:ext cx="685800" cy="6858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8A3CD80-F8BF-4D7A-95E9-77257CD665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05222" y="3497182"/>
            <a:ext cx="481880" cy="5025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1A73CFB-9E40-462E-899F-AE5BF66AD9FD}"/>
              </a:ext>
            </a:extLst>
          </p:cNvPr>
          <p:cNvSpPr txBox="1"/>
          <p:nvPr/>
        </p:nvSpPr>
        <p:spPr>
          <a:xfrm>
            <a:off x="3821296" y="3609970"/>
            <a:ext cx="809864" cy="27699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CTAGACG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202073-63FB-4DB4-9960-A1976BEC352B}"/>
              </a:ext>
            </a:extLst>
          </p:cNvPr>
          <p:cNvSpPr txBox="1"/>
          <p:nvPr/>
        </p:nvSpPr>
        <p:spPr>
          <a:xfrm>
            <a:off x="2887369" y="1322151"/>
            <a:ext cx="809864" cy="27699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CGATATG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29FF2A-67B0-48F3-9DF2-59B79D29F3EC}"/>
              </a:ext>
            </a:extLst>
          </p:cNvPr>
          <p:cNvSpPr txBox="1"/>
          <p:nvPr/>
        </p:nvSpPr>
        <p:spPr>
          <a:xfrm>
            <a:off x="1918106" y="2979381"/>
            <a:ext cx="809864" cy="27699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CTAGATG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C77B2F-4623-492D-9A6C-39C197B80EFE}"/>
              </a:ext>
            </a:extLst>
          </p:cNvPr>
          <p:cNvSpPr txBox="1"/>
          <p:nvPr/>
        </p:nvSpPr>
        <p:spPr>
          <a:xfrm>
            <a:off x="3775921" y="1993900"/>
            <a:ext cx="809864" cy="27699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988B95-20D8-448E-8195-096473A309E0}"/>
              </a:ext>
            </a:extLst>
          </p:cNvPr>
          <p:cNvSpPr txBox="1"/>
          <p:nvPr/>
        </p:nvSpPr>
        <p:spPr>
          <a:xfrm>
            <a:off x="3454273" y="2870120"/>
            <a:ext cx="809864" cy="27699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54D77E-5E37-4CBE-9E37-7E049784CE55}"/>
              </a:ext>
            </a:extLst>
          </p:cNvPr>
          <p:cNvSpPr txBox="1"/>
          <p:nvPr/>
        </p:nvSpPr>
        <p:spPr>
          <a:xfrm>
            <a:off x="3028663" y="4195438"/>
            <a:ext cx="809864" cy="27699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5705D3-FFA5-4E46-8332-291564A2BE92}"/>
              </a:ext>
            </a:extLst>
          </p:cNvPr>
          <p:cNvSpPr txBox="1"/>
          <p:nvPr/>
        </p:nvSpPr>
        <p:spPr>
          <a:xfrm>
            <a:off x="5500186" y="1460650"/>
            <a:ext cx="1815014" cy="120032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Reservoir</a:t>
            </a:r>
          </a:p>
          <a:p>
            <a:pPr algn="ctr"/>
            <a:r>
              <a:rPr lang="en-US" sz="1200" dirty="0"/>
              <a:t>CGATATG</a:t>
            </a:r>
          </a:p>
          <a:p>
            <a:pPr algn="ctr"/>
            <a:r>
              <a:rPr lang="en-US" sz="1200" dirty="0"/>
              <a:t>CTAGATG</a:t>
            </a:r>
          </a:p>
          <a:p>
            <a:pPr algn="ctr"/>
            <a:r>
              <a:rPr lang="en-US" sz="1200" dirty="0"/>
              <a:t>CTAGACG</a:t>
            </a:r>
          </a:p>
          <a:p>
            <a:pPr algn="ctr"/>
            <a:r>
              <a:rPr lang="en-US" sz="1200" dirty="0">
                <a:solidFill>
                  <a:srgbClr val="92D050"/>
                </a:solidFill>
              </a:rPr>
              <a:t>CGATATG</a:t>
            </a:r>
          </a:p>
          <a:p>
            <a:pPr algn="ctr"/>
            <a:r>
              <a:rPr lang="en-US" sz="1200" dirty="0">
                <a:solidFill>
                  <a:srgbClr val="92D050"/>
                </a:solidFill>
              </a:rPr>
              <a:t>CTAGATG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703F1F7-83D1-41E4-8B27-BD0DA0D1E602}"/>
              </a:ext>
            </a:extLst>
          </p:cNvPr>
          <p:cNvCxnSpPr/>
          <p:nvPr/>
        </p:nvCxnSpPr>
        <p:spPr>
          <a:xfrm flipH="1">
            <a:off x="3028662" y="1671422"/>
            <a:ext cx="78228" cy="4169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7061807-A53E-4CCA-B681-73EDA267863C}"/>
              </a:ext>
            </a:extLst>
          </p:cNvPr>
          <p:cNvCxnSpPr>
            <a:cxnSpLocks/>
          </p:cNvCxnSpPr>
          <p:nvPr/>
        </p:nvCxnSpPr>
        <p:spPr>
          <a:xfrm>
            <a:off x="3079090" y="2511625"/>
            <a:ext cx="493503" cy="3047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DA87319-4984-4E02-B960-E5B1ED77D2CC}"/>
              </a:ext>
            </a:extLst>
          </p:cNvPr>
          <p:cNvCxnSpPr>
            <a:cxnSpLocks/>
          </p:cNvCxnSpPr>
          <p:nvPr/>
        </p:nvCxnSpPr>
        <p:spPr>
          <a:xfrm>
            <a:off x="2112586" y="3290878"/>
            <a:ext cx="150426" cy="3030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027181B-DD92-4186-A644-2A948920DC3B}"/>
              </a:ext>
            </a:extLst>
          </p:cNvPr>
          <p:cNvCxnSpPr>
            <a:cxnSpLocks/>
          </p:cNvCxnSpPr>
          <p:nvPr/>
        </p:nvCxnSpPr>
        <p:spPr>
          <a:xfrm>
            <a:off x="2587102" y="3847936"/>
            <a:ext cx="639145" cy="2937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4589DAC-962E-4748-AA78-1A02BD705F54}"/>
              </a:ext>
            </a:extLst>
          </p:cNvPr>
          <p:cNvSpPr txBox="1"/>
          <p:nvPr/>
        </p:nvSpPr>
        <p:spPr>
          <a:xfrm>
            <a:off x="3028662" y="4194742"/>
            <a:ext cx="809864" cy="27699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92D050"/>
                </a:solidFill>
              </a:rPr>
              <a:t>CTAGATG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CD922C-02DE-4BD4-B887-F2308D726C90}"/>
              </a:ext>
            </a:extLst>
          </p:cNvPr>
          <p:cNvSpPr txBox="1"/>
          <p:nvPr/>
        </p:nvSpPr>
        <p:spPr>
          <a:xfrm>
            <a:off x="3454273" y="2870120"/>
            <a:ext cx="809864" cy="27699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92D050"/>
                </a:solidFill>
              </a:rPr>
              <a:t>CGATATG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2F272F-611D-4E21-9422-128D4D57E353}"/>
              </a:ext>
            </a:extLst>
          </p:cNvPr>
          <p:cNvSpPr txBox="1"/>
          <p:nvPr/>
        </p:nvSpPr>
        <p:spPr>
          <a:xfrm>
            <a:off x="5500186" y="3042973"/>
            <a:ext cx="1815014" cy="646331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Infection history</a:t>
            </a:r>
          </a:p>
          <a:p>
            <a:pPr algn="ctr"/>
            <a:r>
              <a:rPr lang="en-US" sz="1200" dirty="0">
                <a:solidFill>
                  <a:srgbClr val="92D050"/>
                </a:solidFill>
              </a:rPr>
              <a:t>CGATATG</a:t>
            </a:r>
          </a:p>
          <a:p>
            <a:pPr algn="ctr"/>
            <a:r>
              <a:rPr lang="en-US" sz="1200" dirty="0">
                <a:solidFill>
                  <a:srgbClr val="92D050"/>
                </a:solidFill>
              </a:rPr>
              <a:t>CTAGATG</a:t>
            </a:r>
          </a:p>
        </p:txBody>
      </p:sp>
    </p:spTree>
    <p:extLst>
      <p:ext uri="{BB962C8B-B14F-4D97-AF65-F5344CB8AC3E}">
        <p14:creationId xmlns:p14="http://schemas.microsoft.com/office/powerpoint/2010/main" val="333904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3" grpId="0" animBg="1"/>
      <p:bldP spid="37" grpId="0" animBg="1"/>
      <p:bldP spid="39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B90F0B-7C80-480C-8AF6-0EEA79424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783" y="438150"/>
            <a:ext cx="4535817" cy="39139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807542-18DE-4223-8E5A-3AF5F5C09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 + Computation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38F78-D909-4B84-A5BC-AAB880EA5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511" y="895350"/>
            <a:ext cx="4772489" cy="3699272"/>
          </a:xfrm>
        </p:spPr>
        <p:txBody>
          <a:bodyPr>
            <a:normAutofit/>
          </a:bodyPr>
          <a:lstStyle/>
          <a:p>
            <a:r>
              <a:rPr lang="en-US" dirty="0" err="1"/>
              <a:t>Spatio</a:t>
            </a:r>
            <a:r>
              <a:rPr lang="en-US" dirty="0"/>
              <a:t>-temporal dynamic genomic model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Link parasite clones to ancestors using genome, time, and location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Iterative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markov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 lvl="2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Must be sequential (long run times)</a:t>
            </a:r>
          </a:p>
          <a:p>
            <a:r>
              <a:rPr lang="en-US" dirty="0"/>
              <a:t>High-dimensional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3 parameters  →  10+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40+ summary statistics (and growing)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Genetic data  →  100s of SNPs</a:t>
            </a:r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FFC77A-D20A-4F95-9E7D-64FF8DD67452}"/>
              </a:ext>
            </a:extLst>
          </p:cNvPr>
          <p:cNvSpPr txBox="1"/>
          <p:nvPr/>
        </p:nvSpPr>
        <p:spPr>
          <a:xfrm>
            <a:off x="6318759" y="1415499"/>
            <a:ext cx="809864" cy="461665"/>
          </a:xfrm>
          <a:prstGeom prst="rect">
            <a:avLst/>
          </a:prstGeom>
          <a:solidFill>
            <a:srgbClr val="FFFFFF">
              <a:alpha val="81961"/>
            </a:srgb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2009</a:t>
            </a:r>
          </a:p>
          <a:p>
            <a:pPr algn="ctr"/>
            <a:r>
              <a:rPr lang="en-US" sz="1200" dirty="0"/>
              <a:t>CGATATG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1EE9C7-F125-444F-99A8-BA8EDE09EBA6}"/>
              </a:ext>
            </a:extLst>
          </p:cNvPr>
          <p:cNvSpPr txBox="1"/>
          <p:nvPr/>
        </p:nvSpPr>
        <p:spPr>
          <a:xfrm>
            <a:off x="7467600" y="1872699"/>
            <a:ext cx="809864" cy="461665"/>
          </a:xfrm>
          <a:prstGeom prst="rect">
            <a:avLst/>
          </a:prstGeom>
          <a:solidFill>
            <a:srgbClr val="FFFFFF">
              <a:alpha val="81961"/>
            </a:srgb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2010</a:t>
            </a:r>
          </a:p>
          <a:p>
            <a:pPr algn="ctr"/>
            <a:r>
              <a:rPr lang="en-US" sz="1200" dirty="0"/>
              <a:t>CGATATG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0D1BC1-6CC4-4995-A06B-A427EF8A8EA7}"/>
              </a:ext>
            </a:extLst>
          </p:cNvPr>
          <p:cNvCxnSpPr/>
          <p:nvPr/>
        </p:nvCxnSpPr>
        <p:spPr>
          <a:xfrm flipV="1">
            <a:off x="6318759" y="1872699"/>
            <a:ext cx="82041" cy="15240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77117A-1AE5-411E-83A4-BE32E333A87F}"/>
              </a:ext>
            </a:extLst>
          </p:cNvPr>
          <p:cNvCxnSpPr>
            <a:cxnSpLocks/>
          </p:cNvCxnSpPr>
          <p:nvPr/>
        </p:nvCxnSpPr>
        <p:spPr>
          <a:xfrm flipV="1">
            <a:off x="7467600" y="2334364"/>
            <a:ext cx="76200" cy="15131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31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84589DAC-962E-4748-AA78-1A02BD705F54}"/>
              </a:ext>
            </a:extLst>
          </p:cNvPr>
          <p:cNvSpPr txBox="1"/>
          <p:nvPr/>
        </p:nvSpPr>
        <p:spPr>
          <a:xfrm>
            <a:off x="2871994" y="3672081"/>
            <a:ext cx="614747" cy="230832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dirty="0">
                <a:solidFill>
                  <a:srgbClr val="00B050"/>
                </a:solidFill>
              </a:rPr>
              <a:t>CTAGATG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955D1A-B9D2-4FFF-82B7-EDA3D5B23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dynamic spatial model with genetics</a:t>
            </a:r>
          </a:p>
        </p:txBody>
      </p:sp>
      <p:pic>
        <p:nvPicPr>
          <p:cNvPr id="5" name="Content Placeholder 4" descr="Man">
            <a:extLst>
              <a:ext uri="{FF2B5EF4-FFF2-40B4-BE49-F238E27FC236}">
                <a16:creationId xmlns:a16="http://schemas.microsoft.com/office/drawing/2014/main" id="{29050D0A-19A2-4CE3-8476-60DBDBA56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15217" y="1760555"/>
            <a:ext cx="514350" cy="514350"/>
          </a:xfrm>
        </p:spPr>
      </p:pic>
      <p:pic>
        <p:nvPicPr>
          <p:cNvPr id="10" name="Content Placeholder 4" descr="Man">
            <a:extLst>
              <a:ext uri="{FF2B5EF4-FFF2-40B4-BE49-F238E27FC236}">
                <a16:creationId xmlns:a16="http://schemas.microsoft.com/office/drawing/2014/main" id="{3ACF22C0-E920-4B6D-96D9-BFFEDB813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17294" y="2120723"/>
            <a:ext cx="514350" cy="514350"/>
          </a:xfrm>
          <a:prstGeom prst="rect">
            <a:avLst/>
          </a:prstGeom>
        </p:spPr>
      </p:pic>
      <p:pic>
        <p:nvPicPr>
          <p:cNvPr id="11" name="Content Placeholder 4" descr="Man">
            <a:extLst>
              <a:ext uri="{FF2B5EF4-FFF2-40B4-BE49-F238E27FC236}">
                <a16:creationId xmlns:a16="http://schemas.microsoft.com/office/drawing/2014/main" id="{D64164DC-A569-4B81-B489-A25F458EB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5933" y="2636450"/>
            <a:ext cx="514350" cy="514350"/>
          </a:xfrm>
          <a:prstGeom prst="rect">
            <a:avLst/>
          </a:prstGeom>
        </p:spPr>
      </p:pic>
      <p:pic>
        <p:nvPicPr>
          <p:cNvPr id="12" name="Content Placeholder 4" descr="Man">
            <a:extLst>
              <a:ext uri="{FF2B5EF4-FFF2-40B4-BE49-F238E27FC236}">
                <a16:creationId xmlns:a16="http://schemas.microsoft.com/office/drawing/2014/main" id="{B206C619-8677-4FC9-A08C-91A97D88A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1292" y="3106059"/>
            <a:ext cx="514350" cy="514350"/>
          </a:xfrm>
          <a:prstGeom prst="rect">
            <a:avLst/>
          </a:prstGeom>
        </p:spPr>
      </p:pic>
      <p:pic>
        <p:nvPicPr>
          <p:cNvPr id="13" name="Content Placeholder 4" descr="Man">
            <a:extLst>
              <a:ext uri="{FF2B5EF4-FFF2-40B4-BE49-F238E27FC236}">
                <a16:creationId xmlns:a16="http://schemas.microsoft.com/office/drawing/2014/main" id="{A2736D6A-499D-42E1-BAE4-22107972A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58016" y="3543300"/>
            <a:ext cx="514350" cy="514350"/>
          </a:xfrm>
          <a:prstGeom prst="rect">
            <a:avLst/>
          </a:prstGeom>
        </p:spPr>
      </p:pic>
      <p:pic>
        <p:nvPicPr>
          <p:cNvPr id="14" name="Content Placeholder 4" descr="Man">
            <a:extLst>
              <a:ext uri="{FF2B5EF4-FFF2-40B4-BE49-F238E27FC236}">
                <a16:creationId xmlns:a16="http://schemas.microsoft.com/office/drawing/2014/main" id="{50021B2B-0CF8-4461-B45F-B2FF74AD9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6517" y="1555387"/>
            <a:ext cx="514350" cy="5143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1A73CFB-9E40-462E-899F-AE5BF66AD9FD}"/>
              </a:ext>
            </a:extLst>
          </p:cNvPr>
          <p:cNvSpPr txBox="1"/>
          <p:nvPr/>
        </p:nvSpPr>
        <p:spPr>
          <a:xfrm>
            <a:off x="3466469" y="3242309"/>
            <a:ext cx="614747" cy="230832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dirty="0"/>
              <a:t>CTAGACG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202073-63FB-4DB4-9960-A1976BEC352B}"/>
              </a:ext>
            </a:extLst>
          </p:cNvPr>
          <p:cNvSpPr txBox="1"/>
          <p:nvPr/>
        </p:nvSpPr>
        <p:spPr>
          <a:xfrm>
            <a:off x="2607818" y="1708688"/>
            <a:ext cx="614747" cy="230832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dirty="0"/>
              <a:t>CGATATG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29FF2A-67B0-48F3-9DF2-59B79D29F3EC}"/>
              </a:ext>
            </a:extLst>
          </p:cNvPr>
          <p:cNvSpPr txBox="1"/>
          <p:nvPr/>
        </p:nvSpPr>
        <p:spPr>
          <a:xfrm>
            <a:off x="2243666" y="2255875"/>
            <a:ext cx="614747" cy="230832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dirty="0"/>
              <a:t>CTAGATG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C77B2F-4623-492D-9A6C-39C197B80EFE}"/>
              </a:ext>
            </a:extLst>
          </p:cNvPr>
          <p:cNvSpPr txBox="1"/>
          <p:nvPr/>
        </p:nvSpPr>
        <p:spPr>
          <a:xfrm>
            <a:off x="3636518" y="1931190"/>
            <a:ext cx="614747" cy="230832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lIns="45720" rIns="45720" rtlCol="0">
            <a:spAutoFit/>
          </a:bodyPr>
          <a:lstStyle/>
          <a:p>
            <a:pPr algn="ctr"/>
            <a:endParaRPr lang="en-US" sz="9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54D77E-5E37-4CBE-9E37-7E049784CE55}"/>
              </a:ext>
            </a:extLst>
          </p:cNvPr>
          <p:cNvSpPr txBox="1"/>
          <p:nvPr/>
        </p:nvSpPr>
        <p:spPr>
          <a:xfrm>
            <a:off x="2871994" y="3672081"/>
            <a:ext cx="614747" cy="230832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lIns="45720" rIns="45720" rtlCol="0">
            <a:spAutoFit/>
          </a:bodyPr>
          <a:lstStyle/>
          <a:p>
            <a:pPr algn="ctr"/>
            <a:endParaRPr lang="en-US" sz="9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5705D3-FFA5-4E46-8332-291564A2BE92}"/>
              </a:ext>
            </a:extLst>
          </p:cNvPr>
          <p:cNvSpPr txBox="1"/>
          <p:nvPr/>
        </p:nvSpPr>
        <p:spPr>
          <a:xfrm>
            <a:off x="5496739" y="3174803"/>
            <a:ext cx="1589861" cy="1154675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63" b="1" dirty="0"/>
              <a:t>Reservoir</a:t>
            </a:r>
          </a:p>
          <a:p>
            <a:pPr algn="ctr"/>
            <a:r>
              <a:rPr lang="en-US" sz="863" dirty="0">
                <a:latin typeface="Consolas" panose="020B0609020204030204" pitchFamily="49" charset="0"/>
              </a:rPr>
              <a:t>ID  Barcode  Host</a:t>
            </a:r>
          </a:p>
          <a:p>
            <a:pPr algn="ctr"/>
            <a:r>
              <a:rPr lang="en-US" sz="863" dirty="0">
                <a:latin typeface="Consolas" panose="020B0609020204030204" pitchFamily="49" charset="0"/>
              </a:rPr>
              <a:t>00  CGATATG    01</a:t>
            </a:r>
          </a:p>
          <a:p>
            <a:pPr algn="ctr"/>
            <a:r>
              <a:rPr lang="en-US" sz="863" dirty="0">
                <a:latin typeface="Consolas" panose="020B0609020204030204" pitchFamily="49" charset="0"/>
              </a:rPr>
              <a:t>01  CTATACG    05</a:t>
            </a:r>
            <a:endParaRPr lang="en-US" sz="863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pPr algn="ctr"/>
            <a:r>
              <a:rPr lang="en-US" sz="863" dirty="0">
                <a:latin typeface="Consolas" panose="020B0609020204030204" pitchFamily="49" charset="0"/>
              </a:rPr>
              <a:t>02  CTAGATG    02</a:t>
            </a:r>
          </a:p>
          <a:p>
            <a:pPr algn="ctr"/>
            <a:r>
              <a:rPr lang="en-US" sz="863" dirty="0">
                <a:latin typeface="Consolas" panose="020B0609020204030204" pitchFamily="49" charset="0"/>
              </a:rPr>
              <a:t>03  CTAGACG    00</a:t>
            </a:r>
          </a:p>
          <a:p>
            <a:pPr algn="ctr"/>
            <a:r>
              <a:rPr lang="en-US" sz="863" dirty="0">
                <a:latin typeface="Consolas" panose="020B0609020204030204" pitchFamily="49" charset="0"/>
              </a:rPr>
              <a:t>04  </a:t>
            </a:r>
            <a:r>
              <a:rPr lang="en-US" sz="863" dirty="0">
                <a:solidFill>
                  <a:srgbClr val="00B050"/>
                </a:solidFill>
                <a:latin typeface="Consolas" panose="020B0609020204030204" pitchFamily="49" charset="0"/>
              </a:rPr>
              <a:t>CGATATG</a:t>
            </a:r>
            <a:r>
              <a:rPr lang="en-US" sz="863" dirty="0">
                <a:solidFill>
                  <a:srgbClr val="92D050"/>
                </a:solidFill>
                <a:latin typeface="Consolas" panose="020B0609020204030204" pitchFamily="49" charset="0"/>
              </a:rPr>
              <a:t>    </a:t>
            </a:r>
            <a:r>
              <a:rPr lang="en-US" sz="863" dirty="0">
                <a:latin typeface="Consolas" panose="020B0609020204030204" pitchFamily="49" charset="0"/>
              </a:rPr>
              <a:t>05</a:t>
            </a:r>
          </a:p>
          <a:p>
            <a:pPr algn="ctr"/>
            <a:r>
              <a:rPr lang="en-US" sz="863" dirty="0">
                <a:latin typeface="Consolas" panose="020B0609020204030204" pitchFamily="49" charset="0"/>
              </a:rPr>
              <a:t>05  </a:t>
            </a:r>
            <a:r>
              <a:rPr lang="en-US" sz="863" dirty="0">
                <a:solidFill>
                  <a:srgbClr val="00B050"/>
                </a:solidFill>
                <a:latin typeface="Consolas" panose="020B0609020204030204" pitchFamily="49" charset="0"/>
              </a:rPr>
              <a:t>CTAGATG</a:t>
            </a:r>
            <a:r>
              <a:rPr lang="en-US" sz="863" dirty="0">
                <a:solidFill>
                  <a:srgbClr val="92D050"/>
                </a:solidFill>
                <a:latin typeface="Consolas" panose="020B0609020204030204" pitchFamily="49" charset="0"/>
              </a:rPr>
              <a:t>  </a:t>
            </a:r>
            <a:r>
              <a:rPr lang="en-US" sz="863" dirty="0">
                <a:latin typeface="Consolas" panose="020B0609020204030204" pitchFamily="49" charset="0"/>
              </a:rPr>
              <a:t>  03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78665C5-0D48-46C3-AAE7-09CB6F13276E}"/>
              </a:ext>
            </a:extLst>
          </p:cNvPr>
          <p:cNvSpPr/>
          <p:nvPr/>
        </p:nvSpPr>
        <p:spPr>
          <a:xfrm>
            <a:off x="1670050" y="1206325"/>
            <a:ext cx="3302000" cy="1961444"/>
          </a:xfrm>
          <a:custGeom>
            <a:avLst/>
            <a:gdLst>
              <a:gd name="connsiteX0" fmla="*/ 425215 w 4402666"/>
              <a:gd name="connsiteY0" fmla="*/ 2615259 h 2615259"/>
              <a:gd name="connsiteX1" fmla="*/ 1475081 w 4402666"/>
              <a:gd name="connsiteY1" fmla="*/ 1798696 h 2615259"/>
              <a:gd name="connsiteX2" fmla="*/ 2758252 w 4402666"/>
              <a:gd name="connsiteY2" fmla="*/ 1625600 h 2615259"/>
              <a:gd name="connsiteX3" fmla="*/ 3725333 w 4402666"/>
              <a:gd name="connsiteY3" fmla="*/ 1949215 h 2615259"/>
              <a:gd name="connsiteX4" fmla="*/ 4402666 w 4402666"/>
              <a:gd name="connsiteY4" fmla="*/ 1444978 h 2615259"/>
              <a:gd name="connsiteX5" fmla="*/ 3382903 w 4402666"/>
              <a:gd name="connsiteY5" fmla="*/ 319852 h 2615259"/>
              <a:gd name="connsiteX6" fmla="*/ 2129837 w 4402666"/>
              <a:gd name="connsiteY6" fmla="*/ 0 h 2615259"/>
              <a:gd name="connsiteX7" fmla="*/ 1719674 w 4402666"/>
              <a:gd name="connsiteY7" fmla="*/ 244593 h 2615259"/>
              <a:gd name="connsiteX8" fmla="*/ 564444 w 4402666"/>
              <a:gd name="connsiteY8" fmla="*/ 240830 h 2615259"/>
              <a:gd name="connsiteX9" fmla="*/ 0 w 4402666"/>
              <a:gd name="connsiteY9" fmla="*/ 1580444 h 2615259"/>
              <a:gd name="connsiteX10" fmla="*/ 425215 w 4402666"/>
              <a:gd name="connsiteY10" fmla="*/ 2615259 h 2615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02666" h="2615259">
                <a:moveTo>
                  <a:pt x="425215" y="2615259"/>
                </a:moveTo>
                <a:lnTo>
                  <a:pt x="1475081" y="1798696"/>
                </a:lnTo>
                <a:lnTo>
                  <a:pt x="2758252" y="1625600"/>
                </a:lnTo>
                <a:lnTo>
                  <a:pt x="3725333" y="1949215"/>
                </a:lnTo>
                <a:lnTo>
                  <a:pt x="4402666" y="1444978"/>
                </a:lnTo>
                <a:lnTo>
                  <a:pt x="3382903" y="319852"/>
                </a:lnTo>
                <a:lnTo>
                  <a:pt x="2129837" y="0"/>
                </a:lnTo>
                <a:lnTo>
                  <a:pt x="1719674" y="244593"/>
                </a:lnTo>
                <a:lnTo>
                  <a:pt x="564444" y="240830"/>
                </a:lnTo>
                <a:lnTo>
                  <a:pt x="0" y="1580444"/>
                </a:lnTo>
                <a:lnTo>
                  <a:pt x="425215" y="2615259"/>
                </a:lnTo>
                <a:close/>
              </a:path>
            </a:pathLst>
          </a:cu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46F6785-A847-4341-91D8-3A6F957797D3}"/>
              </a:ext>
            </a:extLst>
          </p:cNvPr>
          <p:cNvSpPr/>
          <p:nvPr/>
        </p:nvSpPr>
        <p:spPr>
          <a:xfrm>
            <a:off x="1997428" y="2478617"/>
            <a:ext cx="2777067" cy="1817511"/>
          </a:xfrm>
          <a:custGeom>
            <a:avLst/>
            <a:gdLst>
              <a:gd name="connsiteX0" fmla="*/ 0 w 3702756"/>
              <a:gd name="connsiteY0" fmla="*/ 993422 h 2423348"/>
              <a:gd name="connsiteX1" fmla="*/ 1061156 w 3702756"/>
              <a:gd name="connsiteY1" fmla="*/ 165570 h 2423348"/>
              <a:gd name="connsiteX2" fmla="*/ 2302934 w 3702756"/>
              <a:gd name="connsiteY2" fmla="*/ 0 h 2423348"/>
              <a:gd name="connsiteX3" fmla="*/ 3315171 w 3702756"/>
              <a:gd name="connsiteY3" fmla="*/ 327378 h 2423348"/>
              <a:gd name="connsiteX4" fmla="*/ 3702756 w 3702756"/>
              <a:gd name="connsiteY4" fmla="*/ 1158992 h 2423348"/>
              <a:gd name="connsiteX5" fmla="*/ 2999082 w 3702756"/>
              <a:gd name="connsiteY5" fmla="*/ 1268118 h 2423348"/>
              <a:gd name="connsiteX6" fmla="*/ 2423349 w 3702756"/>
              <a:gd name="connsiteY6" fmla="*/ 2423348 h 2423348"/>
              <a:gd name="connsiteX7" fmla="*/ 18815 w 3702756"/>
              <a:gd name="connsiteY7" fmla="*/ 2254015 h 2423348"/>
              <a:gd name="connsiteX8" fmla="*/ 188149 w 3702756"/>
              <a:gd name="connsiteY8" fmla="*/ 1335852 h 2423348"/>
              <a:gd name="connsiteX9" fmla="*/ 0 w 3702756"/>
              <a:gd name="connsiteY9" fmla="*/ 993422 h 242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2756" h="2423348">
                <a:moveTo>
                  <a:pt x="0" y="993422"/>
                </a:moveTo>
                <a:lnTo>
                  <a:pt x="1061156" y="165570"/>
                </a:lnTo>
                <a:lnTo>
                  <a:pt x="2302934" y="0"/>
                </a:lnTo>
                <a:lnTo>
                  <a:pt x="3315171" y="327378"/>
                </a:lnTo>
                <a:lnTo>
                  <a:pt x="3702756" y="1158992"/>
                </a:lnTo>
                <a:lnTo>
                  <a:pt x="2999082" y="1268118"/>
                </a:lnTo>
                <a:lnTo>
                  <a:pt x="2423349" y="2423348"/>
                </a:lnTo>
                <a:lnTo>
                  <a:pt x="18815" y="2254015"/>
                </a:lnTo>
                <a:lnTo>
                  <a:pt x="188149" y="1335852"/>
                </a:lnTo>
                <a:lnTo>
                  <a:pt x="0" y="993422"/>
                </a:lnTo>
                <a:close/>
              </a:path>
            </a:pathLst>
          </a:custGeom>
          <a:noFill/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A6FCB4-1F63-4FB7-8594-5C40480322D4}"/>
              </a:ext>
            </a:extLst>
          </p:cNvPr>
          <p:cNvSpPr txBox="1"/>
          <p:nvPr/>
        </p:nvSpPr>
        <p:spPr>
          <a:xfrm>
            <a:off x="3041291" y="2708441"/>
            <a:ext cx="614747" cy="369332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900" dirty="0"/>
              <a:t>CTATACG</a:t>
            </a:r>
            <a:endParaRPr lang="en-US" sz="900" dirty="0">
              <a:solidFill>
                <a:srgbClr val="92D050"/>
              </a:solidFill>
            </a:endParaRPr>
          </a:p>
          <a:p>
            <a:pPr algn="ctr"/>
            <a:r>
              <a:rPr lang="en-US" sz="900" dirty="0">
                <a:solidFill>
                  <a:srgbClr val="00B050"/>
                </a:solidFill>
              </a:rPr>
              <a:t>CGATATG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685AF3-C2A7-4B79-A0FB-4BCC125FAD7D}"/>
              </a:ext>
            </a:extLst>
          </p:cNvPr>
          <p:cNvSpPr txBox="1"/>
          <p:nvPr/>
        </p:nvSpPr>
        <p:spPr>
          <a:xfrm>
            <a:off x="5496739" y="1974982"/>
            <a:ext cx="1589861" cy="1154675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63" b="1" dirty="0"/>
              <a:t>Hosts</a:t>
            </a:r>
          </a:p>
          <a:p>
            <a:pPr algn="ctr"/>
            <a:r>
              <a:rPr lang="en-US" sz="863" dirty="0">
                <a:latin typeface="Consolas" panose="020B0609020204030204" pitchFamily="49" charset="0"/>
              </a:rPr>
              <a:t>ID  </a:t>
            </a:r>
            <a:r>
              <a:rPr lang="en-US" sz="863" dirty="0" err="1">
                <a:latin typeface="Consolas" panose="020B0609020204030204" pitchFamily="49" charset="0"/>
              </a:rPr>
              <a:t>BarcodeIDs</a:t>
            </a:r>
            <a:r>
              <a:rPr lang="en-US" sz="863" dirty="0">
                <a:latin typeface="Consolas" panose="020B0609020204030204" pitchFamily="49" charset="0"/>
              </a:rPr>
              <a:t>   Node</a:t>
            </a:r>
          </a:p>
          <a:p>
            <a:pPr algn="ctr"/>
            <a:r>
              <a:rPr lang="en-US" sz="863" dirty="0">
                <a:latin typeface="Consolas" panose="020B0609020204030204" pitchFamily="49" charset="0"/>
              </a:rPr>
              <a:t>00  [03, __, __]  01</a:t>
            </a:r>
          </a:p>
          <a:p>
            <a:pPr algn="ctr"/>
            <a:r>
              <a:rPr lang="en-US" sz="863" dirty="0">
                <a:latin typeface="Consolas" panose="020B0609020204030204" pitchFamily="49" charset="0"/>
              </a:rPr>
              <a:t>01  [00, __, __]  00</a:t>
            </a:r>
            <a:endParaRPr lang="en-US" sz="863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pPr algn="ctr"/>
            <a:r>
              <a:rPr lang="en-US" sz="863" dirty="0">
                <a:latin typeface="Consolas" panose="020B0609020204030204" pitchFamily="49" charset="0"/>
              </a:rPr>
              <a:t>02  [02, __, __]  00</a:t>
            </a:r>
          </a:p>
          <a:p>
            <a:pPr algn="ctr"/>
            <a:r>
              <a:rPr lang="en-US" sz="863" dirty="0">
                <a:latin typeface="Consolas" panose="020B0609020204030204" pitchFamily="49" charset="0"/>
              </a:rPr>
              <a:t>03  [__, __, __]  01</a:t>
            </a:r>
          </a:p>
          <a:p>
            <a:pPr algn="ctr"/>
            <a:r>
              <a:rPr lang="en-US" sz="863" dirty="0">
                <a:latin typeface="Consolas" panose="020B0609020204030204" pitchFamily="49" charset="0"/>
              </a:rPr>
              <a:t>04  [__, __, __]  00</a:t>
            </a:r>
          </a:p>
          <a:p>
            <a:pPr algn="ctr"/>
            <a:r>
              <a:rPr lang="en-US" sz="863" dirty="0">
                <a:latin typeface="Consolas" panose="020B0609020204030204" pitchFamily="49" charset="0"/>
              </a:rPr>
              <a:t>05  [01, __, __]  01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ABEDC6F-D1B7-45EC-B4EA-343E1FB44380}"/>
              </a:ext>
            </a:extLst>
          </p:cNvPr>
          <p:cNvSpPr txBox="1"/>
          <p:nvPr/>
        </p:nvSpPr>
        <p:spPr>
          <a:xfrm>
            <a:off x="5496739" y="1282991"/>
            <a:ext cx="1589861" cy="623504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63" b="1" dirty="0"/>
              <a:t>Nodes</a:t>
            </a:r>
          </a:p>
          <a:p>
            <a:pPr algn="ctr"/>
            <a:r>
              <a:rPr lang="en-US" sz="863" dirty="0">
                <a:latin typeface="Consolas" panose="020B0609020204030204" pitchFamily="49" charset="0"/>
              </a:rPr>
              <a:t>ID      </a:t>
            </a:r>
            <a:r>
              <a:rPr lang="en-US" sz="863" dirty="0" err="1">
                <a:latin typeface="Consolas" panose="020B0609020204030204" pitchFamily="49" charset="0"/>
              </a:rPr>
              <a:t>HostIDs</a:t>
            </a:r>
            <a:endParaRPr lang="en-US" sz="863" dirty="0">
              <a:latin typeface="Consolas" panose="020B0609020204030204" pitchFamily="49" charset="0"/>
            </a:endParaRPr>
          </a:p>
          <a:p>
            <a:pPr algn="ctr"/>
            <a:r>
              <a:rPr lang="en-US" sz="863" dirty="0">
                <a:latin typeface="Consolas" panose="020B0609020204030204" pitchFamily="49" charset="0"/>
              </a:rPr>
              <a:t>00  [01, 02, 04]</a:t>
            </a:r>
          </a:p>
          <a:p>
            <a:pPr algn="ctr"/>
            <a:r>
              <a:rPr lang="en-US" sz="863" dirty="0">
                <a:latin typeface="Consolas" panose="020B0609020204030204" pitchFamily="49" charset="0"/>
              </a:rPr>
              <a:t>01  [00, 03, 05]</a:t>
            </a:r>
            <a:endParaRPr lang="en-US" sz="863" dirty="0">
              <a:solidFill>
                <a:srgbClr val="92D050"/>
              </a:solidFill>
              <a:latin typeface="Consolas" panose="020B06090202040302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A55F02-4F3F-4D15-A77E-C3CEEC2B7ACA}"/>
              </a:ext>
            </a:extLst>
          </p:cNvPr>
          <p:cNvSpPr txBox="1"/>
          <p:nvPr/>
        </p:nvSpPr>
        <p:spPr>
          <a:xfrm>
            <a:off x="5496739" y="1974981"/>
            <a:ext cx="1589861" cy="1154675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63" b="1" dirty="0"/>
              <a:t>Hosts</a:t>
            </a:r>
          </a:p>
          <a:p>
            <a:pPr algn="ctr"/>
            <a:r>
              <a:rPr lang="en-US" sz="863" dirty="0">
                <a:latin typeface="Consolas" panose="020B0609020204030204" pitchFamily="49" charset="0"/>
              </a:rPr>
              <a:t>ID  </a:t>
            </a:r>
            <a:r>
              <a:rPr lang="en-US" sz="863" dirty="0" err="1">
                <a:latin typeface="Consolas" panose="020B0609020204030204" pitchFamily="49" charset="0"/>
              </a:rPr>
              <a:t>BarcodeIDs</a:t>
            </a:r>
            <a:r>
              <a:rPr lang="en-US" sz="863" dirty="0">
                <a:latin typeface="Consolas" panose="020B0609020204030204" pitchFamily="49" charset="0"/>
              </a:rPr>
              <a:t>   Node</a:t>
            </a:r>
          </a:p>
          <a:p>
            <a:pPr algn="ctr"/>
            <a:r>
              <a:rPr lang="en-US" sz="863" dirty="0">
                <a:latin typeface="Consolas" panose="020B0609020204030204" pitchFamily="49" charset="0"/>
              </a:rPr>
              <a:t>00  [03, __, __]  01</a:t>
            </a:r>
          </a:p>
          <a:p>
            <a:pPr algn="ctr"/>
            <a:r>
              <a:rPr lang="en-US" sz="863" dirty="0">
                <a:latin typeface="Consolas" panose="020B0609020204030204" pitchFamily="49" charset="0"/>
              </a:rPr>
              <a:t>01  [00, __, __]  00</a:t>
            </a:r>
            <a:endParaRPr lang="en-US" sz="863" dirty="0">
              <a:solidFill>
                <a:srgbClr val="92D050"/>
              </a:solidFill>
              <a:latin typeface="Consolas" panose="020B0609020204030204" pitchFamily="49" charset="0"/>
            </a:endParaRPr>
          </a:p>
          <a:p>
            <a:pPr algn="ctr"/>
            <a:r>
              <a:rPr lang="en-US" sz="863" dirty="0">
                <a:latin typeface="Consolas" panose="020B0609020204030204" pitchFamily="49" charset="0"/>
              </a:rPr>
              <a:t>02  [02, __, __]  00</a:t>
            </a:r>
          </a:p>
          <a:p>
            <a:pPr algn="ctr"/>
            <a:r>
              <a:rPr lang="en-US" sz="863" dirty="0">
                <a:latin typeface="Consolas" panose="020B0609020204030204" pitchFamily="49" charset="0"/>
              </a:rPr>
              <a:t>03  [</a:t>
            </a:r>
            <a:r>
              <a:rPr lang="en-US" sz="863" dirty="0">
                <a:solidFill>
                  <a:srgbClr val="00B050"/>
                </a:solidFill>
                <a:latin typeface="Consolas" panose="020B0609020204030204" pitchFamily="49" charset="0"/>
              </a:rPr>
              <a:t>05</a:t>
            </a:r>
            <a:r>
              <a:rPr lang="en-US" sz="863" dirty="0">
                <a:latin typeface="Consolas" panose="020B0609020204030204" pitchFamily="49" charset="0"/>
              </a:rPr>
              <a:t>, __, __]  01</a:t>
            </a:r>
          </a:p>
          <a:p>
            <a:pPr algn="ctr"/>
            <a:r>
              <a:rPr lang="en-US" sz="863" dirty="0">
                <a:latin typeface="Consolas" panose="020B0609020204030204" pitchFamily="49" charset="0"/>
              </a:rPr>
              <a:t>04  [__, __, __]  00</a:t>
            </a:r>
          </a:p>
          <a:p>
            <a:pPr algn="ctr"/>
            <a:r>
              <a:rPr lang="en-US" sz="863" dirty="0">
                <a:latin typeface="Consolas" panose="020B0609020204030204" pitchFamily="49" charset="0"/>
              </a:rPr>
              <a:t>05  [01, </a:t>
            </a:r>
            <a:r>
              <a:rPr lang="en-US" sz="863" dirty="0">
                <a:solidFill>
                  <a:srgbClr val="00B050"/>
                </a:solidFill>
                <a:latin typeface="Consolas" panose="020B0609020204030204" pitchFamily="49" charset="0"/>
              </a:rPr>
              <a:t>04</a:t>
            </a:r>
            <a:r>
              <a:rPr lang="en-US" sz="863" dirty="0">
                <a:latin typeface="Consolas" panose="020B0609020204030204" pitchFamily="49" charset="0"/>
              </a:rPr>
              <a:t>, __]  01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0D9974F-9F1C-47BA-9AA0-B2868363BCB1}"/>
              </a:ext>
            </a:extLst>
          </p:cNvPr>
          <p:cNvCxnSpPr>
            <a:cxnSpLocks/>
          </p:cNvCxnSpPr>
          <p:nvPr/>
        </p:nvCxnSpPr>
        <p:spPr>
          <a:xfrm>
            <a:off x="2909394" y="2010661"/>
            <a:ext cx="435598" cy="6406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433DFC3-6DB0-4E0E-ABFC-4922EFFFB43A}"/>
              </a:ext>
            </a:extLst>
          </p:cNvPr>
          <p:cNvCxnSpPr>
            <a:cxnSpLocks/>
          </p:cNvCxnSpPr>
          <p:nvPr/>
        </p:nvCxnSpPr>
        <p:spPr>
          <a:xfrm>
            <a:off x="2401066" y="2533167"/>
            <a:ext cx="513584" cy="108724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EEAD0CFD-85F8-483A-8280-9D80932CAF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058" y="2126312"/>
            <a:ext cx="532882" cy="442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B794271-6F9C-44D9-9601-7EFC6E55DD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24" y="2750923"/>
            <a:ext cx="532882" cy="442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020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" grpId="0" animBg="1"/>
      <p:bldP spid="7" grpId="0" animBg="1"/>
      <p:bldP spid="32" grpId="0" animBg="1"/>
      <p:bldP spid="35" grpId="0" animBg="1"/>
      <p:bldP spid="22" grpId="0" animBg="1"/>
      <p:bldP spid="2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D534F13-61EF-42F4-A72F-7EB2F1F6E030}"/>
              </a:ext>
            </a:extLst>
          </p:cNvPr>
          <p:cNvSpPr txBox="1"/>
          <p:nvPr/>
        </p:nvSpPr>
        <p:spPr>
          <a:xfrm>
            <a:off x="1614487" y="1381639"/>
            <a:ext cx="1814513" cy="3046988"/>
          </a:xfrm>
          <a:prstGeom prst="rect">
            <a:avLst/>
          </a:prstGeom>
          <a:noFill/>
          <a:ln w="19050">
            <a:solidFill>
              <a:srgbClr val="AFCEE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6692"/>
                </a:solidFill>
              </a:rPr>
              <a:t>Current state</a:t>
            </a:r>
          </a:p>
          <a:p>
            <a:endParaRPr lang="en-US" sz="1200" dirty="0">
              <a:solidFill>
                <a:srgbClr val="006692"/>
              </a:solidFill>
            </a:endParaRPr>
          </a:p>
          <a:p>
            <a:endParaRPr lang="en-US" sz="1200" dirty="0">
              <a:solidFill>
                <a:srgbClr val="006692"/>
              </a:solidFill>
            </a:endParaRPr>
          </a:p>
          <a:p>
            <a:endParaRPr lang="en-US" sz="1200" dirty="0">
              <a:solidFill>
                <a:srgbClr val="006692"/>
              </a:solidFill>
            </a:endParaRPr>
          </a:p>
          <a:p>
            <a:endParaRPr lang="en-US" sz="1200" dirty="0">
              <a:solidFill>
                <a:srgbClr val="006692"/>
              </a:solidFill>
            </a:endParaRPr>
          </a:p>
          <a:p>
            <a:endParaRPr lang="en-US" sz="1200" dirty="0">
              <a:solidFill>
                <a:srgbClr val="006692"/>
              </a:solidFill>
            </a:endParaRPr>
          </a:p>
          <a:p>
            <a:endParaRPr lang="en-US" sz="1200" dirty="0">
              <a:solidFill>
                <a:srgbClr val="006692"/>
              </a:solidFill>
            </a:endParaRPr>
          </a:p>
          <a:p>
            <a:endParaRPr lang="en-US" sz="1200" dirty="0">
              <a:solidFill>
                <a:srgbClr val="006692"/>
              </a:solidFill>
            </a:endParaRPr>
          </a:p>
          <a:p>
            <a:endParaRPr lang="en-US" sz="1200" dirty="0">
              <a:solidFill>
                <a:srgbClr val="006692"/>
              </a:solidFill>
            </a:endParaRPr>
          </a:p>
          <a:p>
            <a:endParaRPr lang="en-US" sz="1200" dirty="0">
              <a:solidFill>
                <a:srgbClr val="006692"/>
              </a:solidFill>
            </a:endParaRPr>
          </a:p>
          <a:p>
            <a:endParaRPr lang="en-US" sz="1200" dirty="0">
              <a:solidFill>
                <a:srgbClr val="006692"/>
              </a:solidFill>
            </a:endParaRPr>
          </a:p>
          <a:p>
            <a:endParaRPr lang="en-US" sz="1200" dirty="0">
              <a:solidFill>
                <a:srgbClr val="006692"/>
              </a:solidFill>
            </a:endParaRPr>
          </a:p>
          <a:p>
            <a:endParaRPr lang="en-US" sz="1200" dirty="0">
              <a:solidFill>
                <a:srgbClr val="006692"/>
              </a:solidFill>
            </a:endParaRPr>
          </a:p>
          <a:p>
            <a:endParaRPr lang="en-US" sz="1200" dirty="0">
              <a:solidFill>
                <a:srgbClr val="006692"/>
              </a:solidFill>
            </a:endParaRPr>
          </a:p>
          <a:p>
            <a:endParaRPr lang="en-US" sz="1200" dirty="0">
              <a:solidFill>
                <a:srgbClr val="006692"/>
              </a:solidFill>
            </a:endParaRPr>
          </a:p>
          <a:p>
            <a:endParaRPr lang="en-US" sz="1200" dirty="0">
              <a:solidFill>
                <a:srgbClr val="00669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4009D-3326-4D81-9E61-9F1A30F93611}"/>
              </a:ext>
            </a:extLst>
          </p:cNvPr>
          <p:cNvSpPr txBox="1"/>
          <p:nvPr/>
        </p:nvSpPr>
        <p:spPr>
          <a:xfrm>
            <a:off x="5715001" y="1275034"/>
            <a:ext cx="1814513" cy="3416320"/>
          </a:xfrm>
          <a:prstGeom prst="rect">
            <a:avLst/>
          </a:prstGeom>
          <a:noFill/>
          <a:ln w="19050">
            <a:solidFill>
              <a:srgbClr val="AFCEE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6692"/>
                </a:solidFill>
              </a:rPr>
              <a:t>New state</a:t>
            </a:r>
          </a:p>
          <a:p>
            <a:endParaRPr lang="en-US" sz="1200" dirty="0">
              <a:solidFill>
                <a:srgbClr val="006692"/>
              </a:solidFill>
            </a:endParaRPr>
          </a:p>
          <a:p>
            <a:endParaRPr lang="en-US" sz="1200" dirty="0">
              <a:solidFill>
                <a:srgbClr val="006692"/>
              </a:solidFill>
            </a:endParaRPr>
          </a:p>
          <a:p>
            <a:endParaRPr lang="en-US" sz="1200" dirty="0">
              <a:solidFill>
                <a:srgbClr val="006692"/>
              </a:solidFill>
            </a:endParaRPr>
          </a:p>
          <a:p>
            <a:endParaRPr lang="en-US" sz="1200" dirty="0">
              <a:solidFill>
                <a:srgbClr val="006692"/>
              </a:solidFill>
            </a:endParaRPr>
          </a:p>
          <a:p>
            <a:endParaRPr lang="en-US" sz="1200" dirty="0">
              <a:solidFill>
                <a:srgbClr val="006692"/>
              </a:solidFill>
            </a:endParaRPr>
          </a:p>
          <a:p>
            <a:endParaRPr lang="en-US" sz="1200" dirty="0">
              <a:solidFill>
                <a:srgbClr val="006692"/>
              </a:solidFill>
            </a:endParaRPr>
          </a:p>
          <a:p>
            <a:endParaRPr lang="en-US" sz="1200" dirty="0">
              <a:solidFill>
                <a:srgbClr val="006692"/>
              </a:solidFill>
            </a:endParaRPr>
          </a:p>
          <a:p>
            <a:endParaRPr lang="en-US" sz="1200" dirty="0">
              <a:solidFill>
                <a:srgbClr val="006692"/>
              </a:solidFill>
            </a:endParaRPr>
          </a:p>
          <a:p>
            <a:endParaRPr lang="en-US" sz="1200" dirty="0">
              <a:solidFill>
                <a:srgbClr val="006692"/>
              </a:solidFill>
            </a:endParaRPr>
          </a:p>
          <a:p>
            <a:endParaRPr lang="en-US" sz="1200" dirty="0">
              <a:solidFill>
                <a:srgbClr val="006692"/>
              </a:solidFill>
            </a:endParaRPr>
          </a:p>
          <a:p>
            <a:endParaRPr lang="en-US" sz="1200" dirty="0">
              <a:solidFill>
                <a:srgbClr val="006692"/>
              </a:solidFill>
            </a:endParaRPr>
          </a:p>
          <a:p>
            <a:endParaRPr lang="en-US" sz="1200" dirty="0">
              <a:solidFill>
                <a:srgbClr val="006692"/>
              </a:solidFill>
            </a:endParaRPr>
          </a:p>
          <a:p>
            <a:endParaRPr lang="en-US" sz="1200" dirty="0">
              <a:solidFill>
                <a:srgbClr val="006692"/>
              </a:solidFill>
            </a:endParaRPr>
          </a:p>
          <a:p>
            <a:endParaRPr lang="en-US" sz="1200" dirty="0">
              <a:solidFill>
                <a:srgbClr val="006692"/>
              </a:solidFill>
            </a:endParaRPr>
          </a:p>
          <a:p>
            <a:endParaRPr lang="en-US" sz="1200" dirty="0">
              <a:solidFill>
                <a:srgbClr val="006692"/>
              </a:solidFill>
            </a:endParaRPr>
          </a:p>
          <a:p>
            <a:endParaRPr lang="en-US" sz="1200" dirty="0">
              <a:solidFill>
                <a:srgbClr val="006692"/>
              </a:solidFill>
            </a:endParaRPr>
          </a:p>
          <a:p>
            <a:endParaRPr lang="en-US" sz="1200" dirty="0">
              <a:solidFill>
                <a:srgbClr val="00669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147C0-C0ED-498F-9617-2E8E7C9CC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Mechanics: A detailed look at a single simulation step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09128C-49DE-4C60-A2AA-75DD05C3A6EB}"/>
              </a:ext>
            </a:extLst>
          </p:cNvPr>
          <p:cNvSpPr txBox="1"/>
          <p:nvPr/>
        </p:nvSpPr>
        <p:spPr>
          <a:xfrm>
            <a:off x="1879511" y="1741676"/>
            <a:ext cx="1283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 Reservoir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ID  Barcode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0  CTA</a:t>
            </a:r>
            <a:r>
              <a:rPr lang="en-US" sz="1200" dirty="0">
                <a:solidFill>
                  <a:srgbClr val="FF9F1F"/>
                </a:solidFill>
                <a:latin typeface="Consolas" panose="020B0609020204030204" pitchFamily="49" charset="0"/>
              </a:rPr>
              <a:t>N</a:t>
            </a:r>
            <a:r>
              <a:rPr lang="en-US" sz="1200" dirty="0">
                <a:latin typeface="Consolas" panose="020B0609020204030204" pitchFamily="49" charset="0"/>
              </a:rPr>
              <a:t>AAGAC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1  GTAGATGAC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2  CTAGATGAC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3  CTCGAATAC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4  GTCGATGAC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7F391E-021A-4C5D-9394-6FB70C44A219}"/>
              </a:ext>
            </a:extLst>
          </p:cNvPr>
          <p:cNvSpPr txBox="1"/>
          <p:nvPr/>
        </p:nvSpPr>
        <p:spPr>
          <a:xfrm>
            <a:off x="1879512" y="3733915"/>
            <a:ext cx="1283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 History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ID  Barcode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0  CTACAAGAC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8EF65E-E6B8-4639-A1E6-D310E3D9B847}"/>
              </a:ext>
            </a:extLst>
          </p:cNvPr>
          <p:cNvSpPr txBox="1"/>
          <p:nvPr/>
        </p:nvSpPr>
        <p:spPr>
          <a:xfrm>
            <a:off x="5973306" y="1604477"/>
            <a:ext cx="1283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 Reservoir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ID  Barcode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0  CTA</a:t>
            </a:r>
            <a:r>
              <a:rPr lang="en-US" sz="1200" dirty="0">
                <a:solidFill>
                  <a:srgbClr val="FF9F1F"/>
                </a:solidFill>
                <a:latin typeface="Consolas" panose="020B0609020204030204" pitchFamily="49" charset="0"/>
              </a:rPr>
              <a:t>N</a:t>
            </a:r>
            <a:r>
              <a:rPr lang="en-US" sz="1200" dirty="0">
                <a:latin typeface="Consolas" panose="020B0609020204030204" pitchFamily="49" charset="0"/>
              </a:rPr>
              <a:t>AAGAC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1  GTAGATGAC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2  CTAGATGAC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4  GTCGATGAC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5  CTAGATGAC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6  CTAGAAGAC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4640B9-DA57-41D0-9657-4A535C1EF9C4}"/>
              </a:ext>
            </a:extLst>
          </p:cNvPr>
          <p:cNvSpPr txBox="1"/>
          <p:nvPr/>
        </p:nvSpPr>
        <p:spPr>
          <a:xfrm>
            <a:off x="5973306" y="3475245"/>
            <a:ext cx="1283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 History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ID  Barcode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0  CTACAAGAC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1  CTAGATGAC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2  CTAGAAGAC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680AD3-5ED3-4A2F-8FE9-253E609B1FBB}"/>
              </a:ext>
            </a:extLst>
          </p:cNvPr>
          <p:cNvSpPr txBox="1"/>
          <p:nvPr/>
        </p:nvSpPr>
        <p:spPr>
          <a:xfrm>
            <a:off x="3684495" y="1586658"/>
            <a:ext cx="1757917" cy="249299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Time step</a:t>
            </a:r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DE2183-26C3-4A95-8B1D-642533FE02EE}"/>
              </a:ext>
            </a:extLst>
          </p:cNvPr>
          <p:cNvCxnSpPr/>
          <p:nvPr/>
        </p:nvCxnSpPr>
        <p:spPr>
          <a:xfrm>
            <a:off x="1896028" y="2800350"/>
            <a:ext cx="1233484" cy="0"/>
          </a:xfrm>
          <a:prstGeom prst="line">
            <a:avLst/>
          </a:prstGeom>
          <a:ln w="28575">
            <a:solidFill>
              <a:srgbClr val="FF6D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4D2DDF6-36F0-45F7-BA19-B9BA1DBD2336}"/>
              </a:ext>
            </a:extLst>
          </p:cNvPr>
          <p:cNvSpPr txBox="1"/>
          <p:nvPr/>
        </p:nvSpPr>
        <p:spPr>
          <a:xfrm>
            <a:off x="3987053" y="1974675"/>
            <a:ext cx="1149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1. </a:t>
            </a:r>
            <a:r>
              <a:rPr lang="en-US" sz="1200" dirty="0">
                <a:solidFill>
                  <a:srgbClr val="FF6D6D"/>
                </a:solidFill>
              </a:rPr>
              <a:t>deaths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DBCA5D-A8FE-4A9D-B81C-1CE6B4ECF910}"/>
              </a:ext>
            </a:extLst>
          </p:cNvPr>
          <p:cNvSpPr txBox="1"/>
          <p:nvPr/>
        </p:nvSpPr>
        <p:spPr>
          <a:xfrm>
            <a:off x="3987053" y="2410994"/>
            <a:ext cx="1149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2. </a:t>
            </a:r>
            <a:r>
              <a:rPr lang="en-US" sz="1200" dirty="0">
                <a:solidFill>
                  <a:srgbClr val="78B832"/>
                </a:solidFill>
              </a:rPr>
              <a:t>births</a:t>
            </a:r>
          </a:p>
          <a:p>
            <a:r>
              <a:rPr lang="en-US" sz="1200" dirty="0"/>
              <a:t>   a. clonal</a:t>
            </a:r>
          </a:p>
          <a:p>
            <a:r>
              <a:rPr lang="en-US" sz="1200" dirty="0"/>
              <a:t>   b. meiotic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D5DD2A-8CF2-45BB-B30F-96E2851A1FD1}"/>
              </a:ext>
            </a:extLst>
          </p:cNvPr>
          <p:cNvSpPr txBox="1"/>
          <p:nvPr/>
        </p:nvSpPr>
        <p:spPr>
          <a:xfrm>
            <a:off x="3987053" y="3306709"/>
            <a:ext cx="1149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3. importation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9192A0-D5BE-4CF5-8110-6F03A840BC60}"/>
              </a:ext>
            </a:extLst>
          </p:cNvPr>
          <p:cNvSpPr/>
          <p:nvPr/>
        </p:nvSpPr>
        <p:spPr>
          <a:xfrm>
            <a:off x="1879511" y="2510790"/>
            <a:ext cx="1253655" cy="201702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27E6B-5043-4402-B546-8DF6E00FEABA}"/>
              </a:ext>
            </a:extLst>
          </p:cNvPr>
          <p:cNvSpPr/>
          <p:nvPr/>
        </p:nvSpPr>
        <p:spPr>
          <a:xfrm>
            <a:off x="1875857" y="3115285"/>
            <a:ext cx="1253655" cy="201702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7" name="Arrow: Curved Left 26">
            <a:extLst>
              <a:ext uri="{FF2B5EF4-FFF2-40B4-BE49-F238E27FC236}">
                <a16:creationId xmlns:a16="http://schemas.microsoft.com/office/drawing/2014/main" id="{97C271CC-FCE7-44A9-A305-1E2730D5AEAC}"/>
              </a:ext>
            </a:extLst>
          </p:cNvPr>
          <p:cNvSpPr/>
          <p:nvPr/>
        </p:nvSpPr>
        <p:spPr>
          <a:xfrm>
            <a:off x="3169853" y="2626093"/>
            <a:ext cx="209007" cy="692496"/>
          </a:xfrm>
          <a:prstGeom prst="curved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D6F023C-16D9-45CB-B15B-F2CC4A11EE02}"/>
              </a:ext>
            </a:extLst>
          </p:cNvPr>
          <p:cNvSpPr/>
          <p:nvPr/>
        </p:nvSpPr>
        <p:spPr>
          <a:xfrm>
            <a:off x="4000501" y="2640791"/>
            <a:ext cx="968189" cy="222804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805548B-F147-4AE5-8A1F-DDE49E96BFBF}"/>
              </a:ext>
            </a:extLst>
          </p:cNvPr>
          <p:cNvSpPr/>
          <p:nvPr/>
        </p:nvSpPr>
        <p:spPr>
          <a:xfrm>
            <a:off x="4034660" y="2823953"/>
            <a:ext cx="968189" cy="222804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5962B98-34B7-4F14-81BF-6656365B78B2}"/>
              </a:ext>
            </a:extLst>
          </p:cNvPr>
          <p:cNvSpPr/>
          <p:nvPr/>
        </p:nvSpPr>
        <p:spPr>
          <a:xfrm>
            <a:off x="1879510" y="2510790"/>
            <a:ext cx="830072" cy="201702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0A6A13B-9179-421F-B301-AA9A552117CB}"/>
              </a:ext>
            </a:extLst>
          </p:cNvPr>
          <p:cNvSpPr/>
          <p:nvPr/>
        </p:nvSpPr>
        <p:spPr>
          <a:xfrm>
            <a:off x="2703143" y="2137410"/>
            <a:ext cx="426369" cy="201702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FA6A511-2B7E-4A54-94EB-CCF675CEE548}"/>
              </a:ext>
            </a:extLst>
          </p:cNvPr>
          <p:cNvSpPr/>
          <p:nvPr/>
        </p:nvSpPr>
        <p:spPr>
          <a:xfrm>
            <a:off x="1879511" y="2147024"/>
            <a:ext cx="231678" cy="201702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8DE46EE-7414-4925-9893-027BF4B99852}"/>
              </a:ext>
            </a:extLst>
          </p:cNvPr>
          <p:cNvSpPr/>
          <p:nvPr/>
        </p:nvSpPr>
        <p:spPr>
          <a:xfrm>
            <a:off x="1875857" y="3343465"/>
            <a:ext cx="1253655" cy="201702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4" name="Arrow: Curved Left 33">
            <a:extLst>
              <a:ext uri="{FF2B5EF4-FFF2-40B4-BE49-F238E27FC236}">
                <a16:creationId xmlns:a16="http://schemas.microsoft.com/office/drawing/2014/main" id="{D8691C3E-B9A2-420C-8B50-9947E3837889}"/>
              </a:ext>
            </a:extLst>
          </p:cNvPr>
          <p:cNvSpPr/>
          <p:nvPr/>
        </p:nvSpPr>
        <p:spPr>
          <a:xfrm>
            <a:off x="3230079" y="2227139"/>
            <a:ext cx="209007" cy="1332034"/>
          </a:xfrm>
          <a:prstGeom prst="curved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5" name="Arrow: Curved Left 34">
            <a:extLst>
              <a:ext uri="{FF2B5EF4-FFF2-40B4-BE49-F238E27FC236}">
                <a16:creationId xmlns:a16="http://schemas.microsoft.com/office/drawing/2014/main" id="{376F6865-017B-4FA9-8731-D395C079269A}"/>
              </a:ext>
            </a:extLst>
          </p:cNvPr>
          <p:cNvSpPr/>
          <p:nvPr/>
        </p:nvSpPr>
        <p:spPr>
          <a:xfrm>
            <a:off x="3169853" y="2608118"/>
            <a:ext cx="209007" cy="877393"/>
          </a:xfrm>
          <a:prstGeom prst="curved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275DF4B-644D-44DF-B8FF-AC04C73C0A88}"/>
              </a:ext>
            </a:extLst>
          </p:cNvPr>
          <p:cNvSpPr/>
          <p:nvPr/>
        </p:nvSpPr>
        <p:spPr>
          <a:xfrm>
            <a:off x="5973014" y="2736183"/>
            <a:ext cx="1253655" cy="41126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64C590A-223C-47FE-891C-570710F91FF3}"/>
              </a:ext>
            </a:extLst>
          </p:cNvPr>
          <p:cNvSpPr/>
          <p:nvPr/>
        </p:nvSpPr>
        <p:spPr>
          <a:xfrm>
            <a:off x="5973014" y="4061073"/>
            <a:ext cx="1253655" cy="41126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24303250-5921-4D58-9B73-15C9E1450083}"/>
              </a:ext>
            </a:extLst>
          </p:cNvPr>
          <p:cNvSpPr/>
          <p:nvPr/>
        </p:nvSpPr>
        <p:spPr>
          <a:xfrm rot="492857">
            <a:off x="1330915" y="3071116"/>
            <a:ext cx="480713" cy="180455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7480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8" grpId="0"/>
      <p:bldP spid="12" grpId="0" animBg="1"/>
      <p:bldP spid="15" grpId="0"/>
      <p:bldP spid="16" grpId="0"/>
      <p:bldP spid="17" grpId="0"/>
      <p:bldP spid="3" grpId="0" animBg="1"/>
      <p:bldP spid="3" grpId="1" animBg="1"/>
      <p:bldP spid="18" grpId="0" animBg="1"/>
      <p:bldP spid="18" grpId="1" animBg="1"/>
      <p:bldP spid="18" grpId="2" animBg="1"/>
      <p:bldP spid="18" grpId="3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8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D1E9E5D-7643-4CBC-9020-B7465F21EE22}"/>
              </a:ext>
            </a:extLst>
          </p:cNvPr>
          <p:cNvSpPr txBox="1"/>
          <p:nvPr/>
        </p:nvSpPr>
        <p:spPr>
          <a:xfrm>
            <a:off x="1579290" y="1109258"/>
            <a:ext cx="3765911" cy="3600986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B072C7-0413-4740-A3B2-AF0618D006D2}"/>
              </a:ext>
            </a:extLst>
          </p:cNvPr>
          <p:cNvSpPr txBox="1"/>
          <p:nvPr/>
        </p:nvSpPr>
        <p:spPr>
          <a:xfrm>
            <a:off x="1822913" y="1234398"/>
            <a:ext cx="1597784" cy="3293209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Parameters</a:t>
            </a:r>
          </a:p>
          <a:p>
            <a:r>
              <a:rPr lang="en-US" sz="1200" dirty="0"/>
              <a:t> 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0841D9-259C-4683-9F2F-B752C4CE1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Model Overview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601241-0BBF-40F7-AF0A-8ECD5B4EC233}"/>
              </a:ext>
            </a:extLst>
          </p:cNvPr>
          <p:cNvSpPr txBox="1"/>
          <p:nvPr/>
        </p:nvSpPr>
        <p:spPr>
          <a:xfrm>
            <a:off x="1959958" y="1557599"/>
            <a:ext cx="1323695" cy="1384995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Floating:</a:t>
            </a:r>
          </a:p>
          <a:p>
            <a:r>
              <a:rPr lang="en-US" sz="1200" dirty="0"/>
              <a:t>R</a:t>
            </a:r>
            <a:r>
              <a:rPr lang="en-US" sz="1200" baseline="-25000" dirty="0"/>
              <a:t>0A</a:t>
            </a:r>
            <a:r>
              <a:rPr lang="en-US" sz="1200" dirty="0"/>
              <a:t>, R</a:t>
            </a:r>
            <a:r>
              <a:rPr lang="en-US" sz="1200" baseline="-25000" dirty="0"/>
              <a:t>0B</a:t>
            </a:r>
            <a:r>
              <a:rPr lang="en-US" sz="1200" dirty="0"/>
              <a:t>, R</a:t>
            </a:r>
            <a:r>
              <a:rPr lang="en-US" sz="1200" baseline="-25000" dirty="0"/>
              <a:t>0C</a:t>
            </a:r>
          </a:p>
          <a:p>
            <a:endParaRPr lang="en-US" sz="1200" i="1" dirty="0"/>
          </a:p>
          <a:p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Fixed:</a:t>
            </a:r>
          </a:p>
          <a:p>
            <a:r>
              <a:rPr lang="en-US" sz="1200" dirty="0"/>
              <a:t>Extinction rate</a:t>
            </a:r>
          </a:p>
          <a:p>
            <a:r>
              <a:rPr lang="en-US" sz="1200" dirty="0"/>
              <a:t>Outcrossing rate</a:t>
            </a:r>
          </a:p>
          <a:p>
            <a:r>
              <a:rPr lang="en-US" sz="1200" dirty="0"/>
              <a:t>Importation rate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9CA0C-7DF9-4B98-A3E2-B5090A2F1867}"/>
              </a:ext>
            </a:extLst>
          </p:cNvPr>
          <p:cNvSpPr txBox="1"/>
          <p:nvPr/>
        </p:nvSpPr>
        <p:spPr>
          <a:xfrm>
            <a:off x="1959958" y="3184221"/>
            <a:ext cx="1323695" cy="1200329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Constants:</a:t>
            </a:r>
          </a:p>
          <a:p>
            <a:r>
              <a:rPr lang="en-US" sz="1200" dirty="0"/>
              <a:t>Allele frequency</a:t>
            </a:r>
          </a:p>
          <a:p>
            <a:r>
              <a:rPr lang="en-US" sz="1200" dirty="0"/>
              <a:t>SNP positions</a:t>
            </a:r>
          </a:p>
          <a:p>
            <a:r>
              <a:rPr lang="en-US" sz="1200" dirty="0"/>
              <a:t>Chromosomes</a:t>
            </a:r>
          </a:p>
          <a:p>
            <a:r>
              <a:rPr lang="en-US" sz="1200" dirty="0"/>
              <a:t>Rainfall</a:t>
            </a:r>
          </a:p>
          <a:p>
            <a:r>
              <a:rPr lang="en-US" sz="1200" dirty="0"/>
              <a:t>Host population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6C2ACD-08A4-430A-9008-A89B09F0D32D}"/>
              </a:ext>
            </a:extLst>
          </p:cNvPr>
          <p:cNvSpPr txBox="1"/>
          <p:nvPr/>
        </p:nvSpPr>
        <p:spPr>
          <a:xfrm>
            <a:off x="3610531" y="1799973"/>
            <a:ext cx="1499347" cy="830997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Mechanics:</a:t>
            </a:r>
          </a:p>
          <a:p>
            <a:r>
              <a:rPr lang="en-US" sz="1200" dirty="0"/>
              <a:t>Outcrossing</a:t>
            </a:r>
          </a:p>
          <a:p>
            <a:r>
              <a:rPr lang="en-US" sz="1200" dirty="0"/>
              <a:t>Importation</a:t>
            </a:r>
          </a:p>
          <a:p>
            <a:r>
              <a:rPr lang="en-US" sz="1200" dirty="0"/>
              <a:t>Clonal propagation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BFFC89-0B37-4E13-8B8F-991CCFFB4B69}"/>
              </a:ext>
            </a:extLst>
          </p:cNvPr>
          <p:cNvSpPr txBox="1"/>
          <p:nvPr/>
        </p:nvSpPr>
        <p:spPr>
          <a:xfrm>
            <a:off x="5842747" y="1591218"/>
            <a:ext cx="1624853" cy="276999"/>
          </a:xfrm>
          <a:prstGeom prst="rect">
            <a:avLst/>
          </a:prstGeom>
          <a:noFill/>
          <a:ln w="19050">
            <a:solidFill>
              <a:srgbClr val="FF57DB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Reservoir, hosts, nodes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1C28DA-E128-4090-A4D1-0EBBC37800CE}"/>
              </a:ext>
            </a:extLst>
          </p:cNvPr>
          <p:cNvSpPr txBox="1"/>
          <p:nvPr/>
        </p:nvSpPr>
        <p:spPr>
          <a:xfrm>
            <a:off x="3610530" y="3170381"/>
            <a:ext cx="1499347" cy="830997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Diversity metrics:</a:t>
            </a:r>
          </a:p>
          <a:p>
            <a:r>
              <a:rPr lang="en-US" sz="1200" dirty="0"/>
              <a:t>COI</a:t>
            </a:r>
          </a:p>
          <a:p>
            <a:r>
              <a:rPr lang="en-US" sz="1200" dirty="0"/>
              <a:t>Repeated clones</a:t>
            </a:r>
          </a:p>
          <a:p>
            <a:r>
              <a:rPr lang="en-US" sz="1200" dirty="0"/>
              <a:t>Number of strains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45D7AC-91F7-48B1-BA14-F4831BF859A6}"/>
              </a:ext>
            </a:extLst>
          </p:cNvPr>
          <p:cNvSpPr txBox="1"/>
          <p:nvPr/>
        </p:nvSpPr>
        <p:spPr>
          <a:xfrm>
            <a:off x="5842747" y="2294752"/>
            <a:ext cx="1624853" cy="276999"/>
          </a:xfrm>
          <a:prstGeom prst="rect">
            <a:avLst/>
          </a:prstGeom>
          <a:noFill/>
          <a:ln w="19050">
            <a:solidFill>
              <a:srgbClr val="FF57DB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Infection history</a:t>
            </a:r>
          </a:p>
        </p:txBody>
      </p:sp>
      <p:sp>
        <p:nvSpPr>
          <p:cNvPr id="15" name="Arrow: Curved Left 14">
            <a:extLst>
              <a:ext uri="{FF2B5EF4-FFF2-40B4-BE49-F238E27FC236}">
                <a16:creationId xmlns:a16="http://schemas.microsoft.com/office/drawing/2014/main" id="{B2E9CA06-D28F-48A7-90CB-DF612A77A000}"/>
              </a:ext>
            </a:extLst>
          </p:cNvPr>
          <p:cNvSpPr/>
          <p:nvPr/>
        </p:nvSpPr>
        <p:spPr>
          <a:xfrm flipH="1">
            <a:off x="5553626" y="1683718"/>
            <a:ext cx="216177" cy="762161"/>
          </a:xfrm>
          <a:prstGeom prst="curvedLeftArrow">
            <a:avLst/>
          </a:prstGeom>
          <a:solidFill>
            <a:srgbClr val="FF57DB"/>
          </a:solidFill>
          <a:ln>
            <a:solidFill>
              <a:srgbClr val="FF5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101BF9-45D5-43A5-B8C6-20BE58B4D7BE}"/>
              </a:ext>
            </a:extLst>
          </p:cNvPr>
          <p:cNvSpPr txBox="1"/>
          <p:nvPr/>
        </p:nvSpPr>
        <p:spPr>
          <a:xfrm>
            <a:off x="5842747" y="3495544"/>
            <a:ext cx="1624853" cy="276999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Senegal 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120D56-1D67-4C01-8C02-A83F6186F929}"/>
              </a:ext>
            </a:extLst>
          </p:cNvPr>
          <p:cNvSpPr txBox="1"/>
          <p:nvPr/>
        </p:nvSpPr>
        <p:spPr>
          <a:xfrm>
            <a:off x="3610530" y="2796801"/>
            <a:ext cx="1499347" cy="276999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Sampling model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6E4712-8D8E-43F7-9440-17669BE7D91A}"/>
              </a:ext>
            </a:extLst>
          </p:cNvPr>
          <p:cNvSpPr txBox="1"/>
          <p:nvPr/>
        </p:nvSpPr>
        <p:spPr>
          <a:xfrm>
            <a:off x="5842747" y="2744195"/>
            <a:ext cx="1624853" cy="276999"/>
          </a:xfrm>
          <a:prstGeom prst="rect">
            <a:avLst/>
          </a:prstGeom>
          <a:noFill/>
          <a:ln w="19050">
            <a:solidFill>
              <a:srgbClr val="FF57DB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Sampled infections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5123FF-2806-42E8-BEDD-5899F327D1CA}"/>
              </a:ext>
            </a:extLst>
          </p:cNvPr>
          <p:cNvSpPr txBox="1"/>
          <p:nvPr/>
        </p:nvSpPr>
        <p:spPr>
          <a:xfrm>
            <a:off x="5842747" y="4109416"/>
            <a:ext cx="1624853" cy="276999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Likelihood</a:t>
            </a:r>
          </a:p>
        </p:txBody>
      </p:sp>
      <p:sp>
        <p:nvSpPr>
          <p:cNvPr id="20" name="Arrow: Curved Left 19">
            <a:extLst>
              <a:ext uri="{FF2B5EF4-FFF2-40B4-BE49-F238E27FC236}">
                <a16:creationId xmlns:a16="http://schemas.microsoft.com/office/drawing/2014/main" id="{265CE52C-F5C9-435D-8EB9-A76BE6C62D6B}"/>
              </a:ext>
            </a:extLst>
          </p:cNvPr>
          <p:cNvSpPr/>
          <p:nvPr/>
        </p:nvSpPr>
        <p:spPr>
          <a:xfrm flipH="1">
            <a:off x="5593570" y="2473587"/>
            <a:ext cx="170883" cy="401232"/>
          </a:xfrm>
          <a:prstGeom prst="curvedLeftArrow">
            <a:avLst/>
          </a:prstGeom>
          <a:solidFill>
            <a:srgbClr val="FF57DB"/>
          </a:solidFill>
          <a:ln>
            <a:solidFill>
              <a:srgbClr val="FF5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" name="Arrow: Up-Down 2">
            <a:extLst>
              <a:ext uri="{FF2B5EF4-FFF2-40B4-BE49-F238E27FC236}">
                <a16:creationId xmlns:a16="http://schemas.microsoft.com/office/drawing/2014/main" id="{E4BAB08F-9B5C-4D96-9F60-8BFDB80A629A}"/>
              </a:ext>
            </a:extLst>
          </p:cNvPr>
          <p:cNvSpPr/>
          <p:nvPr/>
        </p:nvSpPr>
        <p:spPr>
          <a:xfrm>
            <a:off x="6449291" y="3081092"/>
            <a:ext cx="133875" cy="334053"/>
          </a:xfrm>
          <a:prstGeom prst="upDownArrow">
            <a:avLst/>
          </a:prstGeom>
          <a:solidFill>
            <a:srgbClr val="FF57DB"/>
          </a:solidFill>
          <a:ln>
            <a:solidFill>
              <a:srgbClr val="FF5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17BC7F6-0759-4428-B4DB-A0C1ED95A880}"/>
              </a:ext>
            </a:extLst>
          </p:cNvPr>
          <p:cNvSpPr/>
          <p:nvPr/>
        </p:nvSpPr>
        <p:spPr>
          <a:xfrm rot="492857">
            <a:off x="5188963" y="2292975"/>
            <a:ext cx="437391" cy="143173"/>
          </a:xfrm>
          <a:prstGeom prst="rightArrow">
            <a:avLst/>
          </a:prstGeom>
          <a:solidFill>
            <a:srgbClr val="25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8C9BE8EE-9D0E-4358-A083-AF405561B3FE}"/>
              </a:ext>
            </a:extLst>
          </p:cNvPr>
          <p:cNvSpPr/>
          <p:nvPr/>
        </p:nvSpPr>
        <p:spPr>
          <a:xfrm rot="21427576">
            <a:off x="5184338" y="2868386"/>
            <a:ext cx="546426" cy="139198"/>
          </a:xfrm>
          <a:prstGeom prst="rightArrow">
            <a:avLst/>
          </a:prstGeom>
          <a:solidFill>
            <a:srgbClr val="25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7669E67E-A7F5-41D1-8D20-C5FADB4525BB}"/>
              </a:ext>
            </a:extLst>
          </p:cNvPr>
          <p:cNvSpPr/>
          <p:nvPr/>
        </p:nvSpPr>
        <p:spPr>
          <a:xfrm rot="21182998">
            <a:off x="5191310" y="3227309"/>
            <a:ext cx="1179796" cy="167542"/>
          </a:xfrm>
          <a:prstGeom prst="rightArrow">
            <a:avLst/>
          </a:prstGeom>
          <a:solidFill>
            <a:srgbClr val="25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Arrow: U-Turn 8">
            <a:extLst>
              <a:ext uri="{FF2B5EF4-FFF2-40B4-BE49-F238E27FC236}">
                <a16:creationId xmlns:a16="http://schemas.microsoft.com/office/drawing/2014/main" id="{42D71E66-58E4-40A0-8FF2-EBB23061CF7B}"/>
              </a:ext>
            </a:extLst>
          </p:cNvPr>
          <p:cNvSpPr/>
          <p:nvPr/>
        </p:nvSpPr>
        <p:spPr>
          <a:xfrm rot="5400000">
            <a:off x="6770703" y="3092559"/>
            <a:ext cx="1130709" cy="1329884"/>
          </a:xfrm>
          <a:prstGeom prst="uturnArrow">
            <a:avLst>
              <a:gd name="adj1" fmla="val 6998"/>
              <a:gd name="adj2" fmla="val 8147"/>
              <a:gd name="adj3" fmla="val 8472"/>
              <a:gd name="adj4" fmla="val 43750"/>
              <a:gd name="adj5" fmla="val 3554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94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8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" grpId="0" animBg="1"/>
      <p:bldP spid="4" grpId="0" animBg="1"/>
      <p:bldP spid="21" grpId="0" animBg="1"/>
      <p:bldP spid="22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1B072C7-0413-4740-A3B2-AF0618D006D2}"/>
              </a:ext>
            </a:extLst>
          </p:cNvPr>
          <p:cNvSpPr txBox="1"/>
          <p:nvPr/>
        </p:nvSpPr>
        <p:spPr>
          <a:xfrm>
            <a:off x="1822913" y="1106887"/>
            <a:ext cx="1597784" cy="1015663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Model</a:t>
            </a:r>
          </a:p>
          <a:p>
            <a:r>
              <a:rPr lang="en-US" sz="1200" dirty="0"/>
              <a:t> 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0841D9-259C-4683-9F2F-B752C4CE1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sweep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601241-0BBF-40F7-AF0A-8ECD5B4EC233}"/>
              </a:ext>
            </a:extLst>
          </p:cNvPr>
          <p:cNvSpPr txBox="1"/>
          <p:nvPr/>
        </p:nvSpPr>
        <p:spPr>
          <a:xfrm>
            <a:off x="1959958" y="1369328"/>
            <a:ext cx="1323695" cy="646331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Parameters:</a:t>
            </a:r>
          </a:p>
          <a:p>
            <a:r>
              <a:rPr lang="en-US" sz="1200" dirty="0"/>
              <a:t>(R</a:t>
            </a:r>
            <a:r>
              <a:rPr lang="en-US" sz="1200" baseline="-25000" dirty="0"/>
              <a:t>0A</a:t>
            </a:r>
            <a:r>
              <a:rPr lang="en-US" sz="1200" dirty="0"/>
              <a:t>, R</a:t>
            </a:r>
            <a:r>
              <a:rPr lang="en-US" sz="1200" baseline="-25000" dirty="0"/>
              <a:t>0B</a:t>
            </a:r>
            <a:r>
              <a:rPr lang="en-US" sz="1200" dirty="0"/>
              <a:t>, R</a:t>
            </a:r>
            <a:r>
              <a:rPr lang="en-US" sz="1200" baseline="-25000" dirty="0"/>
              <a:t>0C</a:t>
            </a:r>
            <a:r>
              <a:rPr lang="en-US" sz="1200" dirty="0"/>
              <a:t>) </a:t>
            </a:r>
          </a:p>
          <a:p>
            <a:r>
              <a:rPr lang="en-US" sz="1200" dirty="0"/>
              <a:t>  = (1.2, 1.2, 1.2)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101BF9-45D5-43A5-B8C6-20BE58B4D7BE}"/>
              </a:ext>
            </a:extLst>
          </p:cNvPr>
          <p:cNvSpPr txBox="1"/>
          <p:nvPr/>
        </p:nvSpPr>
        <p:spPr>
          <a:xfrm>
            <a:off x="6208047" y="1238175"/>
            <a:ext cx="1499347" cy="2862322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Senegal data</a:t>
            </a:r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6E4712-8D8E-43F7-9440-17669BE7D91A}"/>
              </a:ext>
            </a:extLst>
          </p:cNvPr>
          <p:cNvSpPr txBox="1"/>
          <p:nvPr/>
        </p:nvSpPr>
        <p:spPr>
          <a:xfrm>
            <a:off x="3551164" y="1238374"/>
            <a:ext cx="1499347" cy="646331"/>
          </a:xfrm>
          <a:prstGeom prst="rect">
            <a:avLst/>
          </a:prstGeom>
          <a:noFill/>
          <a:ln w="19050">
            <a:solidFill>
              <a:srgbClr val="FF57DB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dirty="0"/>
          </a:p>
          <a:p>
            <a:pPr algn="ctr"/>
            <a:r>
              <a:rPr lang="en-US" sz="1200" dirty="0"/>
              <a:t>Simulation</a:t>
            </a:r>
          </a:p>
          <a:p>
            <a:pPr algn="ctr"/>
            <a:endParaRPr lang="en-US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5123FF-2806-42E8-BEDD-5899F327D1CA}"/>
              </a:ext>
            </a:extLst>
          </p:cNvPr>
          <p:cNvSpPr txBox="1"/>
          <p:nvPr/>
        </p:nvSpPr>
        <p:spPr>
          <a:xfrm>
            <a:off x="5180296" y="4323964"/>
            <a:ext cx="890300" cy="276999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Likelihood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9EF005-3A07-4F5D-87CB-F244FBC34089}"/>
              </a:ext>
            </a:extLst>
          </p:cNvPr>
          <p:cNvSpPr txBox="1"/>
          <p:nvPr/>
        </p:nvSpPr>
        <p:spPr>
          <a:xfrm>
            <a:off x="1822507" y="2346076"/>
            <a:ext cx="1597784" cy="1015663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Model</a:t>
            </a:r>
          </a:p>
          <a:p>
            <a:r>
              <a:rPr lang="en-US" sz="1200" dirty="0"/>
              <a:t> 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B8568F-C936-46C3-A82A-AA4D9519EA22}"/>
              </a:ext>
            </a:extLst>
          </p:cNvPr>
          <p:cNvSpPr txBox="1"/>
          <p:nvPr/>
        </p:nvSpPr>
        <p:spPr>
          <a:xfrm>
            <a:off x="1959551" y="2611219"/>
            <a:ext cx="1323695" cy="646331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Parameters:</a:t>
            </a:r>
          </a:p>
          <a:p>
            <a:r>
              <a:rPr lang="en-US" sz="1200" dirty="0"/>
              <a:t>(R</a:t>
            </a:r>
            <a:r>
              <a:rPr lang="en-US" sz="1200" baseline="-25000" dirty="0"/>
              <a:t>0A</a:t>
            </a:r>
            <a:r>
              <a:rPr lang="en-US" sz="1200" dirty="0"/>
              <a:t>, R</a:t>
            </a:r>
            <a:r>
              <a:rPr lang="en-US" sz="1200" baseline="-25000" dirty="0"/>
              <a:t>0B</a:t>
            </a:r>
            <a:r>
              <a:rPr lang="en-US" sz="1200" dirty="0"/>
              <a:t>, R</a:t>
            </a:r>
            <a:r>
              <a:rPr lang="en-US" sz="1200" baseline="-25000" dirty="0"/>
              <a:t>0C</a:t>
            </a:r>
            <a:r>
              <a:rPr lang="en-US" sz="1200" dirty="0"/>
              <a:t>) </a:t>
            </a:r>
          </a:p>
          <a:p>
            <a:r>
              <a:rPr lang="en-US" sz="1200" dirty="0"/>
              <a:t>  = (1.2, 1.2, 1.8)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4ABDBC-7940-4643-90FF-3AA0843923CD}"/>
              </a:ext>
            </a:extLst>
          </p:cNvPr>
          <p:cNvSpPr txBox="1"/>
          <p:nvPr/>
        </p:nvSpPr>
        <p:spPr>
          <a:xfrm>
            <a:off x="3550758" y="2477563"/>
            <a:ext cx="1499347" cy="646331"/>
          </a:xfrm>
          <a:prstGeom prst="rect">
            <a:avLst/>
          </a:prstGeom>
          <a:noFill/>
          <a:ln w="19050">
            <a:solidFill>
              <a:srgbClr val="FF57DB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dirty="0"/>
          </a:p>
          <a:p>
            <a:pPr algn="ctr"/>
            <a:r>
              <a:rPr lang="en-US" sz="1200" dirty="0"/>
              <a:t>Simulation</a:t>
            </a:r>
          </a:p>
          <a:p>
            <a:pPr algn="ctr"/>
            <a:endParaRPr lang="en-US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47F053-DC4C-4953-A8EB-4BC98984B9FD}"/>
              </a:ext>
            </a:extLst>
          </p:cNvPr>
          <p:cNvSpPr txBox="1"/>
          <p:nvPr/>
        </p:nvSpPr>
        <p:spPr>
          <a:xfrm>
            <a:off x="1822507" y="3585265"/>
            <a:ext cx="1597784" cy="1015663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Model</a:t>
            </a:r>
          </a:p>
          <a:p>
            <a:r>
              <a:rPr lang="en-US" sz="1200" dirty="0"/>
              <a:t> 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2EB46E-3C33-49AB-A4D8-F34781AEAEAC}"/>
              </a:ext>
            </a:extLst>
          </p:cNvPr>
          <p:cNvSpPr txBox="1"/>
          <p:nvPr/>
        </p:nvSpPr>
        <p:spPr>
          <a:xfrm>
            <a:off x="1959551" y="3847197"/>
            <a:ext cx="1323695" cy="646331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Parameters:</a:t>
            </a:r>
          </a:p>
          <a:p>
            <a:r>
              <a:rPr lang="en-US" sz="1200" dirty="0"/>
              <a:t>(R</a:t>
            </a:r>
            <a:r>
              <a:rPr lang="en-US" sz="1200" baseline="-25000" dirty="0"/>
              <a:t>0A</a:t>
            </a:r>
            <a:r>
              <a:rPr lang="en-US" sz="1200" dirty="0"/>
              <a:t>, R</a:t>
            </a:r>
            <a:r>
              <a:rPr lang="en-US" sz="1200" baseline="-25000" dirty="0"/>
              <a:t>0B</a:t>
            </a:r>
            <a:r>
              <a:rPr lang="en-US" sz="1200" dirty="0"/>
              <a:t>, R</a:t>
            </a:r>
            <a:r>
              <a:rPr lang="en-US" sz="1200" baseline="-25000" dirty="0"/>
              <a:t>0C</a:t>
            </a:r>
            <a:r>
              <a:rPr lang="en-US" sz="1200" dirty="0"/>
              <a:t>) </a:t>
            </a:r>
          </a:p>
          <a:p>
            <a:r>
              <a:rPr lang="en-US" sz="1200" dirty="0"/>
              <a:t>  = (1.2, 1.2, 2.4)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B49C6D-9E9E-4404-B4D7-743E76CBD271}"/>
              </a:ext>
            </a:extLst>
          </p:cNvPr>
          <p:cNvSpPr txBox="1"/>
          <p:nvPr/>
        </p:nvSpPr>
        <p:spPr>
          <a:xfrm>
            <a:off x="3550758" y="3716752"/>
            <a:ext cx="1499347" cy="646331"/>
          </a:xfrm>
          <a:prstGeom prst="rect">
            <a:avLst/>
          </a:prstGeom>
          <a:noFill/>
          <a:ln w="19050">
            <a:solidFill>
              <a:srgbClr val="FF57DB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dirty="0"/>
          </a:p>
          <a:p>
            <a:pPr algn="ctr"/>
            <a:r>
              <a:rPr lang="en-US" sz="1200" dirty="0"/>
              <a:t>Simulation</a:t>
            </a:r>
          </a:p>
          <a:p>
            <a:pPr algn="ctr"/>
            <a:endParaRPr lang="en-US" sz="1200" dirty="0"/>
          </a:p>
        </p:txBody>
      </p:sp>
      <p:sp>
        <p:nvSpPr>
          <p:cNvPr id="32" name="Arrow: Up-Down 31">
            <a:extLst>
              <a:ext uri="{FF2B5EF4-FFF2-40B4-BE49-F238E27FC236}">
                <a16:creationId xmlns:a16="http://schemas.microsoft.com/office/drawing/2014/main" id="{9F284BB5-63B2-4223-89D0-BE40A122A2A2}"/>
              </a:ext>
            </a:extLst>
          </p:cNvPr>
          <p:cNvSpPr/>
          <p:nvPr/>
        </p:nvSpPr>
        <p:spPr>
          <a:xfrm rot="5400000">
            <a:off x="5561248" y="898453"/>
            <a:ext cx="135656" cy="1040471"/>
          </a:xfrm>
          <a:prstGeom prst="upDownArrow">
            <a:avLst/>
          </a:prstGeom>
          <a:solidFill>
            <a:srgbClr val="FF57DB"/>
          </a:solidFill>
          <a:ln>
            <a:solidFill>
              <a:srgbClr val="FF5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84CB05-3A33-43C1-A0BC-E1D2F96AD0BD}"/>
              </a:ext>
            </a:extLst>
          </p:cNvPr>
          <p:cNvSpPr txBox="1"/>
          <p:nvPr/>
        </p:nvSpPr>
        <p:spPr>
          <a:xfrm>
            <a:off x="5180296" y="3015526"/>
            <a:ext cx="890300" cy="276999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Likelihood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B968DC3-B589-4C79-8DF2-2F6142B46A9B}"/>
              </a:ext>
            </a:extLst>
          </p:cNvPr>
          <p:cNvSpPr txBox="1"/>
          <p:nvPr/>
        </p:nvSpPr>
        <p:spPr>
          <a:xfrm>
            <a:off x="5180296" y="1752336"/>
            <a:ext cx="890300" cy="276999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Likelihood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5B8F9151-59EB-400D-8010-87C7A06D9361}"/>
              </a:ext>
            </a:extLst>
          </p:cNvPr>
          <p:cNvSpPr/>
          <p:nvPr/>
        </p:nvSpPr>
        <p:spPr>
          <a:xfrm>
            <a:off x="5557625" y="1511718"/>
            <a:ext cx="126609" cy="181346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A9623BF7-B71E-4F33-8E43-92A71FAE5C54}"/>
              </a:ext>
            </a:extLst>
          </p:cNvPr>
          <p:cNvSpPr/>
          <p:nvPr/>
        </p:nvSpPr>
        <p:spPr>
          <a:xfrm>
            <a:off x="5565719" y="2773175"/>
            <a:ext cx="126609" cy="181346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C6D49CC9-1A9F-4178-B7D1-F60849DD1A1F}"/>
              </a:ext>
            </a:extLst>
          </p:cNvPr>
          <p:cNvSpPr/>
          <p:nvPr/>
        </p:nvSpPr>
        <p:spPr>
          <a:xfrm>
            <a:off x="5557625" y="4097369"/>
            <a:ext cx="126609" cy="181346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7" name="Arrow: Up-Down 36">
            <a:extLst>
              <a:ext uri="{FF2B5EF4-FFF2-40B4-BE49-F238E27FC236}">
                <a16:creationId xmlns:a16="http://schemas.microsoft.com/office/drawing/2014/main" id="{C747533F-CC76-421E-8798-FBAEC6FDCE87}"/>
              </a:ext>
            </a:extLst>
          </p:cNvPr>
          <p:cNvSpPr/>
          <p:nvPr/>
        </p:nvSpPr>
        <p:spPr>
          <a:xfrm rot="5400000">
            <a:off x="5561248" y="2159911"/>
            <a:ext cx="135656" cy="1040471"/>
          </a:xfrm>
          <a:prstGeom prst="upDownArrow">
            <a:avLst/>
          </a:prstGeom>
          <a:solidFill>
            <a:srgbClr val="FF57DB"/>
          </a:solidFill>
          <a:ln>
            <a:solidFill>
              <a:srgbClr val="FF5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8" name="Arrow: Up-Down 37">
            <a:extLst>
              <a:ext uri="{FF2B5EF4-FFF2-40B4-BE49-F238E27FC236}">
                <a16:creationId xmlns:a16="http://schemas.microsoft.com/office/drawing/2014/main" id="{DA273656-2EDA-451E-B624-073C9AF55E0D}"/>
              </a:ext>
            </a:extLst>
          </p:cNvPr>
          <p:cNvSpPr/>
          <p:nvPr/>
        </p:nvSpPr>
        <p:spPr>
          <a:xfrm rot="5400000">
            <a:off x="5561248" y="3486682"/>
            <a:ext cx="135656" cy="1040471"/>
          </a:xfrm>
          <a:prstGeom prst="upDownArrow">
            <a:avLst/>
          </a:prstGeom>
          <a:solidFill>
            <a:srgbClr val="FF57DB"/>
          </a:solidFill>
          <a:ln>
            <a:solidFill>
              <a:srgbClr val="FF5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4620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1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2B96D-8CB3-462F-AC7E-0B39EA75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10" y="133350"/>
            <a:ext cx="8735290" cy="609600"/>
          </a:xfrm>
        </p:spPr>
        <p:txBody>
          <a:bodyPr/>
          <a:lstStyle/>
          <a:p>
            <a:r>
              <a:rPr lang="en-US" dirty="0"/>
              <a:t>Parameter sweep 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784BD0-7C81-4C53-B2D7-FE2611E3D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" r="5348" b="5618"/>
          <a:stretch/>
        </p:blipFill>
        <p:spPr>
          <a:xfrm>
            <a:off x="5117354" y="1235190"/>
            <a:ext cx="3333579" cy="303227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03474C-ABED-4E86-893C-CBD8CB1A3FC9}"/>
              </a:ext>
            </a:extLst>
          </p:cNvPr>
          <p:cNvSpPr txBox="1"/>
          <p:nvPr/>
        </p:nvSpPr>
        <p:spPr>
          <a:xfrm>
            <a:off x="6518725" y="4185201"/>
            <a:ext cx="72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R</a:t>
            </a:r>
            <a:r>
              <a:rPr lang="en-US" sz="1800" baseline="-25000" dirty="0"/>
              <a:t>0</a:t>
            </a:r>
            <a:r>
              <a:rPr lang="en-US" sz="1800" baseline="30000" dirty="0"/>
              <a:t>a</a:t>
            </a:r>
            <a:r>
              <a:rPr lang="en-US" sz="18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9798D8-C766-48CC-94FD-A6E3E95357DD}"/>
              </a:ext>
            </a:extLst>
          </p:cNvPr>
          <p:cNvSpPr txBox="1"/>
          <p:nvPr/>
        </p:nvSpPr>
        <p:spPr>
          <a:xfrm rot="16200000">
            <a:off x="4594210" y="2407946"/>
            <a:ext cx="72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R</a:t>
            </a:r>
            <a:r>
              <a:rPr lang="en-US" sz="1800" baseline="-25000" dirty="0"/>
              <a:t>0</a:t>
            </a:r>
            <a:r>
              <a:rPr lang="en-US" sz="1800" baseline="30000" dirty="0"/>
              <a:t>b</a:t>
            </a:r>
            <a:r>
              <a:rPr lang="en-US" sz="18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1F6A14-F1AA-4ADC-BF1B-F42CA985FE2C}"/>
              </a:ext>
            </a:extLst>
          </p:cNvPr>
          <p:cNvSpPr txBox="1"/>
          <p:nvPr/>
        </p:nvSpPr>
        <p:spPr>
          <a:xfrm rot="16200000">
            <a:off x="7927382" y="2382457"/>
            <a:ext cx="1241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likelihood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591557-773E-45C8-92E7-3F9BC3C7A74F}"/>
              </a:ext>
            </a:extLst>
          </p:cNvPr>
          <p:cNvSpPr/>
          <p:nvPr/>
        </p:nvSpPr>
        <p:spPr>
          <a:xfrm>
            <a:off x="5984601" y="819150"/>
            <a:ext cx="1551361" cy="624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9DB038-06AA-40D1-80AF-DF0F9843C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0" y="1504950"/>
            <a:ext cx="3977860" cy="263794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FDEA2F6-BD54-48B7-B395-128EF8845AE2}"/>
              </a:ext>
            </a:extLst>
          </p:cNvPr>
          <p:cNvSpPr/>
          <p:nvPr/>
        </p:nvSpPr>
        <p:spPr>
          <a:xfrm>
            <a:off x="867610" y="1635041"/>
            <a:ext cx="3426389" cy="2258611"/>
          </a:xfrm>
          <a:prstGeom prst="rect">
            <a:avLst/>
          </a:prstGeom>
          <a:solidFill>
            <a:srgbClr val="FFFFFF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74345-78C6-40CC-814D-4D2790CD4976}"/>
              </a:ext>
            </a:extLst>
          </p:cNvPr>
          <p:cNvCxnSpPr>
            <a:cxnSpLocks/>
          </p:cNvCxnSpPr>
          <p:nvPr/>
        </p:nvCxnSpPr>
        <p:spPr>
          <a:xfrm>
            <a:off x="2277634" y="1626207"/>
            <a:ext cx="1" cy="228015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25E2A6-FDFB-4841-B56D-F1CF0602B5CD}"/>
              </a:ext>
            </a:extLst>
          </p:cNvPr>
          <p:cNvCxnSpPr>
            <a:cxnSpLocks/>
          </p:cNvCxnSpPr>
          <p:nvPr/>
        </p:nvCxnSpPr>
        <p:spPr>
          <a:xfrm>
            <a:off x="3283608" y="1626207"/>
            <a:ext cx="1" cy="228015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18B177A-1988-4C93-82FA-EBFFDA3B5788}"/>
              </a:ext>
            </a:extLst>
          </p:cNvPr>
          <p:cNvSpPr txBox="1"/>
          <p:nvPr/>
        </p:nvSpPr>
        <p:spPr>
          <a:xfrm>
            <a:off x="1143000" y="2272902"/>
            <a:ext cx="1263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R</a:t>
            </a:r>
            <a:r>
              <a:rPr lang="en-US" sz="1800" baseline="-25000" dirty="0"/>
              <a:t>0</a:t>
            </a:r>
            <a:r>
              <a:rPr lang="en-US" sz="1800" baseline="30000" dirty="0"/>
              <a:t>a</a:t>
            </a:r>
            <a:r>
              <a:rPr lang="en-US" sz="1800" dirty="0"/>
              <a:t> = 2.4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749760-4F41-4973-880E-881A4A86E108}"/>
              </a:ext>
            </a:extLst>
          </p:cNvPr>
          <p:cNvSpPr txBox="1"/>
          <p:nvPr/>
        </p:nvSpPr>
        <p:spPr>
          <a:xfrm>
            <a:off x="2277635" y="2631280"/>
            <a:ext cx="1263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R</a:t>
            </a:r>
            <a:r>
              <a:rPr lang="en-US" sz="1800" baseline="-25000" dirty="0"/>
              <a:t>0</a:t>
            </a:r>
            <a:r>
              <a:rPr lang="en-US" sz="1800" baseline="30000" dirty="0"/>
              <a:t>b</a:t>
            </a:r>
            <a:r>
              <a:rPr lang="en-US" sz="1800" dirty="0"/>
              <a:t> = 1.8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F292A0-D524-4AA3-B23B-F9DF2217708D}"/>
              </a:ext>
            </a:extLst>
          </p:cNvPr>
          <p:cNvSpPr txBox="1"/>
          <p:nvPr/>
        </p:nvSpPr>
        <p:spPr>
          <a:xfrm>
            <a:off x="3308718" y="2436970"/>
            <a:ext cx="1263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R</a:t>
            </a:r>
            <a:r>
              <a:rPr lang="en-US" sz="1800" baseline="-25000" dirty="0"/>
              <a:t>0</a:t>
            </a:r>
            <a:r>
              <a:rPr lang="en-US" sz="1800" baseline="30000" dirty="0"/>
              <a:t>c</a:t>
            </a:r>
            <a:r>
              <a:rPr lang="en-US" sz="1800" dirty="0"/>
              <a:t> = 2.1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92B104-C412-4483-AEB3-A270A89C64AC}"/>
              </a:ext>
            </a:extLst>
          </p:cNvPr>
          <p:cNvSpPr txBox="1"/>
          <p:nvPr/>
        </p:nvSpPr>
        <p:spPr>
          <a:xfrm>
            <a:off x="1062141" y="1239834"/>
            <a:ext cx="3202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Malaria incidence (simulation)</a:t>
            </a:r>
          </a:p>
        </p:txBody>
      </p:sp>
    </p:spTree>
    <p:extLst>
      <p:ext uri="{BB962C8B-B14F-4D97-AF65-F5344CB8AC3E}">
        <p14:creationId xmlns:p14="http://schemas.microsoft.com/office/powerpoint/2010/main" val="3098611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DF614-CDCE-4A71-BE23-875F9EBA7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geeky 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F61D7-113B-4CFA-BBC0-E2EA09AB9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Python</a:t>
            </a:r>
          </a:p>
          <a:p>
            <a:pPr lvl="1"/>
            <a:r>
              <a:rPr lang="en-US" sz="1800" dirty="0" err="1"/>
              <a:t>Numpy</a:t>
            </a:r>
            <a:r>
              <a:rPr lang="en-US" sz="1800" dirty="0"/>
              <a:t>, pandas</a:t>
            </a:r>
          </a:p>
          <a:p>
            <a:pPr lvl="1"/>
            <a:r>
              <a:rPr lang="en-US" sz="1800" dirty="0"/>
              <a:t>Operate on arrays as much as possible</a:t>
            </a:r>
          </a:p>
          <a:p>
            <a:pPr lvl="1"/>
            <a:r>
              <a:rPr lang="en-US" sz="1800" dirty="0"/>
              <a:t>Try to build </a:t>
            </a:r>
            <a:r>
              <a:rPr lang="en-US" sz="1800" dirty="0" err="1"/>
              <a:t>dataframes</a:t>
            </a:r>
            <a:r>
              <a:rPr lang="en-US" sz="1800" dirty="0"/>
              <a:t> only </a:t>
            </a:r>
            <a:r>
              <a:rPr lang="en-US" sz="1800" i="1" dirty="0"/>
              <a:t>once</a:t>
            </a:r>
          </a:p>
          <a:p>
            <a:pPr lvl="2"/>
            <a:r>
              <a:rPr lang="en-US" sz="1800" dirty="0"/>
              <a:t>Appends are costly</a:t>
            </a:r>
          </a:p>
          <a:p>
            <a:pPr>
              <a:spcBef>
                <a:spcPts val="1800"/>
              </a:spcBef>
            </a:pPr>
            <a:r>
              <a:rPr lang="en-US" dirty="0"/>
              <a:t>Make timesteps, random draws, array ops cheap</a:t>
            </a:r>
          </a:p>
          <a:p>
            <a:pPr lvl="1"/>
            <a:r>
              <a:rPr lang="en-US" sz="1800" dirty="0"/>
              <a:t>Replace searches with lookups </a:t>
            </a:r>
          </a:p>
          <a:p>
            <a:pPr lvl="1"/>
            <a:r>
              <a:rPr lang="en-US" sz="1800" dirty="0"/>
              <a:t>Barcode comparisons are bitwise logic operations</a:t>
            </a:r>
          </a:p>
          <a:p>
            <a:pPr lvl="1"/>
            <a:r>
              <a:rPr lang="en-US" dirty="0"/>
              <a:t>                                  vs.</a:t>
            </a:r>
          </a:p>
          <a:p>
            <a:pPr>
              <a:spcBef>
                <a:spcPts val="1800"/>
              </a:spcBef>
            </a:pPr>
            <a:r>
              <a:rPr lang="en-US" dirty="0"/>
              <a:t>Typical simulations: 3 to 300 seconds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A6B2D7-B15F-4E35-9A40-CE9A7619B2FA}"/>
              </a:ext>
            </a:extLst>
          </p:cNvPr>
          <p:cNvSpPr/>
          <p:nvPr/>
        </p:nvSpPr>
        <p:spPr>
          <a:xfrm>
            <a:off x="1354550" y="3714235"/>
            <a:ext cx="264695" cy="15210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170491-08EF-4A37-BCD0-CE0FE5B0156B}"/>
              </a:ext>
            </a:extLst>
          </p:cNvPr>
          <p:cNvSpPr/>
          <p:nvPr/>
        </p:nvSpPr>
        <p:spPr>
          <a:xfrm>
            <a:off x="1619245" y="3782477"/>
            <a:ext cx="264695" cy="838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639C7A-259F-4373-830B-48DBBC51431F}"/>
              </a:ext>
            </a:extLst>
          </p:cNvPr>
          <p:cNvSpPr/>
          <p:nvPr/>
        </p:nvSpPr>
        <p:spPr>
          <a:xfrm>
            <a:off x="1880077" y="3664765"/>
            <a:ext cx="264695" cy="2015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C11A20-9DEC-46A4-80E0-7C5AE831FDB9}"/>
              </a:ext>
            </a:extLst>
          </p:cNvPr>
          <p:cNvSpPr/>
          <p:nvPr/>
        </p:nvSpPr>
        <p:spPr>
          <a:xfrm>
            <a:off x="2144772" y="3685237"/>
            <a:ext cx="264695" cy="1810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C4AF68-2CAD-46A0-9305-437D14AC01D2}"/>
              </a:ext>
            </a:extLst>
          </p:cNvPr>
          <p:cNvSpPr/>
          <p:nvPr/>
        </p:nvSpPr>
        <p:spPr>
          <a:xfrm>
            <a:off x="2413328" y="3828538"/>
            <a:ext cx="264695" cy="386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3B08F9-F9A1-4185-A5FA-F1A9821653C6}"/>
              </a:ext>
            </a:extLst>
          </p:cNvPr>
          <p:cNvSpPr/>
          <p:nvPr/>
        </p:nvSpPr>
        <p:spPr>
          <a:xfrm>
            <a:off x="1354550" y="3607661"/>
            <a:ext cx="264695" cy="258679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A79C83-5AD1-4238-A7AC-5B1A6B1B358C}"/>
              </a:ext>
            </a:extLst>
          </p:cNvPr>
          <p:cNvSpPr/>
          <p:nvPr/>
        </p:nvSpPr>
        <p:spPr>
          <a:xfrm>
            <a:off x="1619245" y="3607660"/>
            <a:ext cx="264695" cy="258679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39C977-427E-4B30-A462-A03D3BE224EE}"/>
              </a:ext>
            </a:extLst>
          </p:cNvPr>
          <p:cNvSpPr/>
          <p:nvPr/>
        </p:nvSpPr>
        <p:spPr>
          <a:xfrm>
            <a:off x="1883939" y="3607659"/>
            <a:ext cx="264695" cy="258679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33FC88-9BA8-4143-B873-864A0AAEE470}"/>
              </a:ext>
            </a:extLst>
          </p:cNvPr>
          <p:cNvSpPr/>
          <p:nvPr/>
        </p:nvSpPr>
        <p:spPr>
          <a:xfrm>
            <a:off x="2148634" y="3607659"/>
            <a:ext cx="264695" cy="258679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E377E8-A65A-4994-8CC8-928B60836EDD}"/>
              </a:ext>
            </a:extLst>
          </p:cNvPr>
          <p:cNvSpPr/>
          <p:nvPr/>
        </p:nvSpPr>
        <p:spPr>
          <a:xfrm>
            <a:off x="2413328" y="3607658"/>
            <a:ext cx="264695" cy="258679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DF1FA43-3F4D-43C4-A19D-44232317F47F}"/>
              </a:ext>
            </a:extLst>
          </p:cNvPr>
          <p:cNvCxnSpPr>
            <a:stCxn id="9" idx="1"/>
            <a:endCxn id="16" idx="3"/>
          </p:cNvCxnSpPr>
          <p:nvPr/>
        </p:nvCxnSpPr>
        <p:spPr>
          <a:xfrm flipV="1">
            <a:off x="1354550" y="3736997"/>
            <a:ext cx="1323473" cy="3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62125988-DD6C-4D1F-8840-B8FCC5F64CA2}"/>
              </a:ext>
            </a:extLst>
          </p:cNvPr>
          <p:cNvSpPr/>
          <p:nvPr/>
        </p:nvSpPr>
        <p:spPr>
          <a:xfrm>
            <a:off x="4231105" y="3607657"/>
            <a:ext cx="264695" cy="258679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2A28F18-9D8F-4B79-8F16-800CA7FDA471}"/>
              </a:ext>
            </a:extLst>
          </p:cNvPr>
          <p:cNvSpPr/>
          <p:nvPr/>
        </p:nvSpPr>
        <p:spPr>
          <a:xfrm>
            <a:off x="4495800" y="3607656"/>
            <a:ext cx="264695" cy="258679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1B5217-5DB5-4494-9CAA-A3B9791B34E4}"/>
              </a:ext>
            </a:extLst>
          </p:cNvPr>
          <p:cNvSpPr/>
          <p:nvPr/>
        </p:nvSpPr>
        <p:spPr>
          <a:xfrm>
            <a:off x="4760494" y="3607656"/>
            <a:ext cx="264695" cy="258679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FEE5856-53C0-482F-938B-3BDDC397690C}"/>
              </a:ext>
            </a:extLst>
          </p:cNvPr>
          <p:cNvSpPr/>
          <p:nvPr/>
        </p:nvSpPr>
        <p:spPr>
          <a:xfrm>
            <a:off x="5025189" y="3607655"/>
            <a:ext cx="264695" cy="258679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11C7F2A-95DA-47E9-BF11-E667C9826EE8}"/>
              </a:ext>
            </a:extLst>
          </p:cNvPr>
          <p:cNvSpPr/>
          <p:nvPr/>
        </p:nvSpPr>
        <p:spPr>
          <a:xfrm>
            <a:off x="5289883" y="3607654"/>
            <a:ext cx="264695" cy="258679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3597D0D-89E8-4F97-B695-ABD0A754FEF6}"/>
              </a:ext>
            </a:extLst>
          </p:cNvPr>
          <p:cNvSpPr/>
          <p:nvPr/>
        </p:nvSpPr>
        <p:spPr>
          <a:xfrm>
            <a:off x="3261663" y="3607657"/>
            <a:ext cx="208111" cy="208111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B37B012-8941-49F9-95AC-DFF514512E4F}"/>
              </a:ext>
            </a:extLst>
          </p:cNvPr>
          <p:cNvSpPr/>
          <p:nvPr/>
        </p:nvSpPr>
        <p:spPr>
          <a:xfrm>
            <a:off x="3522479" y="3648294"/>
            <a:ext cx="208111" cy="208111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4D97046-D0F6-4557-81FD-CC651D4C8BFF}"/>
              </a:ext>
            </a:extLst>
          </p:cNvPr>
          <p:cNvSpPr/>
          <p:nvPr/>
        </p:nvSpPr>
        <p:spPr>
          <a:xfrm>
            <a:off x="3789812" y="3621996"/>
            <a:ext cx="208111" cy="208111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B539424-2145-4AC7-9B30-3C794626A970}"/>
              </a:ext>
            </a:extLst>
          </p:cNvPr>
          <p:cNvSpPr/>
          <p:nvPr/>
        </p:nvSpPr>
        <p:spPr>
          <a:xfrm>
            <a:off x="3339855" y="3689625"/>
            <a:ext cx="51761" cy="5176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3D3B799-F096-47DF-A28B-9DB8BB49C98C}"/>
              </a:ext>
            </a:extLst>
          </p:cNvPr>
          <p:cNvSpPr/>
          <p:nvPr/>
        </p:nvSpPr>
        <p:spPr>
          <a:xfrm>
            <a:off x="3554634" y="3677696"/>
            <a:ext cx="51761" cy="5176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977F94D-6D00-4541-B386-04336825E354}"/>
              </a:ext>
            </a:extLst>
          </p:cNvPr>
          <p:cNvSpPr/>
          <p:nvPr/>
        </p:nvSpPr>
        <p:spPr>
          <a:xfrm>
            <a:off x="3604095" y="3728987"/>
            <a:ext cx="51761" cy="5176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3549BE4-8FBF-4B0C-91CB-C91E1DE58F9E}"/>
              </a:ext>
            </a:extLst>
          </p:cNvPr>
          <p:cNvSpPr/>
          <p:nvPr/>
        </p:nvSpPr>
        <p:spPr>
          <a:xfrm>
            <a:off x="3657399" y="3782477"/>
            <a:ext cx="51761" cy="5176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BCCBA4F-16FF-4DE6-993C-87D6DE2A3D9A}"/>
              </a:ext>
            </a:extLst>
          </p:cNvPr>
          <p:cNvSpPr/>
          <p:nvPr/>
        </p:nvSpPr>
        <p:spPr>
          <a:xfrm>
            <a:off x="3819328" y="3648294"/>
            <a:ext cx="51761" cy="5176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C3ECA43-DCE4-479E-A884-76070F0705BE}"/>
              </a:ext>
            </a:extLst>
          </p:cNvPr>
          <p:cNvSpPr/>
          <p:nvPr/>
        </p:nvSpPr>
        <p:spPr>
          <a:xfrm>
            <a:off x="3922093" y="3753075"/>
            <a:ext cx="51761" cy="5176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FCDB289-6891-4C54-81E3-4D40101441FA}"/>
              </a:ext>
            </a:extLst>
          </p:cNvPr>
          <p:cNvSpPr/>
          <p:nvPr/>
        </p:nvSpPr>
        <p:spPr>
          <a:xfrm>
            <a:off x="3819643" y="3751624"/>
            <a:ext cx="51761" cy="5176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6DEA5F9-4ABD-4640-A5B4-1873CED98CC4}"/>
              </a:ext>
            </a:extLst>
          </p:cNvPr>
          <p:cNvSpPr/>
          <p:nvPr/>
        </p:nvSpPr>
        <p:spPr>
          <a:xfrm>
            <a:off x="3917643" y="3649561"/>
            <a:ext cx="51761" cy="5176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F890A93-960A-4FB2-9432-07129C7602BF}"/>
              </a:ext>
            </a:extLst>
          </p:cNvPr>
          <p:cNvCxnSpPr/>
          <p:nvPr/>
        </p:nvCxnSpPr>
        <p:spPr>
          <a:xfrm>
            <a:off x="4059975" y="3728987"/>
            <a:ext cx="116144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466591"/>
      </p:ext>
    </p:extLst>
  </p:cSld>
  <p:clrMapOvr>
    <a:masterClrMapping/>
  </p:clrMapOvr>
</p:sld>
</file>

<file path=ppt/theme/theme1.xml><?xml version="1.0" encoding="utf-8"?>
<a:theme xmlns:a="http://schemas.openxmlformats.org/drawingml/2006/main" name="IDM PPT w copyright">
  <a:themeElements>
    <a:clrScheme name="IDM 1_27">
      <a:dk1>
        <a:sysClr val="windowText" lastClr="000000"/>
      </a:dk1>
      <a:lt1>
        <a:sysClr val="window" lastClr="FFFFFF"/>
      </a:lt1>
      <a:dk2>
        <a:srgbClr val="006692"/>
      </a:dk2>
      <a:lt2>
        <a:srgbClr val="EEECE1"/>
      </a:lt2>
      <a:accent1>
        <a:srgbClr val="000000"/>
      </a:accent1>
      <a:accent2>
        <a:srgbClr val="006692"/>
      </a:accent2>
      <a:accent3>
        <a:srgbClr val="5D87A1"/>
      </a:accent3>
      <a:accent4>
        <a:srgbClr val="6A737B"/>
      </a:accent4>
      <a:accent5>
        <a:srgbClr val="006692"/>
      </a:accent5>
      <a:accent6>
        <a:srgbClr val="F89828"/>
      </a:accent6>
      <a:hlink>
        <a:srgbClr val="006692"/>
      </a:hlink>
      <a:folHlink>
        <a:srgbClr val="6A73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8 IDM Powerpoint Template" id="{0B8D527E-608A-46BA-9FA9-79A307112B27}" vid="{B7BDB58E-D23B-4DD4-925F-6208B58B80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809413B3AA24428E09D11532DD1C98" ma:contentTypeVersion="4" ma:contentTypeDescription="Create a new document." ma:contentTypeScope="" ma:versionID="2d9fae5a054d2e9ceebcad8ccc2b307b">
  <xsd:schema xmlns:xsd="http://www.w3.org/2001/XMLSchema" xmlns:xs="http://www.w3.org/2001/XMLSchema" xmlns:p="http://schemas.microsoft.com/office/2006/metadata/properties" xmlns:ns2="6d2bc46a-f014-48ed-be59-9d6cf5da36fb" xmlns:ns3="a4481309-7098-408b-8383-77f2b6ad32e2" targetNamespace="http://schemas.microsoft.com/office/2006/metadata/properties" ma:root="true" ma:fieldsID="a4ad1591b659e53a0046dd2af83b56b8" ns2:_="" ns3:_="">
    <xsd:import namespace="6d2bc46a-f014-48ed-be59-9d6cf5da36fb"/>
    <xsd:import namespace="a4481309-7098-408b-8383-77f2b6ad32e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bc46a-f014-48ed-be59-9d6cf5da36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481309-7098-408b-8383-77f2b6ad32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d2bc46a-f014-48ed-be59-9d6cf5da36fb">6FCQ3RPYFS27-1966771009-48</_dlc_DocId>
    <_dlc_DocIdUrl xmlns="6d2bc46a-f014-48ed-be59-9d6cf5da36fb">
      <Url>https://idmod.sharepoint.com/cue/_layouts/15/DocIdRedir.aspx?ID=6FCQ3RPYFS27-1966771009-48</Url>
      <Description>6FCQ3RPYFS27-1966771009-48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BF6C8D-7C84-46CC-A65D-6FD41A516C8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78976F5-0FD7-4215-9C4C-E45D747360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2bc46a-f014-48ed-be59-9d6cf5da36fb"/>
    <ds:schemaRef ds:uri="a4481309-7098-408b-8383-77f2b6ad32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BE5527-ED92-4C46-AD59-6FE00DA800DA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d2bc46a-f014-48ed-be59-9d6cf5da36fb"/>
    <ds:schemaRef ds:uri="http://purl.org/dc/elements/1.1/"/>
    <ds:schemaRef ds:uri="http://schemas.microsoft.com/office/2006/metadata/properties"/>
    <ds:schemaRef ds:uri="http://purl.org/dc/terms/"/>
    <ds:schemaRef ds:uri="a4481309-7098-408b-8383-77f2b6ad32e2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C04BD9E3-648C-4F48-B7CC-0581F46D9A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2018 IDM Powerpoint Template</Template>
  <TotalTime>5507</TotalTime>
  <Words>1100</Words>
  <Application>Microsoft Office PowerPoint</Application>
  <PresentationFormat>On-screen Show (16:9)</PresentationFormat>
  <Paragraphs>403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Consolas</vt:lpstr>
      <vt:lpstr>Wingdings</vt:lpstr>
      <vt:lpstr>IDM PPT w copyright</vt:lpstr>
      <vt:lpstr>PowerPoint Presentation</vt:lpstr>
      <vt:lpstr>Epidemiology + Computation</vt:lpstr>
      <vt:lpstr>Epidemiology + Computation</vt:lpstr>
      <vt:lpstr>A dynamic spatial model with genetics</vt:lpstr>
      <vt:lpstr>Model Mechanics: A detailed look at a single simulation step </vt:lpstr>
      <vt:lpstr>Dynamic Model Overview</vt:lpstr>
      <vt:lpstr>Parameter sweep</vt:lpstr>
      <vt:lpstr>Parameter sweep results</vt:lpstr>
      <vt:lpstr>Some geeky trivia</vt:lpstr>
      <vt:lpstr>Architecture on local</vt:lpstr>
      <vt:lpstr>Architecture on COMPS</vt:lpstr>
      <vt:lpstr>Likelihood surfaces from 3 parameterizations (1-day per sweep)</vt:lpstr>
      <vt:lpstr>Parameter sweeps are expensive</vt:lpstr>
      <vt:lpstr>Optimizing Parameter space</vt:lpstr>
      <vt:lpstr>Architecture with IMIS (Calibtools)</vt:lpstr>
      <vt:lpstr>Conclusions and next steps</vt:lpstr>
      <vt:lpstr>What about the science…</vt:lpstr>
      <vt:lpstr>End</vt:lpstr>
      <vt:lpstr>Appendix</vt:lpstr>
      <vt:lpstr>Barcode Data</vt:lpstr>
      <vt:lpstr>Dynamic genomic model</vt:lpstr>
    </vt:vector>
  </TitlesOfParts>
  <Company>Intellectual Ventures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 Lee</dc:creator>
  <cp:lastModifiedBy>Albert Lee</cp:lastModifiedBy>
  <cp:revision>95</cp:revision>
  <cp:lastPrinted>2013-01-29T16:01:26Z</cp:lastPrinted>
  <dcterms:created xsi:type="dcterms:W3CDTF">2019-03-14T15:33:30Z</dcterms:created>
  <dcterms:modified xsi:type="dcterms:W3CDTF">2019-04-15T20:51:29Z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0x010100D3809413B3AA24428E09D11532DD1C98</vt:lpwstr>
  </property>
  <property fmtid="{D5CDD505-2E9C-101B-9397-08002B2CF9AE}" pid="3" name="_dlc_DocIdItemGuid">
    <vt:lpwstr>386668c2-7514-448f-910a-333baed385b6</vt:lpwstr>
  </property>
  <property fmtid="{D5CDD505-2E9C-101B-9397-08002B2CF9AE}" pid="4" name="Order">
    <vt:r8>8300</vt:r8>
  </property>
  <property fmtid="{D5CDD505-2E9C-101B-9397-08002B2CF9AE}" pid="5" name="_CopySource">
    <vt:lpwstr>https://idmod.sharepoint.com/reports/Shared Documents/Report Templates/2016 IDM Gates Template.potx</vt:lpwstr>
  </property>
  <property fmtid="{D5CDD505-2E9C-101B-9397-08002B2CF9AE}" pid="6" name="xd_ProgID">
    <vt:lpwstr/>
  </property>
  <property fmtid="{D5CDD505-2E9C-101B-9397-08002B2CF9AE}" pid="7" name="TemplateUrl">
    <vt:lpwstr/>
  </property>
</Properties>
</file>