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60" r:id="rId3"/>
    <p:sldId id="282" r:id="rId4"/>
    <p:sldId id="283" r:id="rId5"/>
    <p:sldId id="264" r:id="rId6"/>
    <p:sldId id="267" r:id="rId7"/>
    <p:sldId id="265" r:id="rId8"/>
    <p:sldId id="284" r:id="rId9"/>
    <p:sldId id="266" r:id="rId10"/>
    <p:sldId id="286" r:id="rId11"/>
    <p:sldId id="276" r:id="rId12"/>
    <p:sldId id="292" r:id="rId13"/>
    <p:sldId id="290" r:id="rId14"/>
    <p:sldId id="279" r:id="rId15"/>
    <p:sldId id="287" r:id="rId16"/>
    <p:sldId id="288" r:id="rId17"/>
    <p:sldId id="280" r:id="rId18"/>
    <p:sldId id="281" r:id="rId19"/>
    <p:sldId id="291" r:id="rId20"/>
    <p:sldId id="293" r:id="rId21"/>
    <p:sldId id="268" r:id="rId22"/>
    <p:sldId id="295" r:id="rId23"/>
    <p:sldId id="294" r:id="rId24"/>
    <p:sldId id="277" r:id="rId25"/>
    <p:sldId id="278" r:id="rId26"/>
    <p:sldId id="289"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42E"/>
    <a:srgbClr val="0000FF"/>
    <a:srgbClr val="FF0000"/>
    <a:srgbClr val="DE9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57" autoAdjust="0"/>
  </p:normalViewPr>
  <p:slideViewPr>
    <p:cSldViewPr>
      <p:cViewPr varScale="1">
        <p:scale>
          <a:sx n="64" d="100"/>
          <a:sy n="64" d="100"/>
        </p:scale>
        <p:origin x="1566" y="66"/>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6038C-BBDA-490B-8137-2B004BCF7991}" type="datetimeFigureOut">
              <a:rPr lang="en-GB" smtClean="0"/>
              <a:t>16/04/2018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D6E5FC-7BAD-4C5B-911C-7EAF346C62ED}" type="slidenum">
              <a:rPr lang="en-GB" smtClean="0"/>
              <a:t>‹#›</a:t>
            </a:fld>
            <a:endParaRPr lang="en-GB"/>
          </a:p>
        </p:txBody>
      </p:sp>
    </p:spTree>
    <p:extLst>
      <p:ext uri="{BB962C8B-B14F-4D97-AF65-F5344CB8AC3E}">
        <p14:creationId xmlns:p14="http://schemas.microsoft.com/office/powerpoint/2010/main" val="417374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Suspicion that school holidays dramatically reduced transmission rate in England &amp; Wales during 2009 influenza pandemic. Second (autumn) wave appears to have exhausted </a:t>
            </a:r>
            <a:r>
              <a:rPr lang="en-GB" dirty="0" err="1"/>
              <a:t>susceptibles</a:t>
            </a:r>
            <a:r>
              <a:rPr lang="en-GB" dirty="0"/>
              <a:t> and impact of holidays less pronounced.</a:t>
            </a:r>
          </a:p>
        </p:txBody>
      </p:sp>
      <p:sp>
        <p:nvSpPr>
          <p:cNvPr id="4" name="Slide Number Placeholder 3"/>
          <p:cNvSpPr>
            <a:spLocks noGrp="1"/>
          </p:cNvSpPr>
          <p:nvPr>
            <p:ph type="sldNum" sz="quarter" idx="10"/>
          </p:nvPr>
        </p:nvSpPr>
        <p:spPr/>
        <p:txBody>
          <a:bodyPr/>
          <a:lstStyle/>
          <a:p>
            <a:fld id="{FDD6E5FC-7BAD-4C5B-911C-7EAF346C62ED}" type="slidenum">
              <a:rPr lang="en-GB" smtClean="0"/>
              <a:t>2</a:t>
            </a:fld>
            <a:endParaRPr lang="en-GB"/>
          </a:p>
        </p:txBody>
      </p:sp>
    </p:spTree>
    <p:extLst>
      <p:ext uri="{BB962C8B-B14F-4D97-AF65-F5344CB8AC3E}">
        <p14:creationId xmlns:p14="http://schemas.microsoft.com/office/powerpoint/2010/main" val="14995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individual-level parameters that determine susceptibility (linear term for grade, half-day effect for K students)</a:t>
            </a:r>
          </a:p>
          <a:p>
            <a:r>
              <a:rPr lang="en-GB" dirty="0"/>
              <a:t>Attendance information used to determine which children are present in school on particular days, affecting their exposure and infectivity.</a:t>
            </a:r>
          </a:p>
        </p:txBody>
      </p:sp>
      <p:sp>
        <p:nvSpPr>
          <p:cNvPr id="4" name="Slide Number Placeholder 3"/>
          <p:cNvSpPr>
            <a:spLocks noGrp="1"/>
          </p:cNvSpPr>
          <p:nvPr>
            <p:ph type="sldNum" sz="quarter" idx="10"/>
          </p:nvPr>
        </p:nvSpPr>
        <p:spPr/>
        <p:txBody>
          <a:bodyPr/>
          <a:lstStyle/>
          <a:p>
            <a:fld id="{FDD6E5FC-7BAD-4C5B-911C-7EAF346C62ED}" type="slidenum">
              <a:rPr lang="en-GB" smtClean="0"/>
              <a:t>11</a:t>
            </a:fld>
            <a:endParaRPr lang="en-GB"/>
          </a:p>
        </p:txBody>
      </p:sp>
    </p:spTree>
    <p:extLst>
      <p:ext uri="{BB962C8B-B14F-4D97-AF65-F5344CB8AC3E}">
        <p14:creationId xmlns:p14="http://schemas.microsoft.com/office/powerpoint/2010/main" val="104913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school-based includes the transmission within school via school-structure networks (e.g., school membership and class membership). </a:t>
            </a:r>
          </a:p>
          <a:p>
            <a:r>
              <a:rPr lang="en-GB" dirty="0"/>
              <a:t>Relative risk of infection is relative to exogenous risk.</a:t>
            </a:r>
          </a:p>
          <a:p>
            <a:r>
              <a:rPr lang="en-GB" dirty="0"/>
              <a:t>The odd point for school on ~8</a:t>
            </a:r>
            <a:r>
              <a:rPr lang="en-GB" baseline="30000" dirty="0"/>
              <a:t>th</a:t>
            </a:r>
            <a:r>
              <a:rPr lang="en-GB" dirty="0"/>
              <a:t> March corresponds to a short holiday period.</a:t>
            </a:r>
          </a:p>
        </p:txBody>
      </p:sp>
      <p:sp>
        <p:nvSpPr>
          <p:cNvPr id="4" name="Slide Number Placeholder 3"/>
          <p:cNvSpPr>
            <a:spLocks noGrp="1"/>
          </p:cNvSpPr>
          <p:nvPr>
            <p:ph type="sldNum" sz="quarter" idx="10"/>
          </p:nvPr>
        </p:nvSpPr>
        <p:spPr/>
        <p:txBody>
          <a:bodyPr/>
          <a:lstStyle/>
          <a:p>
            <a:fld id="{FDD6E5FC-7BAD-4C5B-911C-7EAF346C62ED}" type="slidenum">
              <a:rPr lang="en-GB" smtClean="0"/>
              <a:t>15</a:t>
            </a:fld>
            <a:endParaRPr lang="en-GB"/>
          </a:p>
        </p:txBody>
      </p:sp>
    </p:spTree>
    <p:extLst>
      <p:ext uri="{BB962C8B-B14F-4D97-AF65-F5344CB8AC3E}">
        <p14:creationId xmlns:p14="http://schemas.microsoft.com/office/powerpoint/2010/main" val="356398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Boxes show the </a:t>
            </a:r>
            <a:r>
              <a:rPr lang="en-GB" b="1" dirty="0"/>
              <a:t>range </a:t>
            </a:r>
            <a:r>
              <a:rPr lang="en-GB" dirty="0"/>
              <a:t>of mean individual risk within each school for the whole epidemic period. Horizontal bars show within-school average for the period.</a:t>
            </a:r>
          </a:p>
        </p:txBody>
      </p:sp>
      <p:sp>
        <p:nvSpPr>
          <p:cNvPr id="4" name="Slide Number Placeholder 3"/>
          <p:cNvSpPr>
            <a:spLocks noGrp="1"/>
          </p:cNvSpPr>
          <p:nvPr>
            <p:ph type="sldNum" sz="quarter" idx="10"/>
          </p:nvPr>
        </p:nvSpPr>
        <p:spPr/>
        <p:txBody>
          <a:bodyPr/>
          <a:lstStyle/>
          <a:p>
            <a:fld id="{FDD6E5FC-7BAD-4C5B-911C-7EAF346C62ED}" type="slidenum">
              <a:rPr lang="en-GB" smtClean="0"/>
              <a:t>16</a:t>
            </a:fld>
            <a:endParaRPr lang="en-GB"/>
          </a:p>
        </p:txBody>
      </p:sp>
    </p:spTree>
    <p:extLst>
      <p:ext uri="{BB962C8B-B14F-4D97-AF65-F5344CB8AC3E}">
        <p14:creationId xmlns:p14="http://schemas.microsoft.com/office/powerpoint/2010/main" val="404849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emphasised names are key persons for this work</a:t>
            </a:r>
          </a:p>
        </p:txBody>
      </p:sp>
      <p:sp>
        <p:nvSpPr>
          <p:cNvPr id="4" name="Slide Number Placeholder 3"/>
          <p:cNvSpPr>
            <a:spLocks noGrp="1"/>
          </p:cNvSpPr>
          <p:nvPr>
            <p:ph type="sldNum" sz="quarter" idx="10"/>
          </p:nvPr>
        </p:nvSpPr>
        <p:spPr/>
        <p:txBody>
          <a:bodyPr/>
          <a:lstStyle/>
          <a:p>
            <a:fld id="{FDD6E5FC-7BAD-4C5B-911C-7EAF346C62ED}" type="slidenum">
              <a:rPr lang="en-GB" smtClean="0"/>
              <a:t>18</a:t>
            </a:fld>
            <a:endParaRPr lang="en-GB"/>
          </a:p>
        </p:txBody>
      </p:sp>
    </p:spTree>
    <p:extLst>
      <p:ext uri="{BB962C8B-B14F-4D97-AF65-F5344CB8AC3E}">
        <p14:creationId xmlns:p14="http://schemas.microsoft.com/office/powerpoint/2010/main" val="358245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Sampling of social networks using face-to-face interview of students sampled from classes throughout the surveillance period. Each student was asked about a specific (to them) 12 named students. Full networks were constructed using augmentation (prediction of logistic model fitted to sampled pairs, using information on school, grade, sex of the pair and classroom membership).</a:t>
            </a:r>
          </a:p>
        </p:txBody>
      </p:sp>
      <p:sp>
        <p:nvSpPr>
          <p:cNvPr id="4" name="Slide Number Placeholder 3"/>
          <p:cNvSpPr>
            <a:spLocks noGrp="1"/>
          </p:cNvSpPr>
          <p:nvPr>
            <p:ph type="sldNum" sz="quarter" idx="10"/>
          </p:nvPr>
        </p:nvSpPr>
        <p:spPr/>
        <p:txBody>
          <a:bodyPr/>
          <a:lstStyle/>
          <a:p>
            <a:fld id="{FDD6E5FC-7BAD-4C5B-911C-7EAF346C62ED}" type="slidenum">
              <a:rPr lang="en-GB" smtClean="0"/>
              <a:t>21</a:t>
            </a:fld>
            <a:endParaRPr lang="en-GB"/>
          </a:p>
        </p:txBody>
      </p:sp>
    </p:spTree>
    <p:extLst>
      <p:ext uri="{BB962C8B-B14F-4D97-AF65-F5344CB8AC3E}">
        <p14:creationId xmlns:p14="http://schemas.microsoft.com/office/powerpoint/2010/main" val="193848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not all parameters/covariates included in final models.</a:t>
            </a:r>
          </a:p>
        </p:txBody>
      </p:sp>
      <p:sp>
        <p:nvSpPr>
          <p:cNvPr id="4" name="Slide Number Placeholder 3"/>
          <p:cNvSpPr>
            <a:spLocks noGrp="1"/>
          </p:cNvSpPr>
          <p:nvPr>
            <p:ph type="sldNum" sz="quarter" idx="10"/>
          </p:nvPr>
        </p:nvSpPr>
        <p:spPr/>
        <p:txBody>
          <a:bodyPr/>
          <a:lstStyle/>
          <a:p>
            <a:fld id="{FDD6E5FC-7BAD-4C5B-911C-7EAF346C62ED}" type="slidenum">
              <a:rPr lang="en-GB" smtClean="0"/>
              <a:t>25</a:t>
            </a:fld>
            <a:endParaRPr lang="en-GB"/>
          </a:p>
        </p:txBody>
      </p:sp>
    </p:spTree>
    <p:extLst>
      <p:ext uri="{BB962C8B-B14F-4D97-AF65-F5344CB8AC3E}">
        <p14:creationId xmlns:p14="http://schemas.microsoft.com/office/powerpoint/2010/main" val="25408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D6E5FC-7BAD-4C5B-911C-7EAF346C62ED}" type="slidenum">
              <a:rPr lang="en-GB" smtClean="0"/>
              <a:t>26</a:t>
            </a:fld>
            <a:endParaRPr lang="en-GB"/>
          </a:p>
        </p:txBody>
      </p:sp>
    </p:spTree>
    <p:extLst>
      <p:ext uri="{BB962C8B-B14F-4D97-AF65-F5344CB8AC3E}">
        <p14:creationId xmlns:p14="http://schemas.microsoft.com/office/powerpoint/2010/main" val="141490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of differential social mixing, from POLYMOD study, that can help to explain (at aggregate level) why schools may be important driver of epidemics.</a:t>
            </a:r>
          </a:p>
          <a:p>
            <a:r>
              <a:rPr lang="en-GB" dirty="0"/>
              <a:t>But this is a phenomenological ‘explanation’: can we quantify the role of schools and schoolchildren in influenza transmission?</a:t>
            </a:r>
          </a:p>
        </p:txBody>
      </p:sp>
      <p:sp>
        <p:nvSpPr>
          <p:cNvPr id="4" name="Slide Number Placeholder 3"/>
          <p:cNvSpPr>
            <a:spLocks noGrp="1"/>
          </p:cNvSpPr>
          <p:nvPr>
            <p:ph type="sldNum" sz="quarter" idx="10"/>
          </p:nvPr>
        </p:nvSpPr>
        <p:spPr/>
        <p:txBody>
          <a:bodyPr/>
          <a:lstStyle/>
          <a:p>
            <a:fld id="{FDD6E5FC-7BAD-4C5B-911C-7EAF346C62ED}" type="slidenum">
              <a:rPr lang="en-GB" smtClean="0"/>
              <a:t>3</a:t>
            </a:fld>
            <a:endParaRPr lang="en-GB"/>
          </a:p>
        </p:txBody>
      </p:sp>
    </p:spTree>
    <p:extLst>
      <p:ext uri="{BB962C8B-B14F-4D97-AF65-F5344CB8AC3E}">
        <p14:creationId xmlns:p14="http://schemas.microsoft.com/office/powerpoint/2010/main" val="300923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Ringed text is what will be talked about here.</a:t>
            </a:r>
          </a:p>
        </p:txBody>
      </p:sp>
      <p:sp>
        <p:nvSpPr>
          <p:cNvPr id="4" name="Slide Number Placeholder 3"/>
          <p:cNvSpPr>
            <a:spLocks noGrp="1"/>
          </p:cNvSpPr>
          <p:nvPr>
            <p:ph type="sldNum" sz="quarter" idx="10"/>
          </p:nvPr>
        </p:nvSpPr>
        <p:spPr/>
        <p:txBody>
          <a:bodyPr/>
          <a:lstStyle/>
          <a:p>
            <a:fld id="{FDD6E5FC-7BAD-4C5B-911C-7EAF346C62ED}" type="slidenum">
              <a:rPr lang="en-GB" smtClean="0"/>
              <a:t>4</a:t>
            </a:fld>
            <a:endParaRPr lang="en-GB"/>
          </a:p>
        </p:txBody>
      </p:sp>
    </p:spTree>
    <p:extLst>
      <p:ext uri="{BB962C8B-B14F-4D97-AF65-F5344CB8AC3E}">
        <p14:creationId xmlns:p14="http://schemas.microsoft.com/office/powerpoint/2010/main" val="69465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Surveillance of students depended on being about to contact their parents when the student was absent, to obtain symptom information and identify ILI (influenza-like illness). This wasn’t always possible (wrong numbers for parents, being the main reason), so some students were essentially unobservable, and are excluded from attack rate analysis.</a:t>
            </a:r>
          </a:p>
        </p:txBody>
      </p:sp>
      <p:sp>
        <p:nvSpPr>
          <p:cNvPr id="4" name="Slide Number Placeholder 3"/>
          <p:cNvSpPr>
            <a:spLocks noGrp="1"/>
          </p:cNvSpPr>
          <p:nvPr>
            <p:ph type="sldNum" sz="quarter" idx="10"/>
          </p:nvPr>
        </p:nvSpPr>
        <p:spPr/>
        <p:txBody>
          <a:bodyPr/>
          <a:lstStyle/>
          <a:p>
            <a:fld id="{FDD6E5FC-7BAD-4C5B-911C-7EAF346C62ED}" type="slidenum">
              <a:rPr lang="en-GB" smtClean="0"/>
              <a:t>5</a:t>
            </a:fld>
            <a:endParaRPr lang="en-GB"/>
          </a:p>
        </p:txBody>
      </p:sp>
    </p:spTree>
    <p:extLst>
      <p:ext uri="{BB962C8B-B14F-4D97-AF65-F5344CB8AC3E}">
        <p14:creationId xmlns:p14="http://schemas.microsoft.com/office/powerpoint/2010/main" val="322297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Lab confirmed state-wide surveillance information; based on clinical subjects usually, therefore possibly biased.</a:t>
            </a:r>
          </a:p>
          <a:p>
            <a:r>
              <a:rPr lang="en-GB" dirty="0"/>
              <a:t>SMART surveillance period covered the B epidemic well, but less so the epidemic of H3N2</a:t>
            </a:r>
          </a:p>
        </p:txBody>
      </p:sp>
      <p:sp>
        <p:nvSpPr>
          <p:cNvPr id="4" name="Slide Number Placeholder 3"/>
          <p:cNvSpPr>
            <a:spLocks noGrp="1"/>
          </p:cNvSpPr>
          <p:nvPr>
            <p:ph type="sldNum" sz="quarter" idx="10"/>
          </p:nvPr>
        </p:nvSpPr>
        <p:spPr/>
        <p:txBody>
          <a:bodyPr/>
          <a:lstStyle/>
          <a:p>
            <a:fld id="{FDD6E5FC-7BAD-4C5B-911C-7EAF346C62ED}" type="slidenum">
              <a:rPr lang="en-GB" smtClean="0"/>
              <a:t>6</a:t>
            </a:fld>
            <a:endParaRPr lang="en-GB"/>
          </a:p>
        </p:txBody>
      </p:sp>
    </p:spTree>
    <p:extLst>
      <p:ext uri="{BB962C8B-B14F-4D97-AF65-F5344CB8AC3E}">
        <p14:creationId xmlns:p14="http://schemas.microsoft.com/office/powerpoint/2010/main" val="380230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Blue region indicates that only 3 schools had our surveillance up and running. It was a very early flu season in Pittsburgh, usually starts Feb, this started before Xmas.</a:t>
            </a:r>
          </a:p>
        </p:txBody>
      </p:sp>
      <p:sp>
        <p:nvSpPr>
          <p:cNvPr id="4" name="Slide Number Placeholder 3"/>
          <p:cNvSpPr>
            <a:spLocks noGrp="1"/>
          </p:cNvSpPr>
          <p:nvPr>
            <p:ph type="sldNum" sz="quarter" idx="10"/>
          </p:nvPr>
        </p:nvSpPr>
        <p:spPr/>
        <p:txBody>
          <a:bodyPr/>
          <a:lstStyle/>
          <a:p>
            <a:fld id="{FDD6E5FC-7BAD-4C5B-911C-7EAF346C62ED}" type="slidenum">
              <a:rPr lang="en-GB" smtClean="0"/>
              <a:t>7</a:t>
            </a:fld>
            <a:endParaRPr lang="en-GB"/>
          </a:p>
        </p:txBody>
      </p:sp>
    </p:spTree>
    <p:extLst>
      <p:ext uri="{BB962C8B-B14F-4D97-AF65-F5344CB8AC3E}">
        <p14:creationId xmlns:p14="http://schemas.microsoft.com/office/powerpoint/2010/main" val="108800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whole flu season. Note the general decline with increasing grade (age), and the curious lower rate for Kindergarten students.</a:t>
            </a:r>
          </a:p>
          <a:p>
            <a:r>
              <a:rPr lang="en-GB" dirty="0"/>
              <a:t>This doesn’t tell us about specific transmission routes. Can a transmission model help explain these features as well as inform on transmission routes?</a:t>
            </a:r>
          </a:p>
        </p:txBody>
      </p:sp>
      <p:sp>
        <p:nvSpPr>
          <p:cNvPr id="4" name="Slide Number Placeholder 3"/>
          <p:cNvSpPr>
            <a:spLocks noGrp="1"/>
          </p:cNvSpPr>
          <p:nvPr>
            <p:ph type="sldNum" sz="quarter" idx="10"/>
          </p:nvPr>
        </p:nvSpPr>
        <p:spPr/>
        <p:txBody>
          <a:bodyPr/>
          <a:lstStyle/>
          <a:p>
            <a:fld id="{FDD6E5FC-7BAD-4C5B-911C-7EAF346C62ED}" type="slidenum">
              <a:rPr lang="en-GB" smtClean="0"/>
              <a:t>8</a:t>
            </a:fld>
            <a:endParaRPr lang="en-GB"/>
          </a:p>
        </p:txBody>
      </p:sp>
    </p:spTree>
    <p:extLst>
      <p:ext uri="{BB962C8B-B14F-4D97-AF65-F5344CB8AC3E}">
        <p14:creationId xmlns:p14="http://schemas.microsoft.com/office/powerpoint/2010/main" val="420772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provided by schools allowed us to construct these networks.</a:t>
            </a:r>
          </a:p>
        </p:txBody>
      </p:sp>
      <p:sp>
        <p:nvSpPr>
          <p:cNvPr id="4" name="Slide Number Placeholder 3"/>
          <p:cNvSpPr>
            <a:spLocks noGrp="1"/>
          </p:cNvSpPr>
          <p:nvPr>
            <p:ph type="sldNum" sz="quarter" idx="10"/>
          </p:nvPr>
        </p:nvSpPr>
        <p:spPr/>
        <p:txBody>
          <a:bodyPr/>
          <a:lstStyle/>
          <a:p>
            <a:fld id="{FDD6E5FC-7BAD-4C5B-911C-7EAF346C62ED}" type="slidenum">
              <a:rPr lang="en-GB" smtClean="0"/>
              <a:t>9</a:t>
            </a:fld>
            <a:endParaRPr lang="en-GB"/>
          </a:p>
        </p:txBody>
      </p:sp>
    </p:spTree>
    <p:extLst>
      <p:ext uri="{BB962C8B-B14F-4D97-AF65-F5344CB8AC3E}">
        <p14:creationId xmlns:p14="http://schemas.microsoft.com/office/powerpoint/2010/main" val="89881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Constructed </a:t>
            </a:r>
            <a:r>
              <a:rPr lang="en-GB" dirty="0" err="1"/>
              <a:t>Kknow</a:t>
            </a:r>
            <a:r>
              <a:rPr lang="en-GB" dirty="0"/>
              <a:t> networks for 6 schools; note the similarities and  different structures (e.g. compare A1 and B2 – this must be due to architectural differences in the schools). A2 was a high school, with less class structure than the other schools. A1 was a primary school attach to  A2.</a:t>
            </a:r>
          </a:p>
        </p:txBody>
      </p:sp>
      <p:sp>
        <p:nvSpPr>
          <p:cNvPr id="4" name="Slide Number Placeholder 3"/>
          <p:cNvSpPr>
            <a:spLocks noGrp="1"/>
          </p:cNvSpPr>
          <p:nvPr>
            <p:ph type="sldNum" sz="quarter" idx="10"/>
          </p:nvPr>
        </p:nvSpPr>
        <p:spPr/>
        <p:txBody>
          <a:bodyPr/>
          <a:lstStyle/>
          <a:p>
            <a:fld id="{FDD6E5FC-7BAD-4C5B-911C-7EAF346C62ED}" type="slidenum">
              <a:rPr lang="en-GB" smtClean="0"/>
              <a:t>10</a:t>
            </a:fld>
            <a:endParaRPr lang="en-GB"/>
          </a:p>
        </p:txBody>
      </p:sp>
    </p:spTree>
    <p:extLst>
      <p:ext uri="{BB962C8B-B14F-4D97-AF65-F5344CB8AC3E}">
        <p14:creationId xmlns:p14="http://schemas.microsoft.com/office/powerpoint/2010/main" val="105297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4D22BA-198A-4F9E-B9EB-E4F22478DF9E}" type="datetime1">
              <a:rPr lang="en-GB" smtClean="0"/>
              <a:t>16/04/2018</a:t>
            </a:fld>
            <a:endParaRPr lang="en-GB"/>
          </a:p>
        </p:txBody>
      </p:sp>
      <p:sp>
        <p:nvSpPr>
          <p:cNvPr id="5" name="Footer Placeholder 4"/>
          <p:cNvSpPr>
            <a:spLocks noGrp="1"/>
          </p:cNvSpPr>
          <p:nvPr>
            <p:ph type="ftr" sz="quarter" idx="11"/>
          </p:nvPr>
        </p:nvSpPr>
        <p:spPr/>
        <p:txBody>
          <a:bodyPr/>
          <a:lstStyle/>
          <a:p>
            <a:r>
              <a:rPr lang="en-GB"/>
              <a:t>JM Read. UK-China AMR grant</a:t>
            </a:r>
          </a:p>
        </p:txBody>
      </p:sp>
      <p:sp>
        <p:nvSpPr>
          <p:cNvPr id="6" name="Slide Number Placeholder 5"/>
          <p:cNvSpPr>
            <a:spLocks noGrp="1"/>
          </p:cNvSpPr>
          <p:nvPr>
            <p:ph type="sldNum" sz="quarter" idx="12"/>
          </p:nvPr>
        </p:nvSpPr>
        <p:spPr/>
        <p:txBody>
          <a:bodyPr/>
          <a:lstStyle/>
          <a:p>
            <a:fld id="{1BC40071-A885-43FF-8778-7315D0A05B50}"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D098C4-D8DA-47D9-9BD6-089E024BC2B3}" type="datetime1">
              <a:rPr lang="en-GB" smtClean="0"/>
              <a:t>16/04/2018</a:t>
            </a:fld>
            <a:endParaRPr lang="en-GB"/>
          </a:p>
        </p:txBody>
      </p:sp>
      <p:sp>
        <p:nvSpPr>
          <p:cNvPr id="5" name="Footer Placeholder 4"/>
          <p:cNvSpPr>
            <a:spLocks noGrp="1"/>
          </p:cNvSpPr>
          <p:nvPr>
            <p:ph type="ftr" sz="quarter" idx="11"/>
          </p:nvPr>
        </p:nvSpPr>
        <p:spPr/>
        <p:txBody>
          <a:bodyPr/>
          <a:lstStyle/>
          <a:p>
            <a:r>
              <a:rPr lang="en-GB"/>
              <a:t>JM Read. UK-China AMR grant</a:t>
            </a:r>
          </a:p>
        </p:txBody>
      </p:sp>
      <p:sp>
        <p:nvSpPr>
          <p:cNvPr id="6" name="Slide Number Placeholder 5"/>
          <p:cNvSpPr>
            <a:spLocks noGrp="1"/>
          </p:cNvSpPr>
          <p:nvPr>
            <p:ph type="sldNum" sz="quarter" idx="12"/>
          </p:nvPr>
        </p:nvSpPr>
        <p:spPr/>
        <p:txBody>
          <a:bodyPr/>
          <a:lstStyle/>
          <a:p>
            <a:fld id="{1BC40071-A885-43FF-8778-7315D0A05B5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706F4-F114-4187-BA61-BC2DC0E57361}" type="datetime1">
              <a:rPr lang="en-GB" smtClean="0"/>
              <a:t>16/04/2018</a:t>
            </a:fld>
            <a:endParaRPr lang="en-GB"/>
          </a:p>
        </p:txBody>
      </p:sp>
      <p:sp>
        <p:nvSpPr>
          <p:cNvPr id="5" name="Footer Placeholder 4"/>
          <p:cNvSpPr>
            <a:spLocks noGrp="1"/>
          </p:cNvSpPr>
          <p:nvPr>
            <p:ph type="ftr" sz="quarter" idx="11"/>
          </p:nvPr>
        </p:nvSpPr>
        <p:spPr/>
        <p:txBody>
          <a:bodyPr/>
          <a:lstStyle/>
          <a:p>
            <a:r>
              <a:rPr lang="en-GB"/>
              <a:t>JM Read. UK-China AMR grant</a:t>
            </a:r>
          </a:p>
        </p:txBody>
      </p:sp>
      <p:sp>
        <p:nvSpPr>
          <p:cNvPr id="6" name="Slide Number Placeholder 5"/>
          <p:cNvSpPr>
            <a:spLocks noGrp="1"/>
          </p:cNvSpPr>
          <p:nvPr>
            <p:ph type="sldNum" sz="quarter" idx="12"/>
          </p:nvPr>
        </p:nvSpPr>
        <p:spPr/>
        <p:txBody>
          <a:bodyPr/>
          <a:lstStyle/>
          <a:p>
            <a:fld id="{1BC40071-A885-43FF-8778-7315D0A05B5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3352"/>
          </a:xfrm>
        </p:spPr>
        <p:txBody>
          <a:bodyPr/>
          <a:lstStyle/>
          <a:p>
            <a:r>
              <a:rPr lang="en-US"/>
              <a:t>Click to edit Master title style</a:t>
            </a:r>
          </a:p>
        </p:txBody>
      </p:sp>
      <p:sp>
        <p:nvSpPr>
          <p:cNvPr id="3" name="Content Placeholder 2"/>
          <p:cNvSpPr>
            <a:spLocks noGrp="1"/>
          </p:cNvSpPr>
          <p:nvPr>
            <p:ph idx="1"/>
          </p:nvPr>
        </p:nvSpPr>
        <p:spPr>
          <a:xfrm>
            <a:off x="457200" y="1382680"/>
            <a:ext cx="8229600" cy="509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C3767-C35F-4177-9C3A-0104868C67AD}" type="datetime1">
              <a:rPr lang="en-GB" smtClean="0"/>
              <a:t>16/04/2018</a:t>
            </a:fld>
            <a:endParaRPr lang="en-GB"/>
          </a:p>
        </p:txBody>
      </p:sp>
      <p:sp>
        <p:nvSpPr>
          <p:cNvPr id="5" name="Footer Placeholder 4"/>
          <p:cNvSpPr>
            <a:spLocks noGrp="1"/>
          </p:cNvSpPr>
          <p:nvPr>
            <p:ph type="ftr" sz="quarter" idx="11"/>
          </p:nvPr>
        </p:nvSpPr>
        <p:spPr/>
        <p:txBody>
          <a:bodyPr/>
          <a:lstStyle>
            <a:lvl1pPr>
              <a:defRPr/>
            </a:lvl1pPr>
          </a:lstStyle>
          <a:p>
            <a:r>
              <a:rPr lang="en-GB" dirty="0"/>
              <a:t>JM Read</a:t>
            </a:r>
          </a:p>
        </p:txBody>
      </p:sp>
      <p:sp>
        <p:nvSpPr>
          <p:cNvPr id="6" name="Slide Number Placeholder 5"/>
          <p:cNvSpPr>
            <a:spLocks noGrp="1"/>
          </p:cNvSpPr>
          <p:nvPr>
            <p:ph type="sldNum" sz="quarter" idx="12"/>
          </p:nvPr>
        </p:nvSpPr>
        <p:spPr/>
        <p:txBody>
          <a:bodyPr/>
          <a:lstStyle/>
          <a:p>
            <a:fld id="{1BC40071-A885-43FF-8778-7315D0A05B5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7EE67-0C27-460C-9594-B9A1C442D490}" type="datetime1">
              <a:rPr lang="en-GB" smtClean="0"/>
              <a:t>16/04/2018</a:t>
            </a:fld>
            <a:endParaRPr lang="en-GB"/>
          </a:p>
        </p:txBody>
      </p:sp>
      <p:sp>
        <p:nvSpPr>
          <p:cNvPr id="5" name="Footer Placeholder 4"/>
          <p:cNvSpPr>
            <a:spLocks noGrp="1"/>
          </p:cNvSpPr>
          <p:nvPr>
            <p:ph type="ftr" sz="quarter" idx="11"/>
          </p:nvPr>
        </p:nvSpPr>
        <p:spPr/>
        <p:txBody>
          <a:bodyPr/>
          <a:lstStyle/>
          <a:p>
            <a:r>
              <a:rPr lang="en-GB"/>
              <a:t>JM Read. UK-China AMR grant</a:t>
            </a:r>
          </a:p>
        </p:txBody>
      </p:sp>
      <p:sp>
        <p:nvSpPr>
          <p:cNvPr id="6" name="Slide Number Placeholder 5"/>
          <p:cNvSpPr>
            <a:spLocks noGrp="1"/>
          </p:cNvSpPr>
          <p:nvPr>
            <p:ph type="sldNum" sz="quarter" idx="12"/>
          </p:nvPr>
        </p:nvSpPr>
        <p:spPr/>
        <p:txBody>
          <a:bodyPr/>
          <a:lstStyle/>
          <a:p>
            <a:fld id="{1BC40071-A885-43FF-8778-7315D0A05B50}"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3352"/>
          </a:xfrm>
        </p:spPr>
        <p:txBody>
          <a:bodyPr/>
          <a:lstStyle/>
          <a:p>
            <a:r>
              <a:rPr lang="en-US" dirty="0"/>
              <a:t>Click to edit Master title style</a:t>
            </a:r>
          </a:p>
        </p:txBody>
      </p:sp>
      <p:sp>
        <p:nvSpPr>
          <p:cNvPr id="3" name="Content Placeholder 2"/>
          <p:cNvSpPr>
            <a:spLocks noGrp="1"/>
          </p:cNvSpPr>
          <p:nvPr>
            <p:ph sz="half" idx="1"/>
          </p:nvPr>
        </p:nvSpPr>
        <p:spPr>
          <a:xfrm>
            <a:off x="457200" y="1382680"/>
            <a:ext cx="4038600" cy="5008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82680"/>
            <a:ext cx="4038600" cy="5008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BBD869A-489A-4ADE-88EF-687FF4538F2D}" type="datetime1">
              <a:rPr lang="en-GB" smtClean="0"/>
              <a:t>16/04/2018</a:t>
            </a:fld>
            <a:endParaRPr lang="en-GB"/>
          </a:p>
        </p:txBody>
      </p:sp>
      <p:sp>
        <p:nvSpPr>
          <p:cNvPr id="6" name="Footer Placeholder 5"/>
          <p:cNvSpPr>
            <a:spLocks noGrp="1"/>
          </p:cNvSpPr>
          <p:nvPr>
            <p:ph type="ftr" sz="quarter" idx="11"/>
          </p:nvPr>
        </p:nvSpPr>
        <p:spPr/>
        <p:txBody>
          <a:bodyPr/>
          <a:lstStyle>
            <a:lvl1pPr>
              <a:defRPr/>
            </a:lvl1pPr>
          </a:lstStyle>
          <a:p>
            <a:r>
              <a:rPr lang="en-GB" dirty="0"/>
              <a:t>JM Read</a:t>
            </a:r>
          </a:p>
        </p:txBody>
      </p:sp>
      <p:sp>
        <p:nvSpPr>
          <p:cNvPr id="7" name="Slide Number Placeholder 6"/>
          <p:cNvSpPr>
            <a:spLocks noGrp="1"/>
          </p:cNvSpPr>
          <p:nvPr>
            <p:ph type="sldNum" sz="quarter" idx="12"/>
          </p:nvPr>
        </p:nvSpPr>
        <p:spPr/>
        <p:txBody>
          <a:bodyPr/>
          <a:lstStyle/>
          <a:p>
            <a:fld id="{1BC40071-A885-43FF-8778-7315D0A05B5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FBC2D8-50FD-47AA-B76C-0DAA919CB26C}" type="datetime1">
              <a:rPr lang="en-GB" smtClean="0"/>
              <a:t>16/04/2018</a:t>
            </a:fld>
            <a:endParaRPr lang="en-GB"/>
          </a:p>
        </p:txBody>
      </p:sp>
      <p:sp>
        <p:nvSpPr>
          <p:cNvPr id="8" name="Footer Placeholder 7"/>
          <p:cNvSpPr>
            <a:spLocks noGrp="1"/>
          </p:cNvSpPr>
          <p:nvPr>
            <p:ph type="ftr" sz="quarter" idx="11"/>
          </p:nvPr>
        </p:nvSpPr>
        <p:spPr/>
        <p:txBody>
          <a:bodyPr/>
          <a:lstStyle/>
          <a:p>
            <a:r>
              <a:rPr lang="en-GB" dirty="0"/>
              <a:t>JM Read</a:t>
            </a:r>
          </a:p>
        </p:txBody>
      </p:sp>
      <p:sp>
        <p:nvSpPr>
          <p:cNvPr id="9" name="Slide Number Placeholder 8"/>
          <p:cNvSpPr>
            <a:spLocks noGrp="1"/>
          </p:cNvSpPr>
          <p:nvPr>
            <p:ph type="sldNum" sz="quarter" idx="12"/>
          </p:nvPr>
        </p:nvSpPr>
        <p:spPr/>
        <p:txBody>
          <a:bodyPr/>
          <a:lstStyle/>
          <a:p>
            <a:fld id="{1BC40071-A885-43FF-8778-7315D0A05B50}"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335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F008DC8-994C-403B-A06A-084A2B0E2AA9}" type="datetime1">
              <a:rPr lang="en-GB" smtClean="0"/>
              <a:t>16/04/2018</a:t>
            </a:fld>
            <a:endParaRPr lang="en-GB"/>
          </a:p>
        </p:txBody>
      </p:sp>
      <p:sp>
        <p:nvSpPr>
          <p:cNvPr id="4" name="Footer Placeholder 3"/>
          <p:cNvSpPr>
            <a:spLocks noGrp="1"/>
          </p:cNvSpPr>
          <p:nvPr>
            <p:ph type="ftr" sz="quarter" idx="11"/>
          </p:nvPr>
        </p:nvSpPr>
        <p:spPr/>
        <p:txBody>
          <a:bodyPr/>
          <a:lstStyle/>
          <a:p>
            <a:r>
              <a:rPr lang="en-GB" dirty="0"/>
              <a:t>JM Read</a:t>
            </a:r>
          </a:p>
        </p:txBody>
      </p:sp>
      <p:sp>
        <p:nvSpPr>
          <p:cNvPr id="5" name="Slide Number Placeholder 4"/>
          <p:cNvSpPr>
            <a:spLocks noGrp="1"/>
          </p:cNvSpPr>
          <p:nvPr>
            <p:ph type="sldNum" sz="quarter" idx="12"/>
          </p:nvPr>
        </p:nvSpPr>
        <p:spPr/>
        <p:txBody>
          <a:bodyPr/>
          <a:lstStyle/>
          <a:p>
            <a:fld id="{1BC40071-A885-43FF-8778-7315D0A05B50}"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07325-0E7E-4107-85B8-398B56B5B093}" type="datetime1">
              <a:rPr lang="en-GB" smtClean="0"/>
              <a:t>16/04/2018</a:t>
            </a:fld>
            <a:endParaRPr lang="en-GB"/>
          </a:p>
        </p:txBody>
      </p:sp>
      <p:sp>
        <p:nvSpPr>
          <p:cNvPr id="4" name="Slide Number Placeholder 3"/>
          <p:cNvSpPr>
            <a:spLocks noGrp="1"/>
          </p:cNvSpPr>
          <p:nvPr>
            <p:ph type="sldNum" sz="quarter" idx="12"/>
          </p:nvPr>
        </p:nvSpPr>
        <p:spPr/>
        <p:txBody>
          <a:bodyPr/>
          <a:lstStyle/>
          <a:p>
            <a:fld id="{1BC40071-A885-43FF-8778-7315D0A05B5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EFBD0-950B-4910-8480-610E421E1859}" type="datetime1">
              <a:rPr lang="en-GB" smtClean="0"/>
              <a:t>16/04/2018</a:t>
            </a:fld>
            <a:endParaRPr lang="en-GB"/>
          </a:p>
        </p:txBody>
      </p:sp>
      <p:sp>
        <p:nvSpPr>
          <p:cNvPr id="6" name="Footer Placeholder 5"/>
          <p:cNvSpPr>
            <a:spLocks noGrp="1"/>
          </p:cNvSpPr>
          <p:nvPr>
            <p:ph type="ftr" sz="quarter" idx="11"/>
          </p:nvPr>
        </p:nvSpPr>
        <p:spPr/>
        <p:txBody>
          <a:bodyPr/>
          <a:lstStyle/>
          <a:p>
            <a:r>
              <a:rPr lang="en-GB"/>
              <a:t>JM Read. UK-China AMR grant</a:t>
            </a:r>
          </a:p>
        </p:txBody>
      </p:sp>
      <p:sp>
        <p:nvSpPr>
          <p:cNvPr id="7" name="Slide Number Placeholder 6"/>
          <p:cNvSpPr>
            <a:spLocks noGrp="1"/>
          </p:cNvSpPr>
          <p:nvPr>
            <p:ph type="sldNum" sz="quarter" idx="12"/>
          </p:nvPr>
        </p:nvSpPr>
        <p:spPr/>
        <p:txBody>
          <a:bodyPr/>
          <a:lstStyle/>
          <a:p>
            <a:fld id="{1BC40071-A885-43FF-8778-7315D0A05B50}"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4E1232-C7D5-48CA-BD3F-4F138C1246DE}" type="datetime1">
              <a:rPr lang="en-GB" smtClean="0"/>
              <a:t>16/04/2018</a:t>
            </a:fld>
            <a:endParaRPr lang="en-GB"/>
          </a:p>
        </p:txBody>
      </p:sp>
      <p:sp>
        <p:nvSpPr>
          <p:cNvPr id="6" name="Footer Placeholder 5"/>
          <p:cNvSpPr>
            <a:spLocks noGrp="1"/>
          </p:cNvSpPr>
          <p:nvPr>
            <p:ph type="ftr" sz="quarter" idx="11"/>
          </p:nvPr>
        </p:nvSpPr>
        <p:spPr/>
        <p:txBody>
          <a:bodyPr/>
          <a:lstStyle/>
          <a:p>
            <a:r>
              <a:rPr lang="en-GB"/>
              <a:t>JM Read. UK-China AMR grant</a:t>
            </a:r>
          </a:p>
        </p:txBody>
      </p:sp>
      <p:sp>
        <p:nvSpPr>
          <p:cNvPr id="7" name="Slide Number Placeholder 6"/>
          <p:cNvSpPr>
            <a:spLocks noGrp="1"/>
          </p:cNvSpPr>
          <p:nvPr>
            <p:ph type="sldNum" sz="quarter" idx="12"/>
          </p:nvPr>
        </p:nvSpPr>
        <p:spPr/>
        <p:txBody>
          <a:bodyPr/>
          <a:lstStyle/>
          <a:p>
            <a:fld id="{1BC40071-A885-43FF-8778-7315D0A05B5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6633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80766"/>
            <a:ext cx="8229600" cy="51962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1043608" y="18288"/>
            <a:ext cx="2309192" cy="329184"/>
          </a:xfrm>
          <a:prstGeom prst="rect">
            <a:avLst/>
          </a:prstGeom>
        </p:spPr>
        <p:txBody>
          <a:bodyPr vert="horz" lIns="91440" tIns="45720" rIns="91440" bIns="45720" rtlCol="0" anchor="ctr"/>
          <a:lstStyle>
            <a:lvl1pPr algn="l">
              <a:defRPr sz="1200">
                <a:solidFill>
                  <a:schemeClr val="accent6"/>
                </a:solidFill>
              </a:defRPr>
            </a:lvl1pPr>
          </a:lstStyle>
          <a:p>
            <a:fld id="{4EDDFBEA-6A03-4720-8E5C-AFF33BA1ACFD}" type="datetime1">
              <a:rPr lang="en-GB" smtClean="0"/>
              <a:pPr/>
              <a:t>16/04/2018</a:t>
            </a:fld>
            <a:endParaRPr lang="en-GB"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chemeClr val="accent6"/>
                </a:solidFill>
              </a:defRPr>
            </a:lvl1pPr>
          </a:lstStyle>
          <a:p>
            <a:r>
              <a:rPr lang="en-GB" dirty="0"/>
              <a:t>Talk title</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400" b="0">
                <a:solidFill>
                  <a:schemeClr val="accent6"/>
                </a:solidFill>
              </a:defRPr>
            </a:lvl1pPr>
          </a:lstStyle>
          <a:p>
            <a:fld id="{1BC40071-A885-43FF-8778-7315D0A05B50}" type="slidenum">
              <a:rPr lang="en-GB" smtClean="0"/>
              <a:pPr/>
              <a:t>‹#›</a:t>
            </a:fld>
            <a:endParaRPr lang="en-GB" dirty="0"/>
          </a:p>
        </p:txBody>
      </p:sp>
      <p:pic>
        <p:nvPicPr>
          <p:cNvPr id="9" name="Picture 2"/>
          <p:cNvPicPr>
            <a:picLocks noChangeAspect="1" noChangeArrowheads="1"/>
          </p:cNvPicPr>
          <p:nvPr userDrawn="1"/>
        </p:nvPicPr>
        <p:blipFill>
          <a:blip r:embed="rId1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7504" y="69218"/>
            <a:ext cx="792088" cy="24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ts val="3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ts val="300"/>
        </a:spcBef>
        <a:buClr>
          <a:schemeClr val="accent1"/>
        </a:buClr>
        <a:buSzPct val="85000"/>
        <a:buFont typeface="Arial" pitchFamily="34" charset="0"/>
        <a:buChar char="•"/>
        <a:defRPr sz="2000" kern="1200">
          <a:solidFill>
            <a:schemeClr val="accent6"/>
          </a:solidFill>
          <a:latin typeface="+mn-lt"/>
          <a:ea typeface="+mn-ea"/>
          <a:cs typeface="+mn-cs"/>
        </a:defRPr>
      </a:lvl2pPr>
      <a:lvl3pPr marL="731520" indent="-182880" algn="l" defTabSz="914400" rtl="0" eaLnBrk="1" latinLnBrk="0" hangingPunct="1">
        <a:spcBef>
          <a:spcPts val="300"/>
        </a:spcBef>
        <a:buClr>
          <a:schemeClr val="accent1"/>
        </a:buClr>
        <a:buSzPct val="90000"/>
        <a:buFont typeface="Arial" pitchFamily="34" charset="0"/>
        <a:buChar char="•"/>
        <a:defRPr sz="1800" kern="1200">
          <a:solidFill>
            <a:schemeClr val="accent6"/>
          </a:solidFill>
          <a:latin typeface="+mn-lt"/>
          <a:ea typeface="+mn-ea"/>
          <a:cs typeface="+mn-cs"/>
        </a:defRPr>
      </a:lvl3pPr>
      <a:lvl4pPr marL="1005840" indent="-182880" algn="l" defTabSz="914400" rtl="0" eaLnBrk="1" latinLnBrk="0" hangingPunct="1">
        <a:spcBef>
          <a:spcPts val="300"/>
        </a:spcBef>
        <a:buClr>
          <a:schemeClr val="accent1"/>
        </a:buClr>
        <a:buFont typeface="Arial" pitchFamily="34" charset="0"/>
        <a:buChar char="•"/>
        <a:defRPr sz="1600" kern="1200">
          <a:solidFill>
            <a:schemeClr val="accent6"/>
          </a:solidFill>
          <a:latin typeface="+mn-lt"/>
          <a:ea typeface="+mn-ea"/>
          <a:cs typeface="+mn-cs"/>
        </a:defRPr>
      </a:lvl4pPr>
      <a:lvl5pPr marL="1188720" indent="-137160" algn="l" defTabSz="914400" rtl="0" eaLnBrk="1" latinLnBrk="0" hangingPunct="1">
        <a:spcBef>
          <a:spcPts val="300"/>
        </a:spcBef>
        <a:buClr>
          <a:schemeClr val="accent1"/>
        </a:buClr>
        <a:buSzPct val="100000"/>
        <a:buFont typeface="Arial" pitchFamily="34" charset="0"/>
        <a:buChar char="•"/>
        <a:defRPr sz="1400" kern="1200" baseline="0">
          <a:solidFill>
            <a:schemeClr val="accent6"/>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0.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459958"/>
            <a:ext cx="8787357" cy="1138002"/>
          </a:xfrm>
        </p:spPr>
        <p:txBody>
          <a:bodyPr>
            <a:noAutofit/>
          </a:bodyPr>
          <a:lstStyle/>
          <a:p>
            <a:pPr algn="ctr"/>
            <a:r>
              <a:rPr lang="en-GB" sz="3200" dirty="0"/>
              <a:t>Quantifying influenza transmission risks </a:t>
            </a:r>
            <a:br>
              <a:rPr lang="en-GB" sz="3200" dirty="0"/>
            </a:br>
            <a:r>
              <a:rPr lang="en-GB" sz="3200" dirty="0"/>
              <a:t>for school-age children</a:t>
            </a:r>
            <a:endParaRPr lang="en-GB" sz="4800" i="1" cap="none" dirty="0">
              <a:solidFill>
                <a:schemeClr val="accent2"/>
              </a:solidFill>
            </a:endParaRPr>
          </a:p>
        </p:txBody>
      </p:sp>
      <p:pic>
        <p:nvPicPr>
          <p:cNvPr id="11" name="Picture 6">
            <a:extLst>
              <a:ext uri="{FF2B5EF4-FFF2-40B4-BE49-F238E27FC236}">
                <a16:creationId xmlns:a16="http://schemas.microsoft.com/office/drawing/2014/main" id="{D8434AC3-BA05-49D0-957E-62B5058D2877}"/>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r="16984"/>
          <a:stretch/>
        </p:blipFill>
        <p:spPr bwMode="auto">
          <a:xfrm rot="14784782">
            <a:off x="4484873" y="2191087"/>
            <a:ext cx="3019305" cy="363699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BC40071-A885-43FF-8778-7315D0A05B50}" type="slidenum">
              <a:rPr lang="en-GB" smtClean="0"/>
              <a:t>1</a:t>
            </a:fld>
            <a:endParaRPr lang="en-GB"/>
          </a:p>
        </p:txBody>
      </p:sp>
      <p:sp>
        <p:nvSpPr>
          <p:cNvPr id="9" name="TextBox 8"/>
          <p:cNvSpPr txBox="1"/>
          <p:nvPr/>
        </p:nvSpPr>
        <p:spPr>
          <a:xfrm>
            <a:off x="6390692" y="6005707"/>
            <a:ext cx="2458616" cy="369332"/>
          </a:xfrm>
          <a:prstGeom prst="rect">
            <a:avLst/>
          </a:prstGeom>
          <a:noFill/>
        </p:spPr>
        <p:txBody>
          <a:bodyPr wrap="square" rtlCol="0" anchor="b" anchorCtr="0">
            <a:spAutoFit/>
          </a:bodyPr>
          <a:lstStyle/>
          <a:p>
            <a:pPr algn="r"/>
            <a:r>
              <a:rPr lang="en-GB" dirty="0">
                <a:solidFill>
                  <a:schemeClr val="accent2"/>
                </a:solidFill>
              </a:rPr>
              <a:t>IDM Symposium 2018</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603" y="5850521"/>
            <a:ext cx="3310128" cy="679704"/>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729" y="4767941"/>
            <a:ext cx="1380985" cy="835496"/>
          </a:xfrm>
          <a:prstGeom prst="rect">
            <a:avLst/>
          </a:prstGeom>
        </p:spPr>
      </p:pic>
      <p:sp>
        <p:nvSpPr>
          <p:cNvPr id="8" name="TextBox 7">
            <a:extLst>
              <a:ext uri="{FF2B5EF4-FFF2-40B4-BE49-F238E27FC236}">
                <a16:creationId xmlns:a16="http://schemas.microsoft.com/office/drawing/2014/main" id="{4C757D96-0D74-47BF-8A99-84C230AAA099}"/>
              </a:ext>
            </a:extLst>
          </p:cNvPr>
          <p:cNvSpPr txBox="1"/>
          <p:nvPr/>
        </p:nvSpPr>
        <p:spPr>
          <a:xfrm>
            <a:off x="566603" y="4009583"/>
            <a:ext cx="3186256" cy="600164"/>
          </a:xfrm>
          <a:prstGeom prst="rect">
            <a:avLst/>
          </a:prstGeom>
          <a:noFill/>
        </p:spPr>
        <p:txBody>
          <a:bodyPr wrap="square" rtlCol="0">
            <a:spAutoFit/>
          </a:bodyPr>
          <a:lstStyle/>
          <a:p>
            <a:pPr indent="-360000"/>
            <a:r>
              <a:rPr lang="en-GB" b="1" dirty="0">
                <a:solidFill>
                  <a:schemeClr val="accent4"/>
                </a:solidFill>
              </a:rPr>
              <a:t>Jonathan Read</a:t>
            </a:r>
          </a:p>
          <a:p>
            <a:pPr indent="-360000"/>
            <a:r>
              <a:rPr lang="en-GB" sz="300" dirty="0">
                <a:solidFill>
                  <a:schemeClr val="accent5"/>
                </a:solidFill>
              </a:rPr>
              <a:t> </a:t>
            </a:r>
            <a:endParaRPr lang="en-GB" sz="1200" dirty="0">
              <a:solidFill>
                <a:schemeClr val="accent5"/>
              </a:solidFill>
            </a:endParaRPr>
          </a:p>
          <a:p>
            <a:pPr indent="-360000"/>
            <a:r>
              <a:rPr lang="en-GB" sz="1200" dirty="0">
                <a:solidFill>
                  <a:schemeClr val="accent1"/>
                </a:solidFill>
              </a:rPr>
              <a:t>E: jonathan.read@lancs.ac.uk</a:t>
            </a:r>
            <a:endParaRPr lang="en-GB" dirty="0"/>
          </a:p>
        </p:txBody>
      </p:sp>
      <p:sp>
        <p:nvSpPr>
          <p:cNvPr id="12" name="TextBox 11">
            <a:extLst>
              <a:ext uri="{FF2B5EF4-FFF2-40B4-BE49-F238E27FC236}">
                <a16:creationId xmlns:a16="http://schemas.microsoft.com/office/drawing/2014/main" id="{882817E6-2F60-4A7E-9E43-8AF9E5A2C8DC}"/>
              </a:ext>
            </a:extLst>
          </p:cNvPr>
          <p:cNvSpPr txBox="1"/>
          <p:nvPr/>
        </p:nvSpPr>
        <p:spPr>
          <a:xfrm>
            <a:off x="2159731" y="1597960"/>
            <a:ext cx="4826917" cy="830997"/>
          </a:xfrm>
          <a:prstGeom prst="rect">
            <a:avLst/>
          </a:prstGeom>
          <a:noFill/>
        </p:spPr>
        <p:txBody>
          <a:bodyPr wrap="square" rtlCol="0">
            <a:spAutoFit/>
          </a:bodyPr>
          <a:lstStyle/>
          <a:p>
            <a:pPr algn="ctr"/>
            <a:r>
              <a:rPr lang="en-GB" sz="2400" i="1" dirty="0">
                <a:solidFill>
                  <a:schemeClr val="accent2"/>
                </a:solidFill>
              </a:rPr>
              <a:t>The role of community, social networks and school structures</a:t>
            </a:r>
            <a:endParaRPr lang="en-GB" sz="2400" dirty="0"/>
          </a:p>
        </p:txBody>
      </p:sp>
    </p:spTree>
    <p:extLst>
      <p:ext uri="{BB962C8B-B14F-4D97-AF65-F5344CB8AC3E}">
        <p14:creationId xmlns:p14="http://schemas.microsoft.com/office/powerpoint/2010/main" val="362585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F7F2-6A51-4733-B1D1-0E7130A071B1}"/>
              </a:ext>
            </a:extLst>
          </p:cNvPr>
          <p:cNvSpPr>
            <a:spLocks noGrp="1"/>
          </p:cNvSpPr>
          <p:nvPr>
            <p:ph type="title"/>
          </p:nvPr>
        </p:nvSpPr>
        <p:spPr/>
        <p:txBody>
          <a:bodyPr>
            <a:normAutofit fontScale="90000"/>
          </a:bodyPr>
          <a:lstStyle/>
          <a:p>
            <a:r>
              <a:rPr lang="en-GB" dirty="0"/>
              <a:t>Social networks</a:t>
            </a:r>
          </a:p>
        </p:txBody>
      </p:sp>
      <p:sp>
        <p:nvSpPr>
          <p:cNvPr id="4" name="Slide Number Placeholder 3">
            <a:extLst>
              <a:ext uri="{FF2B5EF4-FFF2-40B4-BE49-F238E27FC236}">
                <a16:creationId xmlns:a16="http://schemas.microsoft.com/office/drawing/2014/main" id="{F480888E-7CC1-45F6-B6AA-8E48D8D84424}"/>
              </a:ext>
            </a:extLst>
          </p:cNvPr>
          <p:cNvSpPr>
            <a:spLocks noGrp="1"/>
          </p:cNvSpPr>
          <p:nvPr>
            <p:ph type="sldNum" sz="quarter" idx="12"/>
          </p:nvPr>
        </p:nvSpPr>
        <p:spPr/>
        <p:txBody>
          <a:bodyPr/>
          <a:lstStyle/>
          <a:p>
            <a:fld id="{1BC40071-A885-43FF-8778-7315D0A05B50}" type="slidenum">
              <a:rPr lang="en-GB" smtClean="0"/>
              <a:t>10</a:t>
            </a:fld>
            <a:endParaRPr lang="en-GB"/>
          </a:p>
        </p:txBody>
      </p:sp>
      <p:grpSp>
        <p:nvGrpSpPr>
          <p:cNvPr id="9" name="Group 8">
            <a:extLst>
              <a:ext uri="{FF2B5EF4-FFF2-40B4-BE49-F238E27FC236}">
                <a16:creationId xmlns:a16="http://schemas.microsoft.com/office/drawing/2014/main" id="{68C9E56D-6F95-49E0-B4B0-B09FE20FF22D}"/>
              </a:ext>
            </a:extLst>
          </p:cNvPr>
          <p:cNvGrpSpPr>
            <a:grpSpLocks noChangeAspect="1"/>
          </p:cNvGrpSpPr>
          <p:nvPr/>
        </p:nvGrpSpPr>
        <p:grpSpPr>
          <a:xfrm>
            <a:off x="467072" y="1382680"/>
            <a:ext cx="6495144" cy="5051704"/>
            <a:chOff x="15849600" y="9557169"/>
            <a:chExt cx="12869848" cy="10009733"/>
          </a:xfrm>
        </p:grpSpPr>
        <p:sp>
          <p:nvSpPr>
            <p:cNvPr id="5" name="Rectangle: Rounded Corners 4">
              <a:extLst>
                <a:ext uri="{FF2B5EF4-FFF2-40B4-BE49-F238E27FC236}">
                  <a16:creationId xmlns:a16="http://schemas.microsoft.com/office/drawing/2014/main" id="{17C92655-2F77-4842-93CE-358423A7AA0B}"/>
                </a:ext>
              </a:extLst>
            </p:cNvPr>
            <p:cNvSpPr/>
            <p:nvPr/>
          </p:nvSpPr>
          <p:spPr>
            <a:xfrm>
              <a:off x="15849600" y="9557169"/>
              <a:ext cx="12869848" cy="10009733"/>
            </a:xfrm>
            <a:prstGeom prst="roundRect">
              <a:avLst>
                <a:gd name="adj" fmla="val 6580"/>
              </a:avLst>
            </a:prstGeom>
            <a:solidFill>
              <a:schemeClr val="bg1"/>
            </a:solidFill>
            <a:ln>
              <a:solidFill>
                <a:srgbClr val="DFCFCF"/>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3A4A2F96-BDA2-4E40-A395-86935A8D56D4}"/>
                </a:ext>
              </a:extLst>
            </p:cNvPr>
            <p:cNvGrpSpPr/>
            <p:nvPr/>
          </p:nvGrpSpPr>
          <p:grpSpPr>
            <a:xfrm>
              <a:off x="16136127" y="9841315"/>
              <a:ext cx="12373653" cy="9370391"/>
              <a:chOff x="15981591" y="11763537"/>
              <a:chExt cx="12373653" cy="9370391"/>
            </a:xfrm>
          </p:grpSpPr>
          <p:pic>
            <p:nvPicPr>
              <p:cNvPr id="7" name="Picture 6">
                <a:extLst>
                  <a:ext uri="{FF2B5EF4-FFF2-40B4-BE49-F238E27FC236}">
                    <a16:creationId xmlns:a16="http://schemas.microsoft.com/office/drawing/2014/main" id="{85E4AA92-F1BA-4CA5-A23F-44F67A2931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81591" y="11763537"/>
                <a:ext cx="12373653" cy="8235187"/>
              </a:xfrm>
              <a:prstGeom prst="rect">
                <a:avLst/>
              </a:prstGeom>
            </p:spPr>
          </p:pic>
          <p:sp>
            <p:nvSpPr>
              <p:cNvPr id="8" name="TextBox 7">
                <a:extLst>
                  <a:ext uri="{FF2B5EF4-FFF2-40B4-BE49-F238E27FC236}">
                    <a16:creationId xmlns:a16="http://schemas.microsoft.com/office/drawing/2014/main" id="{611EC988-AD74-406A-B36E-FAB1849D0890}"/>
                  </a:ext>
                </a:extLst>
              </p:cNvPr>
              <p:cNvSpPr txBox="1"/>
              <p:nvPr/>
            </p:nvSpPr>
            <p:spPr>
              <a:xfrm>
                <a:off x="16242561" y="20219159"/>
                <a:ext cx="12112683" cy="914769"/>
              </a:xfrm>
              <a:prstGeom prst="rect">
                <a:avLst/>
              </a:prstGeom>
              <a:noFill/>
            </p:spPr>
            <p:txBody>
              <a:bodyPr wrap="square" rtlCol="0">
                <a:spAutoFit/>
              </a:bodyPr>
              <a:lstStyle/>
              <a:p>
                <a:r>
                  <a:rPr lang="en-GB" sz="1200" dirty="0"/>
                  <a:t>Example social networks in six schools showing which students reported </a:t>
                </a:r>
                <a:r>
                  <a:rPr lang="en-GB" sz="1200" b="1" u="sng" dirty="0"/>
                  <a:t>knowing</a:t>
                </a:r>
                <a:r>
                  <a:rPr lang="en-GB" sz="1200" dirty="0"/>
                  <a:t> each other. Grades (age) of students are represented by different colours.</a:t>
                </a:r>
              </a:p>
            </p:txBody>
          </p:sp>
        </p:grpSp>
      </p:grpSp>
      <p:sp>
        <p:nvSpPr>
          <p:cNvPr id="3" name="TextBox 2">
            <a:extLst>
              <a:ext uri="{FF2B5EF4-FFF2-40B4-BE49-F238E27FC236}">
                <a16:creationId xmlns:a16="http://schemas.microsoft.com/office/drawing/2014/main" id="{5B662A14-F78C-422C-A79B-656FB51E8C7E}"/>
              </a:ext>
            </a:extLst>
          </p:cNvPr>
          <p:cNvSpPr txBox="1"/>
          <p:nvPr/>
        </p:nvSpPr>
        <p:spPr>
          <a:xfrm>
            <a:off x="7236296" y="1382680"/>
            <a:ext cx="1728192" cy="1938992"/>
          </a:xfrm>
          <a:prstGeom prst="rect">
            <a:avLst/>
          </a:prstGeom>
          <a:noFill/>
        </p:spPr>
        <p:txBody>
          <a:bodyPr wrap="square" rtlCol="0">
            <a:spAutoFit/>
          </a:bodyPr>
          <a:lstStyle/>
          <a:p>
            <a:r>
              <a:rPr lang="en-GB" sz="2400" dirty="0">
                <a:solidFill>
                  <a:schemeClr val="tx2"/>
                </a:solidFill>
              </a:rPr>
              <a:t>3 network types:</a:t>
            </a:r>
          </a:p>
          <a:p>
            <a:pPr marL="342900" indent="-342900">
              <a:buFont typeface="Arial" panose="020B0604020202020204" pitchFamily="34" charset="0"/>
              <a:buChar char="•"/>
            </a:pPr>
            <a:r>
              <a:rPr lang="en-GB" sz="2400" dirty="0">
                <a:solidFill>
                  <a:schemeClr val="tx2"/>
                </a:solidFill>
              </a:rPr>
              <a:t>Know</a:t>
            </a:r>
          </a:p>
          <a:p>
            <a:pPr marL="342900" indent="-342900">
              <a:buFont typeface="Arial" panose="020B0604020202020204" pitchFamily="34" charset="0"/>
              <a:buChar char="•"/>
            </a:pPr>
            <a:r>
              <a:rPr lang="en-GB" sz="2400" dirty="0">
                <a:solidFill>
                  <a:schemeClr val="tx2"/>
                </a:solidFill>
              </a:rPr>
              <a:t>Friend</a:t>
            </a:r>
          </a:p>
          <a:p>
            <a:pPr marL="342900" indent="-342900">
              <a:buFont typeface="Arial" panose="020B0604020202020204" pitchFamily="34" charset="0"/>
              <a:buChar char="•"/>
            </a:pPr>
            <a:r>
              <a:rPr lang="en-GB" sz="2400" dirty="0">
                <a:solidFill>
                  <a:schemeClr val="tx2"/>
                </a:solidFill>
              </a:rPr>
              <a:t>Talk</a:t>
            </a:r>
          </a:p>
        </p:txBody>
      </p:sp>
    </p:spTree>
    <p:extLst>
      <p:ext uri="{BB962C8B-B14F-4D97-AF65-F5344CB8AC3E}">
        <p14:creationId xmlns:p14="http://schemas.microsoft.com/office/powerpoint/2010/main" val="312992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448552-C532-499E-ADA5-F238F788CB6A}"/>
              </a:ext>
            </a:extLst>
          </p:cNvPr>
          <p:cNvPicPr>
            <a:picLocks noChangeAspect="1"/>
          </p:cNvPicPr>
          <p:nvPr/>
        </p:nvPicPr>
        <p:blipFill>
          <a:blip r:embed="rId3"/>
          <a:stretch>
            <a:fillRect/>
          </a:stretch>
        </p:blipFill>
        <p:spPr>
          <a:xfrm>
            <a:off x="2374046" y="3446048"/>
            <a:ext cx="1533525" cy="2038350"/>
          </a:xfrm>
          <a:prstGeom prst="rect">
            <a:avLst/>
          </a:prstGeom>
        </p:spPr>
      </p:pic>
      <p:sp>
        <p:nvSpPr>
          <p:cNvPr id="42" name="Arrow: Down 41">
            <a:extLst>
              <a:ext uri="{FF2B5EF4-FFF2-40B4-BE49-F238E27FC236}">
                <a16:creationId xmlns:a16="http://schemas.microsoft.com/office/drawing/2014/main" id="{5F7732D8-1C7B-461D-B48E-6AC996B365D9}"/>
              </a:ext>
            </a:extLst>
          </p:cNvPr>
          <p:cNvSpPr/>
          <p:nvPr/>
        </p:nvSpPr>
        <p:spPr>
          <a:xfrm rot="6780577">
            <a:off x="3913840" y="4838436"/>
            <a:ext cx="360040" cy="797996"/>
          </a:xfrm>
          <a:prstGeom prst="downArrow">
            <a:avLst/>
          </a:prstGeom>
          <a:gradFill flip="none" rotWithShape="1">
            <a:gsLst>
              <a:gs pos="0">
                <a:schemeClr val="accent1">
                  <a:lumMod val="0"/>
                  <a:lumOff val="100000"/>
                </a:schemeClr>
              </a:gs>
              <a:gs pos="20000">
                <a:schemeClr val="accent1">
                  <a:lumMod val="0"/>
                  <a:lumOff val="100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Down 40">
            <a:extLst>
              <a:ext uri="{FF2B5EF4-FFF2-40B4-BE49-F238E27FC236}">
                <a16:creationId xmlns:a16="http://schemas.microsoft.com/office/drawing/2014/main" id="{C8BDC08F-A1C4-410B-941C-4D9625807B1E}"/>
              </a:ext>
            </a:extLst>
          </p:cNvPr>
          <p:cNvSpPr/>
          <p:nvPr/>
        </p:nvSpPr>
        <p:spPr>
          <a:xfrm rot="5845231">
            <a:off x="4041863" y="4385360"/>
            <a:ext cx="360040" cy="797996"/>
          </a:xfrm>
          <a:prstGeom prst="downArrow">
            <a:avLst/>
          </a:prstGeom>
          <a:gradFill flip="none" rotWithShape="1">
            <a:gsLst>
              <a:gs pos="0">
                <a:schemeClr val="accent1">
                  <a:lumMod val="0"/>
                  <a:lumOff val="100000"/>
                </a:schemeClr>
              </a:gs>
              <a:gs pos="20000">
                <a:schemeClr val="accent1">
                  <a:lumMod val="0"/>
                  <a:lumOff val="100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Down 39">
            <a:extLst>
              <a:ext uri="{FF2B5EF4-FFF2-40B4-BE49-F238E27FC236}">
                <a16:creationId xmlns:a16="http://schemas.microsoft.com/office/drawing/2014/main" id="{367231DC-9C03-4417-8898-58F009BAC17A}"/>
              </a:ext>
            </a:extLst>
          </p:cNvPr>
          <p:cNvSpPr/>
          <p:nvPr/>
        </p:nvSpPr>
        <p:spPr>
          <a:xfrm rot="5400000">
            <a:off x="4073999" y="3931891"/>
            <a:ext cx="360040" cy="797996"/>
          </a:xfrm>
          <a:prstGeom prst="downArrow">
            <a:avLst/>
          </a:prstGeom>
          <a:gradFill flip="none" rotWithShape="1">
            <a:gsLst>
              <a:gs pos="0">
                <a:schemeClr val="accent1">
                  <a:lumMod val="0"/>
                  <a:lumOff val="100000"/>
                </a:schemeClr>
              </a:gs>
              <a:gs pos="20000">
                <a:schemeClr val="accent1">
                  <a:lumMod val="0"/>
                  <a:lumOff val="100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21F4E63C-85C0-4EAE-808E-D6B8A8E4344A}"/>
              </a:ext>
            </a:extLst>
          </p:cNvPr>
          <p:cNvSpPr/>
          <p:nvPr/>
        </p:nvSpPr>
        <p:spPr>
          <a:xfrm rot="790994">
            <a:off x="3083558" y="2536788"/>
            <a:ext cx="360040" cy="797996"/>
          </a:xfrm>
          <a:prstGeom prst="downArrow">
            <a:avLst/>
          </a:prstGeom>
          <a:gradFill flip="none" rotWithShape="1">
            <a:gsLst>
              <a:gs pos="0">
                <a:schemeClr val="accent1">
                  <a:lumMod val="0"/>
                  <a:lumOff val="100000"/>
                </a:schemeClr>
              </a:gs>
              <a:gs pos="20000">
                <a:schemeClr val="accent1">
                  <a:lumMod val="0"/>
                  <a:lumOff val="100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F565CD54-F5AA-4D9D-BF0C-E8B687A403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7907" y="1363441"/>
            <a:ext cx="2185844" cy="2512464"/>
          </a:xfrm>
          <a:prstGeom prst="rect">
            <a:avLst/>
          </a:prstGeom>
        </p:spPr>
      </p:pic>
      <p:sp>
        <p:nvSpPr>
          <p:cNvPr id="2" name="Title 1">
            <a:extLst>
              <a:ext uri="{FF2B5EF4-FFF2-40B4-BE49-F238E27FC236}">
                <a16:creationId xmlns:a16="http://schemas.microsoft.com/office/drawing/2014/main" id="{34613E9E-F2CE-4F0D-92C8-A32524C31CB9}"/>
              </a:ext>
            </a:extLst>
          </p:cNvPr>
          <p:cNvSpPr>
            <a:spLocks noGrp="1"/>
          </p:cNvSpPr>
          <p:nvPr>
            <p:ph type="title"/>
          </p:nvPr>
        </p:nvSpPr>
        <p:spPr/>
        <p:txBody>
          <a:bodyPr>
            <a:normAutofit fontScale="90000"/>
          </a:bodyPr>
          <a:lstStyle/>
          <a:p>
            <a:r>
              <a:rPr lang="en-GB" dirty="0"/>
              <a:t>Infection model</a:t>
            </a:r>
          </a:p>
        </p:txBody>
      </p:sp>
      <p:sp>
        <p:nvSpPr>
          <p:cNvPr id="4" name="Slide Number Placeholder 3">
            <a:extLst>
              <a:ext uri="{FF2B5EF4-FFF2-40B4-BE49-F238E27FC236}">
                <a16:creationId xmlns:a16="http://schemas.microsoft.com/office/drawing/2014/main" id="{681662DA-84E3-42E2-98DB-FF8A17CAD07E}"/>
              </a:ext>
            </a:extLst>
          </p:cNvPr>
          <p:cNvSpPr>
            <a:spLocks noGrp="1"/>
          </p:cNvSpPr>
          <p:nvPr>
            <p:ph type="sldNum" sz="quarter" idx="12"/>
          </p:nvPr>
        </p:nvSpPr>
        <p:spPr/>
        <p:txBody>
          <a:bodyPr/>
          <a:lstStyle/>
          <a:p>
            <a:fld id="{1BC40071-A885-43FF-8778-7315D0A05B50}" type="slidenum">
              <a:rPr lang="en-GB" smtClean="0"/>
              <a:t>11</a:t>
            </a:fld>
            <a:endParaRPr lang="en-GB"/>
          </a:p>
        </p:txBody>
      </p:sp>
      <p:sp>
        <p:nvSpPr>
          <p:cNvPr id="8" name="TextBox 7">
            <a:extLst>
              <a:ext uri="{FF2B5EF4-FFF2-40B4-BE49-F238E27FC236}">
                <a16:creationId xmlns:a16="http://schemas.microsoft.com/office/drawing/2014/main" id="{2B599CAF-5975-4E90-9142-F828F02D61A2}"/>
              </a:ext>
            </a:extLst>
          </p:cNvPr>
          <p:cNvSpPr txBox="1"/>
          <p:nvPr/>
        </p:nvSpPr>
        <p:spPr>
          <a:xfrm>
            <a:off x="457200" y="3074914"/>
            <a:ext cx="1616052" cy="646331"/>
          </a:xfrm>
          <a:prstGeom prst="rect">
            <a:avLst/>
          </a:prstGeom>
          <a:noFill/>
        </p:spPr>
        <p:txBody>
          <a:bodyPr wrap="square" rtlCol="0">
            <a:spAutoFit/>
          </a:bodyPr>
          <a:lstStyle/>
          <a:p>
            <a:pPr algn="ctr"/>
            <a:r>
              <a:rPr lang="en-GB" dirty="0"/>
              <a:t>Exogenous</a:t>
            </a:r>
          </a:p>
          <a:p>
            <a:pPr algn="ctr"/>
            <a:r>
              <a:rPr lang="en-GB" dirty="0"/>
              <a:t>(community)</a:t>
            </a:r>
          </a:p>
        </p:txBody>
      </p:sp>
      <p:sp>
        <p:nvSpPr>
          <p:cNvPr id="9" name="Arrow: Down 8">
            <a:extLst>
              <a:ext uri="{FF2B5EF4-FFF2-40B4-BE49-F238E27FC236}">
                <a16:creationId xmlns:a16="http://schemas.microsoft.com/office/drawing/2014/main" id="{8EC218E2-DD57-4801-98E2-26843401B653}"/>
              </a:ext>
            </a:extLst>
          </p:cNvPr>
          <p:cNvSpPr/>
          <p:nvPr/>
        </p:nvSpPr>
        <p:spPr>
          <a:xfrm rot="19348182">
            <a:off x="2138451" y="2974807"/>
            <a:ext cx="360040" cy="797996"/>
          </a:xfrm>
          <a:prstGeom prst="downArrow">
            <a:avLst/>
          </a:prstGeom>
          <a:gradFill flip="none" rotWithShape="1">
            <a:gsLst>
              <a:gs pos="0">
                <a:schemeClr val="accent1">
                  <a:lumMod val="0"/>
                  <a:lumOff val="100000"/>
                </a:schemeClr>
              </a:gs>
              <a:gs pos="20000">
                <a:schemeClr val="accent1">
                  <a:lumMod val="0"/>
                  <a:lumOff val="100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Delay 9">
            <a:extLst>
              <a:ext uri="{FF2B5EF4-FFF2-40B4-BE49-F238E27FC236}">
                <a16:creationId xmlns:a16="http://schemas.microsoft.com/office/drawing/2014/main" id="{C6A2CF65-DC55-4E1A-BF77-23E8EA867795}"/>
              </a:ext>
            </a:extLst>
          </p:cNvPr>
          <p:cNvSpPr/>
          <p:nvPr/>
        </p:nvSpPr>
        <p:spPr>
          <a:xfrm rot="5400000">
            <a:off x="2373515" y="4102623"/>
            <a:ext cx="663934" cy="581114"/>
          </a:xfrm>
          <a:prstGeom prst="flowChartDelay">
            <a:avLst/>
          </a:prstGeom>
          <a:gradFill flip="none" rotWithShape="1">
            <a:gsLst>
              <a:gs pos="0">
                <a:schemeClr val="accent1">
                  <a:lumMod val="0"/>
                  <a:lumOff val="100000"/>
                </a:schemeClr>
              </a:gs>
              <a:gs pos="35000">
                <a:schemeClr val="accent1">
                  <a:lumMod val="0"/>
                  <a:lumOff val="100000"/>
                </a:schemeClr>
              </a:gs>
              <a:gs pos="100000">
                <a:srgbClr val="0070C0"/>
              </a:gs>
            </a:gsLst>
            <a:path path="circle">
              <a:fillToRect l="50000" t="-80000" r="50000" b="180000"/>
            </a:path>
            <a:tileRect/>
          </a:gra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CE2605B-698B-46D4-9DCF-FDD3DD1FC8FA}"/>
              </a:ext>
            </a:extLst>
          </p:cNvPr>
          <p:cNvSpPr txBox="1"/>
          <p:nvPr/>
        </p:nvSpPr>
        <p:spPr>
          <a:xfrm>
            <a:off x="-534906" y="4784358"/>
            <a:ext cx="3210626" cy="707886"/>
          </a:xfrm>
          <a:prstGeom prst="rect">
            <a:avLst/>
          </a:prstGeom>
          <a:noFill/>
        </p:spPr>
        <p:txBody>
          <a:bodyPr wrap="square" rtlCol="0">
            <a:spAutoFit/>
          </a:bodyPr>
          <a:lstStyle/>
          <a:p>
            <a:pPr algn="r"/>
            <a:r>
              <a:rPr lang="en-GB" sz="2000" dirty="0">
                <a:solidFill>
                  <a:srgbClr val="0070C0"/>
                </a:solidFill>
              </a:rPr>
              <a:t>Grade (age)</a:t>
            </a:r>
          </a:p>
          <a:p>
            <a:pPr algn="r"/>
            <a:r>
              <a:rPr lang="en-GB" sz="2000" dirty="0">
                <a:solidFill>
                  <a:srgbClr val="0070C0"/>
                </a:solidFill>
              </a:rPr>
              <a:t>Half-day at school</a:t>
            </a:r>
            <a:r>
              <a:rPr lang="en-GB" sz="2000" dirty="0">
                <a:solidFill>
                  <a:srgbClr val="00B0F0"/>
                </a:solidFill>
              </a:rPr>
              <a:t> </a:t>
            </a:r>
          </a:p>
        </p:txBody>
      </p:sp>
      <p:sp>
        <p:nvSpPr>
          <p:cNvPr id="31" name="TextBox 30">
            <a:extLst>
              <a:ext uri="{FF2B5EF4-FFF2-40B4-BE49-F238E27FC236}">
                <a16:creationId xmlns:a16="http://schemas.microsoft.com/office/drawing/2014/main" id="{3984369E-16D2-401C-9EA6-4B05EB4A5F5D}"/>
              </a:ext>
            </a:extLst>
          </p:cNvPr>
          <p:cNvSpPr txBox="1"/>
          <p:nvPr/>
        </p:nvSpPr>
        <p:spPr>
          <a:xfrm>
            <a:off x="2776402" y="2388579"/>
            <a:ext cx="1171184" cy="369332"/>
          </a:xfrm>
          <a:prstGeom prst="rect">
            <a:avLst/>
          </a:prstGeom>
          <a:noFill/>
        </p:spPr>
        <p:txBody>
          <a:bodyPr wrap="square" rtlCol="0">
            <a:spAutoFit/>
          </a:bodyPr>
          <a:lstStyle/>
          <a:p>
            <a:pPr algn="ctr"/>
            <a:r>
              <a:rPr lang="en-GB" dirty="0" err="1"/>
              <a:t>Kschool</a:t>
            </a:r>
            <a:endParaRPr lang="en-GB" dirty="0"/>
          </a:p>
        </p:txBody>
      </p:sp>
      <p:sp>
        <p:nvSpPr>
          <p:cNvPr id="33" name="TextBox 32">
            <a:extLst>
              <a:ext uri="{FF2B5EF4-FFF2-40B4-BE49-F238E27FC236}">
                <a16:creationId xmlns:a16="http://schemas.microsoft.com/office/drawing/2014/main" id="{4BFA2EA9-179F-44F2-8A36-27D5990BD826}"/>
              </a:ext>
            </a:extLst>
          </p:cNvPr>
          <p:cNvSpPr txBox="1"/>
          <p:nvPr/>
        </p:nvSpPr>
        <p:spPr>
          <a:xfrm>
            <a:off x="4252993" y="4107464"/>
            <a:ext cx="1171184" cy="369332"/>
          </a:xfrm>
          <a:prstGeom prst="rect">
            <a:avLst/>
          </a:prstGeom>
          <a:noFill/>
        </p:spPr>
        <p:txBody>
          <a:bodyPr wrap="square" rtlCol="0">
            <a:spAutoFit/>
          </a:bodyPr>
          <a:lstStyle/>
          <a:p>
            <a:pPr algn="ctr"/>
            <a:r>
              <a:rPr lang="en-GB" dirty="0" err="1"/>
              <a:t>Kknow</a:t>
            </a:r>
            <a:endParaRPr lang="en-GB" dirty="0"/>
          </a:p>
        </p:txBody>
      </p:sp>
      <p:sp>
        <p:nvSpPr>
          <p:cNvPr id="34" name="TextBox 33">
            <a:extLst>
              <a:ext uri="{FF2B5EF4-FFF2-40B4-BE49-F238E27FC236}">
                <a16:creationId xmlns:a16="http://schemas.microsoft.com/office/drawing/2014/main" id="{2D841AA0-BC4F-45BE-8345-AF358831E13E}"/>
              </a:ext>
            </a:extLst>
          </p:cNvPr>
          <p:cNvSpPr txBox="1"/>
          <p:nvPr/>
        </p:nvSpPr>
        <p:spPr>
          <a:xfrm>
            <a:off x="4252993" y="4643845"/>
            <a:ext cx="1171184" cy="369332"/>
          </a:xfrm>
          <a:prstGeom prst="rect">
            <a:avLst/>
          </a:prstGeom>
          <a:noFill/>
        </p:spPr>
        <p:txBody>
          <a:bodyPr wrap="square" rtlCol="0">
            <a:spAutoFit/>
          </a:bodyPr>
          <a:lstStyle/>
          <a:p>
            <a:pPr algn="ctr"/>
            <a:r>
              <a:rPr lang="en-GB" dirty="0" err="1"/>
              <a:t>Kfriend</a:t>
            </a:r>
            <a:endParaRPr lang="en-GB" dirty="0"/>
          </a:p>
        </p:txBody>
      </p:sp>
      <p:sp>
        <p:nvSpPr>
          <p:cNvPr id="35" name="TextBox 34">
            <a:extLst>
              <a:ext uri="{FF2B5EF4-FFF2-40B4-BE49-F238E27FC236}">
                <a16:creationId xmlns:a16="http://schemas.microsoft.com/office/drawing/2014/main" id="{60CAEDDE-6B6D-4ABB-8B37-4ABF5E2B237B}"/>
              </a:ext>
            </a:extLst>
          </p:cNvPr>
          <p:cNvSpPr txBox="1"/>
          <p:nvPr/>
        </p:nvSpPr>
        <p:spPr>
          <a:xfrm>
            <a:off x="4197283" y="5189763"/>
            <a:ext cx="803783" cy="369332"/>
          </a:xfrm>
          <a:prstGeom prst="rect">
            <a:avLst/>
          </a:prstGeom>
          <a:noFill/>
        </p:spPr>
        <p:txBody>
          <a:bodyPr wrap="square" rtlCol="0">
            <a:spAutoFit/>
          </a:bodyPr>
          <a:lstStyle/>
          <a:p>
            <a:pPr algn="ctr"/>
            <a:r>
              <a:rPr lang="en-GB" dirty="0" err="1"/>
              <a:t>Ktalk</a:t>
            </a:r>
            <a:endParaRPr lang="en-GB" dirty="0"/>
          </a:p>
        </p:txBody>
      </p:sp>
      <p:sp>
        <p:nvSpPr>
          <p:cNvPr id="36" name="Arc 35">
            <a:extLst>
              <a:ext uri="{FF2B5EF4-FFF2-40B4-BE49-F238E27FC236}">
                <a16:creationId xmlns:a16="http://schemas.microsoft.com/office/drawing/2014/main" id="{F93084C2-0E6A-4004-A1DF-180A2397E4D9}"/>
              </a:ext>
            </a:extLst>
          </p:cNvPr>
          <p:cNvSpPr/>
          <p:nvPr/>
        </p:nvSpPr>
        <p:spPr>
          <a:xfrm flipH="1">
            <a:off x="4819964" y="2054295"/>
            <a:ext cx="1580138" cy="466714"/>
          </a:xfrm>
          <a:prstGeom prst="arc">
            <a:avLst>
              <a:gd name="adj1" fmla="val 10955380"/>
              <a:gd name="adj2" fmla="val 18913602"/>
            </a:avLst>
          </a:prstGeom>
          <a:ln w="63500">
            <a:solidFill>
              <a:srgbClr val="C00000"/>
            </a:solidFill>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a:extLst>
              <a:ext uri="{FF2B5EF4-FFF2-40B4-BE49-F238E27FC236}">
                <a16:creationId xmlns:a16="http://schemas.microsoft.com/office/drawing/2014/main" id="{7D6F2D40-3208-499A-A4EF-9F4D49404DF9}"/>
              </a:ext>
            </a:extLst>
          </p:cNvPr>
          <p:cNvSpPr/>
          <p:nvPr/>
        </p:nvSpPr>
        <p:spPr>
          <a:xfrm rot="4197456" flipH="1" flipV="1">
            <a:off x="5886840" y="3263642"/>
            <a:ext cx="1074100" cy="1595140"/>
          </a:xfrm>
          <a:prstGeom prst="arc">
            <a:avLst>
              <a:gd name="adj1" fmla="val 5286575"/>
              <a:gd name="adj2" fmla="val 12971425"/>
            </a:avLst>
          </a:prstGeom>
          <a:ln w="63500">
            <a:solidFill>
              <a:srgbClr val="C00000"/>
            </a:solidFill>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row: Down 38">
            <a:extLst>
              <a:ext uri="{FF2B5EF4-FFF2-40B4-BE49-F238E27FC236}">
                <a16:creationId xmlns:a16="http://schemas.microsoft.com/office/drawing/2014/main" id="{AFAA17B2-B877-4BFA-A4E6-E2668A174322}"/>
              </a:ext>
            </a:extLst>
          </p:cNvPr>
          <p:cNvSpPr/>
          <p:nvPr/>
        </p:nvSpPr>
        <p:spPr>
          <a:xfrm rot="2000593">
            <a:off x="3503909" y="2712716"/>
            <a:ext cx="360040" cy="797996"/>
          </a:xfrm>
          <a:prstGeom prst="downArrow">
            <a:avLst/>
          </a:prstGeom>
          <a:gradFill flip="none" rotWithShape="1">
            <a:gsLst>
              <a:gs pos="0">
                <a:schemeClr val="accent1">
                  <a:lumMod val="0"/>
                  <a:lumOff val="100000"/>
                </a:schemeClr>
              </a:gs>
              <a:gs pos="20000">
                <a:schemeClr val="accent1">
                  <a:lumMod val="0"/>
                  <a:lumOff val="100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C01F246-763A-4239-B521-EC19B9F7A681}"/>
              </a:ext>
            </a:extLst>
          </p:cNvPr>
          <p:cNvSpPr txBox="1"/>
          <p:nvPr/>
        </p:nvSpPr>
        <p:spPr>
          <a:xfrm>
            <a:off x="5651556" y="1210939"/>
            <a:ext cx="1516037" cy="646331"/>
          </a:xfrm>
          <a:prstGeom prst="rect">
            <a:avLst/>
          </a:prstGeom>
          <a:noFill/>
        </p:spPr>
        <p:txBody>
          <a:bodyPr wrap="square" rtlCol="0">
            <a:spAutoFit/>
          </a:bodyPr>
          <a:lstStyle/>
          <a:p>
            <a:r>
              <a:rPr lang="en-GB" dirty="0"/>
              <a:t>+ school attendance</a:t>
            </a:r>
          </a:p>
        </p:txBody>
      </p:sp>
      <p:pic>
        <p:nvPicPr>
          <p:cNvPr id="43" name="Picture 42">
            <a:extLst>
              <a:ext uri="{FF2B5EF4-FFF2-40B4-BE49-F238E27FC236}">
                <a16:creationId xmlns:a16="http://schemas.microsoft.com/office/drawing/2014/main" id="{A4133DBC-CA34-455C-AB94-FDC1A91B54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847" y="1917988"/>
            <a:ext cx="2659054" cy="1085505"/>
          </a:xfrm>
          <a:prstGeom prst="rect">
            <a:avLst/>
          </a:prstGeom>
        </p:spPr>
      </p:pic>
      <p:pic>
        <p:nvPicPr>
          <p:cNvPr id="7" name="Picture 6">
            <a:extLst>
              <a:ext uri="{FF2B5EF4-FFF2-40B4-BE49-F238E27FC236}">
                <a16:creationId xmlns:a16="http://schemas.microsoft.com/office/drawing/2014/main" id="{C58ADE7F-8790-4FC5-A3FD-FB7A4AEAC388}"/>
              </a:ext>
            </a:extLst>
          </p:cNvPr>
          <p:cNvPicPr>
            <a:picLocks noChangeAspect="1"/>
          </p:cNvPicPr>
          <p:nvPr/>
        </p:nvPicPr>
        <p:blipFill>
          <a:blip r:embed="rId6" cstate="screen">
            <a:clrChange>
              <a:clrFrom>
                <a:srgbClr val="FFFFFF"/>
              </a:clrFrom>
              <a:clrTo>
                <a:srgbClr val="FFFFFF">
                  <a:alpha val="0"/>
                </a:srgbClr>
              </a:clrTo>
            </a:clrChang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a:ext>
            </a:extLst>
          </a:blip>
          <a:stretch>
            <a:fillRect/>
          </a:stretch>
        </p:blipFill>
        <p:spPr>
          <a:xfrm>
            <a:off x="2429887" y="4107980"/>
            <a:ext cx="548815" cy="545156"/>
          </a:xfrm>
          <a:prstGeom prst="rect">
            <a:avLst/>
          </a:prstGeom>
        </p:spPr>
      </p:pic>
      <p:pic>
        <p:nvPicPr>
          <p:cNvPr id="11" name="Picture 10">
            <a:extLst>
              <a:ext uri="{FF2B5EF4-FFF2-40B4-BE49-F238E27FC236}">
                <a16:creationId xmlns:a16="http://schemas.microsoft.com/office/drawing/2014/main" id="{7DFDC6A5-9D8F-4D10-939E-1839C02F4C5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43088" y="1444103"/>
            <a:ext cx="1240949" cy="1239238"/>
          </a:xfrm>
          <a:prstGeom prst="rect">
            <a:avLst/>
          </a:prstGeom>
        </p:spPr>
      </p:pic>
      <p:sp>
        <p:nvSpPr>
          <p:cNvPr id="44" name="Arrow: Down 43">
            <a:extLst>
              <a:ext uri="{FF2B5EF4-FFF2-40B4-BE49-F238E27FC236}">
                <a16:creationId xmlns:a16="http://schemas.microsoft.com/office/drawing/2014/main" id="{E0F8AE7E-4D02-4F3A-8B62-19EA05AC2F64}"/>
              </a:ext>
            </a:extLst>
          </p:cNvPr>
          <p:cNvSpPr/>
          <p:nvPr/>
        </p:nvSpPr>
        <p:spPr>
          <a:xfrm rot="3049117">
            <a:off x="3837789" y="2992087"/>
            <a:ext cx="360040" cy="797996"/>
          </a:xfrm>
          <a:prstGeom prst="downArrow">
            <a:avLst/>
          </a:prstGeom>
          <a:gradFill flip="none" rotWithShape="1">
            <a:gsLst>
              <a:gs pos="0">
                <a:schemeClr val="accent1">
                  <a:lumMod val="0"/>
                  <a:lumOff val="100000"/>
                </a:schemeClr>
              </a:gs>
              <a:gs pos="20000">
                <a:schemeClr val="accent1">
                  <a:lumMod val="0"/>
                  <a:lumOff val="100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0FACA7F1-A276-4AED-A9BC-5F5C252C04E9}"/>
              </a:ext>
            </a:extLst>
          </p:cNvPr>
          <p:cNvSpPr txBox="1"/>
          <p:nvPr/>
        </p:nvSpPr>
        <p:spPr>
          <a:xfrm>
            <a:off x="3418165" y="2693687"/>
            <a:ext cx="1171184" cy="369332"/>
          </a:xfrm>
          <a:prstGeom prst="rect">
            <a:avLst/>
          </a:prstGeom>
          <a:noFill/>
        </p:spPr>
        <p:txBody>
          <a:bodyPr wrap="square" rtlCol="0">
            <a:spAutoFit/>
          </a:bodyPr>
          <a:lstStyle/>
          <a:p>
            <a:pPr algn="ctr"/>
            <a:r>
              <a:rPr lang="en-GB" dirty="0" err="1"/>
              <a:t>Kgrade</a:t>
            </a:r>
            <a:endParaRPr lang="en-GB" dirty="0"/>
          </a:p>
        </p:txBody>
      </p:sp>
      <p:sp>
        <p:nvSpPr>
          <p:cNvPr id="32" name="TextBox 31">
            <a:extLst>
              <a:ext uri="{FF2B5EF4-FFF2-40B4-BE49-F238E27FC236}">
                <a16:creationId xmlns:a16="http://schemas.microsoft.com/office/drawing/2014/main" id="{7FA6905C-4B8B-4F64-AFF4-09996301A0CB}"/>
              </a:ext>
            </a:extLst>
          </p:cNvPr>
          <p:cNvSpPr txBox="1"/>
          <p:nvPr/>
        </p:nvSpPr>
        <p:spPr>
          <a:xfrm>
            <a:off x="4005837" y="2999713"/>
            <a:ext cx="967911" cy="369332"/>
          </a:xfrm>
          <a:prstGeom prst="rect">
            <a:avLst/>
          </a:prstGeom>
          <a:noFill/>
        </p:spPr>
        <p:txBody>
          <a:bodyPr wrap="square" rtlCol="0">
            <a:spAutoFit/>
          </a:bodyPr>
          <a:lstStyle/>
          <a:p>
            <a:pPr algn="ctr"/>
            <a:r>
              <a:rPr lang="en-GB" dirty="0" err="1"/>
              <a:t>Kclass</a:t>
            </a:r>
            <a:endParaRPr lang="en-GB" dirty="0"/>
          </a:p>
        </p:txBody>
      </p:sp>
      <p:pic>
        <p:nvPicPr>
          <p:cNvPr id="14" name="Picture 13">
            <a:extLst>
              <a:ext uri="{FF2B5EF4-FFF2-40B4-BE49-F238E27FC236}">
                <a16:creationId xmlns:a16="http://schemas.microsoft.com/office/drawing/2014/main" id="{029879A6-F831-4B8C-AB9B-E5DB70F461D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03210" y="3653211"/>
            <a:ext cx="858365" cy="839437"/>
          </a:xfrm>
          <a:prstGeom prst="rect">
            <a:avLst/>
          </a:prstGeom>
        </p:spPr>
      </p:pic>
      <p:pic>
        <p:nvPicPr>
          <p:cNvPr id="16" name="Picture 15">
            <a:extLst>
              <a:ext uri="{FF2B5EF4-FFF2-40B4-BE49-F238E27FC236}">
                <a16:creationId xmlns:a16="http://schemas.microsoft.com/office/drawing/2014/main" id="{4442C6EE-FC82-4CBE-9706-2D2721ADE38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35308" y="4534842"/>
            <a:ext cx="822857" cy="820029"/>
          </a:xfrm>
          <a:prstGeom prst="rect">
            <a:avLst/>
          </a:prstGeom>
        </p:spPr>
      </p:pic>
      <p:pic>
        <p:nvPicPr>
          <p:cNvPr id="22" name="Picture 21">
            <a:extLst>
              <a:ext uri="{FF2B5EF4-FFF2-40B4-BE49-F238E27FC236}">
                <a16:creationId xmlns:a16="http://schemas.microsoft.com/office/drawing/2014/main" id="{9F825F67-7849-4967-B398-426E4927497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36951" y="5384822"/>
            <a:ext cx="803783" cy="796451"/>
          </a:xfrm>
          <a:prstGeom prst="rect">
            <a:avLst/>
          </a:prstGeom>
        </p:spPr>
      </p:pic>
      <p:sp>
        <p:nvSpPr>
          <p:cNvPr id="46" name="TextBox 45">
            <a:extLst>
              <a:ext uri="{FF2B5EF4-FFF2-40B4-BE49-F238E27FC236}">
                <a16:creationId xmlns:a16="http://schemas.microsoft.com/office/drawing/2014/main" id="{9F0816FD-5E8E-4E40-B060-80AE4BA3F8DE}"/>
              </a:ext>
            </a:extLst>
          </p:cNvPr>
          <p:cNvSpPr txBox="1"/>
          <p:nvPr/>
        </p:nvSpPr>
        <p:spPr>
          <a:xfrm>
            <a:off x="7381584" y="3552739"/>
            <a:ext cx="1516037" cy="646331"/>
          </a:xfrm>
          <a:prstGeom prst="rect">
            <a:avLst/>
          </a:prstGeom>
          <a:noFill/>
        </p:spPr>
        <p:txBody>
          <a:bodyPr wrap="square" rtlCol="0">
            <a:spAutoFit/>
          </a:bodyPr>
          <a:lstStyle/>
          <a:p>
            <a:r>
              <a:rPr lang="en-GB" b="1" dirty="0">
                <a:solidFill>
                  <a:srgbClr val="C00000"/>
                </a:solidFill>
              </a:rPr>
              <a:t>Currently infectious</a:t>
            </a:r>
          </a:p>
        </p:txBody>
      </p:sp>
    </p:spTree>
    <p:extLst>
      <p:ext uri="{BB962C8B-B14F-4D97-AF65-F5344CB8AC3E}">
        <p14:creationId xmlns:p14="http://schemas.microsoft.com/office/powerpoint/2010/main" val="423697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74641E4-DAA2-4480-9085-7DDFAC7814CB}"/>
              </a:ext>
            </a:extLst>
          </p:cNvPr>
          <p:cNvSpPr/>
          <p:nvPr/>
        </p:nvSpPr>
        <p:spPr>
          <a:xfrm>
            <a:off x="1624804" y="1497995"/>
            <a:ext cx="792088" cy="13059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D27FA32D-0467-4E28-8C71-670646A37AA7}"/>
              </a:ext>
            </a:extLst>
          </p:cNvPr>
          <p:cNvSpPr/>
          <p:nvPr/>
        </p:nvSpPr>
        <p:spPr>
          <a:xfrm>
            <a:off x="3203848" y="1497995"/>
            <a:ext cx="2854783" cy="1305940"/>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E6E9337A-C159-49C7-93EF-2AE2D1E122BA}"/>
              </a:ext>
            </a:extLst>
          </p:cNvPr>
          <p:cNvSpPr/>
          <p:nvPr/>
        </p:nvSpPr>
        <p:spPr>
          <a:xfrm>
            <a:off x="6300192" y="1506629"/>
            <a:ext cx="2520280" cy="1297306"/>
          </a:xfrm>
          <a:prstGeom prst="roundRect">
            <a:avLst/>
          </a:prstGeom>
          <a:solidFill>
            <a:srgbClr val="EAB42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0FD4262-347D-4CB1-B161-A87BE67DD4A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23528" y="1988840"/>
            <a:ext cx="8604448" cy="744405"/>
          </a:xfrm>
          <a:prstGeom prst="rect">
            <a:avLst/>
          </a:prstGeom>
        </p:spPr>
      </p:pic>
      <p:sp>
        <p:nvSpPr>
          <p:cNvPr id="2" name="Title 1">
            <a:extLst>
              <a:ext uri="{FF2B5EF4-FFF2-40B4-BE49-F238E27FC236}">
                <a16:creationId xmlns:a16="http://schemas.microsoft.com/office/drawing/2014/main" id="{3ABB7D95-9FBA-4438-943F-DE4996C03330}"/>
              </a:ext>
            </a:extLst>
          </p:cNvPr>
          <p:cNvSpPr>
            <a:spLocks noGrp="1"/>
          </p:cNvSpPr>
          <p:nvPr>
            <p:ph type="title"/>
          </p:nvPr>
        </p:nvSpPr>
        <p:spPr/>
        <p:txBody>
          <a:bodyPr>
            <a:normAutofit fontScale="90000"/>
          </a:bodyPr>
          <a:lstStyle/>
          <a:p>
            <a:r>
              <a:rPr lang="en-GB" dirty="0"/>
              <a:t>Model description</a:t>
            </a:r>
          </a:p>
        </p:txBody>
      </p:sp>
      <p:sp>
        <p:nvSpPr>
          <p:cNvPr id="3" name="Content Placeholder 2">
            <a:extLst>
              <a:ext uri="{FF2B5EF4-FFF2-40B4-BE49-F238E27FC236}">
                <a16:creationId xmlns:a16="http://schemas.microsoft.com/office/drawing/2014/main" id="{D9D9BF27-B772-4A6F-8963-93FC699A65FE}"/>
              </a:ext>
            </a:extLst>
          </p:cNvPr>
          <p:cNvSpPr>
            <a:spLocks noGrp="1"/>
          </p:cNvSpPr>
          <p:nvPr>
            <p:ph idx="1"/>
          </p:nvPr>
        </p:nvSpPr>
        <p:spPr>
          <a:xfrm>
            <a:off x="457200" y="3294780"/>
            <a:ext cx="3826768" cy="3150375"/>
          </a:xfrm>
        </p:spPr>
        <p:txBody>
          <a:bodyPr>
            <a:normAutofit fontScale="92500" lnSpcReduction="20000"/>
          </a:bodyPr>
          <a:lstStyle/>
          <a:p>
            <a:pPr marL="0" indent="0">
              <a:buNone/>
            </a:pPr>
            <a:r>
              <a:rPr lang="en-GB" dirty="0">
                <a:solidFill>
                  <a:schemeClr val="tx2"/>
                </a:solidFill>
              </a:rPr>
              <a:t>Features</a:t>
            </a:r>
          </a:p>
          <a:p>
            <a:pPr lvl="1"/>
            <a:r>
              <a:rPr lang="en-GB" dirty="0"/>
              <a:t>Susceptibility</a:t>
            </a:r>
          </a:p>
          <a:p>
            <a:pPr lvl="2"/>
            <a:r>
              <a:rPr lang="en-GB" dirty="0"/>
              <a:t>Grade (age)</a:t>
            </a:r>
          </a:p>
          <a:p>
            <a:pPr lvl="1"/>
            <a:r>
              <a:rPr lang="en-GB" dirty="0"/>
              <a:t>Exogenous infection</a:t>
            </a:r>
          </a:p>
          <a:p>
            <a:pPr lvl="1"/>
            <a:r>
              <a:rPr lang="en-GB" dirty="0"/>
              <a:t>School network infection</a:t>
            </a:r>
          </a:p>
          <a:p>
            <a:pPr lvl="2"/>
            <a:r>
              <a:rPr lang="en-GB" dirty="0"/>
              <a:t>Class / Grade / School membership</a:t>
            </a:r>
          </a:p>
          <a:p>
            <a:pPr lvl="2"/>
            <a:r>
              <a:rPr lang="en-GB" dirty="0"/>
              <a:t>Half-day attendance</a:t>
            </a:r>
          </a:p>
          <a:p>
            <a:pPr lvl="2"/>
            <a:r>
              <a:rPr lang="en-GB" dirty="0"/>
              <a:t>Attendance at school</a:t>
            </a:r>
          </a:p>
          <a:p>
            <a:pPr lvl="1"/>
            <a:r>
              <a:rPr lang="en-GB" dirty="0"/>
              <a:t>Social network infection</a:t>
            </a:r>
          </a:p>
          <a:p>
            <a:pPr lvl="2"/>
            <a:r>
              <a:rPr lang="en-GB" dirty="0"/>
              <a:t>Know / Friend / Talk</a:t>
            </a:r>
          </a:p>
        </p:txBody>
      </p:sp>
      <p:sp>
        <p:nvSpPr>
          <p:cNvPr id="4" name="Slide Number Placeholder 3">
            <a:extLst>
              <a:ext uri="{FF2B5EF4-FFF2-40B4-BE49-F238E27FC236}">
                <a16:creationId xmlns:a16="http://schemas.microsoft.com/office/drawing/2014/main" id="{E2451B20-CC6C-409A-ADE0-54C1A1F6493C}"/>
              </a:ext>
            </a:extLst>
          </p:cNvPr>
          <p:cNvSpPr>
            <a:spLocks noGrp="1"/>
          </p:cNvSpPr>
          <p:nvPr>
            <p:ph type="sldNum" sz="quarter" idx="12"/>
          </p:nvPr>
        </p:nvSpPr>
        <p:spPr/>
        <p:txBody>
          <a:bodyPr/>
          <a:lstStyle/>
          <a:p>
            <a:fld id="{1BC40071-A885-43FF-8778-7315D0A05B50}" type="slidenum">
              <a:rPr lang="en-GB" smtClean="0"/>
              <a:t>12</a:t>
            </a:fld>
            <a:endParaRPr lang="en-GB"/>
          </a:p>
        </p:txBody>
      </p:sp>
      <p:sp>
        <p:nvSpPr>
          <p:cNvPr id="7" name="TextBox 6">
            <a:extLst>
              <a:ext uri="{FF2B5EF4-FFF2-40B4-BE49-F238E27FC236}">
                <a16:creationId xmlns:a16="http://schemas.microsoft.com/office/drawing/2014/main" id="{F63688FF-B8D6-4F91-ADEE-D3986096AEC5}"/>
              </a:ext>
            </a:extLst>
          </p:cNvPr>
          <p:cNvSpPr txBox="1"/>
          <p:nvPr/>
        </p:nvSpPr>
        <p:spPr>
          <a:xfrm>
            <a:off x="3286831" y="1584846"/>
            <a:ext cx="2724821" cy="307777"/>
          </a:xfrm>
          <a:prstGeom prst="rect">
            <a:avLst/>
          </a:prstGeom>
          <a:noFill/>
        </p:spPr>
        <p:txBody>
          <a:bodyPr wrap="square" rtlCol="0">
            <a:spAutoFit/>
          </a:bodyPr>
          <a:lstStyle/>
          <a:p>
            <a:pPr algn="ctr"/>
            <a:r>
              <a:rPr lang="en-GB" sz="1400" dirty="0"/>
              <a:t>School network infection</a:t>
            </a:r>
          </a:p>
        </p:txBody>
      </p:sp>
      <p:sp>
        <p:nvSpPr>
          <p:cNvPr id="8" name="TextBox 7">
            <a:extLst>
              <a:ext uri="{FF2B5EF4-FFF2-40B4-BE49-F238E27FC236}">
                <a16:creationId xmlns:a16="http://schemas.microsoft.com/office/drawing/2014/main" id="{F6C32ACD-FE9C-45BD-879C-9A7A07C63DF8}"/>
              </a:ext>
            </a:extLst>
          </p:cNvPr>
          <p:cNvSpPr txBox="1"/>
          <p:nvPr/>
        </p:nvSpPr>
        <p:spPr>
          <a:xfrm>
            <a:off x="6336196" y="1584845"/>
            <a:ext cx="2350604" cy="307777"/>
          </a:xfrm>
          <a:prstGeom prst="rect">
            <a:avLst/>
          </a:prstGeom>
          <a:noFill/>
        </p:spPr>
        <p:txBody>
          <a:bodyPr wrap="square" rtlCol="0">
            <a:spAutoFit/>
          </a:bodyPr>
          <a:lstStyle/>
          <a:p>
            <a:pPr algn="ctr"/>
            <a:r>
              <a:rPr lang="en-GB" sz="1400" dirty="0"/>
              <a:t>Social network infection</a:t>
            </a:r>
          </a:p>
        </p:txBody>
      </p:sp>
      <p:sp>
        <p:nvSpPr>
          <p:cNvPr id="9" name="TextBox 8">
            <a:extLst>
              <a:ext uri="{FF2B5EF4-FFF2-40B4-BE49-F238E27FC236}">
                <a16:creationId xmlns:a16="http://schemas.microsoft.com/office/drawing/2014/main" id="{8ACC5775-AE57-4CFB-93EC-B9B317A0C5E2}"/>
              </a:ext>
            </a:extLst>
          </p:cNvPr>
          <p:cNvSpPr txBox="1"/>
          <p:nvPr/>
        </p:nvSpPr>
        <p:spPr>
          <a:xfrm>
            <a:off x="1444784" y="1488628"/>
            <a:ext cx="1152128" cy="523220"/>
          </a:xfrm>
          <a:prstGeom prst="rect">
            <a:avLst/>
          </a:prstGeom>
          <a:noFill/>
        </p:spPr>
        <p:txBody>
          <a:bodyPr wrap="square" rtlCol="0">
            <a:spAutoFit/>
          </a:bodyPr>
          <a:lstStyle/>
          <a:p>
            <a:pPr algn="ctr"/>
            <a:r>
              <a:rPr lang="en-GB" sz="1400" dirty="0"/>
              <a:t>Exogenous</a:t>
            </a:r>
          </a:p>
          <a:p>
            <a:pPr algn="ctr"/>
            <a:r>
              <a:rPr lang="en-GB" sz="1400" dirty="0"/>
              <a:t>infection</a:t>
            </a:r>
          </a:p>
        </p:txBody>
      </p:sp>
      <p:sp>
        <p:nvSpPr>
          <p:cNvPr id="13" name="Content Placeholder 2">
            <a:extLst>
              <a:ext uri="{FF2B5EF4-FFF2-40B4-BE49-F238E27FC236}">
                <a16:creationId xmlns:a16="http://schemas.microsoft.com/office/drawing/2014/main" id="{7ED8316B-58D4-430D-BA2B-F418D775A570}"/>
              </a:ext>
            </a:extLst>
          </p:cNvPr>
          <p:cNvSpPr txBox="1">
            <a:spLocks/>
          </p:cNvSpPr>
          <p:nvPr/>
        </p:nvSpPr>
        <p:spPr>
          <a:xfrm>
            <a:off x="4681674" y="3284034"/>
            <a:ext cx="4283968" cy="3261543"/>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ts val="3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ts val="300"/>
              </a:spcBef>
              <a:buClr>
                <a:schemeClr val="accent1"/>
              </a:buClr>
              <a:buSzPct val="85000"/>
              <a:buFont typeface="Arial" pitchFamily="34" charset="0"/>
              <a:buChar char="•"/>
              <a:defRPr sz="2000" kern="1200">
                <a:solidFill>
                  <a:schemeClr val="accent6"/>
                </a:solidFill>
                <a:latin typeface="+mn-lt"/>
                <a:ea typeface="+mn-ea"/>
                <a:cs typeface="+mn-cs"/>
              </a:defRPr>
            </a:lvl2pPr>
            <a:lvl3pPr marL="731520" indent="-182880" algn="l" defTabSz="914400" rtl="0" eaLnBrk="1" latinLnBrk="0" hangingPunct="1">
              <a:spcBef>
                <a:spcPts val="300"/>
              </a:spcBef>
              <a:buClr>
                <a:schemeClr val="accent1"/>
              </a:buClr>
              <a:buSzPct val="90000"/>
              <a:buFont typeface="Arial" pitchFamily="34" charset="0"/>
              <a:buChar char="•"/>
              <a:defRPr sz="1800" kern="1200">
                <a:solidFill>
                  <a:schemeClr val="accent6"/>
                </a:solidFill>
                <a:latin typeface="+mn-lt"/>
                <a:ea typeface="+mn-ea"/>
                <a:cs typeface="+mn-cs"/>
              </a:defRPr>
            </a:lvl3pPr>
            <a:lvl4pPr marL="1005840" indent="-182880" algn="l" defTabSz="914400" rtl="0" eaLnBrk="1" latinLnBrk="0" hangingPunct="1">
              <a:spcBef>
                <a:spcPts val="300"/>
              </a:spcBef>
              <a:buClr>
                <a:schemeClr val="accent1"/>
              </a:buClr>
              <a:buFont typeface="Arial" pitchFamily="34" charset="0"/>
              <a:buChar char="•"/>
              <a:defRPr sz="1600" kern="1200">
                <a:solidFill>
                  <a:schemeClr val="accent6"/>
                </a:solidFill>
                <a:latin typeface="+mn-lt"/>
                <a:ea typeface="+mn-ea"/>
                <a:cs typeface="+mn-cs"/>
              </a:defRPr>
            </a:lvl4pPr>
            <a:lvl5pPr marL="1188720" indent="-137160" algn="l" defTabSz="914400" rtl="0" eaLnBrk="1" latinLnBrk="0" hangingPunct="1">
              <a:spcBef>
                <a:spcPts val="300"/>
              </a:spcBef>
              <a:buClr>
                <a:schemeClr val="accent1"/>
              </a:buClr>
              <a:buSzPct val="100000"/>
              <a:buFont typeface="Arial" pitchFamily="34" charset="0"/>
              <a:buChar char="•"/>
              <a:defRPr sz="1400" kern="1200" baseline="0">
                <a:solidFill>
                  <a:schemeClr val="accent6"/>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GB" dirty="0">
                <a:solidFill>
                  <a:schemeClr val="tx2"/>
                </a:solidFill>
              </a:rPr>
              <a:t>Assumptions</a:t>
            </a:r>
          </a:p>
          <a:p>
            <a:pPr lvl="1"/>
            <a:r>
              <a:rPr lang="en-GB" dirty="0"/>
              <a:t>2 day incubation period</a:t>
            </a:r>
          </a:p>
          <a:p>
            <a:pPr lvl="1"/>
            <a:r>
              <a:rPr lang="en-GB" dirty="0"/>
              <a:t>Infective at symptom onset</a:t>
            </a:r>
          </a:p>
          <a:p>
            <a:pPr lvl="1"/>
            <a:r>
              <a:rPr lang="en-GB" dirty="0"/>
              <a:t>Recovered upon return to school</a:t>
            </a:r>
          </a:p>
          <a:p>
            <a:pPr lvl="1"/>
            <a:endParaRPr lang="en-GB" dirty="0"/>
          </a:p>
          <a:p>
            <a:pPr marL="0" indent="0">
              <a:buNone/>
            </a:pPr>
            <a:r>
              <a:rPr lang="en-GB" dirty="0">
                <a:solidFill>
                  <a:schemeClr val="tx2"/>
                </a:solidFill>
              </a:rPr>
              <a:t>Fitting</a:t>
            </a:r>
          </a:p>
          <a:p>
            <a:pPr lvl="1"/>
            <a:r>
              <a:rPr lang="en-GB" dirty="0"/>
              <a:t>Likelihood-based</a:t>
            </a:r>
          </a:p>
          <a:p>
            <a:pPr lvl="1"/>
            <a:r>
              <a:rPr lang="en-GB" dirty="0"/>
              <a:t>Forward selection process</a:t>
            </a:r>
          </a:p>
          <a:p>
            <a:pPr lvl="1"/>
            <a:r>
              <a:rPr lang="en-GB" dirty="0"/>
              <a:t>Parameter selection + fitting for flu A and B incidence independently</a:t>
            </a:r>
          </a:p>
          <a:p>
            <a:pPr lvl="1"/>
            <a:endParaRPr lang="en-GB" dirty="0"/>
          </a:p>
          <a:p>
            <a:endParaRPr lang="en-GB" dirty="0"/>
          </a:p>
        </p:txBody>
      </p:sp>
    </p:spTree>
    <p:extLst>
      <p:ext uri="{BB962C8B-B14F-4D97-AF65-F5344CB8AC3E}">
        <p14:creationId xmlns:p14="http://schemas.microsoft.com/office/powerpoint/2010/main" val="169511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22BC-D76D-4199-9B8D-662665E5D327}"/>
              </a:ext>
            </a:extLst>
          </p:cNvPr>
          <p:cNvSpPr>
            <a:spLocks noGrp="1"/>
          </p:cNvSpPr>
          <p:nvPr>
            <p:ph type="title"/>
          </p:nvPr>
        </p:nvSpPr>
        <p:spPr/>
        <p:txBody>
          <a:bodyPr>
            <a:normAutofit fontScale="90000"/>
          </a:bodyPr>
          <a:lstStyle/>
          <a:p>
            <a:r>
              <a:rPr lang="en-GB" dirty="0"/>
              <a:t>Final model parameters</a:t>
            </a:r>
          </a:p>
        </p:txBody>
      </p:sp>
      <p:sp>
        <p:nvSpPr>
          <p:cNvPr id="4" name="Slide Number Placeholder 3">
            <a:extLst>
              <a:ext uri="{FF2B5EF4-FFF2-40B4-BE49-F238E27FC236}">
                <a16:creationId xmlns:a16="http://schemas.microsoft.com/office/drawing/2014/main" id="{0E041FFB-F981-4E35-871B-76A68807D270}"/>
              </a:ext>
            </a:extLst>
          </p:cNvPr>
          <p:cNvSpPr>
            <a:spLocks noGrp="1"/>
          </p:cNvSpPr>
          <p:nvPr>
            <p:ph type="sldNum" sz="quarter" idx="12"/>
          </p:nvPr>
        </p:nvSpPr>
        <p:spPr/>
        <p:txBody>
          <a:bodyPr/>
          <a:lstStyle/>
          <a:p>
            <a:fld id="{1BC40071-A885-43FF-8778-7315D0A05B50}" type="slidenum">
              <a:rPr lang="en-GB" smtClean="0"/>
              <a:t>13</a:t>
            </a:fld>
            <a:endParaRPr lang="en-GB"/>
          </a:p>
        </p:txBody>
      </p:sp>
      <p:pic>
        <p:nvPicPr>
          <p:cNvPr id="6" name="Picture 5">
            <a:extLst>
              <a:ext uri="{FF2B5EF4-FFF2-40B4-BE49-F238E27FC236}">
                <a16:creationId xmlns:a16="http://schemas.microsoft.com/office/drawing/2014/main" id="{319CF2A2-1621-49B9-A14A-EC28668BA7AD}"/>
              </a:ext>
            </a:extLst>
          </p:cNvPr>
          <p:cNvPicPr>
            <a:picLocks noChangeAspect="1"/>
          </p:cNvPicPr>
          <p:nvPr/>
        </p:nvPicPr>
        <p:blipFill>
          <a:blip r:embed="rId2"/>
          <a:stretch>
            <a:fillRect/>
          </a:stretch>
        </p:blipFill>
        <p:spPr>
          <a:xfrm>
            <a:off x="475536" y="1628800"/>
            <a:ext cx="2638425" cy="4819650"/>
          </a:xfrm>
          <a:prstGeom prst="rect">
            <a:avLst/>
          </a:prstGeom>
        </p:spPr>
      </p:pic>
      <p:grpSp>
        <p:nvGrpSpPr>
          <p:cNvPr id="15" name="Group 14">
            <a:extLst>
              <a:ext uri="{FF2B5EF4-FFF2-40B4-BE49-F238E27FC236}">
                <a16:creationId xmlns:a16="http://schemas.microsoft.com/office/drawing/2014/main" id="{1D63E7EE-169B-4C57-B61E-18A7D716C086}"/>
              </a:ext>
            </a:extLst>
          </p:cNvPr>
          <p:cNvGrpSpPr>
            <a:grpSpLocks noChangeAspect="1"/>
          </p:cNvGrpSpPr>
          <p:nvPr/>
        </p:nvGrpSpPr>
        <p:grpSpPr>
          <a:xfrm>
            <a:off x="3315786" y="1574316"/>
            <a:ext cx="5511612" cy="5086350"/>
            <a:chOff x="3315786" y="1574316"/>
            <a:chExt cx="5511612" cy="5086350"/>
          </a:xfrm>
        </p:grpSpPr>
        <p:pic>
          <p:nvPicPr>
            <p:cNvPr id="7" name="Picture 6">
              <a:extLst>
                <a:ext uri="{FF2B5EF4-FFF2-40B4-BE49-F238E27FC236}">
                  <a16:creationId xmlns:a16="http://schemas.microsoft.com/office/drawing/2014/main" id="{1E22CE81-E6F0-4277-B60B-BA9D25E373D4}"/>
                </a:ext>
              </a:extLst>
            </p:cNvPr>
            <p:cNvPicPr>
              <a:picLocks noChangeAspect="1"/>
            </p:cNvPicPr>
            <p:nvPr/>
          </p:nvPicPr>
          <p:blipFill rotWithShape="1">
            <a:blip r:embed="rId3"/>
            <a:srcRect l="19484"/>
            <a:stretch/>
          </p:blipFill>
          <p:spPr>
            <a:xfrm>
              <a:off x="4363968" y="1574316"/>
              <a:ext cx="4463430" cy="5086350"/>
            </a:xfrm>
            <a:prstGeom prst="rect">
              <a:avLst/>
            </a:prstGeom>
          </p:spPr>
        </p:pic>
        <p:sp>
          <p:nvSpPr>
            <p:cNvPr id="8" name="TextBox 7">
              <a:extLst>
                <a:ext uri="{FF2B5EF4-FFF2-40B4-BE49-F238E27FC236}">
                  <a16:creationId xmlns:a16="http://schemas.microsoft.com/office/drawing/2014/main" id="{906C8B32-E90E-4855-8C15-E3B0543CDB34}"/>
                </a:ext>
              </a:extLst>
            </p:cNvPr>
            <p:cNvSpPr txBox="1"/>
            <p:nvPr/>
          </p:nvSpPr>
          <p:spPr>
            <a:xfrm>
              <a:off x="3715896" y="2085047"/>
              <a:ext cx="648072" cy="400110"/>
            </a:xfrm>
            <a:prstGeom prst="rect">
              <a:avLst/>
            </a:prstGeom>
            <a:noFill/>
          </p:spPr>
          <p:txBody>
            <a:bodyPr wrap="square" rtlCol="0">
              <a:spAutoFit/>
            </a:bodyPr>
            <a:lstStyle/>
            <a:p>
              <a:pPr algn="r"/>
              <a:r>
                <a:rPr lang="en-GB" sz="2000" dirty="0"/>
                <a:t>10</a:t>
              </a:r>
              <a:r>
                <a:rPr lang="en-GB" sz="2000" baseline="30000" dirty="0"/>
                <a:t>-3</a:t>
              </a:r>
            </a:p>
          </p:txBody>
        </p:sp>
        <p:sp>
          <p:nvSpPr>
            <p:cNvPr id="9" name="TextBox 8">
              <a:extLst>
                <a:ext uri="{FF2B5EF4-FFF2-40B4-BE49-F238E27FC236}">
                  <a16:creationId xmlns:a16="http://schemas.microsoft.com/office/drawing/2014/main" id="{623D9042-C9C9-4E4C-96D4-B829D6851690}"/>
                </a:ext>
              </a:extLst>
            </p:cNvPr>
            <p:cNvSpPr txBox="1"/>
            <p:nvPr/>
          </p:nvSpPr>
          <p:spPr>
            <a:xfrm>
              <a:off x="3715896" y="2789681"/>
              <a:ext cx="648072" cy="400110"/>
            </a:xfrm>
            <a:prstGeom prst="rect">
              <a:avLst/>
            </a:prstGeom>
            <a:noFill/>
          </p:spPr>
          <p:txBody>
            <a:bodyPr wrap="square" rtlCol="0">
              <a:spAutoFit/>
            </a:bodyPr>
            <a:lstStyle/>
            <a:p>
              <a:pPr algn="r"/>
              <a:r>
                <a:rPr lang="en-GB" sz="2000" dirty="0"/>
                <a:t>10</a:t>
              </a:r>
              <a:r>
                <a:rPr lang="en-GB" sz="2000" baseline="30000" dirty="0"/>
                <a:t>-4</a:t>
              </a:r>
            </a:p>
          </p:txBody>
        </p:sp>
        <p:sp>
          <p:nvSpPr>
            <p:cNvPr id="10" name="TextBox 9">
              <a:extLst>
                <a:ext uri="{FF2B5EF4-FFF2-40B4-BE49-F238E27FC236}">
                  <a16:creationId xmlns:a16="http://schemas.microsoft.com/office/drawing/2014/main" id="{AEA07C80-EF6A-4B39-B8A1-5633D10829DB}"/>
                </a:ext>
              </a:extLst>
            </p:cNvPr>
            <p:cNvSpPr txBox="1"/>
            <p:nvPr/>
          </p:nvSpPr>
          <p:spPr>
            <a:xfrm>
              <a:off x="3715896" y="3451754"/>
              <a:ext cx="648072" cy="400110"/>
            </a:xfrm>
            <a:prstGeom prst="rect">
              <a:avLst/>
            </a:prstGeom>
            <a:noFill/>
          </p:spPr>
          <p:txBody>
            <a:bodyPr wrap="square" rtlCol="0">
              <a:spAutoFit/>
            </a:bodyPr>
            <a:lstStyle/>
            <a:p>
              <a:pPr algn="r"/>
              <a:r>
                <a:rPr lang="en-GB" sz="2000" dirty="0"/>
                <a:t>10</a:t>
              </a:r>
              <a:r>
                <a:rPr lang="en-GB" sz="2000" baseline="30000" dirty="0"/>
                <a:t>-5</a:t>
              </a:r>
            </a:p>
          </p:txBody>
        </p:sp>
        <p:sp>
          <p:nvSpPr>
            <p:cNvPr id="11" name="TextBox 10">
              <a:extLst>
                <a:ext uri="{FF2B5EF4-FFF2-40B4-BE49-F238E27FC236}">
                  <a16:creationId xmlns:a16="http://schemas.microsoft.com/office/drawing/2014/main" id="{816EF4DA-9CCD-4978-BA97-9B490BD1BA7D}"/>
                </a:ext>
              </a:extLst>
            </p:cNvPr>
            <p:cNvSpPr txBox="1"/>
            <p:nvPr/>
          </p:nvSpPr>
          <p:spPr>
            <a:xfrm>
              <a:off x="3715896" y="4151521"/>
              <a:ext cx="648072" cy="400110"/>
            </a:xfrm>
            <a:prstGeom prst="rect">
              <a:avLst/>
            </a:prstGeom>
            <a:noFill/>
          </p:spPr>
          <p:txBody>
            <a:bodyPr wrap="square" rtlCol="0">
              <a:spAutoFit/>
            </a:bodyPr>
            <a:lstStyle/>
            <a:p>
              <a:pPr algn="r"/>
              <a:r>
                <a:rPr lang="en-GB" sz="2000" dirty="0"/>
                <a:t>10</a:t>
              </a:r>
              <a:r>
                <a:rPr lang="en-GB" sz="2000" baseline="30000" dirty="0"/>
                <a:t>-6</a:t>
              </a:r>
            </a:p>
          </p:txBody>
        </p:sp>
        <p:sp>
          <p:nvSpPr>
            <p:cNvPr id="12" name="TextBox 11">
              <a:extLst>
                <a:ext uri="{FF2B5EF4-FFF2-40B4-BE49-F238E27FC236}">
                  <a16:creationId xmlns:a16="http://schemas.microsoft.com/office/drawing/2014/main" id="{7F223107-8C15-4E2E-96A4-34991827E782}"/>
                </a:ext>
              </a:extLst>
            </p:cNvPr>
            <p:cNvSpPr txBox="1"/>
            <p:nvPr/>
          </p:nvSpPr>
          <p:spPr>
            <a:xfrm>
              <a:off x="3715896" y="4851288"/>
              <a:ext cx="648072" cy="400110"/>
            </a:xfrm>
            <a:prstGeom prst="rect">
              <a:avLst/>
            </a:prstGeom>
            <a:noFill/>
          </p:spPr>
          <p:txBody>
            <a:bodyPr wrap="square" rtlCol="0">
              <a:spAutoFit/>
            </a:bodyPr>
            <a:lstStyle/>
            <a:p>
              <a:pPr algn="r"/>
              <a:r>
                <a:rPr lang="en-GB" sz="2000" dirty="0"/>
                <a:t>10</a:t>
              </a:r>
              <a:r>
                <a:rPr lang="en-GB" sz="2000" baseline="30000" dirty="0"/>
                <a:t>-7</a:t>
              </a:r>
            </a:p>
          </p:txBody>
        </p:sp>
        <p:sp>
          <p:nvSpPr>
            <p:cNvPr id="13" name="TextBox 12">
              <a:extLst>
                <a:ext uri="{FF2B5EF4-FFF2-40B4-BE49-F238E27FC236}">
                  <a16:creationId xmlns:a16="http://schemas.microsoft.com/office/drawing/2014/main" id="{A416D647-CB4E-4CDF-9194-68E83196A427}"/>
                </a:ext>
              </a:extLst>
            </p:cNvPr>
            <p:cNvSpPr txBox="1"/>
            <p:nvPr/>
          </p:nvSpPr>
          <p:spPr>
            <a:xfrm rot="16200000">
              <a:off x="2219697" y="3163689"/>
              <a:ext cx="2592288" cy="400110"/>
            </a:xfrm>
            <a:prstGeom prst="rect">
              <a:avLst/>
            </a:prstGeom>
            <a:noFill/>
          </p:spPr>
          <p:txBody>
            <a:bodyPr wrap="square" rtlCol="0">
              <a:spAutoFit/>
            </a:bodyPr>
            <a:lstStyle/>
            <a:p>
              <a:pPr algn="ctr"/>
              <a:r>
                <a:rPr lang="en-GB" sz="2000" dirty="0"/>
                <a:t>transmission rate d</a:t>
              </a:r>
              <a:r>
                <a:rPr lang="en-GB" sz="2000" baseline="30000" dirty="0"/>
                <a:t>-1</a:t>
              </a:r>
            </a:p>
          </p:txBody>
        </p:sp>
      </p:grpSp>
      <p:sp>
        <p:nvSpPr>
          <p:cNvPr id="14" name="TextBox 13">
            <a:extLst>
              <a:ext uri="{FF2B5EF4-FFF2-40B4-BE49-F238E27FC236}">
                <a16:creationId xmlns:a16="http://schemas.microsoft.com/office/drawing/2014/main" id="{1CEE1201-1420-4367-A4E8-1FF41E718A60}"/>
              </a:ext>
            </a:extLst>
          </p:cNvPr>
          <p:cNvSpPr txBox="1"/>
          <p:nvPr/>
        </p:nvSpPr>
        <p:spPr>
          <a:xfrm>
            <a:off x="7387238" y="1059514"/>
            <a:ext cx="1440160" cy="646331"/>
          </a:xfrm>
          <a:prstGeom prst="rect">
            <a:avLst/>
          </a:prstGeom>
          <a:noFill/>
        </p:spPr>
        <p:txBody>
          <a:bodyPr wrap="square" rtlCol="0">
            <a:spAutoFit/>
          </a:bodyPr>
          <a:lstStyle/>
          <a:p>
            <a:r>
              <a:rPr lang="en-GB" dirty="0">
                <a:solidFill>
                  <a:srgbClr val="FF0000"/>
                </a:solidFill>
              </a:rPr>
              <a:t>Influenza A</a:t>
            </a:r>
          </a:p>
          <a:p>
            <a:r>
              <a:rPr lang="en-GB" dirty="0">
                <a:solidFill>
                  <a:srgbClr val="0000FF"/>
                </a:solidFill>
              </a:rPr>
              <a:t>Influenza B</a:t>
            </a:r>
          </a:p>
        </p:txBody>
      </p:sp>
    </p:spTree>
    <p:extLst>
      <p:ext uri="{BB962C8B-B14F-4D97-AF65-F5344CB8AC3E}">
        <p14:creationId xmlns:p14="http://schemas.microsoft.com/office/powerpoint/2010/main" val="1127996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D67D-24A3-4E81-A9A9-ED429AA2CA1C}"/>
              </a:ext>
            </a:extLst>
          </p:cNvPr>
          <p:cNvSpPr>
            <a:spLocks noGrp="1"/>
          </p:cNvSpPr>
          <p:nvPr>
            <p:ph type="title"/>
          </p:nvPr>
        </p:nvSpPr>
        <p:spPr/>
        <p:txBody>
          <a:bodyPr>
            <a:normAutofit fontScale="90000"/>
          </a:bodyPr>
          <a:lstStyle/>
          <a:p>
            <a:r>
              <a:rPr lang="en-GB" dirty="0"/>
              <a:t>Final models – Influenza A and B</a:t>
            </a:r>
          </a:p>
        </p:txBody>
      </p:sp>
      <p:sp>
        <p:nvSpPr>
          <p:cNvPr id="4" name="Slide Number Placeholder 3">
            <a:extLst>
              <a:ext uri="{FF2B5EF4-FFF2-40B4-BE49-F238E27FC236}">
                <a16:creationId xmlns:a16="http://schemas.microsoft.com/office/drawing/2014/main" id="{5AA02B7A-F0D6-4B1B-B77A-2F8A172E8EAA}"/>
              </a:ext>
            </a:extLst>
          </p:cNvPr>
          <p:cNvSpPr>
            <a:spLocks noGrp="1"/>
          </p:cNvSpPr>
          <p:nvPr>
            <p:ph type="sldNum" sz="quarter" idx="12"/>
          </p:nvPr>
        </p:nvSpPr>
        <p:spPr/>
        <p:txBody>
          <a:bodyPr/>
          <a:lstStyle/>
          <a:p>
            <a:fld id="{1BC40071-A885-43FF-8778-7315D0A05B50}" type="slidenum">
              <a:rPr lang="en-GB" smtClean="0"/>
              <a:t>14</a:t>
            </a:fld>
            <a:endParaRPr lang="en-GB"/>
          </a:p>
        </p:txBody>
      </p:sp>
      <p:sp>
        <p:nvSpPr>
          <p:cNvPr id="5" name="Content Placeholder 2">
            <a:extLst>
              <a:ext uri="{FF2B5EF4-FFF2-40B4-BE49-F238E27FC236}">
                <a16:creationId xmlns:a16="http://schemas.microsoft.com/office/drawing/2014/main" id="{86364FD6-0517-4204-8660-BFBC959339F6}"/>
              </a:ext>
            </a:extLst>
          </p:cNvPr>
          <p:cNvSpPr>
            <a:spLocks noGrp="1"/>
          </p:cNvSpPr>
          <p:nvPr>
            <p:ph idx="1"/>
          </p:nvPr>
        </p:nvSpPr>
        <p:spPr>
          <a:xfrm>
            <a:off x="457200" y="1382680"/>
            <a:ext cx="8229600" cy="5094320"/>
          </a:xfrm>
        </p:spPr>
        <p:txBody>
          <a:bodyPr>
            <a:normAutofit/>
          </a:bodyPr>
          <a:lstStyle/>
          <a:p>
            <a:r>
              <a:rPr lang="en-GB" dirty="0"/>
              <a:t>Both school-based network and social network selected for influenza A and B transmission models</a:t>
            </a:r>
          </a:p>
          <a:p>
            <a:pPr marL="0" indent="0">
              <a:buNone/>
            </a:pPr>
            <a:endParaRPr lang="en-GB" sz="2000" dirty="0"/>
          </a:p>
          <a:p>
            <a:r>
              <a:rPr lang="en-GB" dirty="0"/>
              <a:t>Protective effect of increasing age, by grade</a:t>
            </a:r>
          </a:p>
          <a:p>
            <a:pPr lvl="1"/>
            <a:r>
              <a:rPr lang="en-GB" dirty="0"/>
              <a:t>Flu A, 34% (95%CI: 5%, 54%) reduction in infection risk </a:t>
            </a:r>
          </a:p>
          <a:p>
            <a:pPr lvl="1"/>
            <a:r>
              <a:rPr lang="en-GB" dirty="0"/>
              <a:t>Flu B, 32% (95%CI: 9%, 49%)</a:t>
            </a:r>
          </a:p>
          <a:p>
            <a:pPr lvl="1"/>
            <a:endParaRPr lang="en-GB" dirty="0"/>
          </a:p>
          <a:p>
            <a:r>
              <a:rPr lang="en-GB" dirty="0"/>
              <a:t>Half-day attendance significantly reduces influenza B risk</a:t>
            </a:r>
          </a:p>
          <a:p>
            <a:pPr lvl="1"/>
            <a:r>
              <a:rPr lang="en-GB" dirty="0"/>
              <a:t>Half-day K students 23.6% (95%CI: 10.6%, 52.4%) risk of acquiring influenza B compared to full-day K students</a:t>
            </a:r>
          </a:p>
          <a:p>
            <a:pPr lvl="1"/>
            <a:endParaRPr lang="en-GB" dirty="0"/>
          </a:p>
          <a:p>
            <a:r>
              <a:rPr lang="en-GB" dirty="0"/>
              <a:t>Comparable effect sizes and transmission rates for influenza A and B</a:t>
            </a:r>
          </a:p>
          <a:p>
            <a:endParaRPr lang="en-GB" dirty="0"/>
          </a:p>
        </p:txBody>
      </p:sp>
    </p:spTree>
    <p:extLst>
      <p:ext uri="{BB962C8B-B14F-4D97-AF65-F5344CB8AC3E}">
        <p14:creationId xmlns:p14="http://schemas.microsoft.com/office/powerpoint/2010/main" val="1550322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5279-CC2B-4FA4-8F94-7B5AA238ECFA}"/>
              </a:ext>
            </a:extLst>
          </p:cNvPr>
          <p:cNvSpPr>
            <a:spLocks noGrp="1"/>
          </p:cNvSpPr>
          <p:nvPr>
            <p:ph type="title"/>
          </p:nvPr>
        </p:nvSpPr>
        <p:spPr>
          <a:xfrm>
            <a:off x="457200" y="533399"/>
            <a:ext cx="8229600" cy="1095401"/>
          </a:xfrm>
        </p:spPr>
        <p:txBody>
          <a:bodyPr>
            <a:normAutofit fontScale="90000"/>
          </a:bodyPr>
          <a:lstStyle/>
          <a:p>
            <a:r>
              <a:rPr lang="en-GB" sz="3600" dirty="0"/>
              <a:t>Comparing transmission routes, over time</a:t>
            </a:r>
            <a:br>
              <a:rPr lang="en-GB" sz="3600" dirty="0"/>
            </a:br>
            <a:r>
              <a:rPr lang="en-GB" sz="3100" dirty="0">
                <a:solidFill>
                  <a:srgbClr val="0000FF"/>
                </a:solidFill>
              </a:rPr>
              <a:t>Influenza B</a:t>
            </a:r>
            <a:endParaRPr lang="en-GB" sz="3600" dirty="0">
              <a:solidFill>
                <a:srgbClr val="0000FF"/>
              </a:solidFill>
            </a:endParaRPr>
          </a:p>
        </p:txBody>
      </p:sp>
      <p:sp>
        <p:nvSpPr>
          <p:cNvPr id="4" name="Slide Number Placeholder 3">
            <a:extLst>
              <a:ext uri="{FF2B5EF4-FFF2-40B4-BE49-F238E27FC236}">
                <a16:creationId xmlns:a16="http://schemas.microsoft.com/office/drawing/2014/main" id="{C0F55F9B-FB0B-4740-B37C-BA6D05A5852A}"/>
              </a:ext>
            </a:extLst>
          </p:cNvPr>
          <p:cNvSpPr>
            <a:spLocks noGrp="1"/>
          </p:cNvSpPr>
          <p:nvPr>
            <p:ph type="sldNum" sz="quarter" idx="12"/>
          </p:nvPr>
        </p:nvSpPr>
        <p:spPr/>
        <p:txBody>
          <a:bodyPr/>
          <a:lstStyle/>
          <a:p>
            <a:fld id="{1BC40071-A885-43FF-8778-7315D0A05B50}" type="slidenum">
              <a:rPr lang="en-GB" smtClean="0"/>
              <a:t>15</a:t>
            </a:fld>
            <a:endParaRPr lang="en-GB"/>
          </a:p>
        </p:txBody>
      </p:sp>
      <p:pic>
        <p:nvPicPr>
          <p:cNvPr id="5" name="Picture 4">
            <a:extLst>
              <a:ext uri="{FF2B5EF4-FFF2-40B4-BE49-F238E27FC236}">
                <a16:creationId xmlns:a16="http://schemas.microsoft.com/office/drawing/2014/main" id="{CE2CB954-F4DF-4DC1-AED3-4F341FA0DF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79" y="2348880"/>
            <a:ext cx="8604448" cy="3118712"/>
          </a:xfrm>
          <a:prstGeom prst="rect">
            <a:avLst/>
          </a:prstGeom>
        </p:spPr>
      </p:pic>
      <p:sp>
        <p:nvSpPr>
          <p:cNvPr id="6" name="TextBox 5">
            <a:extLst>
              <a:ext uri="{FF2B5EF4-FFF2-40B4-BE49-F238E27FC236}">
                <a16:creationId xmlns:a16="http://schemas.microsoft.com/office/drawing/2014/main" id="{63515D5B-EF22-423B-9EF2-BA094B2FE9DB}"/>
              </a:ext>
            </a:extLst>
          </p:cNvPr>
          <p:cNvSpPr txBox="1"/>
          <p:nvPr/>
        </p:nvSpPr>
        <p:spPr>
          <a:xfrm rot="16200000">
            <a:off x="3438818" y="3480973"/>
            <a:ext cx="2376264" cy="400110"/>
          </a:xfrm>
          <a:prstGeom prst="rect">
            <a:avLst/>
          </a:prstGeom>
          <a:solidFill>
            <a:schemeClr val="bg1"/>
          </a:solidFill>
        </p:spPr>
        <p:txBody>
          <a:bodyPr wrap="square" rtlCol="0">
            <a:spAutoFit/>
          </a:bodyPr>
          <a:lstStyle/>
          <a:p>
            <a:pPr algn="ctr"/>
            <a:r>
              <a:rPr lang="en-GB" sz="1000" b="1" dirty="0"/>
              <a:t>Hazard ratio</a:t>
            </a:r>
          </a:p>
          <a:p>
            <a:pPr algn="ctr"/>
            <a:r>
              <a:rPr lang="en-GB" sz="1000" dirty="0"/>
              <a:t>(relative to background risk)</a:t>
            </a:r>
          </a:p>
        </p:txBody>
      </p:sp>
      <p:sp>
        <p:nvSpPr>
          <p:cNvPr id="7" name="TextBox 6">
            <a:extLst>
              <a:ext uri="{FF2B5EF4-FFF2-40B4-BE49-F238E27FC236}">
                <a16:creationId xmlns:a16="http://schemas.microsoft.com/office/drawing/2014/main" id="{F7F7E382-70AE-4FBD-BF78-47EFEF429B68}"/>
              </a:ext>
            </a:extLst>
          </p:cNvPr>
          <p:cNvSpPr txBox="1"/>
          <p:nvPr/>
        </p:nvSpPr>
        <p:spPr>
          <a:xfrm>
            <a:off x="852943" y="2078176"/>
            <a:ext cx="2633464" cy="369332"/>
          </a:xfrm>
          <a:prstGeom prst="rect">
            <a:avLst/>
          </a:prstGeom>
          <a:noFill/>
        </p:spPr>
        <p:txBody>
          <a:bodyPr wrap="square" rtlCol="0">
            <a:spAutoFit/>
          </a:bodyPr>
          <a:lstStyle/>
          <a:p>
            <a:r>
              <a:rPr lang="en-GB" b="1" dirty="0"/>
              <a:t>Daily average </a:t>
            </a:r>
            <a:r>
              <a:rPr lang="en-GB" b="1" dirty="0" err="1"/>
              <a:t>FoI</a:t>
            </a:r>
            <a:endParaRPr lang="en-GB" b="1" dirty="0"/>
          </a:p>
        </p:txBody>
      </p:sp>
      <p:sp>
        <p:nvSpPr>
          <p:cNvPr id="8" name="TextBox 7">
            <a:extLst>
              <a:ext uri="{FF2B5EF4-FFF2-40B4-BE49-F238E27FC236}">
                <a16:creationId xmlns:a16="http://schemas.microsoft.com/office/drawing/2014/main" id="{9F399478-A5B0-49E1-8D9E-5765F1E59692}"/>
              </a:ext>
            </a:extLst>
          </p:cNvPr>
          <p:cNvSpPr txBox="1"/>
          <p:nvPr/>
        </p:nvSpPr>
        <p:spPr>
          <a:xfrm>
            <a:off x="5275065" y="2078176"/>
            <a:ext cx="2633464" cy="369332"/>
          </a:xfrm>
          <a:prstGeom prst="rect">
            <a:avLst/>
          </a:prstGeom>
          <a:noFill/>
        </p:spPr>
        <p:txBody>
          <a:bodyPr wrap="square" rtlCol="0">
            <a:spAutoFit/>
          </a:bodyPr>
          <a:lstStyle/>
          <a:p>
            <a:r>
              <a:rPr lang="en-GB" b="1" dirty="0"/>
              <a:t>Hazard ratio</a:t>
            </a:r>
          </a:p>
        </p:txBody>
      </p:sp>
      <p:sp>
        <p:nvSpPr>
          <p:cNvPr id="11" name="Arrow: Right 10">
            <a:extLst>
              <a:ext uri="{FF2B5EF4-FFF2-40B4-BE49-F238E27FC236}">
                <a16:creationId xmlns:a16="http://schemas.microsoft.com/office/drawing/2014/main" id="{8BEE4A8C-7A05-41FE-A60F-118ADBD13154}"/>
              </a:ext>
            </a:extLst>
          </p:cNvPr>
          <p:cNvSpPr/>
          <p:nvPr/>
        </p:nvSpPr>
        <p:spPr>
          <a:xfrm rot="9226027">
            <a:off x="7764157" y="2685986"/>
            <a:ext cx="360040" cy="21602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7F4D802-8B0D-4EE1-957F-95B869F8F6F7}"/>
              </a:ext>
            </a:extLst>
          </p:cNvPr>
          <p:cNvSpPr txBox="1"/>
          <p:nvPr/>
        </p:nvSpPr>
        <p:spPr>
          <a:xfrm>
            <a:off x="852943" y="5623498"/>
            <a:ext cx="5987008" cy="369332"/>
          </a:xfrm>
          <a:prstGeom prst="rect">
            <a:avLst/>
          </a:prstGeom>
          <a:noFill/>
        </p:spPr>
        <p:txBody>
          <a:bodyPr wrap="square" rtlCol="0">
            <a:spAutoFit/>
          </a:bodyPr>
          <a:lstStyle/>
          <a:p>
            <a:r>
              <a:rPr lang="en-GB" dirty="0"/>
              <a:t>Uses observed infections and school attendances </a:t>
            </a:r>
          </a:p>
        </p:txBody>
      </p:sp>
    </p:spTree>
    <p:extLst>
      <p:ext uri="{BB962C8B-B14F-4D97-AF65-F5344CB8AC3E}">
        <p14:creationId xmlns:p14="http://schemas.microsoft.com/office/powerpoint/2010/main" val="2431672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88BB-93B3-487C-B71E-E1B684B09E16}"/>
              </a:ext>
            </a:extLst>
          </p:cNvPr>
          <p:cNvSpPr>
            <a:spLocks noGrp="1"/>
          </p:cNvSpPr>
          <p:nvPr>
            <p:ph type="title"/>
          </p:nvPr>
        </p:nvSpPr>
        <p:spPr>
          <a:xfrm>
            <a:off x="457200" y="605407"/>
            <a:ext cx="8229600" cy="951385"/>
          </a:xfrm>
        </p:spPr>
        <p:txBody>
          <a:bodyPr>
            <a:noAutofit/>
          </a:bodyPr>
          <a:lstStyle/>
          <a:p>
            <a:r>
              <a:rPr lang="en-GB" sz="3200" dirty="0"/>
              <a:t>Comparing transmission routes, by school</a:t>
            </a:r>
            <a:br>
              <a:rPr lang="en-GB" sz="3200" dirty="0"/>
            </a:br>
            <a:r>
              <a:rPr lang="en-GB" sz="2800" dirty="0">
                <a:solidFill>
                  <a:srgbClr val="0000FF"/>
                </a:solidFill>
              </a:rPr>
              <a:t>Influenza B</a:t>
            </a:r>
            <a:endParaRPr lang="en-GB" sz="3200" dirty="0"/>
          </a:p>
        </p:txBody>
      </p:sp>
      <p:sp>
        <p:nvSpPr>
          <p:cNvPr id="3" name="Content Placeholder 2">
            <a:extLst>
              <a:ext uri="{FF2B5EF4-FFF2-40B4-BE49-F238E27FC236}">
                <a16:creationId xmlns:a16="http://schemas.microsoft.com/office/drawing/2014/main" id="{1E3C1107-1C0C-4175-8440-B472B3BC2E70}"/>
              </a:ext>
            </a:extLst>
          </p:cNvPr>
          <p:cNvSpPr>
            <a:spLocks noGrp="1"/>
          </p:cNvSpPr>
          <p:nvPr>
            <p:ph idx="1"/>
          </p:nvPr>
        </p:nvSpPr>
        <p:spPr>
          <a:xfrm>
            <a:off x="971600" y="5949280"/>
            <a:ext cx="5194920" cy="576064"/>
          </a:xfrm>
        </p:spPr>
        <p:txBody>
          <a:bodyPr>
            <a:normAutofit/>
          </a:bodyPr>
          <a:lstStyle/>
          <a:p>
            <a:pPr marL="0" indent="0">
              <a:buNone/>
            </a:pPr>
            <a:r>
              <a:rPr lang="en-GB" sz="2000" dirty="0"/>
              <a:t>Range and average hazard ratios</a:t>
            </a:r>
          </a:p>
        </p:txBody>
      </p:sp>
      <p:sp>
        <p:nvSpPr>
          <p:cNvPr id="4" name="Slide Number Placeholder 3">
            <a:extLst>
              <a:ext uri="{FF2B5EF4-FFF2-40B4-BE49-F238E27FC236}">
                <a16:creationId xmlns:a16="http://schemas.microsoft.com/office/drawing/2014/main" id="{FEB6727A-6D2F-4C60-8001-D44634460ECD}"/>
              </a:ext>
            </a:extLst>
          </p:cNvPr>
          <p:cNvSpPr>
            <a:spLocks noGrp="1"/>
          </p:cNvSpPr>
          <p:nvPr>
            <p:ph type="sldNum" sz="quarter" idx="12"/>
          </p:nvPr>
        </p:nvSpPr>
        <p:spPr/>
        <p:txBody>
          <a:bodyPr/>
          <a:lstStyle/>
          <a:p>
            <a:fld id="{1BC40071-A885-43FF-8778-7315D0A05B50}" type="slidenum">
              <a:rPr lang="en-GB" smtClean="0"/>
              <a:t>16</a:t>
            </a:fld>
            <a:endParaRPr lang="en-GB"/>
          </a:p>
        </p:txBody>
      </p:sp>
      <p:pic>
        <p:nvPicPr>
          <p:cNvPr id="6" name="Picture 5">
            <a:extLst>
              <a:ext uri="{FF2B5EF4-FFF2-40B4-BE49-F238E27FC236}">
                <a16:creationId xmlns:a16="http://schemas.microsoft.com/office/drawing/2014/main" id="{946D4B2E-B59C-4C69-9744-34DE38AF89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806103"/>
            <a:ext cx="8686800" cy="3999161"/>
          </a:xfrm>
          <a:prstGeom prst="rect">
            <a:avLst/>
          </a:prstGeom>
        </p:spPr>
      </p:pic>
      <p:sp>
        <p:nvSpPr>
          <p:cNvPr id="7" name="Arrow: Right 6">
            <a:extLst>
              <a:ext uri="{FF2B5EF4-FFF2-40B4-BE49-F238E27FC236}">
                <a16:creationId xmlns:a16="http://schemas.microsoft.com/office/drawing/2014/main" id="{261722CA-363D-4A9C-90F1-9500228F0D8C}"/>
              </a:ext>
            </a:extLst>
          </p:cNvPr>
          <p:cNvSpPr/>
          <p:nvPr/>
        </p:nvSpPr>
        <p:spPr>
          <a:xfrm rot="9226027">
            <a:off x="4254765" y="2352440"/>
            <a:ext cx="360040" cy="21602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DDFD21-9317-4311-89EB-095BDD17D601}"/>
              </a:ext>
            </a:extLst>
          </p:cNvPr>
          <p:cNvSpPr txBox="1"/>
          <p:nvPr/>
        </p:nvSpPr>
        <p:spPr>
          <a:xfrm rot="16200000">
            <a:off x="-930987" y="3605628"/>
            <a:ext cx="2376264" cy="400110"/>
          </a:xfrm>
          <a:prstGeom prst="rect">
            <a:avLst/>
          </a:prstGeom>
          <a:solidFill>
            <a:schemeClr val="bg1"/>
          </a:solidFill>
        </p:spPr>
        <p:txBody>
          <a:bodyPr wrap="square" rtlCol="0">
            <a:spAutoFit/>
          </a:bodyPr>
          <a:lstStyle/>
          <a:p>
            <a:pPr algn="ctr"/>
            <a:r>
              <a:rPr lang="en-GB" sz="1000" b="1" dirty="0"/>
              <a:t>Hazard ratio</a:t>
            </a:r>
          </a:p>
          <a:p>
            <a:pPr algn="ctr"/>
            <a:r>
              <a:rPr lang="en-GB" sz="1000" dirty="0"/>
              <a:t>(relative to background risk)</a:t>
            </a:r>
          </a:p>
        </p:txBody>
      </p:sp>
      <p:sp>
        <p:nvSpPr>
          <p:cNvPr id="9" name="TextBox 8">
            <a:extLst>
              <a:ext uri="{FF2B5EF4-FFF2-40B4-BE49-F238E27FC236}">
                <a16:creationId xmlns:a16="http://schemas.microsoft.com/office/drawing/2014/main" id="{579CA73B-9AC6-45BE-9C2C-815C2D0FCBF4}"/>
              </a:ext>
            </a:extLst>
          </p:cNvPr>
          <p:cNvSpPr txBox="1"/>
          <p:nvPr/>
        </p:nvSpPr>
        <p:spPr>
          <a:xfrm rot="16200000">
            <a:off x="3583923" y="3624989"/>
            <a:ext cx="2376264" cy="400110"/>
          </a:xfrm>
          <a:prstGeom prst="rect">
            <a:avLst/>
          </a:prstGeom>
          <a:solidFill>
            <a:schemeClr val="bg1"/>
          </a:solidFill>
        </p:spPr>
        <p:txBody>
          <a:bodyPr wrap="square" rtlCol="0">
            <a:spAutoFit/>
          </a:bodyPr>
          <a:lstStyle/>
          <a:p>
            <a:pPr algn="ctr"/>
            <a:r>
              <a:rPr lang="en-GB" sz="1000" b="1" dirty="0"/>
              <a:t>Hazard ratio</a:t>
            </a:r>
          </a:p>
          <a:p>
            <a:pPr algn="ctr"/>
            <a:r>
              <a:rPr lang="en-GB" sz="1000" dirty="0"/>
              <a:t>(relative to background risk)</a:t>
            </a:r>
          </a:p>
        </p:txBody>
      </p:sp>
      <p:sp>
        <p:nvSpPr>
          <p:cNvPr id="10" name="TextBox 9">
            <a:extLst>
              <a:ext uri="{FF2B5EF4-FFF2-40B4-BE49-F238E27FC236}">
                <a16:creationId xmlns:a16="http://schemas.microsoft.com/office/drawing/2014/main" id="{91E0E737-22F9-4D53-B3DA-AC8CB279FA55}"/>
              </a:ext>
            </a:extLst>
          </p:cNvPr>
          <p:cNvSpPr txBox="1"/>
          <p:nvPr/>
        </p:nvSpPr>
        <p:spPr>
          <a:xfrm>
            <a:off x="1115616" y="1864788"/>
            <a:ext cx="3109946" cy="400110"/>
          </a:xfrm>
          <a:prstGeom prst="rect">
            <a:avLst/>
          </a:prstGeom>
          <a:solidFill>
            <a:schemeClr val="bg1"/>
          </a:solidFill>
        </p:spPr>
        <p:txBody>
          <a:bodyPr wrap="square" rtlCol="0">
            <a:spAutoFit/>
          </a:bodyPr>
          <a:lstStyle/>
          <a:p>
            <a:pPr algn="ctr"/>
            <a:r>
              <a:rPr lang="en-GB" sz="2000" b="1" dirty="0">
                <a:solidFill>
                  <a:srgbClr val="00B050"/>
                </a:solidFill>
              </a:rPr>
              <a:t>School-based network</a:t>
            </a:r>
          </a:p>
        </p:txBody>
      </p:sp>
      <p:sp>
        <p:nvSpPr>
          <p:cNvPr id="11" name="TextBox 10">
            <a:extLst>
              <a:ext uri="{FF2B5EF4-FFF2-40B4-BE49-F238E27FC236}">
                <a16:creationId xmlns:a16="http://schemas.microsoft.com/office/drawing/2014/main" id="{01EEA5CB-A7D8-4BCD-ACB0-7BC2563CB8B8}"/>
              </a:ext>
            </a:extLst>
          </p:cNvPr>
          <p:cNvSpPr txBox="1"/>
          <p:nvPr/>
        </p:nvSpPr>
        <p:spPr>
          <a:xfrm>
            <a:off x="5546802" y="1876762"/>
            <a:ext cx="3109946" cy="400110"/>
          </a:xfrm>
          <a:prstGeom prst="rect">
            <a:avLst/>
          </a:prstGeom>
          <a:solidFill>
            <a:schemeClr val="bg1"/>
          </a:solidFill>
        </p:spPr>
        <p:txBody>
          <a:bodyPr wrap="square" rtlCol="0">
            <a:spAutoFit/>
          </a:bodyPr>
          <a:lstStyle/>
          <a:p>
            <a:pPr algn="ctr"/>
            <a:r>
              <a:rPr lang="en-GB" sz="2000" b="1" dirty="0">
                <a:solidFill>
                  <a:srgbClr val="EAB42E"/>
                </a:solidFill>
              </a:rPr>
              <a:t>Social network</a:t>
            </a:r>
          </a:p>
        </p:txBody>
      </p:sp>
    </p:spTree>
    <p:extLst>
      <p:ext uri="{BB962C8B-B14F-4D97-AF65-F5344CB8AC3E}">
        <p14:creationId xmlns:p14="http://schemas.microsoft.com/office/powerpoint/2010/main" val="13902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4B19-BD0D-4C17-89AC-90E7C7715166}"/>
              </a:ext>
            </a:extLst>
          </p:cNvPr>
          <p:cNvSpPr>
            <a:spLocks noGrp="1"/>
          </p:cNvSpPr>
          <p:nvPr>
            <p:ph type="title"/>
          </p:nvPr>
        </p:nvSpPr>
        <p:spPr/>
        <p:txBody>
          <a:bodyPr>
            <a:normAutofit fontScale="90000"/>
          </a:bodyPr>
          <a:lstStyle/>
          <a:p>
            <a:r>
              <a:rPr lang="en-GB" dirty="0"/>
              <a:t>Summary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0D6BE10-B098-46B7-9856-BE1182100CE7}"/>
                  </a:ext>
                </a:extLst>
              </p:cNvPr>
              <p:cNvSpPr>
                <a:spLocks noGrp="1"/>
              </p:cNvSpPr>
              <p:nvPr>
                <p:ph idx="1"/>
              </p:nvPr>
            </p:nvSpPr>
            <p:spPr>
              <a:xfrm>
                <a:off x="457200" y="1382680"/>
                <a:ext cx="8363272" cy="5475320"/>
              </a:xfrm>
            </p:spPr>
            <p:txBody>
              <a:bodyPr>
                <a:normAutofit fontScale="92500" lnSpcReduction="20000"/>
              </a:bodyPr>
              <a:lstStyle/>
              <a:p>
                <a:r>
                  <a:rPr lang="en-GB" dirty="0"/>
                  <a:t>Analysis of </a:t>
                </a:r>
                <a:r>
                  <a:rPr lang="en-GB" dirty="0">
                    <a:solidFill>
                      <a:schemeClr val="tx2"/>
                    </a:solidFill>
                  </a:rPr>
                  <a:t>laboratory confirmed influenza cases </a:t>
                </a:r>
                <a:r>
                  <a:rPr lang="en-GB" dirty="0"/>
                  <a:t>with </a:t>
                </a:r>
                <a:r>
                  <a:rPr lang="en-GB" dirty="0">
                    <a:solidFill>
                      <a:schemeClr val="tx2"/>
                    </a:solidFill>
                  </a:rPr>
                  <a:t>social network information</a:t>
                </a:r>
              </a:p>
              <a:p>
                <a:endParaRPr lang="en-GB" dirty="0"/>
              </a:p>
              <a:p>
                <a:r>
                  <a:rPr lang="en-GB" dirty="0"/>
                  <a:t>Influenza transmission was focussed within schools</a:t>
                </a:r>
              </a:p>
              <a:p>
                <a:pPr lvl="1"/>
                <a:r>
                  <a:rPr lang="en-GB" sz="1800" dirty="0"/>
                  <a:t>Within-school transmission risk 5x community at epidemic peak</a:t>
                </a:r>
              </a:p>
              <a:p>
                <a:endParaRPr lang="en-GB" dirty="0"/>
              </a:p>
              <a:p>
                <a:r>
                  <a:rPr lang="en-GB" dirty="0"/>
                  <a:t>Both school structure and social networks were informative</a:t>
                </a:r>
              </a:p>
              <a:p>
                <a:pPr lvl="1"/>
                <a:r>
                  <a:rPr lang="en-GB" sz="1800" dirty="0"/>
                  <a:t>Social networks augmented; </a:t>
                </a:r>
                <a:r>
                  <a:rPr lang="en-GB" sz="1800" dirty="0" err="1"/>
                  <a:t>Ktalk</a:t>
                </a:r>
                <a:r>
                  <a:rPr lang="en-GB" sz="1800" dirty="0"/>
                  <a:t> limited to single day information</a:t>
                </a:r>
              </a:p>
              <a:p>
                <a:pPr marL="274320" lvl="1" indent="0">
                  <a:buNone/>
                </a:pPr>
                <a:endParaRPr lang="en-GB" sz="1800" dirty="0"/>
              </a:p>
              <a:p>
                <a:r>
                  <a:rPr lang="en-GB" dirty="0"/>
                  <a:t>Infection risk decreased with increasing grade (age) </a:t>
                </a:r>
              </a:p>
              <a:p>
                <a:pPr lvl="1"/>
                <a:r>
                  <a:rPr lang="en-GB" sz="1800" dirty="0"/>
                  <a:t>Proxy for real process</a:t>
                </a:r>
              </a:p>
              <a:p>
                <a:pPr lvl="1"/>
                <a:r>
                  <a:rPr lang="en-GB" sz="1800" dirty="0"/>
                  <a:t>Development of immunity repertoire?</a:t>
                </a:r>
              </a:p>
              <a:p>
                <a:pPr lvl="1"/>
                <a:r>
                  <a:rPr lang="en-GB" sz="1800" dirty="0"/>
                  <a:t>Changing hygiene behaviour?</a:t>
                </a:r>
              </a:p>
              <a:p>
                <a:endParaRPr lang="en-GB" dirty="0"/>
              </a:p>
              <a:p>
                <a:r>
                  <a:rPr lang="en-GB" dirty="0"/>
                  <a:t>Half-day attendance significantly reduced risk (~75%)</a:t>
                </a:r>
                <a:endParaRPr lang="en-GB" sz="1800" dirty="0"/>
              </a:p>
              <a:p>
                <a:pPr lvl="1"/>
                <a:r>
                  <a:rPr lang="en-GB" sz="1800" dirty="0"/>
                  <a:t>Truncated school days may be superior alternative to full school closures</a:t>
                </a:r>
              </a:p>
              <a:p>
                <a:pPr lvl="1"/>
                <a:r>
                  <a:rPr lang="en-GB" sz="1800" dirty="0"/>
                  <a:t>Less educational, economic, and societal impact</a:t>
                </a:r>
              </a:p>
              <a:p>
                <a:pPr lvl="1"/>
                <a:r>
                  <a:rPr lang="en-GB" sz="1800" dirty="0"/>
                  <a:t>Further study needed (other grades; enough to reduce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𝑅</m:t>
                        </m:r>
                      </m:e>
                      <m:sub>
                        <m:r>
                          <a:rPr lang="en-GB" sz="1800" b="0" i="1" smtClean="0">
                            <a:latin typeface="Cambria Math" panose="02040503050406030204" pitchFamily="18" charset="0"/>
                          </a:rPr>
                          <m:t>0</m:t>
                        </m:r>
                      </m:sub>
                    </m:sSub>
                    <m:r>
                      <a:rPr lang="en-GB" sz="1800" b="0" i="1" smtClean="0">
                        <a:latin typeface="Cambria Math" panose="02040503050406030204" pitchFamily="18" charset="0"/>
                      </a:rPr>
                      <m:t>&lt;1</m:t>
                    </m:r>
                  </m:oMath>
                </a14:m>
                <a:r>
                  <a:rPr lang="en-GB" sz="1800" dirty="0"/>
                  <a:t>?; possibly not related to school exposure)</a:t>
                </a:r>
              </a:p>
            </p:txBody>
          </p:sp>
        </mc:Choice>
        <mc:Fallback>
          <p:sp>
            <p:nvSpPr>
              <p:cNvPr id="3" name="Content Placeholder 2">
                <a:extLst>
                  <a:ext uri="{FF2B5EF4-FFF2-40B4-BE49-F238E27FC236}">
                    <a16:creationId xmlns:a16="http://schemas.microsoft.com/office/drawing/2014/main" id="{10D6BE10-B098-46B7-9856-BE1182100CE7}"/>
                  </a:ext>
                </a:extLst>
              </p:cNvPr>
              <p:cNvSpPr>
                <a:spLocks noGrp="1" noRot="1" noChangeAspect="1" noMove="1" noResize="1" noEditPoints="1" noAdjustHandles="1" noChangeArrowheads="1" noChangeShapeType="1" noTextEdit="1"/>
              </p:cNvSpPr>
              <p:nvPr>
                <p:ph idx="1"/>
              </p:nvPr>
            </p:nvSpPr>
            <p:spPr>
              <a:xfrm>
                <a:off x="457200" y="1382680"/>
                <a:ext cx="8363272" cy="5475320"/>
              </a:xfrm>
              <a:blipFill>
                <a:blip r:embed="rId2"/>
                <a:stretch>
                  <a:fillRect l="-510" t="-1893"/>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7B16BF2-BF5B-4284-AAC3-45AA425892E7}"/>
              </a:ext>
            </a:extLst>
          </p:cNvPr>
          <p:cNvSpPr>
            <a:spLocks noGrp="1"/>
          </p:cNvSpPr>
          <p:nvPr>
            <p:ph type="sldNum" sz="quarter" idx="12"/>
          </p:nvPr>
        </p:nvSpPr>
        <p:spPr/>
        <p:txBody>
          <a:bodyPr/>
          <a:lstStyle/>
          <a:p>
            <a:fld id="{1BC40071-A885-43FF-8778-7315D0A05B50}" type="slidenum">
              <a:rPr lang="en-GB" smtClean="0"/>
              <a:t>17</a:t>
            </a:fld>
            <a:endParaRPr lang="en-GB"/>
          </a:p>
        </p:txBody>
      </p:sp>
    </p:spTree>
    <p:extLst>
      <p:ext uri="{BB962C8B-B14F-4D97-AF65-F5344CB8AC3E}">
        <p14:creationId xmlns:p14="http://schemas.microsoft.com/office/powerpoint/2010/main" val="387079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2CFD-3DE6-403E-A53E-F509A1F03A17}"/>
              </a:ext>
            </a:extLst>
          </p:cNvPr>
          <p:cNvSpPr>
            <a:spLocks noGrp="1"/>
          </p:cNvSpPr>
          <p:nvPr>
            <p:ph type="title"/>
          </p:nvPr>
        </p:nvSpPr>
        <p:spPr/>
        <p:txBody>
          <a:bodyPr>
            <a:normAutofit fontScale="90000"/>
          </a:bodyPr>
          <a:lstStyle/>
          <a:p>
            <a:r>
              <a:rPr lang="en-GB" dirty="0"/>
              <a:t>Acknowledgements</a:t>
            </a:r>
          </a:p>
        </p:txBody>
      </p:sp>
      <p:sp>
        <p:nvSpPr>
          <p:cNvPr id="4" name="Slide Number Placeholder 3">
            <a:extLst>
              <a:ext uri="{FF2B5EF4-FFF2-40B4-BE49-F238E27FC236}">
                <a16:creationId xmlns:a16="http://schemas.microsoft.com/office/drawing/2014/main" id="{14AD5CC3-18B1-4708-8402-EF156085574C}"/>
              </a:ext>
            </a:extLst>
          </p:cNvPr>
          <p:cNvSpPr>
            <a:spLocks noGrp="1"/>
          </p:cNvSpPr>
          <p:nvPr>
            <p:ph type="sldNum" sz="quarter" idx="12"/>
          </p:nvPr>
        </p:nvSpPr>
        <p:spPr/>
        <p:txBody>
          <a:bodyPr/>
          <a:lstStyle/>
          <a:p>
            <a:fld id="{1BC40071-A885-43FF-8778-7315D0A05B50}" type="slidenum">
              <a:rPr lang="en-GB" smtClean="0"/>
              <a:t>18</a:t>
            </a:fld>
            <a:endParaRPr lang="en-GB"/>
          </a:p>
        </p:txBody>
      </p:sp>
      <p:graphicFrame>
        <p:nvGraphicFramePr>
          <p:cNvPr id="7" name="Content Placeholder 6">
            <a:extLst>
              <a:ext uri="{FF2B5EF4-FFF2-40B4-BE49-F238E27FC236}">
                <a16:creationId xmlns:a16="http://schemas.microsoft.com/office/drawing/2014/main" id="{FDC2809D-1F14-4686-8D81-CF6FB23C2470}"/>
              </a:ext>
            </a:extLst>
          </p:cNvPr>
          <p:cNvGraphicFramePr>
            <a:graphicFrameLocks noGrp="1"/>
          </p:cNvGraphicFramePr>
          <p:nvPr>
            <p:ph idx="1"/>
            <p:extLst>
              <p:ext uri="{D42A27DB-BD31-4B8C-83A1-F6EECF244321}">
                <p14:modId xmlns:p14="http://schemas.microsoft.com/office/powerpoint/2010/main" val="3601983508"/>
              </p:ext>
            </p:extLst>
          </p:nvPr>
        </p:nvGraphicFramePr>
        <p:xfrm>
          <a:off x="433280" y="1772785"/>
          <a:ext cx="4248471" cy="3657600"/>
        </p:xfrm>
        <a:graphic>
          <a:graphicData uri="http://schemas.openxmlformats.org/drawingml/2006/table">
            <a:tbl>
              <a:tblPr firstRow="1" bandRow="1">
                <a:tableStyleId>{2D5ABB26-0587-4C30-8999-92F81FD0307C}</a:tableStyleId>
              </a:tblPr>
              <a:tblGrid>
                <a:gridCol w="2448271">
                  <a:extLst>
                    <a:ext uri="{9D8B030D-6E8A-4147-A177-3AD203B41FA5}">
                      <a16:colId xmlns:a16="http://schemas.microsoft.com/office/drawing/2014/main" val="2712155060"/>
                    </a:ext>
                  </a:extLst>
                </a:gridCol>
                <a:gridCol w="1800200">
                  <a:extLst>
                    <a:ext uri="{9D8B030D-6E8A-4147-A177-3AD203B41FA5}">
                      <a16:colId xmlns:a16="http://schemas.microsoft.com/office/drawing/2014/main" val="656359354"/>
                    </a:ext>
                  </a:extLst>
                </a:gridCol>
              </a:tblGrid>
              <a:tr h="389786">
                <a:tc>
                  <a:txBody>
                    <a:bodyPr/>
                    <a:lstStyle/>
                    <a:p>
                      <a:pPr algn="r"/>
                      <a:r>
                        <a:rPr lang="en-GB" sz="1800" b="1" u="sng" dirty="0">
                          <a:solidFill>
                            <a:schemeClr val="tx1"/>
                          </a:solidFill>
                        </a:rPr>
                        <a:t>Derek Cummings</a:t>
                      </a:r>
                    </a:p>
                    <a:p>
                      <a:pPr algn="r"/>
                      <a:r>
                        <a:rPr lang="en-US" sz="1800" kern="1200" dirty="0">
                          <a:solidFill>
                            <a:schemeClr val="tx1"/>
                          </a:solidFill>
                          <a:effectLst/>
                          <a:latin typeface="+mn-lt"/>
                          <a:ea typeface="+mn-ea"/>
                          <a:cs typeface="+mn-cs"/>
                        </a:rPr>
                        <a:t>Kyra </a:t>
                      </a:r>
                      <a:r>
                        <a:rPr lang="en-US" sz="1800" kern="1200" dirty="0" err="1">
                          <a:solidFill>
                            <a:schemeClr val="tx1"/>
                          </a:solidFill>
                          <a:effectLst/>
                          <a:latin typeface="+mn-lt"/>
                          <a:ea typeface="+mn-ea"/>
                          <a:cs typeface="+mn-cs"/>
                        </a:rPr>
                        <a:t>Grantz</a:t>
                      </a:r>
                      <a:endParaRPr lang="en-GB"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chemeClr val="tx2"/>
                          </a:solidFill>
                        </a:rPr>
                        <a:t>Florida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1631266"/>
                  </a:ext>
                </a:extLst>
              </a:tr>
              <a:tr h="222735">
                <a:tc>
                  <a:txBody>
                    <a:bodyPr/>
                    <a:lstStyle/>
                    <a:p>
                      <a:pPr algn="r"/>
                      <a:r>
                        <a:rPr lang="en-GB" sz="1800" b="1" u="sng" dirty="0">
                          <a:solidFill>
                            <a:schemeClr val="tx1"/>
                          </a:solidFill>
                        </a:rPr>
                        <a:t>Shanta Zimmer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chemeClr val="tx2"/>
                          </a:solidFill>
                        </a:rPr>
                        <a:t>Columbia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9303799"/>
                  </a:ext>
                </a:extLst>
              </a:tr>
              <a:tr h="139209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800" dirty="0">
                          <a:solidFill>
                            <a:schemeClr val="tx1"/>
                          </a:solidFill>
                        </a:rPr>
                        <a:t>Patti Calderone</a:t>
                      </a:r>
                      <a:endParaRPr lang="en-GB" sz="1800" dirty="0">
                        <a:solidFill>
                          <a:schemeClr val="tx1"/>
                        </a:solidFill>
                      </a:endParaRPr>
                    </a:p>
                    <a:p>
                      <a:pPr algn="r"/>
                      <a:r>
                        <a:rPr lang="en-GB" sz="1800" dirty="0">
                          <a:solidFill>
                            <a:schemeClr val="tx1"/>
                          </a:solidFill>
                        </a:rPr>
                        <a:t>David Galloway</a:t>
                      </a:r>
                    </a:p>
                    <a:p>
                      <a:pPr algn="r"/>
                      <a:r>
                        <a:rPr lang="en-GB" sz="1800" dirty="0">
                          <a:solidFill>
                            <a:schemeClr val="tx1"/>
                          </a:solidFill>
                        </a:rPr>
                        <a:t>Hasan Guclu</a:t>
                      </a:r>
                    </a:p>
                    <a:p>
                      <a:pPr marL="0" marR="0" lvl="0" indent="0" algn="r" defTabSz="914400" rtl="0" eaLnBrk="1" fontAlgn="auto" latinLnBrk="0" hangingPunct="1">
                        <a:lnSpc>
                          <a:spcPct val="100000"/>
                        </a:lnSpc>
                        <a:spcBef>
                          <a:spcPts val="0"/>
                        </a:spcBef>
                        <a:spcAft>
                          <a:spcPts val="0"/>
                        </a:spcAft>
                        <a:buClrTx/>
                        <a:buSzTx/>
                        <a:buFontTx/>
                        <a:buNone/>
                        <a:tabLst/>
                        <a:defRPr/>
                      </a:pPr>
                      <a:r>
                        <a:rPr lang="it-IT" sz="1800" dirty="0">
                          <a:solidFill>
                            <a:schemeClr val="tx1"/>
                          </a:solidFill>
                        </a:rPr>
                        <a:t>Carrie Lingle</a:t>
                      </a:r>
                      <a:endParaRPr lang="en-GB" sz="1800" dirty="0">
                        <a:solidFill>
                          <a:schemeClr val="tx1"/>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Charles Rinaldo</a:t>
                      </a:r>
                    </a:p>
                    <a:p>
                      <a:pPr algn="r"/>
                      <a:r>
                        <a:rPr lang="en-GB" sz="1800" dirty="0">
                          <a:solidFill>
                            <a:schemeClr val="tx1"/>
                          </a:solidFill>
                        </a:rPr>
                        <a:t>Mary Lou Schweizer</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u="sng" dirty="0">
                          <a:solidFill>
                            <a:schemeClr val="tx1"/>
                          </a:solidFill>
                        </a:rPr>
                        <a:t>Chuck Vukotich Jr</a:t>
                      </a:r>
                    </a:p>
                    <a:p>
                      <a:pPr marL="0" marR="0" lvl="0" indent="0" algn="r" defTabSz="914400" rtl="0" eaLnBrk="1" fontAlgn="auto" latinLnBrk="0" hangingPunct="1">
                        <a:lnSpc>
                          <a:spcPct val="100000"/>
                        </a:lnSpc>
                        <a:spcBef>
                          <a:spcPts val="0"/>
                        </a:spcBef>
                        <a:spcAft>
                          <a:spcPts val="0"/>
                        </a:spcAft>
                        <a:buClrTx/>
                        <a:buSzTx/>
                        <a:buFontTx/>
                        <a:buNone/>
                        <a:tabLst/>
                        <a:defRPr/>
                      </a:pPr>
                      <a:r>
                        <a:rPr lang="it-IT" sz="1800" dirty="0">
                          <a:solidFill>
                            <a:schemeClr val="tx1"/>
                          </a:solidFill>
                        </a:rPr>
                        <a:t>Gaby Yearwood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chemeClr val="tx2"/>
                          </a:solidFill>
                        </a:rPr>
                        <a:t>Pittsburgh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8471891"/>
                  </a:ext>
                </a:extLst>
              </a:tr>
              <a:tr h="268573">
                <a:tc>
                  <a:txBody>
                    <a:bodyPr/>
                    <a:lstStyle/>
                    <a:p>
                      <a:pPr algn="r"/>
                      <a:r>
                        <a:rPr lang="en-GB" sz="1800" dirty="0">
                          <a:solidFill>
                            <a:schemeClr val="tx1"/>
                          </a:solidFill>
                        </a:rPr>
                        <a:t>Eva Noble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chemeClr val="tx2"/>
                          </a:solidFill>
                        </a:rPr>
                        <a:t>Johns Hopkins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2874052"/>
                  </a:ext>
                </a:extLst>
              </a:tr>
            </a:tbl>
          </a:graphicData>
        </a:graphic>
      </p:graphicFrame>
      <p:sp>
        <p:nvSpPr>
          <p:cNvPr id="13" name="TextBox 12">
            <a:extLst>
              <a:ext uri="{FF2B5EF4-FFF2-40B4-BE49-F238E27FC236}">
                <a16:creationId xmlns:a16="http://schemas.microsoft.com/office/drawing/2014/main" id="{EC3D5737-4FA3-47A6-A72E-19A0FB2BE16E}"/>
              </a:ext>
            </a:extLst>
          </p:cNvPr>
          <p:cNvSpPr txBox="1"/>
          <p:nvPr/>
        </p:nvSpPr>
        <p:spPr>
          <a:xfrm>
            <a:off x="5364088" y="1645564"/>
            <a:ext cx="3322712" cy="923330"/>
          </a:xfrm>
          <a:prstGeom prst="rect">
            <a:avLst/>
          </a:prstGeom>
          <a:noFill/>
        </p:spPr>
        <p:txBody>
          <a:bodyPr wrap="square" rtlCol="0">
            <a:spAutoFit/>
          </a:bodyPr>
          <a:lstStyle/>
          <a:p>
            <a:r>
              <a:rPr lang="en-GB" b="1" u="sng" dirty="0"/>
              <a:t>Students and staff</a:t>
            </a:r>
          </a:p>
          <a:p>
            <a:r>
              <a:rPr lang="en-GB" dirty="0">
                <a:solidFill>
                  <a:schemeClr val="tx2"/>
                </a:solidFill>
              </a:rPr>
              <a:t>Canon McMillan and Propel Charter Schools, Pittsburgh</a:t>
            </a:r>
          </a:p>
        </p:txBody>
      </p:sp>
      <p:graphicFrame>
        <p:nvGraphicFramePr>
          <p:cNvPr id="8" name="Content Placeholder 6">
            <a:extLst>
              <a:ext uri="{FF2B5EF4-FFF2-40B4-BE49-F238E27FC236}">
                <a16:creationId xmlns:a16="http://schemas.microsoft.com/office/drawing/2014/main" id="{F6551F6D-35D1-4903-AD86-292B7DEC9C38}"/>
              </a:ext>
            </a:extLst>
          </p:cNvPr>
          <p:cNvGraphicFramePr>
            <a:graphicFrameLocks/>
          </p:cNvGraphicFramePr>
          <p:nvPr>
            <p:extLst>
              <p:ext uri="{D42A27DB-BD31-4B8C-83A1-F6EECF244321}">
                <p14:modId xmlns:p14="http://schemas.microsoft.com/office/powerpoint/2010/main" val="4221300747"/>
              </p:ext>
            </p:extLst>
          </p:nvPr>
        </p:nvGraphicFramePr>
        <p:xfrm>
          <a:off x="4681751" y="2780929"/>
          <a:ext cx="4248471" cy="1725344"/>
        </p:xfrm>
        <a:graphic>
          <a:graphicData uri="http://schemas.openxmlformats.org/drawingml/2006/table">
            <a:tbl>
              <a:tblPr firstRow="1" bandRow="1">
                <a:tableStyleId>{2D5ABB26-0587-4C30-8999-92F81FD0307C}</a:tableStyleId>
              </a:tblPr>
              <a:tblGrid>
                <a:gridCol w="2448271">
                  <a:extLst>
                    <a:ext uri="{9D8B030D-6E8A-4147-A177-3AD203B41FA5}">
                      <a16:colId xmlns:a16="http://schemas.microsoft.com/office/drawing/2014/main" val="2712155060"/>
                    </a:ext>
                  </a:extLst>
                </a:gridCol>
                <a:gridCol w="1800200">
                  <a:extLst>
                    <a:ext uri="{9D8B030D-6E8A-4147-A177-3AD203B41FA5}">
                      <a16:colId xmlns:a16="http://schemas.microsoft.com/office/drawing/2014/main" val="656359354"/>
                    </a:ext>
                  </a:extLst>
                </a:gridCol>
              </a:tblGrid>
              <a:tr h="18975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u="sng" kern="1200" dirty="0">
                          <a:solidFill>
                            <a:schemeClr val="tx1"/>
                          </a:solidFill>
                          <a:effectLst/>
                          <a:latin typeface="+mn-lt"/>
                          <a:ea typeface="+mn-ea"/>
                          <a:cs typeface="+mn-cs"/>
                        </a:rPr>
                        <a:t>Chris Jewell</a:t>
                      </a:r>
                      <a:endParaRPr lang="en-GB" sz="1800" b="1"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chemeClr val="tx2"/>
                          </a:solidFill>
                        </a:rPr>
                        <a:t>Lancaster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0734525"/>
                  </a:ext>
                </a:extLst>
              </a:tr>
              <a:tr h="445184">
                <a:tc>
                  <a:txBody>
                    <a:bodyPr/>
                    <a:lstStyle/>
                    <a:p>
                      <a:pPr algn="r"/>
                      <a:r>
                        <a:rPr lang="en-GB" sz="1800" dirty="0">
                          <a:solidFill>
                            <a:schemeClr val="tx1"/>
                          </a:solidFill>
                        </a:rPr>
                        <a:t>Rebecca Lester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chemeClr val="tx2"/>
                          </a:solidFill>
                        </a:rPr>
                        <a:t>LSTM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6226126"/>
                  </a:ext>
                </a:extLst>
              </a:tr>
              <a:tr h="4451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Hongjiang Gao</a:t>
                      </a:r>
                      <a:endParaRPr lang="en-GB" sz="1800" dirty="0">
                        <a:solidFill>
                          <a:schemeClr val="tx1"/>
                        </a:solidFill>
                      </a:endParaRPr>
                    </a:p>
                    <a:p>
                      <a:pPr algn="r"/>
                      <a:r>
                        <a:rPr lang="en-GB" sz="1800" b="1" u="sng" dirty="0">
                          <a:solidFill>
                            <a:schemeClr val="tx1"/>
                          </a:solidFill>
                        </a:rPr>
                        <a:t>Amra Uzicanin</a:t>
                      </a:r>
                    </a:p>
                    <a:p>
                      <a:pPr algn="r"/>
                      <a:r>
                        <a:rPr lang="en-GB" sz="1800" dirty="0">
                          <a:solidFill>
                            <a:schemeClr val="tx1"/>
                          </a:solidFill>
                        </a:rPr>
                        <a:t>Jeanette Rainey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chemeClr val="tx2"/>
                          </a:solidFill>
                        </a:rPr>
                        <a:t>CDC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8049205"/>
                  </a:ext>
                </a:extLst>
              </a:tr>
            </a:tbl>
          </a:graphicData>
        </a:graphic>
      </p:graphicFrame>
      <p:pic>
        <p:nvPicPr>
          <p:cNvPr id="3" name="Picture 2">
            <a:extLst>
              <a:ext uri="{FF2B5EF4-FFF2-40B4-BE49-F238E27FC236}">
                <a16:creationId xmlns:a16="http://schemas.microsoft.com/office/drawing/2014/main" id="{E009EE2A-C3F7-4970-A256-33E4DE3E6D07}"/>
              </a:ext>
            </a:extLst>
          </p:cNvPr>
          <p:cNvPicPr>
            <a:picLocks noChangeAspect="1"/>
          </p:cNvPicPr>
          <p:nvPr/>
        </p:nvPicPr>
        <p:blipFill>
          <a:blip r:embed="rId3"/>
          <a:stretch>
            <a:fillRect/>
          </a:stretch>
        </p:blipFill>
        <p:spPr>
          <a:xfrm>
            <a:off x="6118082" y="5157192"/>
            <a:ext cx="1814723" cy="1366297"/>
          </a:xfrm>
          <a:prstGeom prst="rect">
            <a:avLst/>
          </a:prstGeom>
        </p:spPr>
      </p:pic>
    </p:spTree>
    <p:extLst>
      <p:ext uri="{BB962C8B-B14F-4D97-AF65-F5344CB8AC3E}">
        <p14:creationId xmlns:p14="http://schemas.microsoft.com/office/powerpoint/2010/main" val="190171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789C45-6CAE-488A-91EA-10EC2AE3BEB0}"/>
              </a:ext>
            </a:extLst>
          </p:cNvPr>
          <p:cNvSpPr>
            <a:spLocks noGrp="1"/>
          </p:cNvSpPr>
          <p:nvPr>
            <p:ph type="sldNum" sz="quarter" idx="12"/>
          </p:nvPr>
        </p:nvSpPr>
        <p:spPr/>
        <p:txBody>
          <a:bodyPr/>
          <a:lstStyle/>
          <a:p>
            <a:fld id="{1BC40071-A885-43FF-8778-7315D0A05B50}" type="slidenum">
              <a:rPr lang="en-GB" smtClean="0"/>
              <a:t>19</a:t>
            </a:fld>
            <a:endParaRPr lang="en-GB"/>
          </a:p>
        </p:txBody>
      </p:sp>
    </p:spTree>
    <p:extLst>
      <p:ext uri="{BB962C8B-B14F-4D97-AF65-F5344CB8AC3E}">
        <p14:creationId xmlns:p14="http://schemas.microsoft.com/office/powerpoint/2010/main" val="321597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9970CCF-100B-459A-9EC1-71EE103D4F8A}"/>
              </a:ext>
            </a:extLst>
          </p:cNvPr>
          <p:cNvGrpSpPr/>
          <p:nvPr/>
        </p:nvGrpSpPr>
        <p:grpSpPr>
          <a:xfrm>
            <a:off x="476250" y="4118347"/>
            <a:ext cx="8210550" cy="2286000"/>
            <a:chOff x="827584" y="2499508"/>
            <a:chExt cx="8210550" cy="2286000"/>
          </a:xfrm>
        </p:grpSpPr>
        <p:grpSp>
          <p:nvGrpSpPr>
            <p:cNvPr id="15" name="Group 30">
              <a:extLst>
                <a:ext uri="{FF2B5EF4-FFF2-40B4-BE49-F238E27FC236}">
                  <a16:creationId xmlns:a16="http://schemas.microsoft.com/office/drawing/2014/main" id="{84019500-5A73-4BB8-A7C0-A6716028185C}"/>
                </a:ext>
              </a:extLst>
            </p:cNvPr>
            <p:cNvGrpSpPr>
              <a:grpSpLocks/>
            </p:cNvGrpSpPr>
            <p:nvPr/>
          </p:nvGrpSpPr>
          <p:grpSpPr bwMode="auto">
            <a:xfrm>
              <a:off x="7700913" y="2542172"/>
              <a:ext cx="648072" cy="1981200"/>
              <a:chOff x="3733800" y="3962400"/>
              <a:chExt cx="1219200" cy="1981200"/>
            </a:xfrm>
          </p:grpSpPr>
          <p:grpSp>
            <p:nvGrpSpPr>
              <p:cNvPr id="16" name="Group 29">
                <a:extLst>
                  <a:ext uri="{FF2B5EF4-FFF2-40B4-BE49-F238E27FC236}">
                    <a16:creationId xmlns:a16="http://schemas.microsoft.com/office/drawing/2014/main" id="{7FC762F4-70A9-4918-BDA1-6881A8FCD402}"/>
                  </a:ext>
                </a:extLst>
              </p:cNvPr>
              <p:cNvGrpSpPr>
                <a:grpSpLocks/>
              </p:cNvGrpSpPr>
              <p:nvPr/>
            </p:nvGrpSpPr>
            <p:grpSpPr bwMode="auto">
              <a:xfrm>
                <a:off x="3886200" y="3962400"/>
                <a:ext cx="914401" cy="1981200"/>
                <a:chOff x="3886200" y="4191000"/>
                <a:chExt cx="914401" cy="2438400"/>
              </a:xfrm>
            </p:grpSpPr>
            <p:sp>
              <p:nvSpPr>
                <p:cNvPr id="18" name="Rectangle 17">
                  <a:extLst>
                    <a:ext uri="{FF2B5EF4-FFF2-40B4-BE49-F238E27FC236}">
                      <a16:creationId xmlns:a16="http://schemas.microsoft.com/office/drawing/2014/main" id="{513542AC-DBED-4B0C-BD79-A556054B1074}"/>
                    </a:ext>
                  </a:extLst>
                </p:cNvPr>
                <p:cNvSpPr/>
                <p:nvPr/>
              </p:nvSpPr>
              <p:spPr>
                <a:xfrm>
                  <a:off x="3886200" y="4191000"/>
                  <a:ext cx="457200" cy="2438400"/>
                </a:xfrm>
                <a:prstGeom prst="rect">
                  <a:avLst/>
                </a:prstGeom>
                <a:gradFill flip="none" rotWithShape="1">
                  <a:gsLst>
                    <a:gs pos="0">
                      <a:schemeClr val="accent1">
                        <a:tint val="66000"/>
                        <a:satMod val="160000"/>
                        <a:alpha val="0"/>
                      </a:schemeClr>
                    </a:gs>
                    <a:gs pos="25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Rectangle 18">
                  <a:extLst>
                    <a:ext uri="{FF2B5EF4-FFF2-40B4-BE49-F238E27FC236}">
                      <a16:creationId xmlns:a16="http://schemas.microsoft.com/office/drawing/2014/main" id="{F6BA462A-24A4-42A6-B66C-0ABE099A36FF}"/>
                    </a:ext>
                  </a:extLst>
                </p:cNvPr>
                <p:cNvSpPr/>
                <p:nvPr/>
              </p:nvSpPr>
              <p:spPr>
                <a:xfrm rot="10800000">
                  <a:off x="4343400" y="4191000"/>
                  <a:ext cx="457200" cy="2438400"/>
                </a:xfrm>
                <a:prstGeom prst="rect">
                  <a:avLst/>
                </a:prstGeom>
                <a:gradFill flip="none" rotWithShape="1">
                  <a:gsLst>
                    <a:gs pos="0">
                      <a:schemeClr val="accent1">
                        <a:tint val="66000"/>
                        <a:satMod val="160000"/>
                        <a:alpha val="0"/>
                      </a:schemeClr>
                    </a:gs>
                    <a:gs pos="25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7" name="TextBox 28">
                <a:extLst>
                  <a:ext uri="{FF2B5EF4-FFF2-40B4-BE49-F238E27FC236}">
                    <a16:creationId xmlns:a16="http://schemas.microsoft.com/office/drawing/2014/main" id="{A1C771D7-725C-4E4B-807E-CE1F6FE77B1A}"/>
                  </a:ext>
                </a:extLst>
              </p:cNvPr>
              <p:cNvSpPr txBox="1">
                <a:spLocks noChangeArrowheads="1"/>
              </p:cNvSpPr>
              <p:nvPr/>
            </p:nvSpPr>
            <p:spPr bwMode="auto">
              <a:xfrm>
                <a:off x="3733800" y="4001869"/>
                <a:ext cx="1219200" cy="276999"/>
              </a:xfrm>
              <a:prstGeom prst="rect">
                <a:avLst/>
              </a:prstGeom>
              <a:noFill/>
              <a:ln w="9525">
                <a:noFill/>
                <a:miter lim="800000"/>
                <a:headEnd/>
                <a:tailEnd/>
              </a:ln>
            </p:spPr>
            <p:txBody>
              <a:bodyPr>
                <a:spAutoFit/>
              </a:bodyPr>
              <a:lstStyle/>
              <a:p>
                <a:pPr algn="ctr"/>
                <a:endParaRPr lang="en-GB" sz="1200" dirty="0">
                  <a:solidFill>
                    <a:schemeClr val="bg1"/>
                  </a:solidFill>
                </a:endParaRPr>
              </a:p>
            </p:txBody>
          </p:sp>
        </p:grpSp>
        <p:grpSp>
          <p:nvGrpSpPr>
            <p:cNvPr id="20" name="Group 30">
              <a:extLst>
                <a:ext uri="{FF2B5EF4-FFF2-40B4-BE49-F238E27FC236}">
                  <a16:creationId xmlns:a16="http://schemas.microsoft.com/office/drawing/2014/main" id="{88A0BA26-DBBF-4F86-8929-735DBCD9871C}"/>
                </a:ext>
              </a:extLst>
            </p:cNvPr>
            <p:cNvGrpSpPr>
              <a:grpSpLocks/>
            </p:cNvGrpSpPr>
            <p:nvPr/>
          </p:nvGrpSpPr>
          <p:grpSpPr bwMode="auto">
            <a:xfrm>
              <a:off x="4099515" y="2499508"/>
              <a:ext cx="1219200" cy="1981200"/>
              <a:chOff x="3733800" y="3962400"/>
              <a:chExt cx="1219200" cy="1981200"/>
            </a:xfrm>
          </p:grpSpPr>
          <p:grpSp>
            <p:nvGrpSpPr>
              <p:cNvPr id="21" name="Group 29">
                <a:extLst>
                  <a:ext uri="{FF2B5EF4-FFF2-40B4-BE49-F238E27FC236}">
                    <a16:creationId xmlns:a16="http://schemas.microsoft.com/office/drawing/2014/main" id="{29FE14F7-FFAB-4CF6-96D1-289C35CB341E}"/>
                  </a:ext>
                </a:extLst>
              </p:cNvPr>
              <p:cNvGrpSpPr>
                <a:grpSpLocks/>
              </p:cNvGrpSpPr>
              <p:nvPr/>
            </p:nvGrpSpPr>
            <p:grpSpPr bwMode="auto">
              <a:xfrm>
                <a:off x="3886200" y="3962400"/>
                <a:ext cx="914401" cy="1981200"/>
                <a:chOff x="3886200" y="4191000"/>
                <a:chExt cx="914401" cy="2438400"/>
              </a:xfrm>
            </p:grpSpPr>
            <p:sp>
              <p:nvSpPr>
                <p:cNvPr id="23" name="Rectangle 22">
                  <a:extLst>
                    <a:ext uri="{FF2B5EF4-FFF2-40B4-BE49-F238E27FC236}">
                      <a16:creationId xmlns:a16="http://schemas.microsoft.com/office/drawing/2014/main" id="{338B616C-D575-4DB7-997F-9EA7584CF4F4}"/>
                    </a:ext>
                  </a:extLst>
                </p:cNvPr>
                <p:cNvSpPr/>
                <p:nvPr/>
              </p:nvSpPr>
              <p:spPr>
                <a:xfrm>
                  <a:off x="3886200" y="4191000"/>
                  <a:ext cx="457200" cy="2438400"/>
                </a:xfrm>
                <a:prstGeom prst="rect">
                  <a:avLst/>
                </a:prstGeom>
                <a:gradFill flip="none" rotWithShape="1">
                  <a:gsLst>
                    <a:gs pos="0">
                      <a:schemeClr val="accent1">
                        <a:tint val="66000"/>
                        <a:satMod val="160000"/>
                        <a:alpha val="0"/>
                      </a:schemeClr>
                    </a:gs>
                    <a:gs pos="25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Rectangle 23">
                  <a:extLst>
                    <a:ext uri="{FF2B5EF4-FFF2-40B4-BE49-F238E27FC236}">
                      <a16:creationId xmlns:a16="http://schemas.microsoft.com/office/drawing/2014/main" id="{47260448-F542-4CD0-8272-25591E6039F9}"/>
                    </a:ext>
                  </a:extLst>
                </p:cNvPr>
                <p:cNvSpPr/>
                <p:nvPr/>
              </p:nvSpPr>
              <p:spPr>
                <a:xfrm rot="10800000">
                  <a:off x="4343400" y="4191000"/>
                  <a:ext cx="457200" cy="2438400"/>
                </a:xfrm>
                <a:prstGeom prst="rect">
                  <a:avLst/>
                </a:prstGeom>
                <a:gradFill flip="none" rotWithShape="1">
                  <a:gsLst>
                    <a:gs pos="0">
                      <a:schemeClr val="accent1">
                        <a:tint val="66000"/>
                        <a:satMod val="160000"/>
                        <a:alpha val="0"/>
                      </a:schemeClr>
                    </a:gs>
                    <a:gs pos="25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2" name="TextBox 28">
                <a:extLst>
                  <a:ext uri="{FF2B5EF4-FFF2-40B4-BE49-F238E27FC236}">
                    <a16:creationId xmlns:a16="http://schemas.microsoft.com/office/drawing/2014/main" id="{0EE34131-13E7-401C-881E-9503BF83230B}"/>
                  </a:ext>
                </a:extLst>
              </p:cNvPr>
              <p:cNvSpPr txBox="1">
                <a:spLocks noChangeArrowheads="1"/>
              </p:cNvSpPr>
              <p:nvPr/>
            </p:nvSpPr>
            <p:spPr bwMode="auto">
              <a:xfrm>
                <a:off x="3733800" y="4001869"/>
                <a:ext cx="1219200" cy="646331"/>
              </a:xfrm>
              <a:prstGeom prst="rect">
                <a:avLst/>
              </a:prstGeom>
              <a:noFill/>
              <a:ln w="9525">
                <a:noFill/>
                <a:miter lim="800000"/>
                <a:headEnd/>
                <a:tailEnd/>
              </a:ln>
            </p:spPr>
            <p:txBody>
              <a:bodyPr>
                <a:spAutoFit/>
              </a:bodyPr>
              <a:lstStyle/>
              <a:p>
                <a:pPr algn="ctr"/>
                <a:r>
                  <a:rPr lang="en-GB">
                    <a:solidFill>
                      <a:schemeClr val="bg1"/>
                    </a:solidFill>
                  </a:rPr>
                  <a:t>School </a:t>
                </a:r>
              </a:p>
              <a:p>
                <a:pPr algn="ctr"/>
                <a:r>
                  <a:rPr lang="en-GB">
                    <a:solidFill>
                      <a:schemeClr val="bg1"/>
                    </a:solidFill>
                  </a:rPr>
                  <a:t>holiday</a:t>
                </a:r>
              </a:p>
            </p:txBody>
          </p:sp>
        </p:grpSp>
        <p:pic>
          <p:nvPicPr>
            <p:cNvPr id="25" name="Picture 2">
              <a:extLst>
                <a:ext uri="{FF2B5EF4-FFF2-40B4-BE49-F238E27FC236}">
                  <a16:creationId xmlns:a16="http://schemas.microsoft.com/office/drawing/2014/main" id="{A1035573-7C8F-4BA2-BD29-BE23F143EF7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584" y="2804308"/>
              <a:ext cx="8210550" cy="1981200"/>
            </a:xfrm>
            <a:prstGeom prst="rect">
              <a:avLst/>
            </a:prstGeom>
            <a:noFill/>
            <a:ln w="9525">
              <a:noFill/>
              <a:miter lim="800000"/>
              <a:headEnd/>
              <a:tailEnd/>
            </a:ln>
          </p:spPr>
        </p:pic>
      </p:grpSp>
      <p:sp>
        <p:nvSpPr>
          <p:cNvPr id="2" name="Title 1"/>
          <p:cNvSpPr>
            <a:spLocks noGrp="1"/>
          </p:cNvSpPr>
          <p:nvPr>
            <p:ph type="title"/>
          </p:nvPr>
        </p:nvSpPr>
        <p:spPr/>
        <p:txBody>
          <a:bodyPr>
            <a:normAutofit fontScale="90000"/>
          </a:bodyPr>
          <a:lstStyle/>
          <a:p>
            <a:r>
              <a:rPr lang="en-GB" dirty="0"/>
              <a:t>School children and influenza epidemics</a:t>
            </a:r>
          </a:p>
        </p:txBody>
      </p:sp>
      <p:sp>
        <p:nvSpPr>
          <p:cNvPr id="3" name="Content Placeholder 2"/>
          <p:cNvSpPr>
            <a:spLocks noGrp="1"/>
          </p:cNvSpPr>
          <p:nvPr>
            <p:ph idx="1"/>
          </p:nvPr>
        </p:nvSpPr>
        <p:spPr>
          <a:xfrm>
            <a:off x="608963" y="1447442"/>
            <a:ext cx="3715054" cy="2251180"/>
          </a:xfrm>
        </p:spPr>
        <p:txBody>
          <a:bodyPr>
            <a:noAutofit/>
          </a:bodyPr>
          <a:lstStyle/>
          <a:p>
            <a:pPr marL="0" indent="0">
              <a:buNone/>
            </a:pPr>
            <a:r>
              <a:rPr lang="en-GB" dirty="0">
                <a:solidFill>
                  <a:schemeClr val="accent2"/>
                </a:solidFill>
              </a:rPr>
              <a:t>“</a:t>
            </a:r>
            <a:r>
              <a:rPr lang="en-GB" i="1" dirty="0">
                <a:solidFill>
                  <a:schemeClr val="accent2"/>
                </a:solidFill>
              </a:rPr>
              <a:t>The fires of the epidemic are carried by healthy school-age children”</a:t>
            </a:r>
          </a:p>
          <a:p>
            <a:pPr marL="0" indent="0">
              <a:buNone/>
            </a:pPr>
            <a:r>
              <a:rPr lang="en-GB" sz="1800" dirty="0" err="1">
                <a:solidFill>
                  <a:schemeClr val="accent1"/>
                </a:solidFill>
              </a:rPr>
              <a:t>Glezen</a:t>
            </a:r>
            <a:r>
              <a:rPr lang="en-GB" sz="1800" dirty="0">
                <a:solidFill>
                  <a:schemeClr val="accent1"/>
                </a:solidFill>
              </a:rPr>
              <a:t> 1996</a:t>
            </a:r>
          </a:p>
        </p:txBody>
      </p:sp>
      <p:sp>
        <p:nvSpPr>
          <p:cNvPr id="4" name="Slide Number Placeholder 3"/>
          <p:cNvSpPr>
            <a:spLocks noGrp="1"/>
          </p:cNvSpPr>
          <p:nvPr>
            <p:ph type="sldNum" sz="quarter" idx="12"/>
          </p:nvPr>
        </p:nvSpPr>
        <p:spPr/>
        <p:txBody>
          <a:bodyPr/>
          <a:lstStyle/>
          <a:p>
            <a:fld id="{1BC40071-A885-43FF-8778-7315D0A05B50}" type="slidenum">
              <a:rPr lang="en-GB" smtClean="0"/>
              <a:t>2</a:t>
            </a:fld>
            <a:endParaRPr lang="en-GB"/>
          </a:p>
        </p:txBody>
      </p:sp>
      <p:sp>
        <p:nvSpPr>
          <p:cNvPr id="5" name="TextBox 4"/>
          <p:cNvSpPr txBox="1"/>
          <p:nvPr/>
        </p:nvSpPr>
        <p:spPr>
          <a:xfrm>
            <a:off x="179511" y="6156338"/>
            <a:ext cx="3568669" cy="622103"/>
          </a:xfrm>
          <a:prstGeom prst="rect">
            <a:avLst/>
          </a:prstGeom>
          <a:noFill/>
        </p:spPr>
        <p:txBody>
          <a:bodyPr wrap="square" lIns="0" tIns="0" rIns="0" bIns="0" rtlCol="0" anchor="b" anchorCtr="0">
            <a:noAutofit/>
          </a:bodyPr>
          <a:lstStyle/>
          <a:p>
            <a:r>
              <a:rPr lang="en-GB" sz="1200" dirty="0" err="1">
                <a:solidFill>
                  <a:srgbClr val="0070C0">
                    <a:alpha val="62000"/>
                  </a:srgbClr>
                </a:solidFill>
              </a:rPr>
              <a:t>Glezen</a:t>
            </a:r>
            <a:r>
              <a:rPr lang="en-GB" sz="1200" dirty="0">
                <a:solidFill>
                  <a:srgbClr val="0070C0">
                    <a:alpha val="62000"/>
                  </a:srgbClr>
                </a:solidFill>
              </a:rPr>
              <a:t> 1996 Epidemiologic reviews</a:t>
            </a:r>
          </a:p>
          <a:p>
            <a:r>
              <a:rPr lang="en-GB" sz="1200" dirty="0" err="1">
                <a:solidFill>
                  <a:srgbClr val="0070C0">
                    <a:alpha val="62000"/>
                  </a:srgbClr>
                </a:solidFill>
              </a:rPr>
              <a:t>Mossong</a:t>
            </a:r>
            <a:r>
              <a:rPr lang="en-GB" sz="1200" dirty="0">
                <a:solidFill>
                  <a:srgbClr val="0070C0">
                    <a:alpha val="62000"/>
                  </a:srgbClr>
                </a:solidFill>
              </a:rPr>
              <a:t> et al 2008 </a:t>
            </a:r>
            <a:r>
              <a:rPr lang="en-GB" sz="1200" dirty="0" err="1">
                <a:solidFill>
                  <a:srgbClr val="0070C0">
                    <a:alpha val="62000"/>
                  </a:srgbClr>
                </a:solidFill>
              </a:rPr>
              <a:t>PLoS</a:t>
            </a:r>
            <a:r>
              <a:rPr lang="en-GB" sz="1200" dirty="0">
                <a:solidFill>
                  <a:srgbClr val="0070C0">
                    <a:alpha val="62000"/>
                  </a:srgbClr>
                </a:solidFill>
              </a:rPr>
              <a:t> Medicine</a:t>
            </a:r>
            <a:endParaRPr lang="en-GB" sz="1200" i="1" dirty="0">
              <a:solidFill>
                <a:srgbClr val="0070C0">
                  <a:alpha val="62000"/>
                </a:srgbClr>
              </a:solidFill>
            </a:endParaRPr>
          </a:p>
          <a:p>
            <a:r>
              <a:rPr lang="en-GB" sz="1200" dirty="0">
                <a:solidFill>
                  <a:srgbClr val="0070C0">
                    <a:alpha val="62000"/>
                  </a:srgbClr>
                </a:solidFill>
              </a:rPr>
              <a:t>Case estimates courtesy of Public Health England </a:t>
            </a:r>
            <a:endParaRPr lang="en-GB" sz="1200" i="1" dirty="0">
              <a:solidFill>
                <a:srgbClr val="0070C0">
                  <a:alpha val="62000"/>
                </a:srgbClr>
              </a:solidFill>
            </a:endParaRPr>
          </a:p>
        </p:txBody>
      </p:sp>
      <p:pic>
        <p:nvPicPr>
          <p:cNvPr id="26" name="Picture 25">
            <a:extLst>
              <a:ext uri="{FF2B5EF4-FFF2-40B4-BE49-F238E27FC236}">
                <a16:creationId xmlns:a16="http://schemas.microsoft.com/office/drawing/2014/main" id="{1F7BBB6B-DE76-4EA5-9D20-7F761BCE64BD}"/>
              </a:ext>
            </a:extLst>
          </p:cNvPr>
          <p:cNvPicPr>
            <a:picLocks noChangeAspect="1"/>
          </p:cNvPicPr>
          <p:nvPr/>
        </p:nvPicPr>
        <p:blipFill>
          <a:blip r:embed="rId4"/>
          <a:stretch>
            <a:fillRect/>
          </a:stretch>
        </p:blipFill>
        <p:spPr>
          <a:xfrm>
            <a:off x="4967380" y="1363774"/>
            <a:ext cx="2197399" cy="2502515"/>
          </a:xfrm>
          <a:prstGeom prst="rect">
            <a:avLst/>
          </a:prstGeom>
        </p:spPr>
      </p:pic>
      <p:sp>
        <p:nvSpPr>
          <p:cNvPr id="7" name="TextBox 6">
            <a:extLst>
              <a:ext uri="{FF2B5EF4-FFF2-40B4-BE49-F238E27FC236}">
                <a16:creationId xmlns:a16="http://schemas.microsoft.com/office/drawing/2014/main" id="{3E60F901-22C5-4FB2-8882-5BB00CE20478}"/>
              </a:ext>
            </a:extLst>
          </p:cNvPr>
          <p:cNvSpPr txBox="1"/>
          <p:nvPr/>
        </p:nvSpPr>
        <p:spPr>
          <a:xfrm>
            <a:off x="7164780" y="1363774"/>
            <a:ext cx="1655692" cy="923330"/>
          </a:xfrm>
          <a:prstGeom prst="rect">
            <a:avLst/>
          </a:prstGeom>
          <a:noFill/>
        </p:spPr>
        <p:txBody>
          <a:bodyPr wrap="square" rtlCol="0">
            <a:spAutoFit/>
          </a:bodyPr>
          <a:lstStyle/>
          <a:p>
            <a:r>
              <a:rPr lang="en-GB" dirty="0">
                <a:solidFill>
                  <a:schemeClr val="accent2"/>
                </a:solidFill>
              </a:rPr>
              <a:t>Observed social mixing rates</a:t>
            </a:r>
          </a:p>
        </p:txBody>
      </p:sp>
      <p:sp>
        <p:nvSpPr>
          <p:cNvPr id="27" name="TextBox 26">
            <a:extLst>
              <a:ext uri="{FF2B5EF4-FFF2-40B4-BE49-F238E27FC236}">
                <a16:creationId xmlns:a16="http://schemas.microsoft.com/office/drawing/2014/main" id="{D78C2C6F-D747-4E96-8EFC-DA4BD2E53088}"/>
              </a:ext>
            </a:extLst>
          </p:cNvPr>
          <p:cNvSpPr txBox="1"/>
          <p:nvPr/>
        </p:nvSpPr>
        <p:spPr>
          <a:xfrm>
            <a:off x="542101" y="4003422"/>
            <a:ext cx="2848587" cy="369332"/>
          </a:xfrm>
          <a:prstGeom prst="rect">
            <a:avLst/>
          </a:prstGeom>
          <a:noFill/>
        </p:spPr>
        <p:txBody>
          <a:bodyPr wrap="square" rtlCol="0">
            <a:spAutoFit/>
          </a:bodyPr>
          <a:lstStyle/>
          <a:p>
            <a:r>
              <a:rPr lang="en-GB" dirty="0">
                <a:solidFill>
                  <a:schemeClr val="accent2"/>
                </a:solidFill>
              </a:rPr>
              <a:t>England 2009 pandemic</a:t>
            </a:r>
          </a:p>
        </p:txBody>
      </p:sp>
    </p:spTree>
    <p:extLst>
      <p:ext uri="{BB962C8B-B14F-4D97-AF65-F5344CB8AC3E}">
        <p14:creationId xmlns:p14="http://schemas.microsoft.com/office/powerpoint/2010/main" val="272642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B074-E168-47A2-93CD-B9DB14F92924}"/>
              </a:ext>
            </a:extLst>
          </p:cNvPr>
          <p:cNvSpPr>
            <a:spLocks noGrp="1"/>
          </p:cNvSpPr>
          <p:nvPr>
            <p:ph type="title"/>
          </p:nvPr>
        </p:nvSpPr>
        <p:spPr/>
        <p:txBody>
          <a:bodyPr>
            <a:normAutofit fontScale="90000"/>
          </a:bodyPr>
          <a:lstStyle/>
          <a:p>
            <a:r>
              <a:rPr lang="en-GB" dirty="0"/>
              <a:t>Cumulative attack rates</a:t>
            </a:r>
          </a:p>
        </p:txBody>
      </p:sp>
      <p:sp>
        <p:nvSpPr>
          <p:cNvPr id="4" name="Slide Number Placeholder 3">
            <a:extLst>
              <a:ext uri="{FF2B5EF4-FFF2-40B4-BE49-F238E27FC236}">
                <a16:creationId xmlns:a16="http://schemas.microsoft.com/office/drawing/2014/main" id="{73989C99-8044-4FC1-888D-6483DD555A7F}"/>
              </a:ext>
            </a:extLst>
          </p:cNvPr>
          <p:cNvSpPr>
            <a:spLocks noGrp="1"/>
          </p:cNvSpPr>
          <p:nvPr>
            <p:ph type="sldNum" sz="quarter" idx="12"/>
          </p:nvPr>
        </p:nvSpPr>
        <p:spPr/>
        <p:txBody>
          <a:bodyPr/>
          <a:lstStyle/>
          <a:p>
            <a:fld id="{1BC40071-A885-43FF-8778-7315D0A05B50}" type="slidenum">
              <a:rPr lang="en-GB" smtClean="0"/>
              <a:t>20</a:t>
            </a:fld>
            <a:endParaRPr lang="en-GB"/>
          </a:p>
        </p:txBody>
      </p:sp>
      <p:pic>
        <p:nvPicPr>
          <p:cNvPr id="5" name="Picture 4">
            <a:extLst>
              <a:ext uri="{FF2B5EF4-FFF2-40B4-BE49-F238E27FC236}">
                <a16:creationId xmlns:a16="http://schemas.microsoft.com/office/drawing/2014/main" id="{6359C7C0-EED8-42F8-B838-109E061C6D9E}"/>
              </a:ext>
            </a:extLst>
          </p:cNvPr>
          <p:cNvPicPr>
            <a:picLocks noChangeAspect="1"/>
          </p:cNvPicPr>
          <p:nvPr/>
        </p:nvPicPr>
        <p:blipFill>
          <a:blip r:embed="rId2"/>
          <a:stretch>
            <a:fillRect/>
          </a:stretch>
        </p:blipFill>
        <p:spPr>
          <a:xfrm>
            <a:off x="611560" y="1382680"/>
            <a:ext cx="7705725" cy="5133975"/>
          </a:xfrm>
          <a:prstGeom prst="rect">
            <a:avLst/>
          </a:prstGeom>
        </p:spPr>
      </p:pic>
    </p:spTree>
    <p:extLst>
      <p:ext uri="{BB962C8B-B14F-4D97-AF65-F5344CB8AC3E}">
        <p14:creationId xmlns:p14="http://schemas.microsoft.com/office/powerpoint/2010/main" val="225791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B2A6-528E-4777-B850-FB5DD9244F98}"/>
              </a:ext>
            </a:extLst>
          </p:cNvPr>
          <p:cNvSpPr>
            <a:spLocks noGrp="1"/>
          </p:cNvSpPr>
          <p:nvPr>
            <p:ph type="title"/>
          </p:nvPr>
        </p:nvSpPr>
        <p:spPr/>
        <p:txBody>
          <a:bodyPr>
            <a:normAutofit fontScale="90000"/>
          </a:bodyPr>
          <a:lstStyle/>
          <a:p>
            <a:r>
              <a:rPr lang="en-GB" dirty="0"/>
              <a:t>Social networks</a:t>
            </a:r>
          </a:p>
        </p:txBody>
      </p:sp>
      <p:sp>
        <p:nvSpPr>
          <p:cNvPr id="3" name="Content Placeholder 2">
            <a:extLst>
              <a:ext uri="{FF2B5EF4-FFF2-40B4-BE49-F238E27FC236}">
                <a16:creationId xmlns:a16="http://schemas.microsoft.com/office/drawing/2014/main" id="{435BA051-D556-44B7-999F-9192BF50CF54}"/>
              </a:ext>
            </a:extLst>
          </p:cNvPr>
          <p:cNvSpPr>
            <a:spLocks noGrp="1"/>
          </p:cNvSpPr>
          <p:nvPr>
            <p:ph idx="1"/>
          </p:nvPr>
        </p:nvSpPr>
        <p:spPr>
          <a:xfrm>
            <a:off x="457200" y="1382680"/>
            <a:ext cx="3754760" cy="750176"/>
          </a:xfrm>
        </p:spPr>
        <p:txBody>
          <a:bodyPr/>
          <a:lstStyle/>
          <a:p>
            <a:r>
              <a:rPr lang="en-GB" dirty="0"/>
              <a:t>Self-reported</a:t>
            </a:r>
          </a:p>
          <a:p>
            <a:endParaRPr lang="en-GB" dirty="0"/>
          </a:p>
          <a:p>
            <a:endParaRPr lang="en-GB" dirty="0"/>
          </a:p>
        </p:txBody>
      </p:sp>
      <p:sp>
        <p:nvSpPr>
          <p:cNvPr id="4" name="Slide Number Placeholder 3">
            <a:extLst>
              <a:ext uri="{FF2B5EF4-FFF2-40B4-BE49-F238E27FC236}">
                <a16:creationId xmlns:a16="http://schemas.microsoft.com/office/drawing/2014/main" id="{29D58A6E-4470-4980-B6A5-87E503D2869C}"/>
              </a:ext>
            </a:extLst>
          </p:cNvPr>
          <p:cNvSpPr>
            <a:spLocks noGrp="1"/>
          </p:cNvSpPr>
          <p:nvPr>
            <p:ph type="sldNum" sz="quarter" idx="12"/>
          </p:nvPr>
        </p:nvSpPr>
        <p:spPr/>
        <p:txBody>
          <a:bodyPr/>
          <a:lstStyle/>
          <a:p>
            <a:fld id="{1BC40071-A885-43FF-8778-7315D0A05B50}" type="slidenum">
              <a:rPr lang="en-GB" smtClean="0"/>
              <a:t>21</a:t>
            </a:fld>
            <a:endParaRPr lang="en-GB"/>
          </a:p>
        </p:txBody>
      </p:sp>
      <p:pic>
        <p:nvPicPr>
          <p:cNvPr id="5" name="Picture 4">
            <a:extLst>
              <a:ext uri="{FF2B5EF4-FFF2-40B4-BE49-F238E27FC236}">
                <a16:creationId xmlns:a16="http://schemas.microsoft.com/office/drawing/2014/main" id="{241CE42B-9853-43E5-B8A1-EE96AA8B51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395" y="2906834"/>
            <a:ext cx="2754414" cy="2754414"/>
          </a:xfrm>
          <a:prstGeom prst="rect">
            <a:avLst/>
          </a:prstGeom>
        </p:spPr>
      </p:pic>
      <p:sp>
        <p:nvSpPr>
          <p:cNvPr id="6" name="TextBox 5">
            <a:extLst>
              <a:ext uri="{FF2B5EF4-FFF2-40B4-BE49-F238E27FC236}">
                <a16:creationId xmlns:a16="http://schemas.microsoft.com/office/drawing/2014/main" id="{8047CADA-80BC-4613-9C78-48DA89238577}"/>
              </a:ext>
            </a:extLst>
          </p:cNvPr>
          <p:cNvSpPr txBox="1"/>
          <p:nvPr/>
        </p:nvSpPr>
        <p:spPr>
          <a:xfrm>
            <a:off x="237952" y="2330770"/>
            <a:ext cx="2824790" cy="646331"/>
          </a:xfrm>
          <a:prstGeom prst="rect">
            <a:avLst/>
          </a:prstGeom>
          <a:noFill/>
        </p:spPr>
        <p:txBody>
          <a:bodyPr wrap="square" rtlCol="0">
            <a:spAutoFit/>
          </a:bodyPr>
          <a:lstStyle/>
          <a:p>
            <a:r>
              <a:rPr lang="en-GB" sz="2000" b="1" dirty="0">
                <a:solidFill>
                  <a:srgbClr val="0070C0"/>
                </a:solidFill>
              </a:rPr>
              <a:t>Know</a:t>
            </a:r>
            <a:endParaRPr lang="en-GB" b="1" dirty="0">
              <a:solidFill>
                <a:srgbClr val="0070C0"/>
              </a:solidFill>
            </a:endParaRPr>
          </a:p>
          <a:p>
            <a:r>
              <a:rPr lang="en-GB" sz="1600" dirty="0">
                <a:solidFill>
                  <a:srgbClr val="0070C0"/>
                </a:solidFill>
              </a:rPr>
              <a:t>Do you know this person?</a:t>
            </a:r>
          </a:p>
        </p:txBody>
      </p:sp>
      <p:pic>
        <p:nvPicPr>
          <p:cNvPr id="7" name="Picture 6">
            <a:extLst>
              <a:ext uri="{FF2B5EF4-FFF2-40B4-BE49-F238E27FC236}">
                <a16:creationId xmlns:a16="http://schemas.microsoft.com/office/drawing/2014/main" id="{2B2FDE29-BF9D-429A-BCDA-6E3D781A21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2742" y="2906980"/>
            <a:ext cx="2754268" cy="2754268"/>
          </a:xfrm>
          <a:prstGeom prst="rect">
            <a:avLst/>
          </a:prstGeom>
        </p:spPr>
      </p:pic>
      <p:sp>
        <p:nvSpPr>
          <p:cNvPr id="8" name="TextBox 7">
            <a:extLst>
              <a:ext uri="{FF2B5EF4-FFF2-40B4-BE49-F238E27FC236}">
                <a16:creationId xmlns:a16="http://schemas.microsoft.com/office/drawing/2014/main" id="{995C799E-2B3D-45C0-BAEE-5E56FF434A03}"/>
              </a:ext>
            </a:extLst>
          </p:cNvPr>
          <p:cNvSpPr txBox="1"/>
          <p:nvPr/>
        </p:nvSpPr>
        <p:spPr>
          <a:xfrm>
            <a:off x="3169299" y="2374599"/>
            <a:ext cx="2931267" cy="646331"/>
          </a:xfrm>
          <a:prstGeom prst="rect">
            <a:avLst/>
          </a:prstGeom>
          <a:noFill/>
        </p:spPr>
        <p:txBody>
          <a:bodyPr wrap="square" rtlCol="0">
            <a:spAutoFit/>
          </a:bodyPr>
          <a:lstStyle/>
          <a:p>
            <a:r>
              <a:rPr lang="en-GB" sz="2000" b="1" dirty="0">
                <a:solidFill>
                  <a:srgbClr val="0070C0"/>
                </a:solidFill>
              </a:rPr>
              <a:t>Friend</a:t>
            </a:r>
            <a:endParaRPr lang="en-GB" b="1" dirty="0">
              <a:solidFill>
                <a:srgbClr val="0070C0"/>
              </a:solidFill>
            </a:endParaRPr>
          </a:p>
          <a:p>
            <a:r>
              <a:rPr lang="en-GB" sz="1600" dirty="0">
                <a:solidFill>
                  <a:srgbClr val="0070C0"/>
                </a:solidFill>
              </a:rPr>
              <a:t>Are you friends with them?</a:t>
            </a:r>
          </a:p>
        </p:txBody>
      </p:sp>
      <p:pic>
        <p:nvPicPr>
          <p:cNvPr id="9" name="Picture 8">
            <a:extLst>
              <a:ext uri="{FF2B5EF4-FFF2-40B4-BE49-F238E27FC236}">
                <a16:creationId xmlns:a16="http://schemas.microsoft.com/office/drawing/2014/main" id="{8E958ED0-400E-4C50-8CDD-44B53E95E0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3943" y="2906834"/>
            <a:ext cx="2754414" cy="2754414"/>
          </a:xfrm>
          <a:prstGeom prst="rect">
            <a:avLst/>
          </a:prstGeom>
        </p:spPr>
      </p:pic>
      <p:sp>
        <p:nvSpPr>
          <p:cNvPr id="10" name="TextBox 9">
            <a:extLst>
              <a:ext uri="{FF2B5EF4-FFF2-40B4-BE49-F238E27FC236}">
                <a16:creationId xmlns:a16="http://schemas.microsoft.com/office/drawing/2014/main" id="{95C3CC05-211A-496C-A6ED-F1879E70B542}"/>
              </a:ext>
            </a:extLst>
          </p:cNvPr>
          <p:cNvSpPr txBox="1"/>
          <p:nvPr/>
        </p:nvSpPr>
        <p:spPr>
          <a:xfrm>
            <a:off x="6100566" y="2344306"/>
            <a:ext cx="2931267" cy="646331"/>
          </a:xfrm>
          <a:prstGeom prst="rect">
            <a:avLst/>
          </a:prstGeom>
          <a:noFill/>
        </p:spPr>
        <p:txBody>
          <a:bodyPr wrap="square" rtlCol="0">
            <a:spAutoFit/>
          </a:bodyPr>
          <a:lstStyle/>
          <a:p>
            <a:r>
              <a:rPr lang="en-GB" sz="2000" b="1" dirty="0">
                <a:solidFill>
                  <a:srgbClr val="0070C0"/>
                </a:solidFill>
              </a:rPr>
              <a:t>Talk</a:t>
            </a:r>
            <a:endParaRPr lang="en-GB" b="1" dirty="0">
              <a:solidFill>
                <a:srgbClr val="0070C0"/>
              </a:solidFill>
            </a:endParaRPr>
          </a:p>
          <a:p>
            <a:r>
              <a:rPr lang="en-GB" sz="1600" dirty="0">
                <a:solidFill>
                  <a:srgbClr val="0070C0"/>
                </a:solidFill>
              </a:rPr>
              <a:t>Did you talk with them?</a:t>
            </a:r>
          </a:p>
        </p:txBody>
      </p:sp>
      <p:pic>
        <p:nvPicPr>
          <p:cNvPr id="11" name="Picture 10">
            <a:extLst>
              <a:ext uri="{FF2B5EF4-FFF2-40B4-BE49-F238E27FC236}">
                <a16:creationId xmlns:a16="http://schemas.microsoft.com/office/drawing/2014/main" id="{84B11EF3-88B9-4EE1-9FD6-AD09EE636A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2280" y="4728274"/>
            <a:ext cx="1865948" cy="1865948"/>
          </a:xfrm>
          <a:prstGeom prst="rect">
            <a:avLst/>
          </a:prstGeom>
        </p:spPr>
      </p:pic>
      <p:pic>
        <p:nvPicPr>
          <p:cNvPr id="12" name="Picture 11">
            <a:extLst>
              <a:ext uri="{FF2B5EF4-FFF2-40B4-BE49-F238E27FC236}">
                <a16:creationId xmlns:a16="http://schemas.microsoft.com/office/drawing/2014/main" id="{B18403B5-AF66-4EBC-9432-4B6DD1DFDB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2800" y="4728274"/>
            <a:ext cx="1865948" cy="1865948"/>
          </a:xfrm>
          <a:prstGeom prst="rect">
            <a:avLst/>
          </a:prstGeom>
        </p:spPr>
      </p:pic>
      <p:pic>
        <p:nvPicPr>
          <p:cNvPr id="13" name="Picture 12">
            <a:extLst>
              <a:ext uri="{FF2B5EF4-FFF2-40B4-BE49-F238E27FC236}">
                <a16:creationId xmlns:a16="http://schemas.microsoft.com/office/drawing/2014/main" id="{35C87084-7007-4868-A1CB-793C810191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1876" y="4728274"/>
            <a:ext cx="1865948" cy="1865948"/>
          </a:xfrm>
          <a:prstGeom prst="rect">
            <a:avLst/>
          </a:prstGeom>
        </p:spPr>
      </p:pic>
      <p:pic>
        <p:nvPicPr>
          <p:cNvPr id="15" name="Picture 6">
            <a:extLst>
              <a:ext uri="{FF2B5EF4-FFF2-40B4-BE49-F238E27FC236}">
                <a16:creationId xmlns:a16="http://schemas.microsoft.com/office/drawing/2014/main" id="{A9D974E1-8F65-47A7-9FA3-24F1505815A6}"/>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l="26788" t="11905" r="22642" b="15476"/>
          <a:stretch>
            <a:fillRect/>
          </a:stretch>
        </p:blipFill>
        <p:spPr bwMode="auto">
          <a:xfrm rot="17108513">
            <a:off x="3863309" y="77496"/>
            <a:ext cx="2644013" cy="2644008"/>
          </a:xfrm>
          <a:prstGeom prst="rect">
            <a:avLst/>
          </a:prstGeom>
          <a:noFill/>
          <a:ln w="9525">
            <a:noFill/>
            <a:miter lim="800000"/>
            <a:headEnd/>
            <a:tailEnd/>
          </a:ln>
        </p:spPr>
      </p:pic>
      <p:sp>
        <p:nvSpPr>
          <p:cNvPr id="16" name="TextBox 15">
            <a:extLst>
              <a:ext uri="{FF2B5EF4-FFF2-40B4-BE49-F238E27FC236}">
                <a16:creationId xmlns:a16="http://schemas.microsoft.com/office/drawing/2014/main" id="{74C6A1A2-6B49-440C-A1AF-8C9206B0DAA9}"/>
              </a:ext>
            </a:extLst>
          </p:cNvPr>
          <p:cNvSpPr txBox="1"/>
          <p:nvPr/>
        </p:nvSpPr>
        <p:spPr>
          <a:xfrm>
            <a:off x="5359400" y="377765"/>
            <a:ext cx="2808312" cy="646331"/>
          </a:xfrm>
          <a:prstGeom prst="rect">
            <a:avLst/>
          </a:prstGeom>
          <a:noFill/>
        </p:spPr>
        <p:txBody>
          <a:bodyPr wrap="square" rtlCol="0">
            <a:spAutoFit/>
          </a:bodyPr>
          <a:lstStyle/>
          <a:p>
            <a:r>
              <a:rPr lang="en-GB" b="1" dirty="0"/>
              <a:t>Example Friendship network, single school</a:t>
            </a:r>
          </a:p>
        </p:txBody>
      </p:sp>
    </p:spTree>
    <p:extLst>
      <p:ext uri="{BB962C8B-B14F-4D97-AF65-F5344CB8AC3E}">
        <p14:creationId xmlns:p14="http://schemas.microsoft.com/office/powerpoint/2010/main" val="133953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9813-F415-47F2-9361-C2BB1BAC5F95}"/>
              </a:ext>
            </a:extLst>
          </p:cNvPr>
          <p:cNvSpPr>
            <a:spLocks noGrp="1"/>
          </p:cNvSpPr>
          <p:nvPr>
            <p:ph type="title"/>
          </p:nvPr>
        </p:nvSpPr>
        <p:spPr/>
        <p:txBody>
          <a:bodyPr>
            <a:normAutofit fontScale="90000"/>
          </a:bodyPr>
          <a:lstStyle/>
          <a:p>
            <a:r>
              <a:rPr lang="en-GB" dirty="0"/>
              <a:t>Network augmentation – </a:t>
            </a:r>
            <a:r>
              <a:rPr lang="en-GB" dirty="0" err="1"/>
              <a:t>K</a:t>
            </a:r>
            <a:r>
              <a:rPr lang="en-GB" baseline="-25000" dirty="0" err="1"/>
              <a:t>know</a:t>
            </a:r>
            <a:r>
              <a:rPr lang="en-GB" dirty="0"/>
              <a:t> model</a:t>
            </a:r>
          </a:p>
        </p:txBody>
      </p:sp>
      <p:sp>
        <p:nvSpPr>
          <p:cNvPr id="4" name="Slide Number Placeholder 3">
            <a:extLst>
              <a:ext uri="{FF2B5EF4-FFF2-40B4-BE49-F238E27FC236}">
                <a16:creationId xmlns:a16="http://schemas.microsoft.com/office/drawing/2014/main" id="{6DA29EF5-F355-4C1E-A430-21F4C8581C0C}"/>
              </a:ext>
            </a:extLst>
          </p:cNvPr>
          <p:cNvSpPr>
            <a:spLocks noGrp="1"/>
          </p:cNvSpPr>
          <p:nvPr>
            <p:ph type="sldNum" sz="quarter" idx="12"/>
          </p:nvPr>
        </p:nvSpPr>
        <p:spPr/>
        <p:txBody>
          <a:bodyPr/>
          <a:lstStyle/>
          <a:p>
            <a:fld id="{1BC40071-A885-43FF-8778-7315D0A05B50}" type="slidenum">
              <a:rPr lang="en-GB" smtClean="0"/>
              <a:t>22</a:t>
            </a:fld>
            <a:endParaRPr lang="en-GB"/>
          </a:p>
        </p:txBody>
      </p:sp>
      <p:pic>
        <p:nvPicPr>
          <p:cNvPr id="5" name="Picture 4">
            <a:extLst>
              <a:ext uri="{FF2B5EF4-FFF2-40B4-BE49-F238E27FC236}">
                <a16:creationId xmlns:a16="http://schemas.microsoft.com/office/drawing/2014/main" id="{F51226FE-4EC6-4557-9EF9-F3D3DBF7CB4E}"/>
              </a:ext>
            </a:extLst>
          </p:cNvPr>
          <p:cNvPicPr>
            <a:picLocks noChangeAspect="1"/>
          </p:cNvPicPr>
          <p:nvPr/>
        </p:nvPicPr>
        <p:blipFill>
          <a:blip r:embed="rId2"/>
          <a:stretch>
            <a:fillRect/>
          </a:stretch>
        </p:blipFill>
        <p:spPr>
          <a:xfrm>
            <a:off x="1043608" y="1382680"/>
            <a:ext cx="6480720" cy="5065029"/>
          </a:xfrm>
          <a:prstGeom prst="rect">
            <a:avLst/>
          </a:prstGeom>
        </p:spPr>
      </p:pic>
    </p:spTree>
    <p:extLst>
      <p:ext uri="{BB962C8B-B14F-4D97-AF65-F5344CB8AC3E}">
        <p14:creationId xmlns:p14="http://schemas.microsoft.com/office/powerpoint/2010/main" val="1844699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C5FA-ED9E-41AA-8F6F-701894920BD3}"/>
              </a:ext>
            </a:extLst>
          </p:cNvPr>
          <p:cNvSpPr>
            <a:spLocks noGrp="1"/>
          </p:cNvSpPr>
          <p:nvPr>
            <p:ph type="title"/>
          </p:nvPr>
        </p:nvSpPr>
        <p:spPr/>
        <p:txBody>
          <a:bodyPr>
            <a:normAutofit fontScale="90000"/>
          </a:bodyPr>
          <a:lstStyle/>
          <a:p>
            <a:r>
              <a:rPr lang="en-GB" dirty="0"/>
              <a:t>Network augmentation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01727A-94C2-4DFF-8C30-2C9B8B6A96CE}"/>
                  </a:ext>
                </a:extLst>
              </p:cNvPr>
              <p:cNvSpPr>
                <a:spLocks noGrp="1"/>
              </p:cNvSpPr>
              <p:nvPr>
                <p:ph idx="1"/>
              </p:nvPr>
            </p:nvSpPr>
            <p:spPr>
              <a:xfrm>
                <a:off x="457200" y="4221088"/>
                <a:ext cx="8229600" cy="2255912"/>
              </a:xfrm>
            </p:spPr>
            <p:txBody>
              <a:bodyPr/>
              <a:lstStyle/>
              <a:p>
                <a:r>
                  <a:rPr lang="en-GB" dirty="0"/>
                  <a:t>Logistic regression model</a:t>
                </a:r>
              </a:p>
              <a:p>
                <a:r>
                  <a:rPr lang="en-GB" dirty="0"/>
                  <a:t>Indicator variables for same class and grade</a:t>
                </a:r>
              </a:p>
              <a:p>
                <a14:m>
                  <m:oMath xmlns:m="http://schemas.openxmlformats.org/officeDocument/2006/math">
                    <m:r>
                      <a:rPr lang="en-GB" i="1" dirty="0" smtClean="0">
                        <a:latin typeface="Cambria Math" panose="02040503050406030204" pitchFamily="18" charset="0"/>
                      </a:rPr>
                      <m:t>𝐺𝑒𝑛𝑑𝑒</m:t>
                    </m:r>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𝑟</m:t>
                        </m:r>
                      </m:e>
                      <m:sub>
                        <m:r>
                          <a:rPr lang="en-GB" i="1" dirty="0" smtClean="0">
                            <a:latin typeface="Cambria Math" panose="02040503050406030204" pitchFamily="18" charset="0"/>
                          </a:rPr>
                          <m:t>𝑖𝑗</m:t>
                        </m:r>
                      </m:sub>
                    </m:sSub>
                  </m:oMath>
                </a14:m>
                <a:r>
                  <a:rPr lang="en-GB" dirty="0"/>
                  <a:t> categorical variable: M-M, M-F, F-M, F-F</a:t>
                </a:r>
              </a:p>
              <a:p>
                <a:endParaRPr lang="en-GB" dirty="0"/>
              </a:p>
            </p:txBody>
          </p:sp>
        </mc:Choice>
        <mc:Fallback xmlns="">
          <p:sp>
            <p:nvSpPr>
              <p:cNvPr id="3" name="Content Placeholder 2">
                <a:extLst>
                  <a:ext uri="{FF2B5EF4-FFF2-40B4-BE49-F238E27FC236}">
                    <a16:creationId xmlns:a16="http://schemas.microsoft.com/office/drawing/2014/main" id="{CA01727A-94C2-4DFF-8C30-2C9B8B6A96CE}"/>
                  </a:ext>
                </a:extLst>
              </p:cNvPr>
              <p:cNvSpPr>
                <a:spLocks noGrp="1" noRot="1" noChangeAspect="1" noMove="1" noResize="1" noEditPoints="1" noAdjustHandles="1" noChangeArrowheads="1" noChangeShapeType="1" noTextEdit="1"/>
              </p:cNvSpPr>
              <p:nvPr>
                <p:ph idx="1"/>
              </p:nvPr>
            </p:nvSpPr>
            <p:spPr>
              <a:xfrm>
                <a:off x="457200" y="4221088"/>
                <a:ext cx="8229600" cy="2255912"/>
              </a:xfrm>
              <a:blipFill>
                <a:blip r:embed="rId2"/>
                <a:stretch>
                  <a:fillRect l="-667" t="-1887"/>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6432FB6A-654F-4439-B98F-1FE9565534FA}"/>
              </a:ext>
            </a:extLst>
          </p:cNvPr>
          <p:cNvSpPr>
            <a:spLocks noGrp="1"/>
          </p:cNvSpPr>
          <p:nvPr>
            <p:ph type="sldNum" sz="quarter" idx="12"/>
          </p:nvPr>
        </p:nvSpPr>
        <p:spPr/>
        <p:txBody>
          <a:bodyPr/>
          <a:lstStyle/>
          <a:p>
            <a:fld id="{1BC40071-A885-43FF-8778-7315D0A05B50}" type="slidenum">
              <a:rPr lang="en-GB" smtClean="0"/>
              <a:t>23</a:t>
            </a:fld>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4CE2E8-B6EE-483D-98EA-011D9E036CF5}"/>
                  </a:ext>
                </a:extLst>
              </p:cNvPr>
              <p:cNvSpPr txBox="1"/>
              <p:nvPr/>
            </p:nvSpPr>
            <p:spPr>
              <a:xfrm>
                <a:off x="1127285" y="1400794"/>
                <a:ext cx="3047999" cy="5672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𝑝</m:t>
                      </m:r>
                      <m:d>
                        <m:dPr>
                          <m:ctrlPr>
                            <a:rPr lang="en-GB" sz="3200" b="0" i="1" smtClean="0">
                              <a:latin typeface="Cambria Math" panose="02040503050406030204" pitchFamily="18" charset="0"/>
                            </a:rPr>
                          </m:ctrlPr>
                        </m:dPr>
                        <m:e>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𝐾</m:t>
                              </m:r>
                            </m:e>
                            <m:sub>
                              <m:r>
                                <a:rPr lang="en-GB" sz="3200" b="0" i="1" smtClean="0">
                                  <a:latin typeface="Cambria Math" panose="02040503050406030204" pitchFamily="18" charset="0"/>
                                </a:rPr>
                                <m:t>𝑖𝑗</m:t>
                              </m:r>
                            </m:sub>
                          </m:sSub>
                          <m:r>
                            <a:rPr lang="en-GB" sz="3200" b="0" i="1" smtClean="0">
                              <a:latin typeface="Cambria Math" panose="02040503050406030204" pitchFamily="18" charset="0"/>
                            </a:rPr>
                            <m:t>=1</m:t>
                          </m:r>
                        </m:e>
                      </m:d>
                      <m:r>
                        <a:rPr lang="en-GB" sz="3200" b="0" i="1" smtClean="0">
                          <a:latin typeface="Cambria Math" panose="02040503050406030204" pitchFamily="18" charset="0"/>
                        </a:rPr>
                        <m:t> ~</m:t>
                      </m:r>
                    </m:oMath>
                  </m:oMathPara>
                </a14:m>
                <a:endParaRPr lang="en-GB" sz="3200" dirty="0"/>
              </a:p>
            </p:txBody>
          </p:sp>
        </mc:Choice>
        <mc:Fallback xmlns="">
          <p:sp>
            <p:nvSpPr>
              <p:cNvPr id="5" name="TextBox 4">
                <a:extLst>
                  <a:ext uri="{FF2B5EF4-FFF2-40B4-BE49-F238E27FC236}">
                    <a16:creationId xmlns:a16="http://schemas.microsoft.com/office/drawing/2014/main" id="{724CE2E8-B6EE-483D-98EA-011D9E036CF5}"/>
                  </a:ext>
                </a:extLst>
              </p:cNvPr>
              <p:cNvSpPr txBox="1">
                <a:spLocks noRot="1" noChangeAspect="1" noMove="1" noResize="1" noEditPoints="1" noAdjustHandles="1" noChangeArrowheads="1" noChangeShapeType="1" noTextEdit="1"/>
              </p:cNvSpPr>
              <p:nvPr/>
            </p:nvSpPr>
            <p:spPr>
              <a:xfrm>
                <a:off x="1127285" y="1400794"/>
                <a:ext cx="3047999" cy="56727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02B3086-0094-4030-98F0-4D212E87A33B}"/>
                  </a:ext>
                </a:extLst>
              </p:cNvPr>
              <p:cNvSpPr txBox="1"/>
              <p:nvPr/>
            </p:nvSpPr>
            <p:spPr>
              <a:xfrm>
                <a:off x="3923928" y="1428929"/>
                <a:ext cx="2520280" cy="25808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𝑆𝑐h𝑜𝑜</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𝑙</m:t>
                          </m:r>
                        </m:e>
                        <m:sub>
                          <m:r>
                            <a:rPr lang="en-GB" sz="3200" b="0" i="1" smtClean="0">
                              <a:latin typeface="Cambria Math" panose="02040503050406030204" pitchFamily="18" charset="0"/>
                            </a:rPr>
                            <m:t>𝑖</m:t>
                          </m:r>
                        </m:sub>
                      </m:sSub>
                    </m:oMath>
                  </m:oMathPara>
                </a14:m>
                <a:endParaRPr lang="en-GB" sz="3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 </m:t>
                      </m:r>
                      <m:r>
                        <a:rPr lang="en-GB" sz="3200" b="0" i="1" smtClean="0">
                          <a:latin typeface="Cambria Math" panose="02040503050406030204" pitchFamily="18" charset="0"/>
                        </a:rPr>
                        <m:t>𝐶𝑙𝑎𝑠</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𝑠</m:t>
                          </m:r>
                        </m:e>
                        <m:sub>
                          <m:r>
                            <a:rPr lang="en-GB" sz="3200" b="0" i="1" smtClean="0">
                              <a:latin typeface="Cambria Math" panose="02040503050406030204" pitchFamily="18" charset="0"/>
                            </a:rPr>
                            <m:t>𝑖𝑗</m:t>
                          </m:r>
                        </m:sub>
                      </m:sSub>
                      <m:r>
                        <a:rPr lang="en-GB" sz="3200" b="0" i="1" smtClean="0">
                          <a:latin typeface="Cambria Math" panose="02040503050406030204" pitchFamily="18" charset="0"/>
                        </a:rPr>
                        <m:t>+</m:t>
                      </m:r>
                      <m:r>
                        <a:rPr lang="en-GB" sz="3200" b="0" i="1" smtClean="0">
                          <a:latin typeface="Cambria Math" panose="02040503050406030204" pitchFamily="18" charset="0"/>
                        </a:rPr>
                        <m:t>𝐺𝑟𝑎𝑑</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𝑒</m:t>
                          </m:r>
                        </m:e>
                        <m:sub>
                          <m:r>
                            <a:rPr lang="en-GB" sz="3200" b="0" i="1" smtClean="0">
                              <a:latin typeface="Cambria Math" panose="02040503050406030204" pitchFamily="18" charset="0"/>
                            </a:rPr>
                            <m:t>𝑖𝑗</m:t>
                          </m:r>
                        </m:sub>
                      </m:sSub>
                      <m:r>
                        <a:rPr lang="en-GB" sz="3200" b="0" i="1" smtClean="0">
                          <a:latin typeface="Cambria Math" panose="02040503050406030204" pitchFamily="18" charset="0"/>
                        </a:rPr>
                        <m:t>+</m:t>
                      </m:r>
                      <m:r>
                        <a:rPr lang="en-GB" sz="3200" b="0" i="1" smtClean="0">
                          <a:latin typeface="Cambria Math" panose="02040503050406030204" pitchFamily="18" charset="0"/>
                        </a:rPr>
                        <m:t>𝐺𝑒𝑛𝑑𝑒</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𝑟</m:t>
                          </m:r>
                        </m:e>
                        <m:sub>
                          <m:r>
                            <a:rPr lang="en-GB" sz="3200" b="0" i="1" smtClean="0">
                              <a:latin typeface="Cambria Math" panose="02040503050406030204" pitchFamily="18" charset="0"/>
                            </a:rPr>
                            <m:t>𝑖𝑗</m:t>
                          </m:r>
                        </m:sub>
                      </m:sSub>
                      <m:r>
                        <a:rPr lang="en-GB" sz="3200" b="0" i="1" smtClean="0">
                          <a:latin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𝜀</m:t>
                      </m:r>
                    </m:oMath>
                  </m:oMathPara>
                </a14:m>
                <a:endParaRPr lang="en-GB" sz="3200" dirty="0"/>
              </a:p>
            </p:txBody>
          </p:sp>
        </mc:Choice>
        <mc:Fallback xmlns="">
          <p:sp>
            <p:nvSpPr>
              <p:cNvPr id="6" name="TextBox 5">
                <a:extLst>
                  <a:ext uri="{FF2B5EF4-FFF2-40B4-BE49-F238E27FC236}">
                    <a16:creationId xmlns:a16="http://schemas.microsoft.com/office/drawing/2014/main" id="{F02B3086-0094-4030-98F0-4D212E87A33B}"/>
                  </a:ext>
                </a:extLst>
              </p:cNvPr>
              <p:cNvSpPr txBox="1">
                <a:spLocks noRot="1" noChangeAspect="1" noMove="1" noResize="1" noEditPoints="1" noAdjustHandles="1" noChangeArrowheads="1" noChangeShapeType="1" noTextEdit="1"/>
              </p:cNvSpPr>
              <p:nvPr/>
            </p:nvSpPr>
            <p:spPr>
              <a:xfrm>
                <a:off x="3923928" y="1428929"/>
                <a:ext cx="2520280" cy="258089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32976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B09C-FFF5-4EC3-8180-28841F63F1C5}"/>
              </a:ext>
            </a:extLst>
          </p:cNvPr>
          <p:cNvSpPr>
            <a:spLocks noGrp="1"/>
          </p:cNvSpPr>
          <p:nvPr>
            <p:ph type="title"/>
          </p:nvPr>
        </p:nvSpPr>
        <p:spPr>
          <a:xfrm>
            <a:off x="457200" y="533400"/>
            <a:ext cx="8229600" cy="946698"/>
          </a:xfrm>
        </p:spPr>
        <p:txBody>
          <a:bodyPr>
            <a:normAutofit/>
          </a:bodyPr>
          <a:lstStyle/>
          <a:p>
            <a:r>
              <a:rPr lang="en-GB" dirty="0"/>
              <a:t>Force of infection </a:t>
            </a:r>
            <a:endParaRPr lang="en-GB" dirty="0">
              <a:solidFill>
                <a:schemeClr val="tx2">
                  <a:lumMod val="60000"/>
                  <a:lumOff val="40000"/>
                </a:schemeClr>
              </a:solidFill>
            </a:endParaRPr>
          </a:p>
        </p:txBody>
      </p:sp>
      <p:sp>
        <p:nvSpPr>
          <p:cNvPr id="3" name="Content Placeholder 2">
            <a:extLst>
              <a:ext uri="{FF2B5EF4-FFF2-40B4-BE49-F238E27FC236}">
                <a16:creationId xmlns:a16="http://schemas.microsoft.com/office/drawing/2014/main" id="{27D3A6BB-377D-43C5-B4D9-3354B0E06608}"/>
              </a:ext>
            </a:extLst>
          </p:cNvPr>
          <p:cNvSpPr>
            <a:spLocks noGrp="1"/>
          </p:cNvSpPr>
          <p:nvPr>
            <p:ph idx="1"/>
          </p:nvPr>
        </p:nvSpPr>
        <p:spPr>
          <a:xfrm>
            <a:off x="457200" y="4052361"/>
            <a:ext cx="8229600" cy="2689007"/>
          </a:xfrm>
        </p:spPr>
        <p:txBody>
          <a:bodyPr>
            <a:noAutofit/>
          </a:bodyPr>
          <a:lstStyle/>
          <a:p>
            <a:pPr>
              <a:spcAft>
                <a:spcPts val="500"/>
              </a:spcAft>
            </a:pPr>
            <a:r>
              <a:rPr lang="en-GB" sz="1800" dirty="0"/>
              <a:t>Assumptions: </a:t>
            </a:r>
            <a:r>
              <a:rPr lang="en-GB" sz="1600" dirty="0">
                <a:solidFill>
                  <a:schemeClr val="tx2"/>
                </a:solidFill>
              </a:rPr>
              <a:t>2 day incubation period; infectiousness corresponds with symptom onset; return to school as recovered</a:t>
            </a:r>
            <a:endParaRPr lang="en-GB" sz="1400" dirty="0">
              <a:solidFill>
                <a:schemeClr val="tx2"/>
              </a:solidFill>
            </a:endParaRPr>
          </a:p>
          <a:p>
            <a:pPr>
              <a:spcAft>
                <a:spcPts val="500"/>
              </a:spcAft>
            </a:pPr>
            <a:r>
              <a:rPr lang="en-GB" sz="1800" dirty="0"/>
              <a:t>Fitted to Influenza A and B observed infections independently: </a:t>
            </a:r>
            <a:r>
              <a:rPr lang="en-GB" sz="1800" dirty="0" err="1">
                <a:solidFill>
                  <a:schemeClr val="tx2"/>
                </a:solidFill>
              </a:rPr>
              <a:t>optim</a:t>
            </a:r>
            <a:r>
              <a:rPr lang="en-GB" sz="1800" dirty="0">
                <a:solidFill>
                  <a:schemeClr val="tx2"/>
                </a:solidFill>
              </a:rPr>
              <a:t>() in R </a:t>
            </a:r>
            <a:endParaRPr lang="en-GB" sz="1800" dirty="0"/>
          </a:p>
          <a:p>
            <a:pPr>
              <a:spcAft>
                <a:spcPts val="500"/>
              </a:spcAft>
            </a:pPr>
            <a:r>
              <a:rPr lang="en-GB" sz="1800" dirty="0"/>
              <a:t>Nested model: </a:t>
            </a:r>
            <a:r>
              <a:rPr lang="en-GB" sz="1800" dirty="0">
                <a:solidFill>
                  <a:schemeClr val="tx2"/>
                </a:solidFill>
              </a:rPr>
              <a:t>parameters added iteratively, selection based on AIC and likelihood ratio test</a:t>
            </a:r>
          </a:p>
          <a:p>
            <a:pPr>
              <a:spcAft>
                <a:spcPts val="500"/>
              </a:spcAft>
            </a:pPr>
            <a:r>
              <a:rPr lang="en-GB" sz="1800" dirty="0"/>
              <a:t>‘Agnostic’ parsimonious approach</a:t>
            </a:r>
          </a:p>
          <a:p>
            <a:pPr>
              <a:spcAft>
                <a:spcPts val="500"/>
              </a:spcAft>
            </a:pPr>
            <a:endParaRPr lang="en-GB" sz="1800" dirty="0"/>
          </a:p>
        </p:txBody>
      </p:sp>
      <p:sp>
        <p:nvSpPr>
          <p:cNvPr id="4" name="Slide Number Placeholder 3">
            <a:extLst>
              <a:ext uri="{FF2B5EF4-FFF2-40B4-BE49-F238E27FC236}">
                <a16:creationId xmlns:a16="http://schemas.microsoft.com/office/drawing/2014/main" id="{7D6272AE-4ECC-4EE0-B15F-B37C408ECA1A}"/>
              </a:ext>
            </a:extLst>
          </p:cNvPr>
          <p:cNvSpPr>
            <a:spLocks noGrp="1"/>
          </p:cNvSpPr>
          <p:nvPr>
            <p:ph type="sldNum" sz="quarter" idx="12"/>
          </p:nvPr>
        </p:nvSpPr>
        <p:spPr/>
        <p:txBody>
          <a:bodyPr/>
          <a:lstStyle/>
          <a:p>
            <a:fld id="{1BC40071-A885-43FF-8778-7315D0A05B50}" type="slidenum">
              <a:rPr lang="en-GB" smtClean="0"/>
              <a:t>24</a:t>
            </a:fld>
            <a:endParaRPr lang="en-GB"/>
          </a:p>
        </p:txBody>
      </p:sp>
      <p:sp>
        <p:nvSpPr>
          <p:cNvPr id="14" name="Rectangle: Rounded Corners 13">
            <a:extLst>
              <a:ext uri="{FF2B5EF4-FFF2-40B4-BE49-F238E27FC236}">
                <a16:creationId xmlns:a16="http://schemas.microsoft.com/office/drawing/2014/main" id="{0056C5D9-8A8E-469E-B170-C0593B0EF0F2}"/>
              </a:ext>
            </a:extLst>
          </p:cNvPr>
          <p:cNvSpPr/>
          <p:nvPr/>
        </p:nvSpPr>
        <p:spPr>
          <a:xfrm>
            <a:off x="62331" y="7331189"/>
            <a:ext cx="545117" cy="360040"/>
          </a:xfrm>
          <a:prstGeom prst="roundRect">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A2E75C95-4BCA-4510-B7B1-E172AEA12BBB}"/>
              </a:ext>
            </a:extLst>
          </p:cNvPr>
          <p:cNvGrpSpPr/>
          <p:nvPr/>
        </p:nvGrpSpPr>
        <p:grpSpPr>
          <a:xfrm>
            <a:off x="410035" y="1654855"/>
            <a:ext cx="7902990" cy="2030793"/>
            <a:chOff x="377738" y="1889234"/>
            <a:chExt cx="7902990" cy="2030793"/>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96618AB-5F7B-4CD4-817C-FDBB53B70B9E}"/>
                    </a:ext>
                  </a:extLst>
                </p:cNvPr>
                <p:cNvSpPr/>
                <p:nvPr/>
              </p:nvSpPr>
              <p:spPr>
                <a:xfrm>
                  <a:off x="377738" y="2081190"/>
                  <a:ext cx="7902990" cy="18388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i="1">
                                <a:latin typeface="Cambria Math" panose="02040503050406030204" pitchFamily="18" charset="0"/>
                              </a:rPr>
                              <m:t>𝜆</m:t>
                            </m:r>
                          </m:e>
                          <m:sub>
                            <m:r>
                              <a:rPr lang="en-GB" sz="1600" i="1">
                                <a:latin typeface="Cambria Math" panose="02040503050406030204" pitchFamily="18" charset="0"/>
                              </a:rPr>
                              <m:t>𝑖</m:t>
                            </m:r>
                          </m:sub>
                        </m:sSub>
                        <m:d>
                          <m:dPr>
                            <m:ctrlPr>
                              <a:rPr lang="en-GB" sz="1600" i="1">
                                <a:latin typeface="Cambria Math" panose="02040503050406030204" pitchFamily="18" charset="0"/>
                              </a:rPr>
                            </m:ctrlPr>
                          </m:dPr>
                          <m:e>
                            <m:r>
                              <a:rPr lang="en-GB" sz="1600" i="1">
                                <a:latin typeface="Cambria Math" panose="02040503050406030204" pitchFamily="18" charset="0"/>
                              </a:rPr>
                              <m:t>𝑡</m:t>
                            </m:r>
                          </m:e>
                        </m:d>
                        <m:r>
                          <a:rPr lang="en-GB" sz="1600" i="0">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sSub>
                              <m:sSubPr>
                                <m:ctrlPr>
                                  <a:rPr lang="en-GB" sz="1600" i="1">
                                    <a:latin typeface="Cambria Math" panose="02040503050406030204" pitchFamily="18" charset="0"/>
                                  </a:rPr>
                                </m:ctrlPr>
                              </m:sSubPr>
                              <m:e>
                                <m:r>
                                  <a:rPr lang="en-GB" sz="1600" i="1">
                                    <a:latin typeface="Cambria Math" panose="02040503050406030204" pitchFamily="18" charset="0"/>
                                  </a:rPr>
                                  <m:t>𝛽</m:t>
                                </m:r>
                              </m:e>
                              <m:sub>
                                <m:r>
                                  <a:rPr lang="en-GB" sz="1600" i="0">
                                    <a:latin typeface="Cambria Math" panose="02040503050406030204" pitchFamily="18" charset="0"/>
                                  </a:rPr>
                                  <m:t>1</m:t>
                                </m:r>
                              </m:sub>
                            </m:sSub>
                            <m:r>
                              <a:rPr lang="en-GB" sz="1600" i="1">
                                <a:latin typeface="Cambria Math" panose="02040503050406030204" pitchFamily="18" charset="0"/>
                              </a:rPr>
                              <m:t>𝑔𝑟𝑎𝑑𝑒</m:t>
                            </m:r>
                          </m:sup>
                        </m:sSup>
                        <m:d>
                          <m:dPr>
                            <m:ctrlPr>
                              <a:rPr lang="en-GB" sz="1600" i="1">
                                <a:latin typeface="Cambria Math" panose="02040503050406030204" pitchFamily="18" charset="0"/>
                              </a:rPr>
                            </m:ctrlPr>
                          </m:dPr>
                          <m:e>
                            <m:eqArr>
                              <m:eqArrPr>
                                <m:ctrlPr>
                                  <a:rPr lang="en-GB" sz="1600" i="1">
                                    <a:latin typeface="Cambria Math" panose="02040503050406030204" pitchFamily="18" charset="0"/>
                                  </a:rPr>
                                </m:ctrlPr>
                              </m:eqArrPr>
                              <m:e>
                                <m:eqArr>
                                  <m:eqArrPr>
                                    <m:ctrlPr>
                                      <a:rPr lang="en-GB" sz="1600" i="1">
                                        <a:latin typeface="Cambria Math" panose="02040503050406030204" pitchFamily="18" charset="0"/>
                                      </a:rPr>
                                    </m:ctrlPr>
                                  </m:eqArrPr>
                                  <m:e>
                                    <m:sSub>
                                      <m:sSubPr>
                                        <m:ctrlPr>
                                          <a:rPr lang="en-GB" sz="1600" i="1">
                                            <a:latin typeface="Cambria Math" panose="02040503050406030204" pitchFamily="18" charset="0"/>
                                          </a:rPr>
                                        </m:ctrlPr>
                                      </m:sSubPr>
                                      <m:e>
                                        <m:r>
                                          <a:rPr lang="en-GB" sz="1600" i="1">
                                            <a:latin typeface="Cambria Math" panose="02040503050406030204" pitchFamily="18" charset="0"/>
                                          </a:rPr>
                                          <m:t>𝛽</m:t>
                                        </m:r>
                                      </m:e>
                                      <m:sub>
                                        <m:r>
                                          <a:rPr lang="en-GB" sz="1600">
                                            <a:latin typeface="Cambria Math" panose="02040503050406030204" pitchFamily="18" charset="0"/>
                                          </a:rPr>
                                          <m:t>3</m:t>
                                        </m:r>
                                      </m:sub>
                                    </m:sSub>
                                    <m:r>
                                      <a:rPr lang="en-GB" sz="1600" i="1">
                                        <a:latin typeface="Cambria Math" panose="02040503050406030204" pitchFamily="18" charset="0"/>
                                      </a:rPr>
                                      <m:t>𝜖</m:t>
                                    </m:r>
                                    <m:d>
                                      <m:dPr>
                                        <m:ctrlPr>
                                          <a:rPr lang="en-GB" sz="1600" i="1">
                                            <a:latin typeface="Cambria Math" panose="02040503050406030204" pitchFamily="18" charset="0"/>
                                          </a:rPr>
                                        </m:ctrlPr>
                                      </m:dPr>
                                      <m:e>
                                        <m:r>
                                          <a:rPr lang="en-GB" sz="1600" i="1">
                                            <a:latin typeface="Cambria Math" panose="02040503050406030204" pitchFamily="18" charset="0"/>
                                          </a:rPr>
                                          <m:t>𝑡</m:t>
                                        </m:r>
                                      </m:e>
                                    </m:d>
                                    <m:r>
                                      <a:rPr lang="en-GB" sz="1600">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sSub>
                                          <m:sSubPr>
                                            <m:ctrlPr>
                                              <a:rPr lang="en-GB" sz="1600" i="1">
                                                <a:latin typeface="Cambria Math" panose="02040503050406030204" pitchFamily="18" charset="0"/>
                                              </a:rPr>
                                            </m:ctrlPr>
                                          </m:sSubPr>
                                          <m:e>
                                            <m:r>
                                              <a:rPr lang="en-GB" sz="1600" i="1">
                                                <a:latin typeface="Cambria Math" panose="02040503050406030204" pitchFamily="18" charset="0"/>
                                              </a:rPr>
                                              <m:t>𝛽</m:t>
                                            </m:r>
                                          </m:e>
                                          <m:sub>
                                            <m:r>
                                              <a:rPr lang="en-GB" sz="1600">
                                                <a:latin typeface="Cambria Math" panose="02040503050406030204" pitchFamily="18" charset="0"/>
                                              </a:rPr>
                                              <m:t>2</m:t>
                                            </m:r>
                                          </m:sub>
                                        </m:sSub>
                                        <m:r>
                                          <a:rPr lang="en-GB" sz="1600" i="1">
                                            <a:latin typeface="Cambria Math" panose="02040503050406030204" pitchFamily="18" charset="0"/>
                                          </a:rPr>
                                          <m:t>h𝑎𝑙𝑓𝑑𝑎𝑦</m:t>
                                        </m:r>
                                      </m:sup>
                                    </m:sSup>
                                    <m:nary>
                                      <m:naryPr>
                                        <m:chr m:val="∑"/>
                                        <m:limLoc m:val="undOvr"/>
                                        <m:ctrlPr>
                                          <a:rPr lang="en-GB" sz="1600" i="1">
                                            <a:latin typeface="Cambria Math" panose="02040503050406030204" pitchFamily="18" charset="0"/>
                                          </a:rPr>
                                        </m:ctrlPr>
                                      </m:naryPr>
                                      <m:sub>
                                        <m:r>
                                          <a:rPr lang="en-GB" sz="1600" i="1">
                                            <a:latin typeface="Cambria Math" panose="02040503050406030204" pitchFamily="18" charset="0"/>
                                          </a:rPr>
                                          <m:t>𝑗</m:t>
                                        </m:r>
                                        <m:r>
                                          <a:rPr lang="en-GB" sz="1600">
                                            <a:latin typeface="Cambria Math" panose="02040503050406030204" pitchFamily="18" charset="0"/>
                                          </a:rPr>
                                          <m:t>∈</m:t>
                                        </m:r>
                                        <m:r>
                                          <a:rPr lang="en-GB" sz="1600">
                                            <a:latin typeface="Cambria Math" panose="02040503050406030204" pitchFamily="18" charset="0"/>
                                          </a:rPr>
                                          <m:t>ℐ</m:t>
                                        </m:r>
                                        <m:d>
                                          <m:dPr>
                                            <m:ctrlPr>
                                              <a:rPr lang="en-GB" sz="1600" i="1">
                                                <a:latin typeface="Cambria Math" panose="02040503050406030204" pitchFamily="18" charset="0"/>
                                              </a:rPr>
                                            </m:ctrlPr>
                                          </m:dPr>
                                          <m:e>
                                            <m:r>
                                              <a:rPr lang="en-GB" sz="1600" i="1">
                                                <a:latin typeface="Cambria Math" panose="02040503050406030204" pitchFamily="18" charset="0"/>
                                              </a:rPr>
                                              <m:t>𝑡</m:t>
                                            </m:r>
                                          </m:e>
                                        </m:d>
                                        <m:r>
                                          <a:rPr lang="en-GB" sz="1600">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𝑡</m:t>
                                            </m:r>
                                          </m:e>
                                        </m:d>
                                      </m:sub>
                                      <m:sup/>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𝛽</m:t>
                                                </m:r>
                                              </m:e>
                                              <m:sub>
                                                <m:r>
                                                  <a:rPr lang="en-GB" sz="1600">
                                                    <a:latin typeface="Cambria Math" panose="02040503050406030204" pitchFamily="18" charset="0"/>
                                                  </a:rPr>
                                                  <m:t>4</m:t>
                                                </m:r>
                                              </m:sub>
                                            </m:sSub>
                                            <m:r>
                                              <a:rPr lang="en-GB" sz="1600" i="1">
                                                <a:latin typeface="Cambria Math" panose="02040503050406030204" pitchFamily="18" charset="0"/>
                                              </a:rPr>
                                              <m:t>𝐾</m:t>
                                            </m:r>
                                            <m:sSub>
                                              <m:sSubPr>
                                                <m:ctrlPr>
                                                  <a:rPr lang="en-GB" sz="1600" i="1">
                                                    <a:latin typeface="Cambria Math" panose="02040503050406030204" pitchFamily="18" charset="0"/>
                                                  </a:rPr>
                                                </m:ctrlPr>
                                              </m:sSubPr>
                                              <m:e>
                                                <m:r>
                                                  <a:rPr lang="en-GB" sz="1600" i="1">
                                                    <a:latin typeface="Cambria Math" panose="02040503050406030204" pitchFamily="18" charset="0"/>
                                                  </a:rPr>
                                                  <m:t>𝑠</m:t>
                                                </m:r>
                                              </m:e>
                                              <m:sub>
                                                <m:r>
                                                  <a:rPr lang="en-GB" sz="1600" i="1">
                                                    <a:latin typeface="Cambria Math" panose="02040503050406030204" pitchFamily="18" charset="0"/>
                                                  </a:rPr>
                                                  <m:t>𝑖𝑗</m:t>
                                                </m:r>
                                              </m:sub>
                                            </m:sSub>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𝛽</m:t>
                                                </m:r>
                                              </m:e>
                                              <m:sub>
                                                <m:r>
                                                  <a:rPr lang="en-GB" sz="1600">
                                                    <a:latin typeface="Cambria Math" panose="02040503050406030204" pitchFamily="18" charset="0"/>
                                                  </a:rPr>
                                                  <m:t>5</m:t>
                                                </m:r>
                                              </m:sub>
                                            </m:sSub>
                                            <m:r>
                                              <a:rPr lang="en-GB" sz="1600" i="1">
                                                <a:latin typeface="Cambria Math" panose="02040503050406030204" pitchFamily="18" charset="0"/>
                                              </a:rPr>
                                              <m:t>𝐾</m:t>
                                            </m:r>
                                            <m:sSub>
                                              <m:sSubPr>
                                                <m:ctrlPr>
                                                  <a:rPr lang="en-GB" sz="1600" i="1">
                                                    <a:latin typeface="Cambria Math" panose="02040503050406030204" pitchFamily="18" charset="0"/>
                                                  </a:rPr>
                                                </m:ctrlPr>
                                              </m:sSubPr>
                                              <m:e>
                                                <m:r>
                                                  <a:rPr lang="en-GB" sz="1600" i="1">
                                                    <a:latin typeface="Cambria Math" panose="02040503050406030204" pitchFamily="18" charset="0"/>
                                                  </a:rPr>
                                                  <m:t>𝑔</m:t>
                                                </m:r>
                                              </m:e>
                                              <m:sub>
                                                <m:r>
                                                  <a:rPr lang="en-GB" sz="1600" i="1">
                                                    <a:latin typeface="Cambria Math" panose="02040503050406030204" pitchFamily="18" charset="0"/>
                                                  </a:rPr>
                                                  <m:t>𝑖𝑗</m:t>
                                                </m:r>
                                              </m:sub>
                                            </m:sSub>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𝛽</m:t>
                                                </m:r>
                                              </m:e>
                                              <m:sub>
                                                <m:r>
                                                  <a:rPr lang="en-GB" sz="1600" i="1">
                                                    <a:latin typeface="Cambria Math" panose="02040503050406030204" pitchFamily="18" charset="0"/>
                                                  </a:rPr>
                                                  <m:t>6</m:t>
                                                </m:r>
                                              </m:sub>
                                            </m:sSub>
                                            <m:r>
                                              <a:rPr lang="en-GB" sz="1600" i="1">
                                                <a:latin typeface="Cambria Math" panose="02040503050406030204" pitchFamily="18" charset="0"/>
                                              </a:rPr>
                                              <m:t>𝐾</m:t>
                                            </m:r>
                                            <m:sSub>
                                              <m:sSubPr>
                                                <m:ctrlPr>
                                                  <a:rPr lang="en-GB" sz="1600" i="1">
                                                    <a:latin typeface="Cambria Math" panose="02040503050406030204" pitchFamily="18" charset="0"/>
                                                  </a:rPr>
                                                </m:ctrlPr>
                                              </m:sSubPr>
                                              <m:e>
                                                <m:r>
                                                  <a:rPr lang="en-GB" sz="1600" i="1">
                                                    <a:latin typeface="Cambria Math" panose="02040503050406030204" pitchFamily="18" charset="0"/>
                                                  </a:rPr>
                                                  <m:t>𝑐</m:t>
                                                </m:r>
                                              </m:e>
                                              <m:sub>
                                                <m:r>
                                                  <a:rPr lang="en-GB" sz="1600" i="1">
                                                    <a:latin typeface="Cambria Math" panose="02040503050406030204" pitchFamily="18" charset="0"/>
                                                  </a:rPr>
                                                  <m:t>𝑖𝑗</m:t>
                                                </m:r>
                                              </m:sub>
                                            </m:sSub>
                                          </m:e>
                                        </m:d>
                                      </m:e>
                                    </m:nary>
                                  </m:e>
                                  <m:e>
                                    <m:r>
                                      <a:rPr lang="en-GB" sz="1600" b="0" i="0" smtClean="0">
                                        <a:latin typeface="Cambria Math" panose="02040503050406030204" pitchFamily="18" charset="0"/>
                                      </a:rPr>
                                      <m:t> </m:t>
                                    </m:r>
                                    <m:r>
                                      <a:rPr lang="en-GB" sz="1600">
                                        <a:latin typeface="Cambria Math" panose="02040503050406030204" pitchFamily="18" charset="0"/>
                                      </a:rPr>
                                      <m:t>+</m:t>
                                    </m:r>
                                    <m:nary>
                                      <m:naryPr>
                                        <m:chr m:val="∑"/>
                                        <m:limLoc m:val="undOvr"/>
                                        <m:ctrlPr>
                                          <a:rPr lang="en-GB" sz="1600" i="1">
                                            <a:latin typeface="Cambria Math" panose="02040503050406030204" pitchFamily="18" charset="0"/>
                                          </a:rPr>
                                        </m:ctrlPr>
                                      </m:naryPr>
                                      <m:sub>
                                        <m:r>
                                          <a:rPr lang="en-GB" sz="1600" i="1">
                                            <a:latin typeface="Cambria Math" panose="02040503050406030204" pitchFamily="18" charset="0"/>
                                          </a:rPr>
                                          <m:t>𝑗</m:t>
                                        </m:r>
                                        <m:r>
                                          <a:rPr lang="en-GB" sz="1600">
                                            <a:latin typeface="Cambria Math" panose="02040503050406030204" pitchFamily="18" charset="0"/>
                                          </a:rPr>
                                          <m:t>∈</m:t>
                                        </m:r>
                                        <m:r>
                                          <a:rPr lang="en-GB" sz="1600">
                                            <a:latin typeface="Cambria Math" panose="02040503050406030204" pitchFamily="18" charset="0"/>
                                          </a:rPr>
                                          <m:t>ℐ</m:t>
                                        </m:r>
                                        <m:d>
                                          <m:dPr>
                                            <m:ctrlPr>
                                              <a:rPr lang="en-GB" sz="1600" i="1">
                                                <a:latin typeface="Cambria Math" panose="02040503050406030204" pitchFamily="18" charset="0"/>
                                              </a:rPr>
                                            </m:ctrlPr>
                                          </m:dPr>
                                          <m:e>
                                            <m:r>
                                              <a:rPr lang="en-GB" sz="1600" i="1">
                                                <a:latin typeface="Cambria Math" panose="02040503050406030204" pitchFamily="18" charset="0"/>
                                              </a:rPr>
                                              <m:t>𝑡</m:t>
                                            </m:r>
                                          </m:e>
                                        </m:d>
                                      </m:sub>
                                      <m:sup/>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𝛽</m:t>
                                                </m:r>
                                              </m:e>
                                              <m:sub>
                                                <m:r>
                                                  <a:rPr lang="en-GB" sz="1600">
                                                    <a:latin typeface="Cambria Math" panose="02040503050406030204" pitchFamily="18" charset="0"/>
                                                  </a:rPr>
                                                  <m:t>7</m:t>
                                                </m:r>
                                              </m:sub>
                                            </m:sSub>
                                            <m:r>
                                              <a:rPr lang="en-GB" sz="1600" i="1">
                                                <a:latin typeface="Cambria Math" panose="02040503050406030204" pitchFamily="18" charset="0"/>
                                              </a:rPr>
                                              <m:t>𝐾</m:t>
                                            </m:r>
                                            <m:sSub>
                                              <m:sSubPr>
                                                <m:ctrlPr>
                                                  <a:rPr lang="en-GB" sz="1600" i="1">
                                                    <a:latin typeface="Cambria Math" panose="02040503050406030204" pitchFamily="18" charset="0"/>
                                                  </a:rPr>
                                                </m:ctrlPr>
                                              </m:sSubPr>
                                              <m:e>
                                                <m:r>
                                                  <a:rPr lang="en-GB" sz="1600" i="1">
                                                    <a:latin typeface="Cambria Math" panose="02040503050406030204" pitchFamily="18" charset="0"/>
                                                  </a:rPr>
                                                  <m:t>𝑘</m:t>
                                                </m:r>
                                              </m:e>
                                              <m:sub>
                                                <m:r>
                                                  <a:rPr lang="en-GB" sz="1600" i="1">
                                                    <a:latin typeface="Cambria Math" panose="02040503050406030204" pitchFamily="18" charset="0"/>
                                                  </a:rPr>
                                                  <m:t>𝑖𝑗</m:t>
                                                </m:r>
                                              </m:sub>
                                            </m:sSub>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𝛽</m:t>
                                                </m:r>
                                              </m:e>
                                              <m:sub>
                                                <m:r>
                                                  <a:rPr lang="en-GB" sz="1600">
                                                    <a:latin typeface="Cambria Math" panose="02040503050406030204" pitchFamily="18" charset="0"/>
                                                  </a:rPr>
                                                  <m:t>8</m:t>
                                                </m:r>
                                              </m:sub>
                                            </m:sSub>
                                            <m:r>
                                              <a:rPr lang="en-GB" sz="1600" i="1">
                                                <a:latin typeface="Cambria Math" panose="02040503050406030204" pitchFamily="18" charset="0"/>
                                              </a:rPr>
                                              <m:t>𝐾</m:t>
                                            </m:r>
                                            <m:sSub>
                                              <m:sSubPr>
                                                <m:ctrlPr>
                                                  <a:rPr lang="en-GB" sz="1600" i="1">
                                                    <a:latin typeface="Cambria Math" panose="02040503050406030204" pitchFamily="18" charset="0"/>
                                                  </a:rPr>
                                                </m:ctrlPr>
                                              </m:sSubPr>
                                              <m:e>
                                                <m:r>
                                                  <a:rPr lang="en-GB" sz="1600" i="1">
                                                    <a:latin typeface="Cambria Math" panose="02040503050406030204" pitchFamily="18" charset="0"/>
                                                  </a:rPr>
                                                  <m:t>𝑓</m:t>
                                                </m:r>
                                              </m:e>
                                              <m:sub>
                                                <m:r>
                                                  <a:rPr lang="en-GB" sz="1600" i="1">
                                                    <a:latin typeface="Cambria Math" panose="02040503050406030204" pitchFamily="18" charset="0"/>
                                                  </a:rPr>
                                                  <m:t>𝑖𝑗</m:t>
                                                </m:r>
                                              </m:sub>
                                            </m:sSub>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𝛽</m:t>
                                                </m:r>
                                              </m:e>
                                              <m:sub>
                                                <m:r>
                                                  <a:rPr lang="en-GB" sz="1600">
                                                    <a:latin typeface="Cambria Math" panose="02040503050406030204" pitchFamily="18" charset="0"/>
                                                  </a:rPr>
                                                  <m:t>9</m:t>
                                                </m:r>
                                              </m:sub>
                                            </m:sSub>
                                            <m:r>
                                              <a:rPr lang="en-GB" sz="1600" i="1">
                                                <a:latin typeface="Cambria Math" panose="02040503050406030204" pitchFamily="18" charset="0"/>
                                              </a:rPr>
                                              <m:t>𝐾</m:t>
                                            </m:r>
                                            <m:sSub>
                                              <m:sSubPr>
                                                <m:ctrlPr>
                                                  <a:rPr lang="en-GB" sz="1600" i="1">
                                                    <a:latin typeface="Cambria Math" panose="02040503050406030204" pitchFamily="18" charset="0"/>
                                                  </a:rPr>
                                                </m:ctrlPr>
                                              </m:sSubPr>
                                              <m:e>
                                                <m:r>
                                                  <a:rPr lang="en-GB" sz="1600" i="1">
                                                    <a:latin typeface="Cambria Math" panose="02040503050406030204" pitchFamily="18" charset="0"/>
                                                  </a:rPr>
                                                  <m:t>𝑡</m:t>
                                                </m:r>
                                              </m:e>
                                              <m:sub>
                                                <m:r>
                                                  <a:rPr lang="en-GB" sz="1600" i="1">
                                                    <a:latin typeface="Cambria Math" panose="02040503050406030204" pitchFamily="18" charset="0"/>
                                                  </a:rPr>
                                                  <m:t>𝑖𝑗</m:t>
                                                </m:r>
                                              </m:sub>
                                            </m:sSub>
                                          </m:e>
                                        </m:d>
                                      </m:e>
                                    </m:nary>
                                  </m:e>
                                </m:eqArr>
                              </m:e>
                              <m:e/>
                            </m:eqArr>
                          </m:e>
                        </m:d>
                      </m:oMath>
                    </m:oMathPara>
                  </a14:m>
                  <a:endParaRPr lang="en-GB" sz="1600" dirty="0"/>
                </a:p>
              </p:txBody>
            </p:sp>
          </mc:Choice>
          <mc:Fallback xmlns="">
            <p:sp>
              <p:nvSpPr>
                <p:cNvPr id="5" name="Rectangle 4">
                  <a:extLst>
                    <a:ext uri="{FF2B5EF4-FFF2-40B4-BE49-F238E27FC236}">
                      <a16:creationId xmlns:a16="http://schemas.microsoft.com/office/drawing/2014/main" id="{296618AB-5F7B-4CD4-817C-FDBB53B70B9E}"/>
                    </a:ext>
                  </a:extLst>
                </p:cNvPr>
                <p:cNvSpPr>
                  <a:spLocks noRot="1" noChangeAspect="1" noMove="1" noResize="1" noEditPoints="1" noAdjustHandles="1" noChangeArrowheads="1" noChangeShapeType="1" noTextEdit="1"/>
                </p:cNvSpPr>
                <p:nvPr/>
              </p:nvSpPr>
              <p:spPr>
                <a:xfrm>
                  <a:off x="377738" y="2081190"/>
                  <a:ext cx="7902990" cy="1838837"/>
                </a:xfrm>
                <a:prstGeom prst="rect">
                  <a:avLst/>
                </a:prstGeom>
                <a:blipFill>
                  <a:blip r:embed="rId2"/>
                  <a:stretch>
                    <a:fillRect/>
                  </a:stretch>
                </a:blipFill>
              </p:spPr>
              <p:txBody>
                <a:bodyPr/>
                <a:lstStyle/>
                <a:p>
                  <a:r>
                    <a:rPr lang="en-GB">
                      <a:noFill/>
                    </a:rPr>
                    <a:t> </a:t>
                  </a:r>
                </a:p>
              </p:txBody>
            </p:sp>
          </mc:Fallback>
        </mc:AlternateContent>
        <p:sp>
          <p:nvSpPr>
            <p:cNvPr id="6" name="Rectangle: Rounded Corners 5">
              <a:extLst>
                <a:ext uri="{FF2B5EF4-FFF2-40B4-BE49-F238E27FC236}">
                  <a16:creationId xmlns:a16="http://schemas.microsoft.com/office/drawing/2014/main" id="{7E6938D3-35B1-41A0-AD64-D6D1E270A5CD}"/>
                </a:ext>
              </a:extLst>
            </p:cNvPr>
            <p:cNvSpPr/>
            <p:nvPr/>
          </p:nvSpPr>
          <p:spPr>
            <a:xfrm>
              <a:off x="1590140" y="2830729"/>
              <a:ext cx="792088" cy="360040"/>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B47FDB7D-0863-43E1-A894-021D84A03387}"/>
                </a:ext>
              </a:extLst>
            </p:cNvPr>
            <p:cNvSpPr/>
            <p:nvPr/>
          </p:nvSpPr>
          <p:spPr>
            <a:xfrm>
              <a:off x="3294567" y="2313885"/>
              <a:ext cx="1080120" cy="360040"/>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B5B860B4-8C60-4A36-BC0C-26A831C8DE35}"/>
                </a:ext>
              </a:extLst>
            </p:cNvPr>
            <p:cNvSpPr/>
            <p:nvPr/>
          </p:nvSpPr>
          <p:spPr>
            <a:xfrm>
              <a:off x="2568721" y="2319076"/>
              <a:ext cx="607773" cy="354849"/>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BA59900-F846-4F3F-925B-6E9863A0AF21}"/>
                </a:ext>
              </a:extLst>
            </p:cNvPr>
            <p:cNvSpPr/>
            <p:nvPr/>
          </p:nvSpPr>
          <p:spPr>
            <a:xfrm>
              <a:off x="5188518" y="2323568"/>
              <a:ext cx="594066" cy="36004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33B7DEDB-3922-4970-95A1-873B41349A7B}"/>
                </a:ext>
              </a:extLst>
            </p:cNvPr>
            <p:cNvSpPr/>
            <p:nvPr/>
          </p:nvSpPr>
          <p:spPr>
            <a:xfrm>
              <a:off x="6019629" y="2319394"/>
              <a:ext cx="630070" cy="36004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0E8258A4-CF94-46BB-8C8B-A6CCAE94D84A}"/>
                </a:ext>
              </a:extLst>
            </p:cNvPr>
            <p:cNvSpPr/>
            <p:nvPr/>
          </p:nvSpPr>
          <p:spPr>
            <a:xfrm>
              <a:off x="4246097" y="3111687"/>
              <a:ext cx="630070" cy="36004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E72AE111-702A-4919-BAAD-4F59FFBB5173}"/>
                </a:ext>
              </a:extLst>
            </p:cNvPr>
            <p:cNvSpPr/>
            <p:nvPr/>
          </p:nvSpPr>
          <p:spPr>
            <a:xfrm>
              <a:off x="5106854" y="3111687"/>
              <a:ext cx="630070" cy="36004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03E3424E-45AD-4775-9A2B-342E3589EF2F}"/>
                </a:ext>
              </a:extLst>
            </p:cNvPr>
            <p:cNvSpPr/>
            <p:nvPr/>
          </p:nvSpPr>
          <p:spPr>
            <a:xfrm>
              <a:off x="5912716" y="3111687"/>
              <a:ext cx="630070" cy="36004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CA3C677-B613-43F6-8F83-3AFB9764C454}"/>
                </a:ext>
              </a:extLst>
            </p:cNvPr>
            <p:cNvSpPr txBox="1"/>
            <p:nvPr/>
          </p:nvSpPr>
          <p:spPr>
            <a:xfrm>
              <a:off x="1403647" y="3213816"/>
              <a:ext cx="1165074" cy="369332"/>
            </a:xfrm>
            <a:prstGeom prst="rect">
              <a:avLst/>
            </a:prstGeom>
            <a:noFill/>
          </p:spPr>
          <p:txBody>
            <a:bodyPr wrap="square" rtlCol="0">
              <a:spAutoFit/>
            </a:bodyPr>
            <a:lstStyle/>
            <a:p>
              <a:pPr algn="ctr"/>
              <a:r>
                <a:rPr lang="en-GB" dirty="0">
                  <a:solidFill>
                    <a:srgbClr val="0070C0"/>
                  </a:solidFill>
                </a:rPr>
                <a:t>Grade</a:t>
              </a:r>
            </a:p>
          </p:txBody>
        </p:sp>
        <p:sp>
          <p:nvSpPr>
            <p:cNvPr id="16" name="TextBox 15">
              <a:extLst>
                <a:ext uri="{FF2B5EF4-FFF2-40B4-BE49-F238E27FC236}">
                  <a16:creationId xmlns:a16="http://schemas.microsoft.com/office/drawing/2014/main" id="{B6712329-A21A-4AEE-8412-ACD2ADC9E311}"/>
                </a:ext>
              </a:extLst>
            </p:cNvPr>
            <p:cNvSpPr txBox="1"/>
            <p:nvPr/>
          </p:nvSpPr>
          <p:spPr>
            <a:xfrm>
              <a:off x="3275856" y="1896524"/>
              <a:ext cx="1049288" cy="369332"/>
            </a:xfrm>
            <a:prstGeom prst="rect">
              <a:avLst/>
            </a:prstGeom>
            <a:noFill/>
          </p:spPr>
          <p:txBody>
            <a:bodyPr wrap="square" rtlCol="0">
              <a:spAutoFit/>
            </a:bodyPr>
            <a:lstStyle/>
            <a:p>
              <a:pPr algn="ctr"/>
              <a:r>
                <a:rPr lang="en-GB" dirty="0">
                  <a:solidFill>
                    <a:srgbClr val="0070C0"/>
                  </a:solidFill>
                </a:rPr>
                <a:t>Half-day</a:t>
              </a:r>
            </a:p>
          </p:txBody>
        </p:sp>
        <p:sp>
          <p:nvSpPr>
            <p:cNvPr id="17" name="TextBox 16">
              <a:extLst>
                <a:ext uri="{FF2B5EF4-FFF2-40B4-BE49-F238E27FC236}">
                  <a16:creationId xmlns:a16="http://schemas.microsoft.com/office/drawing/2014/main" id="{A1384257-70B9-43FD-BC99-99BDC31EF007}"/>
                </a:ext>
              </a:extLst>
            </p:cNvPr>
            <p:cNvSpPr txBox="1"/>
            <p:nvPr/>
          </p:nvSpPr>
          <p:spPr>
            <a:xfrm>
              <a:off x="1727659" y="1889234"/>
              <a:ext cx="1548197" cy="369332"/>
            </a:xfrm>
            <a:prstGeom prst="rect">
              <a:avLst/>
            </a:prstGeom>
            <a:noFill/>
          </p:spPr>
          <p:txBody>
            <a:bodyPr wrap="square" rtlCol="0">
              <a:spAutoFit/>
            </a:bodyPr>
            <a:lstStyle/>
            <a:p>
              <a:pPr algn="ctr"/>
              <a:r>
                <a:rPr lang="en-GB" dirty="0">
                  <a:solidFill>
                    <a:srgbClr val="FF0000"/>
                  </a:solidFill>
                </a:rPr>
                <a:t>Exogenous</a:t>
              </a:r>
            </a:p>
          </p:txBody>
        </p:sp>
        <p:sp>
          <p:nvSpPr>
            <p:cNvPr id="18" name="TextBox 17">
              <a:extLst>
                <a:ext uri="{FF2B5EF4-FFF2-40B4-BE49-F238E27FC236}">
                  <a16:creationId xmlns:a16="http://schemas.microsoft.com/office/drawing/2014/main" id="{8F7AC094-9469-4E56-A739-388FB0491468}"/>
                </a:ext>
              </a:extLst>
            </p:cNvPr>
            <p:cNvSpPr txBox="1"/>
            <p:nvPr/>
          </p:nvSpPr>
          <p:spPr>
            <a:xfrm>
              <a:off x="4724052" y="1896524"/>
              <a:ext cx="1350561" cy="369332"/>
            </a:xfrm>
            <a:prstGeom prst="rect">
              <a:avLst/>
            </a:prstGeom>
            <a:noFill/>
          </p:spPr>
          <p:txBody>
            <a:bodyPr wrap="square" rtlCol="0">
              <a:spAutoFit/>
            </a:bodyPr>
            <a:lstStyle/>
            <a:p>
              <a:pPr algn="ctr"/>
              <a:r>
                <a:rPr lang="en-GB" dirty="0">
                  <a:solidFill>
                    <a:srgbClr val="FF0000"/>
                  </a:solidFill>
                </a:rPr>
                <a:t>School</a:t>
              </a:r>
            </a:p>
          </p:txBody>
        </p:sp>
        <p:sp>
          <p:nvSpPr>
            <p:cNvPr id="19" name="TextBox 18">
              <a:extLst>
                <a:ext uri="{FF2B5EF4-FFF2-40B4-BE49-F238E27FC236}">
                  <a16:creationId xmlns:a16="http://schemas.microsoft.com/office/drawing/2014/main" id="{1CD7D3E1-5A23-4EED-9BBB-F6D0180A71E8}"/>
                </a:ext>
              </a:extLst>
            </p:cNvPr>
            <p:cNvSpPr txBox="1"/>
            <p:nvPr/>
          </p:nvSpPr>
          <p:spPr>
            <a:xfrm>
              <a:off x="6502390" y="1900205"/>
              <a:ext cx="1350561" cy="369332"/>
            </a:xfrm>
            <a:prstGeom prst="rect">
              <a:avLst/>
            </a:prstGeom>
            <a:noFill/>
          </p:spPr>
          <p:txBody>
            <a:bodyPr wrap="square" rtlCol="0">
              <a:spAutoFit/>
            </a:bodyPr>
            <a:lstStyle/>
            <a:p>
              <a:pPr algn="ctr"/>
              <a:r>
                <a:rPr lang="en-GB" dirty="0">
                  <a:solidFill>
                    <a:srgbClr val="FF0000"/>
                  </a:solidFill>
                </a:rPr>
                <a:t>Class</a:t>
              </a:r>
            </a:p>
          </p:txBody>
        </p:sp>
        <p:sp>
          <p:nvSpPr>
            <p:cNvPr id="20" name="TextBox 19">
              <a:extLst>
                <a:ext uri="{FF2B5EF4-FFF2-40B4-BE49-F238E27FC236}">
                  <a16:creationId xmlns:a16="http://schemas.microsoft.com/office/drawing/2014/main" id="{83D1CFC8-6E9D-4D1A-B767-46367712B847}"/>
                </a:ext>
              </a:extLst>
            </p:cNvPr>
            <p:cNvSpPr txBox="1"/>
            <p:nvPr/>
          </p:nvSpPr>
          <p:spPr>
            <a:xfrm>
              <a:off x="3888095" y="3511211"/>
              <a:ext cx="1350561" cy="369332"/>
            </a:xfrm>
            <a:prstGeom prst="rect">
              <a:avLst/>
            </a:prstGeom>
            <a:noFill/>
          </p:spPr>
          <p:txBody>
            <a:bodyPr wrap="square" rtlCol="0">
              <a:spAutoFit/>
            </a:bodyPr>
            <a:lstStyle/>
            <a:p>
              <a:pPr algn="ctr"/>
              <a:r>
                <a:rPr lang="en-GB" dirty="0">
                  <a:solidFill>
                    <a:srgbClr val="FF0000"/>
                  </a:solidFill>
                </a:rPr>
                <a:t>Know</a:t>
              </a:r>
            </a:p>
          </p:txBody>
        </p:sp>
        <p:sp>
          <p:nvSpPr>
            <p:cNvPr id="21" name="TextBox 20">
              <a:extLst>
                <a:ext uri="{FF2B5EF4-FFF2-40B4-BE49-F238E27FC236}">
                  <a16:creationId xmlns:a16="http://schemas.microsoft.com/office/drawing/2014/main" id="{D2B349BC-0740-48F2-8777-FBD48EFD539D}"/>
                </a:ext>
              </a:extLst>
            </p:cNvPr>
            <p:cNvSpPr txBox="1"/>
            <p:nvPr/>
          </p:nvSpPr>
          <p:spPr>
            <a:xfrm>
              <a:off x="4767905" y="3511211"/>
              <a:ext cx="1350561" cy="369332"/>
            </a:xfrm>
            <a:prstGeom prst="rect">
              <a:avLst/>
            </a:prstGeom>
            <a:noFill/>
          </p:spPr>
          <p:txBody>
            <a:bodyPr wrap="square" rtlCol="0">
              <a:spAutoFit/>
            </a:bodyPr>
            <a:lstStyle/>
            <a:p>
              <a:pPr algn="ctr"/>
              <a:r>
                <a:rPr lang="en-GB" dirty="0">
                  <a:solidFill>
                    <a:srgbClr val="FF0000"/>
                  </a:solidFill>
                </a:rPr>
                <a:t>Friend</a:t>
              </a:r>
            </a:p>
          </p:txBody>
        </p:sp>
        <p:sp>
          <p:nvSpPr>
            <p:cNvPr id="22" name="TextBox 21">
              <a:extLst>
                <a:ext uri="{FF2B5EF4-FFF2-40B4-BE49-F238E27FC236}">
                  <a16:creationId xmlns:a16="http://schemas.microsoft.com/office/drawing/2014/main" id="{02FF2A01-CF5B-4DA8-8F33-59D882F8B2DE}"/>
                </a:ext>
              </a:extLst>
            </p:cNvPr>
            <p:cNvSpPr txBox="1"/>
            <p:nvPr/>
          </p:nvSpPr>
          <p:spPr>
            <a:xfrm>
              <a:off x="5573767" y="3511211"/>
              <a:ext cx="1350561" cy="369332"/>
            </a:xfrm>
            <a:prstGeom prst="rect">
              <a:avLst/>
            </a:prstGeom>
            <a:noFill/>
          </p:spPr>
          <p:txBody>
            <a:bodyPr wrap="square" rtlCol="0">
              <a:spAutoFit/>
            </a:bodyPr>
            <a:lstStyle/>
            <a:p>
              <a:pPr algn="ctr"/>
              <a:r>
                <a:rPr lang="en-GB" dirty="0">
                  <a:solidFill>
                    <a:srgbClr val="FF0000"/>
                  </a:solidFill>
                </a:rPr>
                <a:t>Talk</a:t>
              </a:r>
            </a:p>
          </p:txBody>
        </p:sp>
        <p:sp>
          <p:nvSpPr>
            <p:cNvPr id="24" name="Rectangle: Rounded Corners 23">
              <a:extLst>
                <a:ext uri="{FF2B5EF4-FFF2-40B4-BE49-F238E27FC236}">
                  <a16:creationId xmlns:a16="http://schemas.microsoft.com/office/drawing/2014/main" id="{6A7C7FB9-71BF-42C4-A174-462A891513D3}"/>
                </a:ext>
              </a:extLst>
            </p:cNvPr>
            <p:cNvSpPr/>
            <p:nvPr/>
          </p:nvSpPr>
          <p:spPr>
            <a:xfrm>
              <a:off x="6871147" y="2323568"/>
              <a:ext cx="594066" cy="36004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4A794AA3-68A5-47A2-A478-1F83191C886B}"/>
                </a:ext>
              </a:extLst>
            </p:cNvPr>
            <p:cNvSpPr txBox="1"/>
            <p:nvPr/>
          </p:nvSpPr>
          <p:spPr>
            <a:xfrm>
              <a:off x="5613221" y="1895036"/>
              <a:ext cx="1350561" cy="369332"/>
            </a:xfrm>
            <a:prstGeom prst="rect">
              <a:avLst/>
            </a:prstGeom>
            <a:noFill/>
          </p:spPr>
          <p:txBody>
            <a:bodyPr wrap="square" rtlCol="0">
              <a:spAutoFit/>
            </a:bodyPr>
            <a:lstStyle/>
            <a:p>
              <a:pPr algn="ctr"/>
              <a:r>
                <a:rPr lang="en-GB" dirty="0">
                  <a:solidFill>
                    <a:srgbClr val="FF0000"/>
                  </a:solidFill>
                </a:rPr>
                <a:t>Grade</a:t>
              </a:r>
            </a:p>
          </p:txBody>
        </p:sp>
      </p:grpSp>
    </p:spTree>
    <p:extLst>
      <p:ext uri="{BB962C8B-B14F-4D97-AF65-F5344CB8AC3E}">
        <p14:creationId xmlns:p14="http://schemas.microsoft.com/office/powerpoint/2010/main" val="295462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655F-8F6F-4DE0-8A86-43AAE9318E20}"/>
              </a:ext>
            </a:extLst>
          </p:cNvPr>
          <p:cNvSpPr>
            <a:spLocks noGrp="1"/>
          </p:cNvSpPr>
          <p:nvPr>
            <p:ph type="title"/>
          </p:nvPr>
        </p:nvSpPr>
        <p:spPr/>
        <p:txBody>
          <a:bodyPr>
            <a:normAutofit fontScale="90000"/>
          </a:bodyPr>
          <a:lstStyle/>
          <a:p>
            <a:r>
              <a:rPr lang="en-GB" dirty="0"/>
              <a:t>Model fitting – Influenza B</a:t>
            </a:r>
          </a:p>
        </p:txBody>
      </p:sp>
      <p:sp>
        <p:nvSpPr>
          <p:cNvPr id="4" name="Slide Number Placeholder 3">
            <a:extLst>
              <a:ext uri="{FF2B5EF4-FFF2-40B4-BE49-F238E27FC236}">
                <a16:creationId xmlns:a16="http://schemas.microsoft.com/office/drawing/2014/main" id="{1F6BDC2D-86D7-4396-A997-B94FEB530E00}"/>
              </a:ext>
            </a:extLst>
          </p:cNvPr>
          <p:cNvSpPr>
            <a:spLocks noGrp="1"/>
          </p:cNvSpPr>
          <p:nvPr>
            <p:ph type="sldNum" sz="quarter" idx="12"/>
          </p:nvPr>
        </p:nvSpPr>
        <p:spPr/>
        <p:txBody>
          <a:bodyPr/>
          <a:lstStyle/>
          <a:p>
            <a:fld id="{1BC40071-A885-43FF-8778-7315D0A05B50}" type="slidenum">
              <a:rPr lang="en-GB" smtClean="0"/>
              <a:t>25</a:t>
            </a:fld>
            <a:endParaRPr lang="en-GB"/>
          </a:p>
        </p:txBody>
      </p:sp>
      <p:sp>
        <p:nvSpPr>
          <p:cNvPr id="5" name="Rectangle: Rounded Corners 4">
            <a:extLst>
              <a:ext uri="{FF2B5EF4-FFF2-40B4-BE49-F238E27FC236}">
                <a16:creationId xmlns:a16="http://schemas.microsoft.com/office/drawing/2014/main" id="{788C3E84-2E91-4CA9-AEDC-73B55B6A07F6}"/>
              </a:ext>
            </a:extLst>
          </p:cNvPr>
          <p:cNvSpPr/>
          <p:nvPr/>
        </p:nvSpPr>
        <p:spPr>
          <a:xfrm>
            <a:off x="2105634" y="2565566"/>
            <a:ext cx="1512168"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Background</a:t>
            </a:r>
          </a:p>
        </p:txBody>
      </p:sp>
      <p:sp>
        <p:nvSpPr>
          <p:cNvPr id="6" name="Rectangle: Rounded Corners 5">
            <a:extLst>
              <a:ext uri="{FF2B5EF4-FFF2-40B4-BE49-F238E27FC236}">
                <a16:creationId xmlns:a16="http://schemas.microsoft.com/office/drawing/2014/main" id="{693E7E18-0B2C-458E-AD5B-076B78951C2F}"/>
              </a:ext>
            </a:extLst>
          </p:cNvPr>
          <p:cNvSpPr/>
          <p:nvPr/>
        </p:nvSpPr>
        <p:spPr>
          <a:xfrm>
            <a:off x="2105634" y="3141630"/>
            <a:ext cx="1512168"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Background</a:t>
            </a:r>
          </a:p>
        </p:txBody>
      </p:sp>
      <p:sp>
        <p:nvSpPr>
          <p:cNvPr id="7" name="Rectangle: Rounded Corners 6">
            <a:extLst>
              <a:ext uri="{FF2B5EF4-FFF2-40B4-BE49-F238E27FC236}">
                <a16:creationId xmlns:a16="http://schemas.microsoft.com/office/drawing/2014/main" id="{5D9BD47F-73D4-4C55-B79D-147C563AD977}"/>
              </a:ext>
            </a:extLst>
          </p:cNvPr>
          <p:cNvSpPr/>
          <p:nvPr/>
        </p:nvSpPr>
        <p:spPr>
          <a:xfrm>
            <a:off x="3761818" y="3128536"/>
            <a:ext cx="1008112"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School</a:t>
            </a:r>
          </a:p>
        </p:txBody>
      </p:sp>
      <p:sp>
        <p:nvSpPr>
          <p:cNvPr id="8" name="Rectangle: Rounded Corners 7">
            <a:extLst>
              <a:ext uri="{FF2B5EF4-FFF2-40B4-BE49-F238E27FC236}">
                <a16:creationId xmlns:a16="http://schemas.microsoft.com/office/drawing/2014/main" id="{3BD945FF-B964-456D-AB15-88E1DA642DEB}"/>
              </a:ext>
            </a:extLst>
          </p:cNvPr>
          <p:cNvSpPr/>
          <p:nvPr/>
        </p:nvSpPr>
        <p:spPr>
          <a:xfrm>
            <a:off x="2105634" y="3717694"/>
            <a:ext cx="1512168"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Background</a:t>
            </a:r>
          </a:p>
        </p:txBody>
      </p:sp>
      <p:sp>
        <p:nvSpPr>
          <p:cNvPr id="9" name="Rectangle: Rounded Corners 8">
            <a:extLst>
              <a:ext uri="{FF2B5EF4-FFF2-40B4-BE49-F238E27FC236}">
                <a16:creationId xmlns:a16="http://schemas.microsoft.com/office/drawing/2014/main" id="{0F785AD3-98AC-440D-BBB9-E447B260BF46}"/>
              </a:ext>
            </a:extLst>
          </p:cNvPr>
          <p:cNvSpPr/>
          <p:nvPr/>
        </p:nvSpPr>
        <p:spPr>
          <a:xfrm>
            <a:off x="3761818" y="3704600"/>
            <a:ext cx="1008112"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School</a:t>
            </a:r>
          </a:p>
        </p:txBody>
      </p:sp>
      <p:sp>
        <p:nvSpPr>
          <p:cNvPr id="10" name="Rectangle: Rounded Corners 9">
            <a:extLst>
              <a:ext uri="{FF2B5EF4-FFF2-40B4-BE49-F238E27FC236}">
                <a16:creationId xmlns:a16="http://schemas.microsoft.com/office/drawing/2014/main" id="{9B8340EE-20F9-4BB0-9317-DAE4EDD132A5}"/>
              </a:ext>
            </a:extLst>
          </p:cNvPr>
          <p:cNvSpPr/>
          <p:nvPr/>
        </p:nvSpPr>
        <p:spPr>
          <a:xfrm>
            <a:off x="4913946" y="3704600"/>
            <a:ext cx="864096"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Know</a:t>
            </a:r>
          </a:p>
        </p:txBody>
      </p:sp>
      <p:sp>
        <p:nvSpPr>
          <p:cNvPr id="11" name="Rectangle: Rounded Corners 10">
            <a:extLst>
              <a:ext uri="{FF2B5EF4-FFF2-40B4-BE49-F238E27FC236}">
                <a16:creationId xmlns:a16="http://schemas.microsoft.com/office/drawing/2014/main" id="{2FC54663-EE38-4569-9BAF-657C3416A8EA}"/>
              </a:ext>
            </a:extLst>
          </p:cNvPr>
          <p:cNvSpPr/>
          <p:nvPr/>
        </p:nvSpPr>
        <p:spPr>
          <a:xfrm>
            <a:off x="2127213" y="4306852"/>
            <a:ext cx="1512168"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Background</a:t>
            </a:r>
          </a:p>
        </p:txBody>
      </p:sp>
      <p:sp>
        <p:nvSpPr>
          <p:cNvPr id="12" name="Rectangle: Rounded Corners 11">
            <a:extLst>
              <a:ext uri="{FF2B5EF4-FFF2-40B4-BE49-F238E27FC236}">
                <a16:creationId xmlns:a16="http://schemas.microsoft.com/office/drawing/2014/main" id="{047C8BC8-B144-4F40-B36A-18C8D96BE90E}"/>
              </a:ext>
            </a:extLst>
          </p:cNvPr>
          <p:cNvSpPr/>
          <p:nvPr/>
        </p:nvSpPr>
        <p:spPr>
          <a:xfrm>
            <a:off x="3783397" y="4293758"/>
            <a:ext cx="1008112"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School</a:t>
            </a:r>
          </a:p>
        </p:txBody>
      </p:sp>
      <p:sp>
        <p:nvSpPr>
          <p:cNvPr id="13" name="Rectangle: Rounded Corners 12">
            <a:extLst>
              <a:ext uri="{FF2B5EF4-FFF2-40B4-BE49-F238E27FC236}">
                <a16:creationId xmlns:a16="http://schemas.microsoft.com/office/drawing/2014/main" id="{407A21AA-2D3F-4CC3-A7DE-686A74546259}"/>
              </a:ext>
            </a:extLst>
          </p:cNvPr>
          <p:cNvSpPr/>
          <p:nvPr/>
        </p:nvSpPr>
        <p:spPr>
          <a:xfrm>
            <a:off x="4935525" y="4293758"/>
            <a:ext cx="864096"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Know</a:t>
            </a:r>
          </a:p>
        </p:txBody>
      </p:sp>
      <p:sp>
        <p:nvSpPr>
          <p:cNvPr id="14" name="Rectangle: Rounded Corners 13">
            <a:extLst>
              <a:ext uri="{FF2B5EF4-FFF2-40B4-BE49-F238E27FC236}">
                <a16:creationId xmlns:a16="http://schemas.microsoft.com/office/drawing/2014/main" id="{408CE57F-6A23-4690-81E6-6C1268B529B6}"/>
              </a:ext>
            </a:extLst>
          </p:cNvPr>
          <p:cNvSpPr/>
          <p:nvPr/>
        </p:nvSpPr>
        <p:spPr>
          <a:xfrm>
            <a:off x="5943637" y="4293758"/>
            <a:ext cx="1130550" cy="432048"/>
          </a:xfrm>
          <a:prstGeom prst="roundRect">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Half-day</a:t>
            </a:r>
          </a:p>
        </p:txBody>
      </p:sp>
      <p:sp>
        <p:nvSpPr>
          <p:cNvPr id="15" name="Rectangle: Rounded Corners 14">
            <a:extLst>
              <a:ext uri="{FF2B5EF4-FFF2-40B4-BE49-F238E27FC236}">
                <a16:creationId xmlns:a16="http://schemas.microsoft.com/office/drawing/2014/main" id="{CE6FFF9B-FCE9-45E9-99F0-20519B0792BE}"/>
              </a:ext>
            </a:extLst>
          </p:cNvPr>
          <p:cNvSpPr/>
          <p:nvPr/>
        </p:nvSpPr>
        <p:spPr>
          <a:xfrm>
            <a:off x="2119282" y="4909104"/>
            <a:ext cx="1512168"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Background</a:t>
            </a:r>
          </a:p>
        </p:txBody>
      </p:sp>
      <p:sp>
        <p:nvSpPr>
          <p:cNvPr id="16" name="Rectangle: Rounded Corners 15">
            <a:extLst>
              <a:ext uri="{FF2B5EF4-FFF2-40B4-BE49-F238E27FC236}">
                <a16:creationId xmlns:a16="http://schemas.microsoft.com/office/drawing/2014/main" id="{F7CDDA1B-522E-4951-95EB-167D08DBD060}"/>
              </a:ext>
            </a:extLst>
          </p:cNvPr>
          <p:cNvSpPr/>
          <p:nvPr/>
        </p:nvSpPr>
        <p:spPr>
          <a:xfrm>
            <a:off x="3775466" y="4896010"/>
            <a:ext cx="1008112"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School</a:t>
            </a:r>
          </a:p>
        </p:txBody>
      </p:sp>
      <p:sp>
        <p:nvSpPr>
          <p:cNvPr id="17" name="Rectangle: Rounded Corners 16">
            <a:extLst>
              <a:ext uri="{FF2B5EF4-FFF2-40B4-BE49-F238E27FC236}">
                <a16:creationId xmlns:a16="http://schemas.microsoft.com/office/drawing/2014/main" id="{CAC33A43-089F-4C2E-9CB2-2EBE348E5966}"/>
              </a:ext>
            </a:extLst>
          </p:cNvPr>
          <p:cNvSpPr/>
          <p:nvPr/>
        </p:nvSpPr>
        <p:spPr>
          <a:xfrm>
            <a:off x="4927594" y="4896010"/>
            <a:ext cx="864096"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Know</a:t>
            </a:r>
          </a:p>
        </p:txBody>
      </p:sp>
      <p:sp>
        <p:nvSpPr>
          <p:cNvPr id="18" name="Rectangle: Rounded Corners 17">
            <a:extLst>
              <a:ext uri="{FF2B5EF4-FFF2-40B4-BE49-F238E27FC236}">
                <a16:creationId xmlns:a16="http://schemas.microsoft.com/office/drawing/2014/main" id="{6319C49B-7C44-4527-8343-8AD7C917CE38}"/>
              </a:ext>
            </a:extLst>
          </p:cNvPr>
          <p:cNvSpPr/>
          <p:nvPr/>
        </p:nvSpPr>
        <p:spPr>
          <a:xfrm>
            <a:off x="5935706" y="4896010"/>
            <a:ext cx="1130550" cy="432048"/>
          </a:xfrm>
          <a:prstGeom prst="roundRect">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Half-day</a:t>
            </a:r>
          </a:p>
        </p:txBody>
      </p:sp>
      <p:sp>
        <p:nvSpPr>
          <p:cNvPr id="19" name="Rectangle: Rounded Corners 18">
            <a:extLst>
              <a:ext uri="{FF2B5EF4-FFF2-40B4-BE49-F238E27FC236}">
                <a16:creationId xmlns:a16="http://schemas.microsoft.com/office/drawing/2014/main" id="{387B938F-B6CD-481D-91D0-76A754E403FC}"/>
              </a:ext>
            </a:extLst>
          </p:cNvPr>
          <p:cNvSpPr/>
          <p:nvPr/>
        </p:nvSpPr>
        <p:spPr>
          <a:xfrm>
            <a:off x="7212092" y="4896010"/>
            <a:ext cx="870206" cy="432048"/>
          </a:xfrm>
          <a:prstGeom prst="roundRect">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Grade</a:t>
            </a:r>
          </a:p>
        </p:txBody>
      </p:sp>
      <p:sp>
        <p:nvSpPr>
          <p:cNvPr id="20" name="TextBox 19">
            <a:extLst>
              <a:ext uri="{FF2B5EF4-FFF2-40B4-BE49-F238E27FC236}">
                <a16:creationId xmlns:a16="http://schemas.microsoft.com/office/drawing/2014/main" id="{FF9607A6-51F3-4FBA-B692-84B148E4F26A}"/>
              </a:ext>
            </a:extLst>
          </p:cNvPr>
          <p:cNvSpPr txBox="1"/>
          <p:nvPr/>
        </p:nvSpPr>
        <p:spPr>
          <a:xfrm>
            <a:off x="1169530" y="2591754"/>
            <a:ext cx="504056" cy="369332"/>
          </a:xfrm>
          <a:prstGeom prst="rect">
            <a:avLst/>
          </a:prstGeom>
          <a:noFill/>
        </p:spPr>
        <p:txBody>
          <a:bodyPr wrap="square" rtlCol="0">
            <a:spAutoFit/>
          </a:bodyPr>
          <a:lstStyle/>
          <a:p>
            <a:r>
              <a:rPr lang="en-GB" dirty="0"/>
              <a:t>1.</a:t>
            </a:r>
          </a:p>
        </p:txBody>
      </p:sp>
      <p:sp>
        <p:nvSpPr>
          <p:cNvPr id="21" name="TextBox 20">
            <a:extLst>
              <a:ext uri="{FF2B5EF4-FFF2-40B4-BE49-F238E27FC236}">
                <a16:creationId xmlns:a16="http://schemas.microsoft.com/office/drawing/2014/main" id="{AAE5159C-8654-4BA7-8EE9-8919B2E1B155}"/>
              </a:ext>
            </a:extLst>
          </p:cNvPr>
          <p:cNvSpPr txBox="1"/>
          <p:nvPr/>
        </p:nvSpPr>
        <p:spPr>
          <a:xfrm>
            <a:off x="1188514" y="3167818"/>
            <a:ext cx="504056" cy="369332"/>
          </a:xfrm>
          <a:prstGeom prst="rect">
            <a:avLst/>
          </a:prstGeom>
          <a:noFill/>
        </p:spPr>
        <p:txBody>
          <a:bodyPr wrap="square" rtlCol="0">
            <a:spAutoFit/>
          </a:bodyPr>
          <a:lstStyle/>
          <a:p>
            <a:r>
              <a:rPr lang="en-GB" dirty="0"/>
              <a:t>2.</a:t>
            </a:r>
          </a:p>
        </p:txBody>
      </p:sp>
      <p:sp>
        <p:nvSpPr>
          <p:cNvPr id="22" name="TextBox 21">
            <a:extLst>
              <a:ext uri="{FF2B5EF4-FFF2-40B4-BE49-F238E27FC236}">
                <a16:creationId xmlns:a16="http://schemas.microsoft.com/office/drawing/2014/main" id="{9CFED708-4B64-461F-8E78-33CBCC341A30}"/>
              </a:ext>
            </a:extLst>
          </p:cNvPr>
          <p:cNvSpPr txBox="1"/>
          <p:nvPr/>
        </p:nvSpPr>
        <p:spPr>
          <a:xfrm>
            <a:off x="1188514" y="3743882"/>
            <a:ext cx="439928" cy="369332"/>
          </a:xfrm>
          <a:prstGeom prst="rect">
            <a:avLst/>
          </a:prstGeom>
          <a:noFill/>
        </p:spPr>
        <p:txBody>
          <a:bodyPr wrap="square" rtlCol="0">
            <a:spAutoFit/>
          </a:bodyPr>
          <a:lstStyle/>
          <a:p>
            <a:r>
              <a:rPr lang="en-GB" dirty="0"/>
              <a:t>3.</a:t>
            </a:r>
          </a:p>
        </p:txBody>
      </p:sp>
      <p:sp>
        <p:nvSpPr>
          <p:cNvPr id="23" name="TextBox 22">
            <a:extLst>
              <a:ext uri="{FF2B5EF4-FFF2-40B4-BE49-F238E27FC236}">
                <a16:creationId xmlns:a16="http://schemas.microsoft.com/office/drawing/2014/main" id="{174DE995-E288-4210-9134-2812BCE5EEE2}"/>
              </a:ext>
            </a:extLst>
          </p:cNvPr>
          <p:cNvSpPr txBox="1"/>
          <p:nvPr/>
        </p:nvSpPr>
        <p:spPr>
          <a:xfrm>
            <a:off x="1188514" y="4348959"/>
            <a:ext cx="504056" cy="369332"/>
          </a:xfrm>
          <a:prstGeom prst="rect">
            <a:avLst/>
          </a:prstGeom>
          <a:noFill/>
        </p:spPr>
        <p:txBody>
          <a:bodyPr wrap="square" rtlCol="0">
            <a:spAutoFit/>
          </a:bodyPr>
          <a:lstStyle/>
          <a:p>
            <a:r>
              <a:rPr lang="en-GB" dirty="0"/>
              <a:t>4.</a:t>
            </a:r>
          </a:p>
        </p:txBody>
      </p:sp>
      <p:sp>
        <p:nvSpPr>
          <p:cNvPr id="24" name="TextBox 23">
            <a:extLst>
              <a:ext uri="{FF2B5EF4-FFF2-40B4-BE49-F238E27FC236}">
                <a16:creationId xmlns:a16="http://schemas.microsoft.com/office/drawing/2014/main" id="{00A806AA-00A9-4E1B-8D76-75927D2B0731}"/>
              </a:ext>
            </a:extLst>
          </p:cNvPr>
          <p:cNvSpPr txBox="1"/>
          <p:nvPr/>
        </p:nvSpPr>
        <p:spPr>
          <a:xfrm>
            <a:off x="1188514" y="4925023"/>
            <a:ext cx="439928" cy="369332"/>
          </a:xfrm>
          <a:prstGeom prst="rect">
            <a:avLst/>
          </a:prstGeom>
          <a:noFill/>
        </p:spPr>
        <p:txBody>
          <a:bodyPr wrap="square" rtlCol="0">
            <a:spAutoFit/>
          </a:bodyPr>
          <a:lstStyle/>
          <a:p>
            <a:r>
              <a:rPr lang="en-GB" dirty="0"/>
              <a:t>5.</a:t>
            </a:r>
          </a:p>
        </p:txBody>
      </p:sp>
      <p:sp>
        <p:nvSpPr>
          <p:cNvPr id="25" name="TextBox 24">
            <a:extLst>
              <a:ext uri="{FF2B5EF4-FFF2-40B4-BE49-F238E27FC236}">
                <a16:creationId xmlns:a16="http://schemas.microsoft.com/office/drawing/2014/main" id="{8CF0F41B-EA89-40E6-A502-028A7CCE2DDB}"/>
              </a:ext>
            </a:extLst>
          </p:cNvPr>
          <p:cNvSpPr txBox="1"/>
          <p:nvPr/>
        </p:nvSpPr>
        <p:spPr>
          <a:xfrm>
            <a:off x="683568" y="2060848"/>
            <a:ext cx="1117328" cy="369332"/>
          </a:xfrm>
          <a:prstGeom prst="rect">
            <a:avLst/>
          </a:prstGeom>
          <a:noFill/>
        </p:spPr>
        <p:txBody>
          <a:bodyPr wrap="square" rtlCol="0">
            <a:spAutoFit/>
          </a:bodyPr>
          <a:lstStyle/>
          <a:p>
            <a:r>
              <a:rPr lang="en-GB" b="1" dirty="0"/>
              <a:t>Iteration</a:t>
            </a:r>
          </a:p>
        </p:txBody>
      </p:sp>
      <p:sp>
        <p:nvSpPr>
          <p:cNvPr id="26" name="TextBox 25">
            <a:extLst>
              <a:ext uri="{FF2B5EF4-FFF2-40B4-BE49-F238E27FC236}">
                <a16:creationId xmlns:a16="http://schemas.microsoft.com/office/drawing/2014/main" id="{3FE76E5E-7EC9-43E7-82ED-1B88E46B09EA}"/>
              </a:ext>
            </a:extLst>
          </p:cNvPr>
          <p:cNvSpPr txBox="1"/>
          <p:nvPr/>
        </p:nvSpPr>
        <p:spPr>
          <a:xfrm>
            <a:off x="2169812" y="2060848"/>
            <a:ext cx="3692065" cy="369332"/>
          </a:xfrm>
          <a:prstGeom prst="rect">
            <a:avLst/>
          </a:prstGeom>
          <a:noFill/>
        </p:spPr>
        <p:txBody>
          <a:bodyPr wrap="square" rtlCol="0">
            <a:spAutoFit/>
          </a:bodyPr>
          <a:lstStyle/>
          <a:p>
            <a:r>
              <a:rPr lang="en-GB" b="1" dirty="0"/>
              <a:t>Best model</a:t>
            </a:r>
          </a:p>
        </p:txBody>
      </p:sp>
      <p:cxnSp>
        <p:nvCxnSpPr>
          <p:cNvPr id="29" name="Straight Connector 28">
            <a:extLst>
              <a:ext uri="{FF2B5EF4-FFF2-40B4-BE49-F238E27FC236}">
                <a16:creationId xmlns:a16="http://schemas.microsoft.com/office/drawing/2014/main" id="{9C3F7C9E-6853-43AF-9B6D-24C19E1453E8}"/>
              </a:ext>
            </a:extLst>
          </p:cNvPr>
          <p:cNvCxnSpPr/>
          <p:nvPr/>
        </p:nvCxnSpPr>
        <p:spPr>
          <a:xfrm>
            <a:off x="1889610" y="1832392"/>
            <a:ext cx="19035" cy="3816424"/>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F54B086B-8DDF-4BB7-9FCC-84212E9C6A47}"/>
              </a:ext>
            </a:extLst>
          </p:cNvPr>
          <p:cNvSpPr/>
          <p:nvPr/>
        </p:nvSpPr>
        <p:spPr>
          <a:xfrm>
            <a:off x="4025779" y="6073475"/>
            <a:ext cx="864096"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Fiend</a:t>
            </a:r>
          </a:p>
        </p:txBody>
      </p:sp>
      <p:sp>
        <p:nvSpPr>
          <p:cNvPr id="28" name="Rectangle: Rounded Corners 27">
            <a:extLst>
              <a:ext uri="{FF2B5EF4-FFF2-40B4-BE49-F238E27FC236}">
                <a16:creationId xmlns:a16="http://schemas.microsoft.com/office/drawing/2014/main" id="{9B0E7B76-1116-411A-9C54-9D9669A8E1FA}"/>
              </a:ext>
            </a:extLst>
          </p:cNvPr>
          <p:cNvSpPr/>
          <p:nvPr/>
        </p:nvSpPr>
        <p:spPr>
          <a:xfrm>
            <a:off x="5025960" y="6080030"/>
            <a:ext cx="864096"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Talk</a:t>
            </a:r>
          </a:p>
        </p:txBody>
      </p:sp>
      <p:sp>
        <p:nvSpPr>
          <p:cNvPr id="30" name="Rectangle: Rounded Corners 29">
            <a:extLst>
              <a:ext uri="{FF2B5EF4-FFF2-40B4-BE49-F238E27FC236}">
                <a16:creationId xmlns:a16="http://schemas.microsoft.com/office/drawing/2014/main" id="{418187A1-E3FA-4BE6-AC47-31D234745EA7}"/>
              </a:ext>
            </a:extLst>
          </p:cNvPr>
          <p:cNvSpPr/>
          <p:nvPr/>
        </p:nvSpPr>
        <p:spPr>
          <a:xfrm>
            <a:off x="3045071" y="6087355"/>
            <a:ext cx="864096"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Class</a:t>
            </a:r>
          </a:p>
        </p:txBody>
      </p:sp>
      <p:sp>
        <p:nvSpPr>
          <p:cNvPr id="3" name="Cross 2">
            <a:extLst>
              <a:ext uri="{FF2B5EF4-FFF2-40B4-BE49-F238E27FC236}">
                <a16:creationId xmlns:a16="http://schemas.microsoft.com/office/drawing/2014/main" id="{1F935BB5-FAA7-426B-AF56-4A50BD04A61D}"/>
              </a:ext>
            </a:extLst>
          </p:cNvPr>
          <p:cNvSpPr/>
          <p:nvPr/>
        </p:nvSpPr>
        <p:spPr>
          <a:xfrm rot="19086840">
            <a:off x="3102260" y="5956271"/>
            <a:ext cx="766947" cy="743774"/>
          </a:xfrm>
          <a:prstGeom prst="plus">
            <a:avLst>
              <a:gd name="adj" fmla="val 40522"/>
            </a:avLst>
          </a:prstGeom>
          <a:solidFill>
            <a:schemeClr val="tx2">
              <a:alpha val="5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ross 30">
            <a:extLst>
              <a:ext uri="{FF2B5EF4-FFF2-40B4-BE49-F238E27FC236}">
                <a16:creationId xmlns:a16="http://schemas.microsoft.com/office/drawing/2014/main" id="{BF537E9A-F53E-45BF-B616-20051577FC5C}"/>
              </a:ext>
            </a:extLst>
          </p:cNvPr>
          <p:cNvSpPr/>
          <p:nvPr/>
        </p:nvSpPr>
        <p:spPr>
          <a:xfrm rot="19086840">
            <a:off x="4067384" y="5937939"/>
            <a:ext cx="766947" cy="743774"/>
          </a:xfrm>
          <a:prstGeom prst="plus">
            <a:avLst>
              <a:gd name="adj" fmla="val 40522"/>
            </a:avLst>
          </a:prstGeom>
          <a:solidFill>
            <a:schemeClr val="tx2">
              <a:alpha val="5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ross 31">
            <a:extLst>
              <a:ext uri="{FF2B5EF4-FFF2-40B4-BE49-F238E27FC236}">
                <a16:creationId xmlns:a16="http://schemas.microsoft.com/office/drawing/2014/main" id="{9DAFA5B7-2B2D-4652-A3BB-A68E63751E50}"/>
              </a:ext>
            </a:extLst>
          </p:cNvPr>
          <p:cNvSpPr/>
          <p:nvPr/>
        </p:nvSpPr>
        <p:spPr>
          <a:xfrm rot="19086840">
            <a:off x="5085829" y="5937938"/>
            <a:ext cx="766947" cy="743774"/>
          </a:xfrm>
          <a:prstGeom prst="plus">
            <a:avLst>
              <a:gd name="adj" fmla="val 40522"/>
            </a:avLst>
          </a:prstGeom>
          <a:solidFill>
            <a:schemeClr val="tx2">
              <a:alpha val="5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FB1138F4-A172-4D78-BAC5-86E448B04A64}"/>
              </a:ext>
            </a:extLst>
          </p:cNvPr>
          <p:cNvSpPr/>
          <p:nvPr/>
        </p:nvSpPr>
        <p:spPr>
          <a:xfrm>
            <a:off x="2045474" y="6080030"/>
            <a:ext cx="864096"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Grade</a:t>
            </a:r>
          </a:p>
        </p:txBody>
      </p:sp>
      <p:sp>
        <p:nvSpPr>
          <p:cNvPr id="34" name="Cross 33">
            <a:extLst>
              <a:ext uri="{FF2B5EF4-FFF2-40B4-BE49-F238E27FC236}">
                <a16:creationId xmlns:a16="http://schemas.microsoft.com/office/drawing/2014/main" id="{C2A78C75-7F58-4B29-9188-01451E8D5680}"/>
              </a:ext>
            </a:extLst>
          </p:cNvPr>
          <p:cNvSpPr/>
          <p:nvPr/>
        </p:nvSpPr>
        <p:spPr>
          <a:xfrm rot="19086840">
            <a:off x="2137135" y="5948945"/>
            <a:ext cx="766947" cy="743774"/>
          </a:xfrm>
          <a:prstGeom prst="plus">
            <a:avLst>
              <a:gd name="adj" fmla="val 40522"/>
            </a:avLst>
          </a:prstGeom>
          <a:solidFill>
            <a:schemeClr val="tx2">
              <a:alpha val="5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885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FC3C-DDD4-4E27-B910-9263CC2816AB}"/>
              </a:ext>
            </a:extLst>
          </p:cNvPr>
          <p:cNvSpPr>
            <a:spLocks noGrp="1"/>
          </p:cNvSpPr>
          <p:nvPr>
            <p:ph type="title"/>
          </p:nvPr>
        </p:nvSpPr>
        <p:spPr/>
        <p:txBody>
          <a:bodyPr>
            <a:normAutofit fontScale="90000"/>
          </a:bodyPr>
          <a:lstStyle/>
          <a:p>
            <a:r>
              <a:rPr lang="en-GB" dirty="0"/>
              <a:t>Final models – Influenza A and B</a:t>
            </a:r>
          </a:p>
        </p:txBody>
      </p:sp>
      <p:sp>
        <p:nvSpPr>
          <p:cNvPr id="4" name="Slide Number Placeholder 3">
            <a:extLst>
              <a:ext uri="{FF2B5EF4-FFF2-40B4-BE49-F238E27FC236}">
                <a16:creationId xmlns:a16="http://schemas.microsoft.com/office/drawing/2014/main" id="{EE1F1231-6F9B-42C5-81B7-7CB011153776}"/>
              </a:ext>
            </a:extLst>
          </p:cNvPr>
          <p:cNvSpPr>
            <a:spLocks noGrp="1"/>
          </p:cNvSpPr>
          <p:nvPr>
            <p:ph type="sldNum" sz="quarter" idx="12"/>
          </p:nvPr>
        </p:nvSpPr>
        <p:spPr/>
        <p:txBody>
          <a:bodyPr/>
          <a:lstStyle/>
          <a:p>
            <a:fld id="{1BC40071-A885-43FF-8778-7315D0A05B50}" type="slidenum">
              <a:rPr lang="en-GB" smtClean="0"/>
              <a:t>26</a:t>
            </a:fld>
            <a:endParaRPr lang="en-GB"/>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F144C303-9CCE-480A-8F97-210578C9BC24}"/>
                  </a:ext>
                </a:extLst>
              </p:cNvPr>
              <p:cNvGraphicFramePr>
                <a:graphicFrameLocks noGrp="1" noChangeAspect="1"/>
              </p:cNvGraphicFramePr>
              <p:nvPr>
                <p:extLst/>
              </p:nvPr>
            </p:nvGraphicFramePr>
            <p:xfrm>
              <a:off x="215516" y="2522179"/>
              <a:ext cx="8712968" cy="2914645"/>
            </p:xfrm>
            <a:graphic>
              <a:graphicData uri="http://schemas.openxmlformats.org/drawingml/2006/table">
                <a:tbl>
                  <a:tblPr firstRow="1" firstCol="1" bandRow="1">
                    <a:tableStyleId>{2D5ABB26-0587-4C30-8999-92F81FD0307C}</a:tableStyleId>
                  </a:tblPr>
                  <a:tblGrid>
                    <a:gridCol w="1146192">
                      <a:extLst>
                        <a:ext uri="{9D8B030D-6E8A-4147-A177-3AD203B41FA5}">
                          <a16:colId xmlns:a16="http://schemas.microsoft.com/office/drawing/2014/main" val="859458162"/>
                        </a:ext>
                      </a:extLst>
                    </a:gridCol>
                    <a:gridCol w="984244">
                      <a:extLst>
                        <a:ext uri="{9D8B030D-6E8A-4147-A177-3AD203B41FA5}">
                          <a16:colId xmlns:a16="http://schemas.microsoft.com/office/drawing/2014/main" val="1439646859"/>
                        </a:ext>
                      </a:extLst>
                    </a:gridCol>
                    <a:gridCol w="1384719">
                      <a:extLst>
                        <a:ext uri="{9D8B030D-6E8A-4147-A177-3AD203B41FA5}">
                          <a16:colId xmlns:a16="http://schemas.microsoft.com/office/drawing/2014/main" val="3472387075"/>
                        </a:ext>
                      </a:extLst>
                    </a:gridCol>
                    <a:gridCol w="2597542">
                      <a:extLst>
                        <a:ext uri="{9D8B030D-6E8A-4147-A177-3AD203B41FA5}">
                          <a16:colId xmlns:a16="http://schemas.microsoft.com/office/drawing/2014/main" val="491036219"/>
                        </a:ext>
                      </a:extLst>
                    </a:gridCol>
                    <a:gridCol w="2600271">
                      <a:extLst>
                        <a:ext uri="{9D8B030D-6E8A-4147-A177-3AD203B41FA5}">
                          <a16:colId xmlns:a16="http://schemas.microsoft.com/office/drawing/2014/main" val="2456627618"/>
                        </a:ext>
                      </a:extLst>
                    </a:gridCol>
                  </a:tblGrid>
                  <a:tr h="195450">
                    <a:tc>
                      <a:txBody>
                        <a:bodyPr/>
                        <a:lstStyle/>
                        <a:p>
                          <a:pPr algn="ctr">
                            <a:lnSpc>
                              <a:spcPct val="115000"/>
                            </a:lnSpc>
                            <a:spcAft>
                              <a:spcPts val="0"/>
                            </a:spcAft>
                          </a:pPr>
                          <a:r>
                            <a:rPr lang="en-GB" sz="1200" dirty="0">
                              <a:solidFill>
                                <a:schemeClr val="tx1"/>
                              </a:solidFill>
                              <a:effectLst/>
                            </a:rPr>
                            <a:t>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dirty="0">
                              <a:solidFill>
                                <a:schemeClr val="tx1"/>
                              </a:solidFill>
                              <a:effectLst/>
                            </a:rPr>
                            <a:t>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dirty="0">
                              <a:solidFill>
                                <a:schemeClr val="tx1"/>
                              </a:solidFill>
                              <a:effectLst/>
                            </a:rPr>
                            <a:t>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ct val="115000"/>
                            </a:lnSpc>
                            <a:spcAft>
                              <a:spcPts val="0"/>
                            </a:spcAft>
                          </a:pPr>
                          <a:r>
                            <a:rPr lang="en-GB" sz="1200" b="1" dirty="0">
                              <a:solidFill>
                                <a:schemeClr val="tx1"/>
                              </a:solidFill>
                              <a:effectLst/>
                            </a:rPr>
                            <a:t>Pathogen</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4849156"/>
                      </a:ext>
                    </a:extLst>
                  </a:tr>
                  <a:tr h="195450">
                    <a:tc>
                      <a:txBody>
                        <a:bodyPr/>
                        <a:lstStyle/>
                        <a:p>
                          <a:pPr algn="ctr">
                            <a:lnSpc>
                              <a:spcPct val="115000"/>
                            </a:lnSpc>
                            <a:spcAft>
                              <a:spcPts val="0"/>
                            </a:spcAft>
                          </a:pPr>
                          <a:r>
                            <a:rPr lang="en-GB" sz="1200" b="1" dirty="0">
                              <a:solidFill>
                                <a:schemeClr val="tx1"/>
                              </a:solidFill>
                              <a:effectLst/>
                            </a:rPr>
                            <a:t>Type</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b="1" dirty="0">
                              <a:solidFill>
                                <a:schemeClr val="tx1"/>
                              </a:solidFill>
                              <a:effectLst/>
                            </a:rPr>
                            <a:t>Parameter</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b="1" dirty="0">
                              <a:solidFill>
                                <a:schemeClr val="tx1"/>
                              </a:solidFill>
                              <a:effectLst/>
                            </a:rPr>
                            <a:t>Controlling</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b="1" dirty="0">
                              <a:solidFill>
                                <a:schemeClr val="tx1"/>
                              </a:solidFill>
                              <a:effectLst/>
                            </a:rPr>
                            <a:t>Influenza A</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b="1" dirty="0">
                              <a:solidFill>
                                <a:schemeClr val="tx1"/>
                              </a:solidFill>
                              <a:effectLst/>
                            </a:rPr>
                            <a:t>Influenza B</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38185612"/>
                      </a:ext>
                    </a:extLst>
                  </a:tr>
                  <a:tr h="390901">
                    <a:tc rowSpan="2">
                      <a:txBody>
                        <a:bodyPr/>
                        <a:lstStyle/>
                        <a:p>
                          <a:pPr algn="ctr">
                            <a:lnSpc>
                              <a:spcPct val="115000"/>
                            </a:lnSpc>
                            <a:spcAft>
                              <a:spcPts val="0"/>
                            </a:spcAft>
                          </a:pPr>
                          <a:r>
                            <a:rPr lang="en-GB" sz="1200" dirty="0">
                              <a:solidFill>
                                <a:schemeClr val="tx1"/>
                              </a:solidFill>
                              <a:effectLst/>
                            </a:rPr>
                            <a:t>Individual risk factors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effectLst/>
                                        <a:latin typeface="Cambria Math" panose="02040503050406030204" pitchFamily="18" charset="0"/>
                                      </a:rPr>
                                    </m:ctrlPr>
                                  </m:sSubPr>
                                  <m:e>
                                    <m:r>
                                      <a:rPr lang="en-GB" sz="1200">
                                        <a:solidFill>
                                          <a:schemeClr val="tx1"/>
                                        </a:solidFill>
                                        <a:effectLst/>
                                        <a:latin typeface="Cambria Math" panose="02040503050406030204" pitchFamily="18" charset="0"/>
                                      </a:rPr>
                                      <m:t>𝛽</m:t>
                                    </m:r>
                                  </m:e>
                                  <m:sub>
                                    <m:r>
                                      <a:rPr lang="en-GB" sz="1200">
                                        <a:solidFill>
                                          <a:schemeClr val="tx1"/>
                                        </a:solidFill>
                                        <a:effectLst/>
                                        <a:latin typeface="Cambria Math" panose="02040503050406030204" pitchFamily="18" charset="0"/>
                                      </a:rPr>
                                      <m:t>1</m:t>
                                    </m:r>
                                  </m:sub>
                                </m:sSub>
                              </m:oMath>
                            </m:oMathPara>
                          </a14:m>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pPr algn="ctr">
                            <a:lnSpc>
                              <a:spcPct val="115000"/>
                            </a:lnSpc>
                            <a:spcAft>
                              <a:spcPts val="0"/>
                            </a:spcAft>
                          </a:pPr>
                          <a:r>
                            <a:rPr lang="en-GB" sz="1200" dirty="0">
                              <a:solidFill>
                                <a:schemeClr val="tx1"/>
                              </a:solidFill>
                              <a:effectLst/>
                            </a:rPr>
                            <a:t>Effect of school grade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pPr algn="ctr">
                            <a:lnSpc>
                              <a:spcPct val="115000"/>
                            </a:lnSpc>
                            <a:spcAft>
                              <a:spcPts val="0"/>
                            </a:spcAft>
                          </a:pPr>
                          <a:r>
                            <a:rPr lang="en-GB" sz="1200" dirty="0">
                              <a:solidFill>
                                <a:schemeClr val="tx1"/>
                              </a:solidFill>
                              <a:effectLst/>
                            </a:rPr>
                            <a:t> -0.41539 (-0.77835, -0.05243)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pPr algn="ctr">
                            <a:lnSpc>
                              <a:spcPct val="115000"/>
                            </a:lnSpc>
                            <a:spcAft>
                              <a:spcPts val="0"/>
                            </a:spcAft>
                          </a:pPr>
                          <a:r>
                            <a:rPr lang="en-GB" sz="1200" dirty="0">
                              <a:solidFill>
                                <a:schemeClr val="tx1"/>
                              </a:solidFill>
                              <a:effectLst/>
                            </a:rPr>
                            <a:t> -0.38745 (-0.67548, -0.09943)</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4E8F8"/>
                        </a:solidFill>
                      </a:tcPr>
                    </a:tc>
                    <a:extLst>
                      <a:ext uri="{0D108BD9-81ED-4DB2-BD59-A6C34878D82A}">
                        <a16:rowId xmlns:a16="http://schemas.microsoft.com/office/drawing/2014/main" val="477269262"/>
                      </a:ext>
                    </a:extLst>
                  </a:tr>
                  <a:tr h="390901">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effectLst/>
                                        <a:latin typeface="Cambria Math" panose="02040503050406030204" pitchFamily="18" charset="0"/>
                                      </a:rPr>
                                    </m:ctrlPr>
                                  </m:sSubPr>
                                  <m:e>
                                    <m:r>
                                      <a:rPr lang="en-GB" sz="1200">
                                        <a:solidFill>
                                          <a:schemeClr val="tx1"/>
                                        </a:solidFill>
                                        <a:effectLst/>
                                        <a:latin typeface="Cambria Math" panose="02040503050406030204" pitchFamily="18" charset="0"/>
                                      </a:rPr>
                                      <m:t>𝛽</m:t>
                                    </m:r>
                                  </m:e>
                                  <m:sub>
                                    <m:r>
                                      <a:rPr lang="en-GB" sz="1200">
                                        <a:solidFill>
                                          <a:schemeClr val="tx1"/>
                                        </a:solidFill>
                                        <a:effectLst/>
                                        <a:latin typeface="Cambria Math" panose="02040503050406030204" pitchFamily="18" charset="0"/>
                                      </a:rPr>
                                      <m:t>2</m:t>
                                    </m:r>
                                  </m:sub>
                                </m:sSub>
                              </m:oMath>
                            </m:oMathPara>
                          </a14:m>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pPr algn="ctr">
                            <a:lnSpc>
                              <a:spcPct val="115000"/>
                            </a:lnSpc>
                            <a:spcAft>
                              <a:spcPts val="0"/>
                            </a:spcAft>
                          </a:pPr>
                          <a:r>
                            <a:rPr lang="en-GB" sz="1200" dirty="0">
                              <a:solidFill>
                                <a:schemeClr val="tx1"/>
                              </a:solidFill>
                              <a:effectLst/>
                            </a:rPr>
                            <a:t>Effect of half day attendance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pPr algn="ctr">
                            <a:lnSpc>
                              <a:spcPct val="115000"/>
                            </a:lnSpc>
                            <a:spcAft>
                              <a:spcPts val="0"/>
                            </a:spcAft>
                          </a:pPr>
                          <a:r>
                            <a:rPr lang="en-GB" sz="1200" dirty="0">
                              <a:solidFill>
                                <a:schemeClr val="tx1"/>
                              </a:solidFill>
                              <a:effectLst/>
                            </a:rPr>
                            <a:t>-1.44351 (-2.24051, -0.64651)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8F8"/>
                        </a:solidFill>
                      </a:tcPr>
                    </a:tc>
                    <a:extLst>
                      <a:ext uri="{0D108BD9-81ED-4DB2-BD59-A6C34878D82A}">
                        <a16:rowId xmlns:a16="http://schemas.microsoft.com/office/drawing/2014/main" val="1774292768"/>
                      </a:ext>
                    </a:extLst>
                  </a:tr>
                  <a:tr h="195450">
                    <a:tc rowSpan="7">
                      <a:txBody>
                        <a:bodyPr/>
                        <a:lstStyle/>
                        <a:p>
                          <a:pPr algn="ctr">
                            <a:lnSpc>
                              <a:spcPct val="115000"/>
                            </a:lnSpc>
                            <a:spcAft>
                              <a:spcPts val="0"/>
                            </a:spcAft>
                          </a:pPr>
                          <a:r>
                            <a:rPr lang="en-GB" sz="1200" dirty="0">
                              <a:solidFill>
                                <a:schemeClr val="tx1"/>
                              </a:solidFill>
                              <a:effectLst/>
                            </a:rPr>
                            <a:t>Transmission rates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effectLst/>
                                        <a:latin typeface="Cambria Math" panose="02040503050406030204" pitchFamily="18" charset="0"/>
                                      </a:rPr>
                                    </m:ctrlPr>
                                  </m:sSubPr>
                                  <m:e>
                                    <m:r>
                                      <a:rPr lang="en-GB" sz="1200">
                                        <a:solidFill>
                                          <a:schemeClr val="tx1"/>
                                        </a:solidFill>
                                        <a:effectLst/>
                                        <a:latin typeface="Cambria Math" panose="02040503050406030204" pitchFamily="18" charset="0"/>
                                      </a:rPr>
                                      <m:t>𝛽</m:t>
                                    </m:r>
                                  </m:e>
                                  <m:sub>
                                    <m:r>
                                      <a:rPr lang="en-GB" sz="1200">
                                        <a:solidFill>
                                          <a:schemeClr val="tx1"/>
                                        </a:solidFill>
                                        <a:effectLst/>
                                        <a:latin typeface="Cambria Math" panose="02040503050406030204" pitchFamily="18" charset="0"/>
                                      </a:rPr>
                                      <m:t>3</m:t>
                                    </m:r>
                                  </m:sub>
                                </m:sSub>
                              </m:oMath>
                            </m:oMathPara>
                          </a14:m>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Exogenous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4e-07 (3e-07, 5e-07)</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1.9e-06 (1.3e-06, 2.6e-06)</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3656816677"/>
                      </a:ext>
                    </a:extLst>
                  </a:tr>
                  <a:tr h="195450">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effectLst/>
                                        <a:latin typeface="Cambria Math" panose="02040503050406030204" pitchFamily="18" charset="0"/>
                                      </a:rPr>
                                    </m:ctrlPr>
                                  </m:sSubPr>
                                  <m:e>
                                    <m:r>
                                      <a:rPr lang="en-GB" sz="1200">
                                        <a:solidFill>
                                          <a:schemeClr val="tx1"/>
                                        </a:solidFill>
                                        <a:effectLst/>
                                        <a:latin typeface="Cambria Math" panose="02040503050406030204" pitchFamily="18" charset="0"/>
                                      </a:rPr>
                                      <m:t>𝛽</m:t>
                                    </m:r>
                                  </m:e>
                                  <m:sub>
                                    <m:r>
                                      <a:rPr lang="en-GB" sz="1200">
                                        <a:solidFill>
                                          <a:schemeClr val="tx1"/>
                                        </a:solidFill>
                                        <a:effectLst/>
                                        <a:latin typeface="Cambria Math" panose="02040503050406030204" pitchFamily="18" charset="0"/>
                                      </a:rPr>
                                      <m:t>4</m:t>
                                    </m:r>
                                  </m:sub>
                                </m:sSub>
                              </m:oMath>
                            </m:oMathPara>
                          </a14:m>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Within school</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0.0006 (0.0004, 0.00091)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872171304"/>
                      </a:ext>
                    </a:extLst>
                  </a:tr>
                  <a:tr h="195450">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effectLst/>
                                        <a:latin typeface="Cambria Math" panose="02040503050406030204" pitchFamily="18" charset="0"/>
                                      </a:rPr>
                                    </m:ctrlPr>
                                  </m:sSubPr>
                                  <m:e>
                                    <m:r>
                                      <a:rPr lang="en-GB" sz="1200">
                                        <a:solidFill>
                                          <a:schemeClr val="tx1"/>
                                        </a:solidFill>
                                        <a:effectLst/>
                                        <a:latin typeface="Cambria Math" panose="02040503050406030204" pitchFamily="18" charset="0"/>
                                      </a:rPr>
                                      <m:t>𝛽</m:t>
                                    </m:r>
                                  </m:e>
                                  <m:sub>
                                    <m:r>
                                      <a:rPr lang="en-GB" sz="1200">
                                        <a:solidFill>
                                          <a:schemeClr val="tx1"/>
                                        </a:solidFill>
                                        <a:effectLst/>
                                        <a:latin typeface="Cambria Math" panose="02040503050406030204" pitchFamily="18" charset="0"/>
                                      </a:rPr>
                                      <m:t>5</m:t>
                                    </m:r>
                                  </m:sub>
                                </m:sSub>
                              </m:oMath>
                            </m:oMathPara>
                          </a14:m>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Within grade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0.00128 (0.0004, 0.00272)</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2673903492"/>
                      </a:ext>
                    </a:extLst>
                  </a:tr>
                  <a:tr h="195450">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effectLst/>
                                        <a:latin typeface="Cambria Math" panose="02040503050406030204" pitchFamily="18" charset="0"/>
                                      </a:rPr>
                                    </m:ctrlPr>
                                  </m:sSubPr>
                                  <m:e>
                                    <m:r>
                                      <a:rPr lang="en-GB" sz="1200">
                                        <a:solidFill>
                                          <a:schemeClr val="tx1"/>
                                        </a:solidFill>
                                        <a:effectLst/>
                                        <a:latin typeface="Cambria Math" panose="02040503050406030204" pitchFamily="18" charset="0"/>
                                      </a:rPr>
                                      <m:t>𝛽</m:t>
                                    </m:r>
                                  </m:e>
                                  <m:sub>
                                    <m:r>
                                      <a:rPr lang="en-GB" sz="1200">
                                        <a:solidFill>
                                          <a:schemeClr val="tx1"/>
                                        </a:solidFill>
                                        <a:effectLst/>
                                        <a:latin typeface="Cambria Math" panose="02040503050406030204" pitchFamily="18" charset="0"/>
                                      </a:rPr>
                                      <m:t>6</m:t>
                                    </m:r>
                                  </m:sub>
                                </m:sSub>
                              </m:oMath>
                            </m:oMathPara>
                          </a14:m>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Within class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2588351833"/>
                      </a:ext>
                    </a:extLst>
                  </a:tr>
                  <a:tr h="390901">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effectLst/>
                                        <a:latin typeface="Cambria Math" panose="02040503050406030204" pitchFamily="18" charset="0"/>
                                      </a:rPr>
                                    </m:ctrlPr>
                                  </m:sSubPr>
                                  <m:e>
                                    <m:r>
                                      <a:rPr lang="en-GB" sz="1200">
                                        <a:solidFill>
                                          <a:schemeClr val="tx1"/>
                                        </a:solidFill>
                                        <a:effectLst/>
                                        <a:latin typeface="Cambria Math" panose="02040503050406030204" pitchFamily="18" charset="0"/>
                                      </a:rPr>
                                      <m:t>𝛽</m:t>
                                    </m:r>
                                  </m:e>
                                  <m:sub>
                                    <m:r>
                                      <a:rPr lang="en-GB" sz="1200">
                                        <a:solidFill>
                                          <a:schemeClr val="tx1"/>
                                        </a:solidFill>
                                        <a:effectLst/>
                                        <a:latin typeface="Cambria Math" panose="02040503050406030204" pitchFamily="18" charset="0"/>
                                      </a:rPr>
                                      <m:t>7</m:t>
                                    </m:r>
                                  </m:sub>
                                </m:sSub>
                              </m:oMath>
                            </m:oMathPara>
                          </a14:m>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Know each other</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0.00026 (9e-05, 0.00077)</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0.00073 (0.0005, 0.00106)</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2133508426"/>
                      </a:ext>
                    </a:extLst>
                  </a:tr>
                  <a:tr h="195450">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effectLst/>
                                        <a:latin typeface="Cambria Math" panose="02040503050406030204" pitchFamily="18" charset="0"/>
                                      </a:rPr>
                                    </m:ctrlPr>
                                  </m:sSubPr>
                                  <m:e>
                                    <m:r>
                                      <a:rPr lang="en-GB" sz="1200">
                                        <a:solidFill>
                                          <a:schemeClr val="tx1"/>
                                        </a:solidFill>
                                        <a:effectLst/>
                                        <a:latin typeface="Cambria Math" panose="02040503050406030204" pitchFamily="18" charset="0"/>
                                      </a:rPr>
                                      <m:t>𝛽</m:t>
                                    </m:r>
                                  </m:e>
                                  <m:sub>
                                    <m:r>
                                      <a:rPr lang="en-GB" sz="1200">
                                        <a:solidFill>
                                          <a:schemeClr val="tx1"/>
                                        </a:solidFill>
                                        <a:effectLst/>
                                        <a:latin typeface="Cambria Math" panose="02040503050406030204" pitchFamily="18" charset="0"/>
                                      </a:rPr>
                                      <m:t>8</m:t>
                                    </m:r>
                                  </m:sub>
                                </m:sSub>
                              </m:oMath>
                            </m:oMathPara>
                          </a14:m>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Friendship</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157392837"/>
                      </a:ext>
                    </a:extLst>
                  </a:tr>
                  <a:tr h="195450">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GB" sz="1200" i="1" smtClean="0">
                                        <a:solidFill>
                                          <a:schemeClr val="tx1"/>
                                        </a:solidFill>
                                        <a:effectLst/>
                                        <a:latin typeface="Cambria Math" panose="02040503050406030204" pitchFamily="18" charset="0"/>
                                      </a:rPr>
                                    </m:ctrlPr>
                                  </m:sSubPr>
                                  <m:e>
                                    <m:r>
                                      <a:rPr lang="en-GB" sz="1200">
                                        <a:solidFill>
                                          <a:schemeClr val="tx1"/>
                                        </a:solidFill>
                                        <a:effectLst/>
                                        <a:latin typeface="Cambria Math" panose="02040503050406030204" pitchFamily="18" charset="0"/>
                                      </a:rPr>
                                      <m:t>𝛽</m:t>
                                    </m:r>
                                  </m:e>
                                  <m:sub>
                                    <m:r>
                                      <a:rPr lang="en-GB" sz="1200" b="0" i="0" smtClean="0">
                                        <a:solidFill>
                                          <a:schemeClr val="tx1"/>
                                        </a:solidFill>
                                        <a:effectLst/>
                                        <a:latin typeface="Cambria Math" panose="02040503050406030204" pitchFamily="18" charset="0"/>
                                      </a:rPr>
                                      <m:t>9</m:t>
                                    </m:r>
                                  </m:sub>
                                </m:sSub>
                              </m:oMath>
                            </m:oMathPara>
                          </a14:m>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Talk to</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3528392351"/>
                      </a:ext>
                    </a:extLst>
                  </a:tr>
                </a:tbl>
              </a:graphicData>
            </a:graphic>
          </p:graphicFrame>
        </mc:Choice>
        <mc:Fallback xmlns="">
          <p:graphicFrame>
            <p:nvGraphicFramePr>
              <p:cNvPr id="5" name="Table 4">
                <a:extLst>
                  <a:ext uri="{FF2B5EF4-FFF2-40B4-BE49-F238E27FC236}">
                    <a16:creationId xmlns:a16="http://schemas.microsoft.com/office/drawing/2014/main" id="{F144C303-9CCE-480A-8F97-210578C9BC24}"/>
                  </a:ext>
                </a:extLst>
              </p:cNvPr>
              <p:cNvGraphicFramePr>
                <a:graphicFrameLocks noGrp="1" noChangeAspect="1"/>
              </p:cNvGraphicFramePr>
              <p:nvPr>
                <p:extLst>
                  <p:ext uri="{D42A27DB-BD31-4B8C-83A1-F6EECF244321}">
                    <p14:modId xmlns:p14="http://schemas.microsoft.com/office/powerpoint/2010/main" val="2129602336"/>
                  </p:ext>
                </p:extLst>
              </p:nvPr>
            </p:nvGraphicFramePr>
            <p:xfrm>
              <a:off x="215516" y="2522179"/>
              <a:ext cx="8712968" cy="2860545"/>
            </p:xfrm>
            <a:graphic>
              <a:graphicData uri="http://schemas.openxmlformats.org/drawingml/2006/table">
                <a:tbl>
                  <a:tblPr firstRow="1" firstCol="1" bandRow="1">
                    <a:tableStyleId>{2D5ABB26-0587-4C30-8999-92F81FD0307C}</a:tableStyleId>
                  </a:tblPr>
                  <a:tblGrid>
                    <a:gridCol w="1146192">
                      <a:extLst>
                        <a:ext uri="{9D8B030D-6E8A-4147-A177-3AD203B41FA5}">
                          <a16:colId xmlns:a16="http://schemas.microsoft.com/office/drawing/2014/main" val="859458162"/>
                        </a:ext>
                      </a:extLst>
                    </a:gridCol>
                    <a:gridCol w="984244">
                      <a:extLst>
                        <a:ext uri="{9D8B030D-6E8A-4147-A177-3AD203B41FA5}">
                          <a16:colId xmlns:a16="http://schemas.microsoft.com/office/drawing/2014/main" val="1439646859"/>
                        </a:ext>
                      </a:extLst>
                    </a:gridCol>
                    <a:gridCol w="1384719">
                      <a:extLst>
                        <a:ext uri="{9D8B030D-6E8A-4147-A177-3AD203B41FA5}">
                          <a16:colId xmlns:a16="http://schemas.microsoft.com/office/drawing/2014/main" val="3472387075"/>
                        </a:ext>
                      </a:extLst>
                    </a:gridCol>
                    <a:gridCol w="2597542">
                      <a:extLst>
                        <a:ext uri="{9D8B030D-6E8A-4147-A177-3AD203B41FA5}">
                          <a16:colId xmlns:a16="http://schemas.microsoft.com/office/drawing/2014/main" val="491036219"/>
                        </a:ext>
                      </a:extLst>
                    </a:gridCol>
                    <a:gridCol w="2600271">
                      <a:extLst>
                        <a:ext uri="{9D8B030D-6E8A-4147-A177-3AD203B41FA5}">
                          <a16:colId xmlns:a16="http://schemas.microsoft.com/office/drawing/2014/main" val="2456627618"/>
                        </a:ext>
                      </a:extLst>
                    </a:gridCol>
                  </a:tblGrid>
                  <a:tr h="196787">
                    <a:tc>
                      <a:txBody>
                        <a:bodyPr/>
                        <a:lstStyle/>
                        <a:p>
                          <a:pPr algn="ctr">
                            <a:lnSpc>
                              <a:spcPct val="115000"/>
                            </a:lnSpc>
                            <a:spcAft>
                              <a:spcPts val="0"/>
                            </a:spcAft>
                          </a:pPr>
                          <a:r>
                            <a:rPr lang="en-GB" sz="1200" dirty="0">
                              <a:solidFill>
                                <a:schemeClr val="tx1"/>
                              </a:solidFill>
                              <a:effectLst/>
                            </a:rPr>
                            <a:t>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dirty="0">
                              <a:solidFill>
                                <a:schemeClr val="tx1"/>
                              </a:solidFill>
                              <a:effectLst/>
                            </a:rPr>
                            <a:t>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dirty="0">
                              <a:solidFill>
                                <a:schemeClr val="tx1"/>
                              </a:solidFill>
                              <a:effectLst/>
                            </a:rPr>
                            <a:t>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ct val="115000"/>
                            </a:lnSpc>
                            <a:spcAft>
                              <a:spcPts val="0"/>
                            </a:spcAft>
                          </a:pPr>
                          <a:r>
                            <a:rPr lang="en-GB" sz="1200" b="1" dirty="0">
                              <a:solidFill>
                                <a:schemeClr val="tx1"/>
                              </a:solidFill>
                              <a:effectLst/>
                            </a:rPr>
                            <a:t>Pathogen</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4849156"/>
                      </a:ext>
                    </a:extLst>
                  </a:tr>
                  <a:tr h="196787">
                    <a:tc>
                      <a:txBody>
                        <a:bodyPr/>
                        <a:lstStyle/>
                        <a:p>
                          <a:pPr algn="ctr">
                            <a:lnSpc>
                              <a:spcPct val="115000"/>
                            </a:lnSpc>
                            <a:spcAft>
                              <a:spcPts val="0"/>
                            </a:spcAft>
                          </a:pPr>
                          <a:r>
                            <a:rPr lang="en-GB" sz="1200" b="1" dirty="0">
                              <a:solidFill>
                                <a:schemeClr val="tx1"/>
                              </a:solidFill>
                              <a:effectLst/>
                            </a:rPr>
                            <a:t>Type</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b="1" dirty="0">
                              <a:solidFill>
                                <a:schemeClr val="tx1"/>
                              </a:solidFill>
                              <a:effectLst/>
                            </a:rPr>
                            <a:t>Parameter</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b="1" dirty="0">
                              <a:solidFill>
                                <a:schemeClr val="tx1"/>
                              </a:solidFill>
                              <a:effectLst/>
                            </a:rPr>
                            <a:t>Controlling</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b="1" dirty="0">
                              <a:solidFill>
                                <a:schemeClr val="tx1"/>
                              </a:solidFill>
                              <a:effectLst/>
                            </a:rPr>
                            <a:t>Influenza A</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200" b="1" dirty="0">
                              <a:solidFill>
                                <a:schemeClr val="tx1"/>
                              </a:solidFill>
                              <a:effectLst/>
                            </a:rPr>
                            <a:t>Influenza B</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38185612"/>
                      </a:ext>
                    </a:extLst>
                  </a:tr>
                  <a:tr h="407099">
                    <a:tc rowSpan="2">
                      <a:txBody>
                        <a:bodyPr/>
                        <a:lstStyle/>
                        <a:p>
                          <a:pPr algn="ctr">
                            <a:lnSpc>
                              <a:spcPct val="115000"/>
                            </a:lnSpc>
                            <a:spcAft>
                              <a:spcPts val="0"/>
                            </a:spcAft>
                          </a:pPr>
                          <a:r>
                            <a:rPr lang="en-GB" sz="1200" dirty="0">
                              <a:solidFill>
                                <a:schemeClr val="tx1"/>
                              </a:solidFill>
                              <a:effectLst/>
                            </a:rPr>
                            <a:t>Individual risk factors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blipFill>
                          <a:blip r:embed="rId3"/>
                          <a:stretch>
                            <a:fillRect l="-116667" t="-105970" r="-667901" b="-523881"/>
                          </a:stretch>
                        </a:blipFill>
                      </a:tcPr>
                    </a:tc>
                    <a:tc>
                      <a:txBody>
                        <a:bodyPr/>
                        <a:lstStyle/>
                        <a:p>
                          <a:pPr algn="ctr">
                            <a:lnSpc>
                              <a:spcPct val="115000"/>
                            </a:lnSpc>
                            <a:spcAft>
                              <a:spcPts val="0"/>
                            </a:spcAft>
                          </a:pPr>
                          <a:r>
                            <a:rPr lang="en-GB" sz="1200" dirty="0">
                              <a:solidFill>
                                <a:schemeClr val="tx1"/>
                              </a:solidFill>
                              <a:effectLst/>
                            </a:rPr>
                            <a:t>Effect of school grade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pPr algn="ctr">
                            <a:lnSpc>
                              <a:spcPct val="115000"/>
                            </a:lnSpc>
                            <a:spcAft>
                              <a:spcPts val="0"/>
                            </a:spcAft>
                          </a:pPr>
                          <a:r>
                            <a:rPr lang="en-GB" sz="1200" dirty="0">
                              <a:solidFill>
                                <a:schemeClr val="tx1"/>
                              </a:solidFill>
                              <a:effectLst/>
                            </a:rPr>
                            <a:t> -0.41539 (-0.77835, -0.05243)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pPr algn="ctr">
                            <a:lnSpc>
                              <a:spcPct val="115000"/>
                            </a:lnSpc>
                            <a:spcAft>
                              <a:spcPts val="0"/>
                            </a:spcAft>
                          </a:pPr>
                          <a:r>
                            <a:rPr lang="en-GB" sz="1200" dirty="0">
                              <a:solidFill>
                                <a:schemeClr val="tx1"/>
                              </a:solidFill>
                              <a:effectLst/>
                            </a:rPr>
                            <a:t> -0.38745 (-0.67548, -0.09943)</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4E8F8"/>
                        </a:solidFill>
                      </a:tcPr>
                    </a:tc>
                    <a:extLst>
                      <a:ext uri="{0D108BD9-81ED-4DB2-BD59-A6C34878D82A}">
                        <a16:rowId xmlns:a16="http://schemas.microsoft.com/office/drawing/2014/main" val="477269262"/>
                      </a:ext>
                    </a:extLst>
                  </a:tr>
                  <a:tr h="407099">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6667" t="-209091" r="-667901" b="-431818"/>
                          </a:stretch>
                        </a:blipFill>
                      </a:tcPr>
                    </a:tc>
                    <a:tc>
                      <a:txBody>
                        <a:bodyPr/>
                        <a:lstStyle/>
                        <a:p>
                          <a:pPr algn="ctr">
                            <a:lnSpc>
                              <a:spcPct val="115000"/>
                            </a:lnSpc>
                            <a:spcAft>
                              <a:spcPts val="0"/>
                            </a:spcAft>
                          </a:pPr>
                          <a:r>
                            <a:rPr lang="en-GB" sz="1200" dirty="0">
                              <a:solidFill>
                                <a:schemeClr val="tx1"/>
                              </a:solidFill>
                              <a:effectLst/>
                            </a:rPr>
                            <a:t>Effect of half day attendance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8F8"/>
                        </a:solidFill>
                      </a:tcPr>
                    </a:tc>
                    <a:tc>
                      <a:txBody>
                        <a:bodyPr/>
                        <a:lstStyle/>
                        <a:p>
                          <a:pPr algn="ctr">
                            <a:lnSpc>
                              <a:spcPct val="115000"/>
                            </a:lnSpc>
                            <a:spcAft>
                              <a:spcPts val="0"/>
                            </a:spcAft>
                          </a:pPr>
                          <a:r>
                            <a:rPr lang="en-GB" sz="1200" dirty="0">
                              <a:solidFill>
                                <a:schemeClr val="tx1"/>
                              </a:solidFill>
                              <a:effectLst/>
                            </a:rPr>
                            <a:t>-1.44351 (-2.24051, -0.64651)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8F8"/>
                        </a:solidFill>
                      </a:tcPr>
                    </a:tc>
                    <a:extLst>
                      <a:ext uri="{0D108BD9-81ED-4DB2-BD59-A6C34878D82A}">
                        <a16:rowId xmlns:a16="http://schemas.microsoft.com/office/drawing/2014/main" val="1774292768"/>
                      </a:ext>
                    </a:extLst>
                  </a:tr>
                  <a:tr h="210312">
                    <a:tc rowSpan="7">
                      <a:txBody>
                        <a:bodyPr/>
                        <a:lstStyle/>
                        <a:p>
                          <a:pPr algn="ctr">
                            <a:lnSpc>
                              <a:spcPct val="115000"/>
                            </a:lnSpc>
                            <a:spcAft>
                              <a:spcPts val="0"/>
                            </a:spcAft>
                          </a:pPr>
                          <a:r>
                            <a:rPr lang="en-GB" sz="1200" dirty="0">
                              <a:solidFill>
                                <a:schemeClr val="tx1"/>
                              </a:solidFill>
                              <a:effectLst/>
                            </a:rPr>
                            <a:t>Transmission rates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blipFill>
                          <a:blip r:embed="rId3"/>
                          <a:stretch>
                            <a:fillRect l="-116667" t="-582857" r="-667901" b="-714286"/>
                          </a:stretch>
                        </a:blipFill>
                      </a:tcPr>
                    </a:tc>
                    <a:tc>
                      <a:txBody>
                        <a:bodyPr/>
                        <a:lstStyle/>
                        <a:p>
                          <a:pPr algn="ctr">
                            <a:lnSpc>
                              <a:spcPct val="115000"/>
                            </a:lnSpc>
                            <a:spcAft>
                              <a:spcPts val="0"/>
                            </a:spcAft>
                          </a:pPr>
                          <a:r>
                            <a:rPr lang="en-GB" sz="1200" dirty="0">
                              <a:solidFill>
                                <a:schemeClr val="tx1"/>
                              </a:solidFill>
                              <a:effectLst/>
                            </a:rPr>
                            <a:t>Exogenous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4e-07 (3e-07, 5e-07)</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1.9e-06 (1.3e-06, 2.6e-06)</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3656816677"/>
                      </a:ext>
                    </a:extLst>
                  </a:tr>
                  <a:tr h="210312">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blipFill>
                          <a:blip r:embed="rId3"/>
                          <a:stretch>
                            <a:fillRect l="-116667" t="-682857" r="-667901" b="-614286"/>
                          </a:stretch>
                        </a:blipFill>
                      </a:tcPr>
                    </a:tc>
                    <a:tc>
                      <a:txBody>
                        <a:bodyPr/>
                        <a:lstStyle/>
                        <a:p>
                          <a:pPr algn="ctr">
                            <a:lnSpc>
                              <a:spcPct val="115000"/>
                            </a:lnSpc>
                            <a:spcAft>
                              <a:spcPts val="0"/>
                            </a:spcAft>
                          </a:pPr>
                          <a:r>
                            <a:rPr lang="en-GB" sz="1200" dirty="0">
                              <a:solidFill>
                                <a:schemeClr val="tx1"/>
                              </a:solidFill>
                              <a:effectLst/>
                            </a:rPr>
                            <a:t>Within school</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0.0006 (0.0004, 0.00091)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872171304"/>
                      </a:ext>
                    </a:extLst>
                  </a:tr>
                  <a:tr h="210312">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blipFill>
                          <a:blip r:embed="rId3"/>
                          <a:stretch>
                            <a:fillRect l="-116667" t="-805882" r="-667901" b="-532353"/>
                          </a:stretch>
                        </a:blipFill>
                      </a:tcPr>
                    </a:tc>
                    <a:tc>
                      <a:txBody>
                        <a:bodyPr/>
                        <a:lstStyle/>
                        <a:p>
                          <a:pPr algn="ctr">
                            <a:lnSpc>
                              <a:spcPct val="115000"/>
                            </a:lnSpc>
                            <a:spcAft>
                              <a:spcPts val="0"/>
                            </a:spcAft>
                          </a:pPr>
                          <a:r>
                            <a:rPr lang="en-GB" sz="1200" dirty="0">
                              <a:solidFill>
                                <a:schemeClr val="tx1"/>
                              </a:solidFill>
                              <a:effectLst/>
                            </a:rPr>
                            <a:t>Within grade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0.00128 (0.0004, 0.00272)</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2673903492"/>
                      </a:ext>
                    </a:extLst>
                  </a:tr>
                  <a:tr h="210312">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blipFill>
                          <a:blip r:embed="rId3"/>
                          <a:stretch>
                            <a:fillRect l="-116667" t="-880000" r="-667901" b="-417143"/>
                          </a:stretch>
                        </a:blipFill>
                      </a:tcPr>
                    </a:tc>
                    <a:tc>
                      <a:txBody>
                        <a:bodyPr/>
                        <a:lstStyle/>
                        <a:p>
                          <a:pPr algn="ctr">
                            <a:lnSpc>
                              <a:spcPct val="115000"/>
                            </a:lnSpc>
                            <a:spcAft>
                              <a:spcPts val="0"/>
                            </a:spcAft>
                          </a:pPr>
                          <a:r>
                            <a:rPr lang="en-GB" sz="1200" dirty="0">
                              <a:solidFill>
                                <a:schemeClr val="tx1"/>
                              </a:solidFill>
                              <a:effectLst/>
                            </a:rPr>
                            <a:t>Within class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2588351833"/>
                      </a:ext>
                    </a:extLst>
                  </a:tr>
                  <a:tr h="390901">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blipFill>
                          <a:blip r:embed="rId3"/>
                          <a:stretch>
                            <a:fillRect l="-116667" t="-535938" r="-667901" b="-128125"/>
                          </a:stretch>
                        </a:blipFill>
                      </a:tcPr>
                    </a:tc>
                    <a:tc>
                      <a:txBody>
                        <a:bodyPr/>
                        <a:lstStyle/>
                        <a:p>
                          <a:pPr algn="ctr">
                            <a:lnSpc>
                              <a:spcPct val="115000"/>
                            </a:lnSpc>
                            <a:spcAft>
                              <a:spcPts val="0"/>
                            </a:spcAft>
                          </a:pPr>
                          <a:r>
                            <a:rPr lang="en-GB" sz="1200" dirty="0">
                              <a:solidFill>
                                <a:schemeClr val="tx1"/>
                              </a:solidFill>
                              <a:effectLst/>
                            </a:rPr>
                            <a:t>Know each other</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0.00026 (9e-05, 0.00077)</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0.00073 (0.0005, 0.00106)</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2133508426"/>
                      </a:ext>
                    </a:extLst>
                  </a:tr>
                  <a:tr h="210312">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blipFill>
                          <a:blip r:embed="rId3"/>
                          <a:stretch>
                            <a:fillRect l="-116667" t="-1197059" r="-667901" b="-141176"/>
                          </a:stretch>
                        </a:blipFill>
                      </a:tcPr>
                    </a:tc>
                    <a:tc>
                      <a:txBody>
                        <a:bodyPr/>
                        <a:lstStyle/>
                        <a:p>
                          <a:pPr algn="ctr">
                            <a:lnSpc>
                              <a:spcPct val="115000"/>
                            </a:lnSpc>
                            <a:spcAft>
                              <a:spcPts val="0"/>
                            </a:spcAft>
                          </a:pPr>
                          <a:r>
                            <a:rPr lang="en-GB" sz="1200" dirty="0">
                              <a:solidFill>
                                <a:schemeClr val="tx1"/>
                              </a:solidFill>
                              <a:effectLst/>
                            </a:rPr>
                            <a:t>Friendship</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157392837"/>
                      </a:ext>
                    </a:extLst>
                  </a:tr>
                  <a:tr h="210312">
                    <a:tc vMerge="1">
                      <a:txBody>
                        <a:bodyPr/>
                        <a:lstStyle/>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6667" t="-1260000" r="-667901" b="-37143"/>
                          </a:stretch>
                        </a:blipFill>
                      </a:tcPr>
                    </a:tc>
                    <a:tc>
                      <a:txBody>
                        <a:bodyPr/>
                        <a:lstStyle/>
                        <a:p>
                          <a:pPr algn="ctr">
                            <a:lnSpc>
                              <a:spcPct val="115000"/>
                            </a:lnSpc>
                            <a:spcAft>
                              <a:spcPts val="0"/>
                            </a:spcAft>
                          </a:pPr>
                          <a:r>
                            <a:rPr lang="en-GB" sz="1200" dirty="0">
                              <a:solidFill>
                                <a:schemeClr val="tx1"/>
                              </a:solidFill>
                              <a:effectLst/>
                            </a:rPr>
                            <a:t>Talk to</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0E0"/>
                        </a:solidFill>
                      </a:tcPr>
                    </a:tc>
                    <a:tc>
                      <a:txBody>
                        <a:bodyPr/>
                        <a:lstStyle/>
                        <a:p>
                          <a:pPr algn="ctr">
                            <a:lnSpc>
                              <a:spcPct val="115000"/>
                            </a:lnSpc>
                            <a:spcAft>
                              <a:spcPts val="0"/>
                            </a:spcAft>
                          </a:pPr>
                          <a:r>
                            <a:rPr lang="en-GB" sz="1200" dirty="0">
                              <a:solidFill>
                                <a:schemeClr val="tx1"/>
                              </a:solidFill>
                              <a:effectLst/>
                            </a:rPr>
                            <a: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0E0"/>
                        </a:solidFill>
                      </a:tcPr>
                    </a:tc>
                    <a:extLst>
                      <a:ext uri="{0D108BD9-81ED-4DB2-BD59-A6C34878D82A}">
                        <a16:rowId xmlns:a16="http://schemas.microsoft.com/office/drawing/2014/main" val="3528392351"/>
                      </a:ext>
                    </a:extLst>
                  </a:tr>
                </a:tbl>
              </a:graphicData>
            </a:graphic>
          </p:graphicFrame>
        </mc:Fallback>
      </mc:AlternateContent>
    </p:spTree>
    <p:extLst>
      <p:ext uri="{BB962C8B-B14F-4D97-AF65-F5344CB8AC3E}">
        <p14:creationId xmlns:p14="http://schemas.microsoft.com/office/powerpoint/2010/main" val="408537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0BEB-81A6-4907-8F0F-A9D865E53EB4}"/>
              </a:ext>
            </a:extLst>
          </p:cNvPr>
          <p:cNvSpPr>
            <a:spLocks noGrp="1"/>
          </p:cNvSpPr>
          <p:nvPr>
            <p:ph type="title"/>
          </p:nvPr>
        </p:nvSpPr>
        <p:spPr/>
        <p:txBody>
          <a:bodyPr>
            <a:normAutofit fontScale="90000"/>
          </a:bodyPr>
          <a:lstStyle/>
          <a:p>
            <a:r>
              <a:rPr lang="en-GB" dirty="0" err="1"/>
              <a:t>Cauchemez</a:t>
            </a:r>
            <a:r>
              <a:rPr lang="en-GB" dirty="0"/>
              <a:t> et al 2009 PNAS</a:t>
            </a:r>
          </a:p>
        </p:txBody>
      </p:sp>
      <p:sp>
        <p:nvSpPr>
          <p:cNvPr id="3" name="Content Placeholder 2">
            <a:extLst>
              <a:ext uri="{FF2B5EF4-FFF2-40B4-BE49-F238E27FC236}">
                <a16:creationId xmlns:a16="http://schemas.microsoft.com/office/drawing/2014/main" id="{0B66E12E-ADB4-4DE3-A700-86D400B87F6B}"/>
              </a:ext>
            </a:extLst>
          </p:cNvPr>
          <p:cNvSpPr>
            <a:spLocks noGrp="1"/>
          </p:cNvSpPr>
          <p:nvPr>
            <p:ph idx="1"/>
          </p:nvPr>
        </p:nvSpPr>
        <p:spPr>
          <a:xfrm>
            <a:off x="5004048" y="1772817"/>
            <a:ext cx="3682752" cy="4704183"/>
          </a:xfrm>
        </p:spPr>
        <p:txBody>
          <a:bodyPr/>
          <a:lstStyle/>
          <a:p>
            <a:r>
              <a:rPr lang="en-GB" dirty="0"/>
              <a:t>Syndromic case definition (not lab confirmed)</a:t>
            </a:r>
          </a:p>
        </p:txBody>
      </p:sp>
      <p:sp>
        <p:nvSpPr>
          <p:cNvPr id="4" name="Slide Number Placeholder 3">
            <a:extLst>
              <a:ext uri="{FF2B5EF4-FFF2-40B4-BE49-F238E27FC236}">
                <a16:creationId xmlns:a16="http://schemas.microsoft.com/office/drawing/2014/main" id="{F844CAC9-D900-433B-B7A3-EC473114CB33}"/>
              </a:ext>
            </a:extLst>
          </p:cNvPr>
          <p:cNvSpPr>
            <a:spLocks noGrp="1"/>
          </p:cNvSpPr>
          <p:nvPr>
            <p:ph type="sldNum" sz="quarter" idx="12"/>
          </p:nvPr>
        </p:nvSpPr>
        <p:spPr/>
        <p:txBody>
          <a:bodyPr/>
          <a:lstStyle/>
          <a:p>
            <a:fld id="{1BC40071-A885-43FF-8778-7315D0A05B50}" type="slidenum">
              <a:rPr lang="en-GB" smtClean="0"/>
              <a:t>27</a:t>
            </a:fld>
            <a:endParaRPr lang="en-GB"/>
          </a:p>
        </p:txBody>
      </p:sp>
      <p:pic>
        <p:nvPicPr>
          <p:cNvPr id="5" name="Picture 4">
            <a:extLst>
              <a:ext uri="{FF2B5EF4-FFF2-40B4-BE49-F238E27FC236}">
                <a16:creationId xmlns:a16="http://schemas.microsoft.com/office/drawing/2014/main" id="{7D8B0B9C-C72F-4923-9241-CFE57412EC0D}"/>
              </a:ext>
            </a:extLst>
          </p:cNvPr>
          <p:cNvPicPr>
            <a:picLocks noChangeAspect="1"/>
          </p:cNvPicPr>
          <p:nvPr/>
        </p:nvPicPr>
        <p:blipFill rotWithShape="1">
          <a:blip r:embed="rId2"/>
          <a:srcRect t="11949"/>
          <a:stretch/>
        </p:blipFill>
        <p:spPr>
          <a:xfrm>
            <a:off x="457200" y="1772817"/>
            <a:ext cx="4023109" cy="2232248"/>
          </a:xfrm>
          <a:prstGeom prst="rect">
            <a:avLst/>
          </a:prstGeom>
        </p:spPr>
      </p:pic>
      <p:pic>
        <p:nvPicPr>
          <p:cNvPr id="6" name="Picture 5">
            <a:extLst>
              <a:ext uri="{FF2B5EF4-FFF2-40B4-BE49-F238E27FC236}">
                <a16:creationId xmlns:a16="http://schemas.microsoft.com/office/drawing/2014/main" id="{6A391139-15CF-4A02-B587-86B9160C0A9B}"/>
              </a:ext>
            </a:extLst>
          </p:cNvPr>
          <p:cNvPicPr>
            <a:picLocks noChangeAspect="1"/>
          </p:cNvPicPr>
          <p:nvPr/>
        </p:nvPicPr>
        <p:blipFill>
          <a:blip r:embed="rId3"/>
          <a:stretch>
            <a:fillRect/>
          </a:stretch>
        </p:blipFill>
        <p:spPr>
          <a:xfrm>
            <a:off x="837010" y="4150694"/>
            <a:ext cx="3643299" cy="2248683"/>
          </a:xfrm>
          <a:prstGeom prst="rect">
            <a:avLst/>
          </a:prstGeom>
        </p:spPr>
      </p:pic>
    </p:spTree>
    <p:extLst>
      <p:ext uri="{BB962C8B-B14F-4D97-AF65-F5344CB8AC3E}">
        <p14:creationId xmlns:p14="http://schemas.microsoft.com/office/powerpoint/2010/main" val="351091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School children and influenza epidemics</a:t>
            </a:r>
          </a:p>
        </p:txBody>
      </p:sp>
      <p:sp>
        <p:nvSpPr>
          <p:cNvPr id="3" name="Content Placeholder 2">
            <a:extLst>
              <a:ext uri="{FF2B5EF4-FFF2-40B4-BE49-F238E27FC236}">
                <a16:creationId xmlns:a16="http://schemas.microsoft.com/office/drawing/2014/main" id="{D4280C7B-8397-4193-B5D3-48CC6A647019}"/>
              </a:ext>
            </a:extLst>
          </p:cNvPr>
          <p:cNvSpPr>
            <a:spLocks noGrp="1"/>
          </p:cNvSpPr>
          <p:nvPr>
            <p:ph idx="1"/>
          </p:nvPr>
        </p:nvSpPr>
        <p:spPr>
          <a:xfrm>
            <a:off x="457200" y="1382680"/>
            <a:ext cx="7162799" cy="5000897"/>
          </a:xfrm>
        </p:spPr>
        <p:txBody>
          <a:bodyPr>
            <a:normAutofit/>
          </a:bodyPr>
          <a:lstStyle/>
          <a:p>
            <a:pPr>
              <a:spcBef>
                <a:spcPts val="0"/>
              </a:spcBef>
            </a:pPr>
            <a:r>
              <a:rPr lang="en-GB" dirty="0"/>
              <a:t>Multiple factors may explain the apparent role of school children</a:t>
            </a:r>
          </a:p>
          <a:p>
            <a:pPr lvl="1">
              <a:spcBef>
                <a:spcPts val="0"/>
              </a:spcBef>
            </a:pPr>
            <a:r>
              <a:rPr lang="en-GB" dirty="0">
                <a:solidFill>
                  <a:schemeClr val="tx2"/>
                </a:solidFill>
              </a:rPr>
              <a:t>Mixing rates</a:t>
            </a:r>
          </a:p>
          <a:p>
            <a:pPr lvl="1">
              <a:spcBef>
                <a:spcPts val="0"/>
              </a:spcBef>
            </a:pPr>
            <a:r>
              <a:rPr lang="en-GB" dirty="0">
                <a:solidFill>
                  <a:schemeClr val="tx2"/>
                </a:solidFill>
              </a:rPr>
              <a:t>Social networks</a:t>
            </a:r>
          </a:p>
          <a:p>
            <a:pPr lvl="1">
              <a:spcBef>
                <a:spcPts val="0"/>
              </a:spcBef>
            </a:pPr>
            <a:r>
              <a:rPr lang="en-GB" dirty="0">
                <a:solidFill>
                  <a:schemeClr val="tx2"/>
                </a:solidFill>
              </a:rPr>
              <a:t>Susceptibility</a:t>
            </a:r>
          </a:p>
          <a:p>
            <a:pPr lvl="1">
              <a:spcBef>
                <a:spcPts val="0"/>
              </a:spcBef>
            </a:pPr>
            <a:r>
              <a:rPr lang="en-GB" dirty="0">
                <a:solidFill>
                  <a:schemeClr val="tx2"/>
                </a:solidFill>
              </a:rPr>
              <a:t>Hygiene</a:t>
            </a:r>
          </a:p>
          <a:p>
            <a:pPr lvl="1">
              <a:spcBef>
                <a:spcPts val="0"/>
              </a:spcBef>
              <a:spcAft>
                <a:spcPts val="1000"/>
              </a:spcAft>
            </a:pPr>
            <a:r>
              <a:rPr lang="en-GB" dirty="0">
                <a:solidFill>
                  <a:schemeClr val="tx2"/>
                </a:solidFill>
              </a:rPr>
              <a:t>School environment</a:t>
            </a:r>
          </a:p>
          <a:p>
            <a:pPr>
              <a:spcBef>
                <a:spcPts val="0"/>
              </a:spcBef>
            </a:pPr>
            <a:endParaRPr lang="en-GB" dirty="0"/>
          </a:p>
          <a:p>
            <a:pPr>
              <a:spcBef>
                <a:spcPts val="0"/>
              </a:spcBef>
            </a:pPr>
            <a:r>
              <a:rPr lang="en-GB" dirty="0"/>
              <a:t>Are some children more important than others?</a:t>
            </a:r>
          </a:p>
          <a:p>
            <a:pPr lvl="1">
              <a:spcBef>
                <a:spcPts val="0"/>
              </a:spcBef>
            </a:pPr>
            <a:r>
              <a:rPr lang="en-GB" dirty="0">
                <a:solidFill>
                  <a:schemeClr val="tx2"/>
                </a:solidFill>
              </a:rPr>
              <a:t>Demographic factors</a:t>
            </a:r>
          </a:p>
          <a:p>
            <a:pPr lvl="1">
              <a:spcBef>
                <a:spcPts val="0"/>
              </a:spcBef>
            </a:pPr>
            <a:r>
              <a:rPr lang="en-GB" dirty="0">
                <a:solidFill>
                  <a:schemeClr val="tx2"/>
                </a:solidFill>
              </a:rPr>
              <a:t>Network centrality</a:t>
            </a:r>
          </a:p>
          <a:p>
            <a:pPr>
              <a:spcBef>
                <a:spcPts val="0"/>
              </a:spcBef>
            </a:pPr>
            <a:endParaRPr lang="en-GB" dirty="0"/>
          </a:p>
          <a:p>
            <a:pPr>
              <a:spcBef>
                <a:spcPts val="0"/>
              </a:spcBef>
            </a:pPr>
            <a:r>
              <a:rPr lang="en-GB" dirty="0"/>
              <a:t>Mechanistic understanding, better predictions</a:t>
            </a:r>
          </a:p>
          <a:p>
            <a:pPr lvl="1">
              <a:spcBef>
                <a:spcPts val="0"/>
              </a:spcBef>
              <a:spcAft>
                <a:spcPts val="1000"/>
              </a:spcAft>
            </a:pPr>
            <a:r>
              <a:rPr lang="en-GB" dirty="0">
                <a:solidFill>
                  <a:schemeClr val="tx2"/>
                </a:solidFill>
              </a:rPr>
              <a:t>School closures as epidemic control</a:t>
            </a:r>
          </a:p>
          <a:p>
            <a:pPr>
              <a:spcBef>
                <a:spcPts val="0"/>
              </a:spcBef>
              <a:spcAft>
                <a:spcPts val="1000"/>
              </a:spcAft>
            </a:pPr>
            <a:endParaRPr lang="en-GB" dirty="0"/>
          </a:p>
        </p:txBody>
      </p:sp>
      <p:sp>
        <p:nvSpPr>
          <p:cNvPr id="4" name="Slide Number Placeholder 3"/>
          <p:cNvSpPr>
            <a:spLocks noGrp="1"/>
          </p:cNvSpPr>
          <p:nvPr>
            <p:ph type="sldNum" sz="quarter" idx="12"/>
          </p:nvPr>
        </p:nvSpPr>
        <p:spPr/>
        <p:txBody>
          <a:bodyPr/>
          <a:lstStyle/>
          <a:p>
            <a:fld id="{1BC40071-A885-43FF-8778-7315D0A05B50}" type="slidenum">
              <a:rPr lang="en-GB" smtClean="0"/>
              <a:t>3</a:t>
            </a:fld>
            <a:endParaRPr lang="en-GB"/>
          </a:p>
        </p:txBody>
      </p:sp>
    </p:spTree>
    <p:extLst>
      <p:ext uri="{BB962C8B-B14F-4D97-AF65-F5344CB8AC3E}">
        <p14:creationId xmlns:p14="http://schemas.microsoft.com/office/powerpoint/2010/main" val="255581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E6851-08D8-417C-8CE6-506661E9E61D}"/>
              </a:ext>
            </a:extLst>
          </p:cNvPr>
          <p:cNvSpPr>
            <a:spLocks noGrp="1"/>
          </p:cNvSpPr>
          <p:nvPr>
            <p:ph idx="1"/>
          </p:nvPr>
        </p:nvSpPr>
        <p:spPr>
          <a:xfrm>
            <a:off x="457200" y="2060848"/>
            <a:ext cx="8229600" cy="4416152"/>
          </a:xfrm>
        </p:spPr>
        <p:txBody>
          <a:bodyPr/>
          <a:lstStyle/>
          <a:p>
            <a:r>
              <a:rPr lang="en-GB" dirty="0"/>
              <a:t>US CDC funded series of studies</a:t>
            </a:r>
          </a:p>
          <a:p>
            <a:pPr lvl="1"/>
            <a:r>
              <a:rPr lang="en-GB" dirty="0"/>
              <a:t>Cohort study of social mixing patterns</a:t>
            </a:r>
          </a:p>
          <a:p>
            <a:pPr lvl="1"/>
            <a:r>
              <a:rPr lang="en-GB" dirty="0"/>
              <a:t>Variety of methods (diary, motes, video)</a:t>
            </a:r>
          </a:p>
          <a:p>
            <a:pPr lvl="1"/>
            <a:r>
              <a:rPr lang="en-GB" dirty="0"/>
              <a:t>Outside school contact during closures</a:t>
            </a:r>
          </a:p>
          <a:p>
            <a:pPr lvl="1"/>
            <a:endParaRPr lang="en-GB" dirty="0"/>
          </a:p>
          <a:p>
            <a:pPr lvl="1"/>
            <a:r>
              <a:rPr lang="en-GB" dirty="0"/>
              <a:t>Cohort study of influenza infection</a:t>
            </a:r>
          </a:p>
          <a:p>
            <a:pPr lvl="1"/>
            <a:r>
              <a:rPr lang="en-GB" dirty="0"/>
              <a:t>Surveillance of Influenza-Like Illness (ILI)</a:t>
            </a:r>
          </a:p>
          <a:p>
            <a:pPr lvl="1"/>
            <a:r>
              <a:rPr lang="en-GB" dirty="0"/>
              <a:t>Virological confirmed infection (PCR)</a:t>
            </a:r>
          </a:p>
          <a:p>
            <a:pPr lvl="1"/>
            <a:r>
              <a:rPr lang="en-GB" dirty="0"/>
              <a:t>Social network sampling</a:t>
            </a:r>
          </a:p>
        </p:txBody>
      </p:sp>
      <p:sp>
        <p:nvSpPr>
          <p:cNvPr id="4" name="Slide Number Placeholder 3">
            <a:extLst>
              <a:ext uri="{FF2B5EF4-FFF2-40B4-BE49-F238E27FC236}">
                <a16:creationId xmlns:a16="http://schemas.microsoft.com/office/drawing/2014/main" id="{2D0C9D46-991C-4F8D-8E4E-724E1B871D18}"/>
              </a:ext>
            </a:extLst>
          </p:cNvPr>
          <p:cNvSpPr>
            <a:spLocks noGrp="1"/>
          </p:cNvSpPr>
          <p:nvPr>
            <p:ph type="sldNum" sz="quarter" idx="12"/>
          </p:nvPr>
        </p:nvSpPr>
        <p:spPr/>
        <p:txBody>
          <a:bodyPr/>
          <a:lstStyle/>
          <a:p>
            <a:fld id="{1BC40071-A885-43FF-8778-7315D0A05B50}" type="slidenum">
              <a:rPr lang="en-GB" smtClean="0"/>
              <a:t>4</a:t>
            </a:fld>
            <a:endParaRPr lang="en-GB"/>
          </a:p>
        </p:txBody>
      </p:sp>
      <p:sp>
        <p:nvSpPr>
          <p:cNvPr id="5" name="Rectangle: Rounded Corners 4">
            <a:extLst>
              <a:ext uri="{FF2B5EF4-FFF2-40B4-BE49-F238E27FC236}">
                <a16:creationId xmlns:a16="http://schemas.microsoft.com/office/drawing/2014/main" id="{FA242933-1C76-48F7-8502-046573D27B81}"/>
              </a:ext>
            </a:extLst>
          </p:cNvPr>
          <p:cNvSpPr/>
          <p:nvPr/>
        </p:nvSpPr>
        <p:spPr>
          <a:xfrm>
            <a:off x="611560" y="3789040"/>
            <a:ext cx="5184576" cy="1528816"/>
          </a:xfrm>
          <a:prstGeom prst="round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
            <a:extLst>
              <a:ext uri="{FF2B5EF4-FFF2-40B4-BE49-F238E27FC236}">
                <a16:creationId xmlns:a16="http://schemas.microsoft.com/office/drawing/2014/main" id="{BB860E9F-0AB1-4771-8891-660DE36779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10187" y="3877696"/>
            <a:ext cx="1766527" cy="2651448"/>
          </a:xfrm>
          <a:prstGeom prst="rect">
            <a:avLst/>
          </a:prstGeom>
          <a:noFill/>
          <a:ln w="9525">
            <a:noFill/>
            <a:miter lim="800000"/>
            <a:headEnd/>
            <a:tailEnd/>
          </a:ln>
        </p:spPr>
      </p:pic>
      <p:pic>
        <p:nvPicPr>
          <p:cNvPr id="7" name="Picture 15" descr="Kid getting nasal swab.png">
            <a:extLst>
              <a:ext uri="{FF2B5EF4-FFF2-40B4-BE49-F238E27FC236}">
                <a16:creationId xmlns:a16="http://schemas.microsoft.com/office/drawing/2014/main" id="{5B02D86A-FB5F-4DA8-AC02-06CFCFA734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097373" y="2060848"/>
            <a:ext cx="2288190" cy="21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4E4994C-E60C-4401-9727-C75544AC51B4}"/>
              </a:ext>
            </a:extLst>
          </p:cNvPr>
          <p:cNvPicPr>
            <a:picLocks noChangeAspect="1"/>
          </p:cNvPicPr>
          <p:nvPr/>
        </p:nvPicPr>
        <p:blipFill>
          <a:blip r:embed="rId5" cstate="screen">
            <a:clrChange>
              <a:clrFrom>
                <a:srgbClr val="FDFCFC"/>
              </a:clrFrom>
              <a:clrTo>
                <a:srgbClr val="FDFCFC">
                  <a:alpha val="0"/>
                </a:srgbClr>
              </a:clrTo>
            </a:clrChange>
            <a:extLst>
              <a:ext uri="{28A0092B-C50C-407E-A947-70E740481C1C}">
                <a14:useLocalDpi xmlns:a14="http://schemas.microsoft.com/office/drawing/2010/main"/>
              </a:ext>
            </a:extLst>
          </a:blip>
          <a:stretch>
            <a:fillRect/>
          </a:stretch>
        </p:blipFill>
        <p:spPr>
          <a:xfrm>
            <a:off x="425232" y="718222"/>
            <a:ext cx="2561300" cy="971877"/>
          </a:xfrm>
          <a:prstGeom prst="rect">
            <a:avLst/>
          </a:prstGeom>
        </p:spPr>
      </p:pic>
      <p:pic>
        <p:nvPicPr>
          <p:cNvPr id="9" name="Picture 8">
            <a:extLst>
              <a:ext uri="{FF2B5EF4-FFF2-40B4-BE49-F238E27FC236}">
                <a16:creationId xmlns:a16="http://schemas.microsoft.com/office/drawing/2014/main" id="{2DDB8995-C359-4B5E-975F-188F9048CC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01220" y="756125"/>
            <a:ext cx="4211960" cy="854600"/>
          </a:xfrm>
          <a:prstGeom prst="rect">
            <a:avLst/>
          </a:prstGeom>
        </p:spPr>
      </p:pic>
    </p:spTree>
    <p:extLst>
      <p:ext uri="{BB962C8B-B14F-4D97-AF65-F5344CB8AC3E}">
        <p14:creationId xmlns:p14="http://schemas.microsoft.com/office/powerpoint/2010/main" val="367027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7D60-1BA9-440B-89A6-57C7A50CED6E}"/>
              </a:ext>
            </a:extLst>
          </p:cNvPr>
          <p:cNvSpPr>
            <a:spLocks noGrp="1"/>
          </p:cNvSpPr>
          <p:nvPr>
            <p:ph type="title"/>
          </p:nvPr>
        </p:nvSpPr>
        <p:spPr/>
        <p:txBody>
          <a:bodyPr>
            <a:normAutofit fontScale="90000"/>
          </a:bodyPr>
          <a:lstStyle/>
          <a:p>
            <a:r>
              <a:rPr lang="en-GB" dirty="0"/>
              <a:t>Study population</a:t>
            </a:r>
          </a:p>
        </p:txBody>
      </p:sp>
      <p:sp>
        <p:nvSpPr>
          <p:cNvPr id="3" name="Content Placeholder 2">
            <a:extLst>
              <a:ext uri="{FF2B5EF4-FFF2-40B4-BE49-F238E27FC236}">
                <a16:creationId xmlns:a16="http://schemas.microsoft.com/office/drawing/2014/main" id="{CD784C83-632A-4A94-9253-D3FD9259E948}"/>
              </a:ext>
            </a:extLst>
          </p:cNvPr>
          <p:cNvSpPr>
            <a:spLocks noGrp="1"/>
          </p:cNvSpPr>
          <p:nvPr>
            <p:ph idx="1"/>
          </p:nvPr>
        </p:nvSpPr>
        <p:spPr>
          <a:xfrm>
            <a:off x="457200" y="1382680"/>
            <a:ext cx="7787208" cy="5094320"/>
          </a:xfrm>
        </p:spPr>
        <p:txBody>
          <a:bodyPr/>
          <a:lstStyle/>
          <a:p>
            <a:r>
              <a:rPr lang="en-GB" dirty="0"/>
              <a:t>Pittsburgh metropolitan area, PA, USA (~2m people)</a:t>
            </a:r>
          </a:p>
          <a:p>
            <a:r>
              <a:rPr lang="en-GB" dirty="0"/>
              <a:t>2 school districts; 9 schools (3 + 6)</a:t>
            </a:r>
          </a:p>
          <a:p>
            <a:r>
              <a:rPr lang="en-GB" dirty="0"/>
              <a:t>Elementary, Middle, High schools (K, 1, 2, …, 12)</a:t>
            </a:r>
          </a:p>
          <a:p>
            <a:r>
              <a:rPr lang="en-GB" dirty="0"/>
              <a:t>Recruitment: </a:t>
            </a:r>
            <a:r>
              <a:rPr lang="en-GB" dirty="0" err="1"/>
              <a:t>Opt</a:t>
            </a:r>
            <a:r>
              <a:rPr lang="en-GB" dirty="0"/>
              <a:t>-out (90-95% participation)</a:t>
            </a:r>
          </a:p>
          <a:p>
            <a:r>
              <a:rPr lang="en-GB" dirty="0"/>
              <a:t>Total 2,519 students</a:t>
            </a:r>
          </a:p>
          <a:p>
            <a:r>
              <a:rPr lang="en-GB" dirty="0">
                <a:solidFill>
                  <a:schemeClr val="tx2"/>
                </a:solidFill>
              </a:rPr>
              <a:t>2,077</a:t>
            </a:r>
            <a:r>
              <a:rPr lang="en-GB" dirty="0"/>
              <a:t> observable during flu season</a:t>
            </a:r>
          </a:p>
          <a:p>
            <a:pPr lvl="1"/>
            <a:r>
              <a:rPr lang="en-GB" dirty="0"/>
              <a:t>excluding dropouts/unreachable</a:t>
            </a:r>
          </a:p>
          <a:p>
            <a:pPr marL="0" indent="0">
              <a:buNone/>
            </a:pPr>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214CCD3D-80A8-4504-A59A-86C73B0CF205}"/>
              </a:ext>
            </a:extLst>
          </p:cNvPr>
          <p:cNvSpPr>
            <a:spLocks noGrp="1"/>
          </p:cNvSpPr>
          <p:nvPr>
            <p:ph type="sldNum" sz="quarter" idx="12"/>
          </p:nvPr>
        </p:nvSpPr>
        <p:spPr/>
        <p:txBody>
          <a:bodyPr/>
          <a:lstStyle/>
          <a:p>
            <a:fld id="{1BC40071-A885-43FF-8778-7315D0A05B50}" type="slidenum">
              <a:rPr lang="en-GB" smtClean="0"/>
              <a:t>5</a:t>
            </a:fld>
            <a:endParaRPr lang="en-GB"/>
          </a:p>
        </p:txBody>
      </p:sp>
      <p:pic>
        <p:nvPicPr>
          <p:cNvPr id="5" name="Picture 4">
            <a:extLst>
              <a:ext uri="{FF2B5EF4-FFF2-40B4-BE49-F238E27FC236}">
                <a16:creationId xmlns:a16="http://schemas.microsoft.com/office/drawing/2014/main" id="{01BAC110-6960-4655-827C-CC108F89E7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4621" y="4510965"/>
            <a:ext cx="5865379" cy="1995438"/>
          </a:xfrm>
          <a:prstGeom prst="rect">
            <a:avLst/>
          </a:prstGeom>
        </p:spPr>
      </p:pic>
    </p:spTree>
    <p:extLst>
      <p:ext uri="{BB962C8B-B14F-4D97-AF65-F5344CB8AC3E}">
        <p14:creationId xmlns:p14="http://schemas.microsoft.com/office/powerpoint/2010/main" val="174311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F5365-5B6A-4843-8E5C-2404175DA7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512" y="1916832"/>
            <a:ext cx="8790957" cy="3588730"/>
          </a:xfrm>
          <a:prstGeom prst="rect">
            <a:avLst/>
          </a:prstGeom>
        </p:spPr>
      </p:pic>
      <p:sp>
        <p:nvSpPr>
          <p:cNvPr id="2" name="Title 1">
            <a:extLst>
              <a:ext uri="{FF2B5EF4-FFF2-40B4-BE49-F238E27FC236}">
                <a16:creationId xmlns:a16="http://schemas.microsoft.com/office/drawing/2014/main" id="{74C62596-651A-4B13-84DA-97CB26F55E4A}"/>
              </a:ext>
            </a:extLst>
          </p:cNvPr>
          <p:cNvSpPr>
            <a:spLocks noGrp="1"/>
          </p:cNvSpPr>
          <p:nvPr>
            <p:ph type="title"/>
          </p:nvPr>
        </p:nvSpPr>
        <p:spPr>
          <a:xfrm>
            <a:off x="457200" y="533400"/>
            <a:ext cx="8229600" cy="1167408"/>
          </a:xfrm>
        </p:spPr>
        <p:txBody>
          <a:bodyPr>
            <a:normAutofit fontScale="90000"/>
          </a:bodyPr>
          <a:lstStyle/>
          <a:p>
            <a:r>
              <a:rPr lang="en-GB" dirty="0"/>
              <a:t>State-level clinical surveillance</a:t>
            </a:r>
            <a:br>
              <a:rPr lang="en-GB" dirty="0"/>
            </a:br>
            <a:r>
              <a:rPr lang="en-GB" sz="3600" dirty="0">
                <a:solidFill>
                  <a:schemeClr val="accent2"/>
                </a:solidFill>
              </a:rPr>
              <a:t>Winter 2012/13</a:t>
            </a:r>
            <a:endParaRPr lang="en-GB" dirty="0">
              <a:solidFill>
                <a:schemeClr val="accent2"/>
              </a:solidFill>
            </a:endParaRPr>
          </a:p>
        </p:txBody>
      </p:sp>
      <p:sp>
        <p:nvSpPr>
          <p:cNvPr id="4" name="Slide Number Placeholder 3">
            <a:extLst>
              <a:ext uri="{FF2B5EF4-FFF2-40B4-BE49-F238E27FC236}">
                <a16:creationId xmlns:a16="http://schemas.microsoft.com/office/drawing/2014/main" id="{DC2EED77-5836-4A76-ADAE-DD459C1A56DB}"/>
              </a:ext>
            </a:extLst>
          </p:cNvPr>
          <p:cNvSpPr>
            <a:spLocks noGrp="1"/>
          </p:cNvSpPr>
          <p:nvPr>
            <p:ph type="sldNum" sz="quarter" idx="12"/>
          </p:nvPr>
        </p:nvSpPr>
        <p:spPr/>
        <p:txBody>
          <a:bodyPr/>
          <a:lstStyle/>
          <a:p>
            <a:fld id="{1BC40071-A885-43FF-8778-7315D0A05B50}" type="slidenum">
              <a:rPr lang="en-GB" smtClean="0"/>
              <a:t>6</a:t>
            </a:fld>
            <a:endParaRPr lang="en-GB"/>
          </a:p>
        </p:txBody>
      </p:sp>
      <p:sp>
        <p:nvSpPr>
          <p:cNvPr id="6" name="TextBox 5">
            <a:extLst>
              <a:ext uri="{FF2B5EF4-FFF2-40B4-BE49-F238E27FC236}">
                <a16:creationId xmlns:a16="http://schemas.microsoft.com/office/drawing/2014/main" id="{3601A27A-A07B-4F30-8BC7-6761BC3A67C8}"/>
              </a:ext>
            </a:extLst>
          </p:cNvPr>
          <p:cNvSpPr txBox="1"/>
          <p:nvPr/>
        </p:nvSpPr>
        <p:spPr>
          <a:xfrm>
            <a:off x="1687630" y="5505562"/>
            <a:ext cx="1080120" cy="369332"/>
          </a:xfrm>
          <a:prstGeom prst="rect">
            <a:avLst/>
          </a:prstGeom>
          <a:noFill/>
        </p:spPr>
        <p:txBody>
          <a:bodyPr wrap="square" rtlCol="0">
            <a:spAutoFit/>
          </a:bodyPr>
          <a:lstStyle/>
          <a:p>
            <a:pPr algn="ctr"/>
            <a:r>
              <a:rPr lang="en-GB" dirty="0">
                <a:solidFill>
                  <a:schemeClr val="tx2"/>
                </a:solidFill>
              </a:rPr>
              <a:t>2012</a:t>
            </a:r>
          </a:p>
        </p:txBody>
      </p:sp>
      <p:sp>
        <p:nvSpPr>
          <p:cNvPr id="8" name="TextBox 7">
            <a:extLst>
              <a:ext uri="{FF2B5EF4-FFF2-40B4-BE49-F238E27FC236}">
                <a16:creationId xmlns:a16="http://schemas.microsoft.com/office/drawing/2014/main" id="{78494DD4-F007-4334-88B2-CD0EC04EE21F}"/>
              </a:ext>
            </a:extLst>
          </p:cNvPr>
          <p:cNvSpPr txBox="1"/>
          <p:nvPr/>
        </p:nvSpPr>
        <p:spPr>
          <a:xfrm>
            <a:off x="4603954" y="5500649"/>
            <a:ext cx="1080120" cy="369332"/>
          </a:xfrm>
          <a:prstGeom prst="rect">
            <a:avLst/>
          </a:prstGeom>
          <a:noFill/>
        </p:spPr>
        <p:txBody>
          <a:bodyPr wrap="square" rtlCol="0">
            <a:spAutoFit/>
          </a:bodyPr>
          <a:lstStyle/>
          <a:p>
            <a:pPr algn="ctr"/>
            <a:r>
              <a:rPr lang="en-GB" dirty="0">
                <a:solidFill>
                  <a:schemeClr val="tx2"/>
                </a:solidFill>
              </a:rPr>
              <a:t>2013</a:t>
            </a:r>
          </a:p>
        </p:txBody>
      </p:sp>
      <p:sp>
        <p:nvSpPr>
          <p:cNvPr id="9" name="TextBox 8">
            <a:extLst>
              <a:ext uri="{FF2B5EF4-FFF2-40B4-BE49-F238E27FC236}">
                <a16:creationId xmlns:a16="http://schemas.microsoft.com/office/drawing/2014/main" id="{94DCD82F-7932-4975-B284-8DF3C1631CE5}"/>
              </a:ext>
            </a:extLst>
          </p:cNvPr>
          <p:cNvSpPr txBox="1"/>
          <p:nvPr/>
        </p:nvSpPr>
        <p:spPr>
          <a:xfrm>
            <a:off x="1665200" y="5869981"/>
            <a:ext cx="5472608" cy="369332"/>
          </a:xfrm>
          <a:prstGeom prst="rect">
            <a:avLst/>
          </a:prstGeom>
          <a:noFill/>
        </p:spPr>
        <p:txBody>
          <a:bodyPr wrap="square" rtlCol="0">
            <a:spAutoFit/>
          </a:bodyPr>
          <a:lstStyle/>
          <a:p>
            <a:pPr algn="ctr"/>
            <a:r>
              <a:rPr lang="en-GB" b="1" dirty="0"/>
              <a:t>Week of year</a:t>
            </a:r>
          </a:p>
        </p:txBody>
      </p:sp>
      <p:sp>
        <p:nvSpPr>
          <p:cNvPr id="5" name="Rectangle 4">
            <a:extLst>
              <a:ext uri="{FF2B5EF4-FFF2-40B4-BE49-F238E27FC236}">
                <a16:creationId xmlns:a16="http://schemas.microsoft.com/office/drawing/2014/main" id="{305B928C-EC99-46A8-9406-F21BF4AC0570}"/>
              </a:ext>
            </a:extLst>
          </p:cNvPr>
          <p:cNvSpPr/>
          <p:nvPr/>
        </p:nvSpPr>
        <p:spPr>
          <a:xfrm>
            <a:off x="2987824" y="2065227"/>
            <a:ext cx="2016224" cy="432048"/>
          </a:xfrm>
          <a:prstGeom prst="rect">
            <a:avLst/>
          </a:prstGeom>
          <a:solidFill>
            <a:schemeClr val="tx2">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SMART</a:t>
            </a:r>
          </a:p>
        </p:txBody>
      </p:sp>
    </p:spTree>
    <p:extLst>
      <p:ext uri="{BB962C8B-B14F-4D97-AF65-F5344CB8AC3E}">
        <p14:creationId xmlns:p14="http://schemas.microsoft.com/office/powerpoint/2010/main" val="221519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B29D-2D12-41DC-8C0B-953A935AEA95}"/>
              </a:ext>
            </a:extLst>
          </p:cNvPr>
          <p:cNvSpPr>
            <a:spLocks noGrp="1"/>
          </p:cNvSpPr>
          <p:nvPr>
            <p:ph type="title"/>
          </p:nvPr>
        </p:nvSpPr>
        <p:spPr/>
        <p:txBody>
          <a:bodyPr>
            <a:normAutofit fontScale="90000"/>
          </a:bodyPr>
          <a:lstStyle/>
          <a:p>
            <a:r>
              <a:rPr lang="en-GB" dirty="0"/>
              <a:t>In-school surveillance</a:t>
            </a:r>
          </a:p>
        </p:txBody>
      </p:sp>
      <p:sp>
        <p:nvSpPr>
          <p:cNvPr id="3" name="Content Placeholder 2">
            <a:extLst>
              <a:ext uri="{FF2B5EF4-FFF2-40B4-BE49-F238E27FC236}">
                <a16:creationId xmlns:a16="http://schemas.microsoft.com/office/drawing/2014/main" id="{98B174B2-3715-425D-A81A-CFDEF3E8F4F2}"/>
              </a:ext>
            </a:extLst>
          </p:cNvPr>
          <p:cNvSpPr>
            <a:spLocks noGrp="1"/>
          </p:cNvSpPr>
          <p:nvPr>
            <p:ph sz="half" idx="1"/>
          </p:nvPr>
        </p:nvSpPr>
        <p:spPr>
          <a:xfrm>
            <a:off x="972629" y="1323345"/>
            <a:ext cx="3394720" cy="1398248"/>
          </a:xfrm>
        </p:spPr>
        <p:txBody>
          <a:bodyPr/>
          <a:lstStyle/>
          <a:p>
            <a:r>
              <a:rPr lang="en-GB" sz="1800" dirty="0">
                <a:solidFill>
                  <a:schemeClr val="tx2"/>
                </a:solidFill>
              </a:rPr>
              <a:t>Absent from school</a:t>
            </a:r>
          </a:p>
          <a:p>
            <a:pPr lvl="1"/>
            <a:r>
              <a:rPr lang="en-GB" sz="1600" dirty="0"/>
              <a:t>Study team call parents</a:t>
            </a:r>
          </a:p>
          <a:p>
            <a:pPr lvl="1"/>
            <a:r>
              <a:rPr lang="en-GB" sz="1600" dirty="0"/>
              <a:t>Symptoms recorded</a:t>
            </a:r>
          </a:p>
          <a:p>
            <a:pPr lvl="1"/>
            <a:r>
              <a:rPr lang="en-GB" sz="1600" dirty="0"/>
              <a:t>Swabbed on return to school</a:t>
            </a:r>
          </a:p>
        </p:txBody>
      </p:sp>
      <p:sp>
        <p:nvSpPr>
          <p:cNvPr id="5" name="Content Placeholder 4">
            <a:extLst>
              <a:ext uri="{FF2B5EF4-FFF2-40B4-BE49-F238E27FC236}">
                <a16:creationId xmlns:a16="http://schemas.microsoft.com/office/drawing/2014/main" id="{409060ED-9DA0-44ED-B9DF-9123684F74FB}"/>
              </a:ext>
            </a:extLst>
          </p:cNvPr>
          <p:cNvSpPr>
            <a:spLocks noGrp="1"/>
          </p:cNvSpPr>
          <p:nvPr>
            <p:ph sz="half" idx="2"/>
          </p:nvPr>
        </p:nvSpPr>
        <p:spPr>
          <a:xfrm>
            <a:off x="4572000" y="1309209"/>
            <a:ext cx="4038600" cy="1398248"/>
          </a:xfrm>
        </p:spPr>
        <p:txBody>
          <a:bodyPr>
            <a:normAutofit/>
          </a:bodyPr>
          <a:lstStyle/>
          <a:p>
            <a:r>
              <a:rPr lang="en-GB" sz="1800" dirty="0">
                <a:solidFill>
                  <a:schemeClr val="tx2"/>
                </a:solidFill>
              </a:rPr>
              <a:t>Sick at school</a:t>
            </a:r>
          </a:p>
          <a:p>
            <a:pPr lvl="1"/>
            <a:r>
              <a:rPr lang="en-GB" sz="1600" dirty="0"/>
              <a:t>Present to school nurse</a:t>
            </a:r>
          </a:p>
          <a:p>
            <a:pPr lvl="1"/>
            <a:r>
              <a:rPr lang="en-GB" sz="1600" dirty="0"/>
              <a:t>Symptoms and swab</a:t>
            </a:r>
          </a:p>
          <a:p>
            <a:pPr lvl="1"/>
            <a:r>
              <a:rPr lang="en-GB" sz="1600" dirty="0"/>
              <a:t>Sent home</a:t>
            </a:r>
          </a:p>
          <a:p>
            <a:endParaRPr lang="en-GB" sz="1800" dirty="0"/>
          </a:p>
        </p:txBody>
      </p:sp>
      <p:sp>
        <p:nvSpPr>
          <p:cNvPr id="4" name="Slide Number Placeholder 3">
            <a:extLst>
              <a:ext uri="{FF2B5EF4-FFF2-40B4-BE49-F238E27FC236}">
                <a16:creationId xmlns:a16="http://schemas.microsoft.com/office/drawing/2014/main" id="{8B5AD991-8890-4347-9A5F-A7F833F80450}"/>
              </a:ext>
            </a:extLst>
          </p:cNvPr>
          <p:cNvSpPr>
            <a:spLocks noGrp="1"/>
          </p:cNvSpPr>
          <p:nvPr>
            <p:ph type="sldNum" sz="quarter" idx="12"/>
          </p:nvPr>
        </p:nvSpPr>
        <p:spPr/>
        <p:txBody>
          <a:bodyPr/>
          <a:lstStyle/>
          <a:p>
            <a:fld id="{1BC40071-A885-43FF-8778-7315D0A05B50}" type="slidenum">
              <a:rPr lang="en-GB" smtClean="0"/>
              <a:t>7</a:t>
            </a:fld>
            <a:endParaRPr lang="en-GB"/>
          </a:p>
        </p:txBody>
      </p:sp>
      <p:pic>
        <p:nvPicPr>
          <p:cNvPr id="6" name="Picture 5">
            <a:extLst>
              <a:ext uri="{FF2B5EF4-FFF2-40B4-BE49-F238E27FC236}">
                <a16:creationId xmlns:a16="http://schemas.microsoft.com/office/drawing/2014/main" id="{AD7AE8FF-92C4-4228-9CB6-0C097B6D3388}"/>
              </a:ext>
            </a:extLst>
          </p:cNvPr>
          <p:cNvPicPr>
            <a:picLocks noChangeAspect="1"/>
          </p:cNvPicPr>
          <p:nvPr/>
        </p:nvPicPr>
        <p:blipFill>
          <a:blip r:embed="rId3"/>
          <a:stretch>
            <a:fillRect/>
          </a:stretch>
        </p:blipFill>
        <p:spPr>
          <a:xfrm>
            <a:off x="611560" y="2671064"/>
            <a:ext cx="6647371" cy="4186936"/>
          </a:xfrm>
          <a:prstGeom prst="rect">
            <a:avLst/>
          </a:prstGeom>
        </p:spPr>
      </p:pic>
    </p:spTree>
    <p:extLst>
      <p:ext uri="{BB962C8B-B14F-4D97-AF65-F5344CB8AC3E}">
        <p14:creationId xmlns:p14="http://schemas.microsoft.com/office/powerpoint/2010/main" val="70810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7BDF-8B90-48AC-8756-B4E13DF1EFA7}"/>
              </a:ext>
            </a:extLst>
          </p:cNvPr>
          <p:cNvSpPr>
            <a:spLocks noGrp="1"/>
          </p:cNvSpPr>
          <p:nvPr>
            <p:ph type="title"/>
          </p:nvPr>
        </p:nvSpPr>
        <p:spPr>
          <a:xfrm>
            <a:off x="457200" y="533400"/>
            <a:ext cx="8229600" cy="735360"/>
          </a:xfrm>
        </p:spPr>
        <p:txBody>
          <a:bodyPr>
            <a:normAutofit/>
          </a:bodyPr>
          <a:lstStyle/>
          <a:p>
            <a:r>
              <a:rPr lang="en-GB" dirty="0"/>
              <a:t>Cumulative attack rate</a:t>
            </a:r>
            <a:endParaRPr lang="en-GB" i="1" dirty="0">
              <a:solidFill>
                <a:schemeClr val="accent2"/>
              </a:solidFill>
            </a:endParaRPr>
          </a:p>
        </p:txBody>
      </p:sp>
      <p:sp>
        <p:nvSpPr>
          <p:cNvPr id="4" name="Slide Number Placeholder 3">
            <a:extLst>
              <a:ext uri="{FF2B5EF4-FFF2-40B4-BE49-F238E27FC236}">
                <a16:creationId xmlns:a16="http://schemas.microsoft.com/office/drawing/2014/main" id="{3F199515-782F-4D77-828B-1CDCEEEA1CD8}"/>
              </a:ext>
            </a:extLst>
          </p:cNvPr>
          <p:cNvSpPr>
            <a:spLocks noGrp="1"/>
          </p:cNvSpPr>
          <p:nvPr>
            <p:ph type="sldNum" sz="quarter" idx="12"/>
          </p:nvPr>
        </p:nvSpPr>
        <p:spPr/>
        <p:txBody>
          <a:bodyPr/>
          <a:lstStyle/>
          <a:p>
            <a:fld id="{1BC40071-A885-43FF-8778-7315D0A05B50}" type="slidenum">
              <a:rPr lang="en-GB" smtClean="0"/>
              <a:t>8</a:t>
            </a:fld>
            <a:endParaRPr lang="en-GB"/>
          </a:p>
        </p:txBody>
      </p:sp>
      <p:sp>
        <p:nvSpPr>
          <p:cNvPr id="3" name="TextBox 2">
            <a:extLst>
              <a:ext uri="{FF2B5EF4-FFF2-40B4-BE49-F238E27FC236}">
                <a16:creationId xmlns:a16="http://schemas.microsoft.com/office/drawing/2014/main" id="{6645A8AC-EA9A-4193-864B-51581257FEDD}"/>
              </a:ext>
            </a:extLst>
          </p:cNvPr>
          <p:cNvSpPr txBox="1"/>
          <p:nvPr/>
        </p:nvSpPr>
        <p:spPr>
          <a:xfrm>
            <a:off x="0" y="6555031"/>
            <a:ext cx="2955179" cy="246221"/>
          </a:xfrm>
          <a:prstGeom prst="rect">
            <a:avLst/>
          </a:prstGeom>
          <a:noFill/>
        </p:spPr>
        <p:txBody>
          <a:bodyPr wrap="square" rtlCol="0">
            <a:spAutoFit/>
          </a:bodyPr>
          <a:lstStyle/>
          <a:p>
            <a:r>
              <a:rPr lang="en-GB" sz="1000" dirty="0">
                <a:solidFill>
                  <a:srgbClr val="0070C0"/>
                </a:solidFill>
              </a:rPr>
              <a:t>Read et al. 2018 submitted</a:t>
            </a:r>
          </a:p>
        </p:txBody>
      </p:sp>
      <p:pic>
        <p:nvPicPr>
          <p:cNvPr id="5" name="Picture 4">
            <a:extLst>
              <a:ext uri="{FF2B5EF4-FFF2-40B4-BE49-F238E27FC236}">
                <a16:creationId xmlns:a16="http://schemas.microsoft.com/office/drawing/2014/main" id="{E8889466-0284-4B5D-B814-9D8353AC4892}"/>
              </a:ext>
            </a:extLst>
          </p:cNvPr>
          <p:cNvPicPr>
            <a:picLocks noChangeAspect="1"/>
          </p:cNvPicPr>
          <p:nvPr/>
        </p:nvPicPr>
        <p:blipFill>
          <a:blip r:embed="rId3"/>
          <a:stretch>
            <a:fillRect/>
          </a:stretch>
        </p:blipFill>
        <p:spPr>
          <a:xfrm>
            <a:off x="107504" y="1700808"/>
            <a:ext cx="8715803" cy="4320480"/>
          </a:xfrm>
          <a:prstGeom prst="rect">
            <a:avLst/>
          </a:prstGeom>
        </p:spPr>
      </p:pic>
    </p:spTree>
    <p:extLst>
      <p:ext uri="{BB962C8B-B14F-4D97-AF65-F5344CB8AC3E}">
        <p14:creationId xmlns:p14="http://schemas.microsoft.com/office/powerpoint/2010/main" val="232922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795A5-D70D-4281-834D-36CBE57D3B7C}"/>
              </a:ext>
            </a:extLst>
          </p:cNvPr>
          <p:cNvPicPr>
            <a:picLocks noChangeAspect="1"/>
          </p:cNvPicPr>
          <p:nvPr/>
        </p:nvPicPr>
        <p:blipFill>
          <a:blip r:embed="rId3"/>
          <a:stretch>
            <a:fillRect/>
          </a:stretch>
        </p:blipFill>
        <p:spPr>
          <a:xfrm>
            <a:off x="6660253" y="4163353"/>
            <a:ext cx="2166122" cy="2219606"/>
          </a:xfrm>
          <a:prstGeom prst="rect">
            <a:avLst/>
          </a:prstGeom>
          <a:ln w="25400">
            <a:solidFill>
              <a:srgbClr val="FFC000"/>
            </a:solidFill>
          </a:ln>
        </p:spPr>
      </p:pic>
      <p:pic>
        <p:nvPicPr>
          <p:cNvPr id="2" name="Picture 1">
            <a:extLst>
              <a:ext uri="{FF2B5EF4-FFF2-40B4-BE49-F238E27FC236}">
                <a16:creationId xmlns:a16="http://schemas.microsoft.com/office/drawing/2014/main" id="{CC4C87C2-3813-4410-AE4E-AF9F23BCC0DC}"/>
              </a:ext>
            </a:extLst>
          </p:cNvPr>
          <p:cNvPicPr>
            <a:picLocks noChangeAspect="1"/>
          </p:cNvPicPr>
          <p:nvPr/>
        </p:nvPicPr>
        <p:blipFill>
          <a:blip r:embed="rId4"/>
          <a:stretch>
            <a:fillRect/>
          </a:stretch>
        </p:blipFill>
        <p:spPr>
          <a:xfrm>
            <a:off x="1485755" y="1328200"/>
            <a:ext cx="4638675" cy="4610100"/>
          </a:xfrm>
          <a:prstGeom prst="rect">
            <a:avLst/>
          </a:prstGeom>
        </p:spPr>
      </p:pic>
      <p:sp>
        <p:nvSpPr>
          <p:cNvPr id="6" name="Title 5">
            <a:extLst>
              <a:ext uri="{FF2B5EF4-FFF2-40B4-BE49-F238E27FC236}">
                <a16:creationId xmlns:a16="http://schemas.microsoft.com/office/drawing/2014/main" id="{876AA1F1-721A-4708-9281-923834D9FF37}"/>
              </a:ext>
            </a:extLst>
          </p:cNvPr>
          <p:cNvSpPr>
            <a:spLocks noGrp="1"/>
          </p:cNvSpPr>
          <p:nvPr>
            <p:ph type="title"/>
          </p:nvPr>
        </p:nvSpPr>
        <p:spPr/>
        <p:txBody>
          <a:bodyPr>
            <a:normAutofit fontScale="90000"/>
          </a:bodyPr>
          <a:lstStyle/>
          <a:p>
            <a:r>
              <a:rPr lang="en-GB" dirty="0"/>
              <a:t>School-based networks</a:t>
            </a:r>
          </a:p>
        </p:txBody>
      </p:sp>
      <p:sp>
        <p:nvSpPr>
          <p:cNvPr id="5" name="Slide Number Placeholder 4">
            <a:extLst>
              <a:ext uri="{FF2B5EF4-FFF2-40B4-BE49-F238E27FC236}">
                <a16:creationId xmlns:a16="http://schemas.microsoft.com/office/drawing/2014/main" id="{146CB65F-0EAA-468D-BE86-0F348DC89E93}"/>
              </a:ext>
            </a:extLst>
          </p:cNvPr>
          <p:cNvSpPr>
            <a:spLocks noGrp="1"/>
          </p:cNvSpPr>
          <p:nvPr>
            <p:ph type="sldNum" sz="quarter" idx="12"/>
          </p:nvPr>
        </p:nvSpPr>
        <p:spPr/>
        <p:txBody>
          <a:bodyPr/>
          <a:lstStyle/>
          <a:p>
            <a:fld id="{1BC40071-A885-43FF-8778-7315D0A05B50}" type="slidenum">
              <a:rPr lang="en-GB" smtClean="0"/>
              <a:t>9</a:t>
            </a:fld>
            <a:endParaRPr lang="en-GB"/>
          </a:p>
        </p:txBody>
      </p:sp>
      <p:sp>
        <p:nvSpPr>
          <p:cNvPr id="9" name="Rectangle: Rounded Corners 8">
            <a:extLst>
              <a:ext uri="{FF2B5EF4-FFF2-40B4-BE49-F238E27FC236}">
                <a16:creationId xmlns:a16="http://schemas.microsoft.com/office/drawing/2014/main" id="{58046EB1-8DBB-4771-98FA-9E267E3DC16E}"/>
              </a:ext>
            </a:extLst>
          </p:cNvPr>
          <p:cNvSpPr/>
          <p:nvPr/>
        </p:nvSpPr>
        <p:spPr>
          <a:xfrm>
            <a:off x="4860758" y="1732547"/>
            <a:ext cx="829449" cy="852266"/>
          </a:xfrm>
          <a:prstGeom prst="roundRect">
            <a:avLst>
              <a:gd name="adj" fmla="val 209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5CA416C-A654-473C-8B08-2CFDAB68F6EB}"/>
              </a:ext>
            </a:extLst>
          </p:cNvPr>
          <p:cNvSpPr txBox="1"/>
          <p:nvPr/>
        </p:nvSpPr>
        <p:spPr>
          <a:xfrm>
            <a:off x="3278031" y="1726100"/>
            <a:ext cx="1584176" cy="646331"/>
          </a:xfrm>
          <a:prstGeom prst="rect">
            <a:avLst/>
          </a:prstGeom>
          <a:noFill/>
        </p:spPr>
        <p:txBody>
          <a:bodyPr wrap="square" rtlCol="0">
            <a:spAutoFit/>
          </a:bodyPr>
          <a:lstStyle/>
          <a:p>
            <a:pPr algn="r"/>
            <a:r>
              <a:rPr lang="en-GB" dirty="0">
                <a:solidFill>
                  <a:schemeClr val="accent1"/>
                </a:solidFill>
              </a:rPr>
              <a:t>School membership</a:t>
            </a:r>
          </a:p>
        </p:txBody>
      </p:sp>
      <p:sp>
        <p:nvSpPr>
          <p:cNvPr id="11" name="TextBox 10">
            <a:extLst>
              <a:ext uri="{FF2B5EF4-FFF2-40B4-BE49-F238E27FC236}">
                <a16:creationId xmlns:a16="http://schemas.microsoft.com/office/drawing/2014/main" id="{78333BAE-AA00-4DED-B26C-E583E35D66D6}"/>
              </a:ext>
            </a:extLst>
          </p:cNvPr>
          <p:cNvSpPr txBox="1"/>
          <p:nvPr/>
        </p:nvSpPr>
        <p:spPr>
          <a:xfrm>
            <a:off x="6358922" y="3265500"/>
            <a:ext cx="1584176" cy="646331"/>
          </a:xfrm>
          <a:prstGeom prst="rect">
            <a:avLst/>
          </a:prstGeom>
          <a:noFill/>
        </p:spPr>
        <p:txBody>
          <a:bodyPr wrap="square" rtlCol="0">
            <a:spAutoFit/>
          </a:bodyPr>
          <a:lstStyle/>
          <a:p>
            <a:r>
              <a:rPr lang="en-GB" dirty="0">
                <a:solidFill>
                  <a:schemeClr val="tx2"/>
                </a:solidFill>
              </a:rPr>
              <a:t>Class membership</a:t>
            </a:r>
          </a:p>
        </p:txBody>
      </p:sp>
      <p:sp>
        <p:nvSpPr>
          <p:cNvPr id="15" name="Rectangle 14">
            <a:extLst>
              <a:ext uri="{FF2B5EF4-FFF2-40B4-BE49-F238E27FC236}">
                <a16:creationId xmlns:a16="http://schemas.microsoft.com/office/drawing/2014/main" id="{C7043AC8-85EE-4D58-84CE-A8C2333DC109}"/>
              </a:ext>
            </a:extLst>
          </p:cNvPr>
          <p:cNvSpPr/>
          <p:nvPr/>
        </p:nvSpPr>
        <p:spPr>
          <a:xfrm>
            <a:off x="3311498" y="3504926"/>
            <a:ext cx="597294" cy="62564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6515E56-1CBC-46DF-8B2B-C66F86677E38}"/>
              </a:ext>
            </a:extLst>
          </p:cNvPr>
          <p:cNvSpPr txBox="1"/>
          <p:nvPr/>
        </p:nvSpPr>
        <p:spPr>
          <a:xfrm>
            <a:off x="1907704" y="6032936"/>
            <a:ext cx="3240360" cy="584775"/>
          </a:xfrm>
          <a:prstGeom prst="rect">
            <a:avLst/>
          </a:prstGeom>
          <a:noFill/>
        </p:spPr>
        <p:txBody>
          <a:bodyPr wrap="square" rtlCol="0">
            <a:spAutoFit/>
          </a:bodyPr>
          <a:lstStyle/>
          <a:p>
            <a:pPr algn="ctr"/>
            <a:r>
              <a:rPr lang="en-GB" sz="3200" dirty="0"/>
              <a:t>Student </a:t>
            </a:r>
            <a:r>
              <a:rPr lang="en-GB" sz="3200" i="1" dirty="0" err="1"/>
              <a:t>i</a:t>
            </a:r>
            <a:endParaRPr lang="en-GB" sz="3200" i="1" dirty="0"/>
          </a:p>
        </p:txBody>
      </p:sp>
      <p:sp>
        <p:nvSpPr>
          <p:cNvPr id="17" name="TextBox 16">
            <a:extLst>
              <a:ext uri="{FF2B5EF4-FFF2-40B4-BE49-F238E27FC236}">
                <a16:creationId xmlns:a16="http://schemas.microsoft.com/office/drawing/2014/main" id="{01EEA214-7042-4363-B4A2-BC187613AEE6}"/>
              </a:ext>
            </a:extLst>
          </p:cNvPr>
          <p:cNvSpPr txBox="1"/>
          <p:nvPr/>
        </p:nvSpPr>
        <p:spPr>
          <a:xfrm rot="16200000">
            <a:off x="-618476" y="3372641"/>
            <a:ext cx="3240360" cy="584775"/>
          </a:xfrm>
          <a:prstGeom prst="rect">
            <a:avLst/>
          </a:prstGeom>
          <a:noFill/>
        </p:spPr>
        <p:txBody>
          <a:bodyPr wrap="square" rtlCol="0">
            <a:spAutoFit/>
          </a:bodyPr>
          <a:lstStyle/>
          <a:p>
            <a:pPr algn="ctr"/>
            <a:r>
              <a:rPr lang="en-GB" sz="3200" dirty="0"/>
              <a:t>Student </a:t>
            </a:r>
            <a:r>
              <a:rPr lang="en-GB" sz="3200" i="1" dirty="0"/>
              <a:t>j</a:t>
            </a:r>
          </a:p>
        </p:txBody>
      </p:sp>
      <p:sp>
        <p:nvSpPr>
          <p:cNvPr id="19" name="Arrow: Down 18">
            <a:extLst>
              <a:ext uri="{FF2B5EF4-FFF2-40B4-BE49-F238E27FC236}">
                <a16:creationId xmlns:a16="http://schemas.microsoft.com/office/drawing/2014/main" id="{B48A5DBF-1B95-40E4-A491-ECE269E7D7C1}"/>
              </a:ext>
            </a:extLst>
          </p:cNvPr>
          <p:cNvSpPr/>
          <p:nvPr/>
        </p:nvSpPr>
        <p:spPr>
          <a:xfrm rot="18218857">
            <a:off x="7483662" y="3623046"/>
            <a:ext cx="272677" cy="1382315"/>
          </a:xfrm>
          <a:prstGeom prst="downArrow">
            <a:avLst>
              <a:gd name="adj1" fmla="val 32053"/>
              <a:gd name="adj2" fmla="val 9479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52435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CA0B617D2DD498B639B5695A764B4" ma:contentTypeVersion="4" ma:contentTypeDescription="Create a new document." ma:contentTypeScope="" ma:versionID="4a8c512ff700f1370f24f1a0421ad245">
  <xsd:schema xmlns:xsd="http://www.w3.org/2001/XMLSchema" xmlns:xs="http://www.w3.org/2001/XMLSchema" xmlns:p="http://schemas.microsoft.com/office/2006/metadata/properties" xmlns:ns2="6d2bc46a-f014-48ed-be59-9d6cf5da36fb" xmlns:ns3="c17fc5fa-0ed1-405d-819e-6760170c3f5c" targetNamespace="http://schemas.microsoft.com/office/2006/metadata/properties" ma:root="true" ma:fieldsID="3fe2412516e8256566b42b6ddf83d34a" ns2:_="" ns3:_="">
    <xsd:import namespace="6d2bc46a-f014-48ed-be59-9d6cf5da36fb"/>
    <xsd:import namespace="c17fc5fa-0ed1-405d-819e-6760170c3f5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7fc5fa-0ed1-405d-819e-6760170c3f5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6FCQ3RPYFS27-334089976-498</_dlc_DocId>
    <_dlc_DocIdUrl xmlns="6d2bc46a-f014-48ed-be59-9d6cf5da36fb">
      <Url>https://idmod.sharepoint.com/symposium/_layouts/15/DocIdRedir.aspx?ID=6FCQ3RPYFS27-334089976-498</Url>
      <Description>6FCQ3RPYFS27-334089976-498</Description>
    </_dlc_DocIdUrl>
  </documentManagement>
</p:properties>
</file>

<file path=customXml/itemProps1.xml><?xml version="1.0" encoding="utf-8"?>
<ds:datastoreItem xmlns:ds="http://schemas.openxmlformats.org/officeDocument/2006/customXml" ds:itemID="{512BA9E8-3DDF-4E9D-811A-80AFA96D4E92}"/>
</file>

<file path=customXml/itemProps2.xml><?xml version="1.0" encoding="utf-8"?>
<ds:datastoreItem xmlns:ds="http://schemas.openxmlformats.org/officeDocument/2006/customXml" ds:itemID="{833C9DBA-E22B-4C2E-BACD-984C079AFA99}"/>
</file>

<file path=customXml/itemProps3.xml><?xml version="1.0" encoding="utf-8"?>
<ds:datastoreItem xmlns:ds="http://schemas.openxmlformats.org/officeDocument/2006/customXml" ds:itemID="{8D573BDF-8C8E-45CB-9B97-8026DA3979B4}"/>
</file>

<file path=customXml/itemProps4.xml><?xml version="1.0" encoding="utf-8"?>
<ds:datastoreItem xmlns:ds="http://schemas.openxmlformats.org/officeDocument/2006/customXml" ds:itemID="{472934F9-6CFE-424A-954A-2A365138EA7E}"/>
</file>

<file path=docProps/app.xml><?xml version="1.0" encoding="utf-8"?>
<Properties xmlns="http://schemas.openxmlformats.org/officeDocument/2006/extended-properties" xmlns:vt="http://schemas.openxmlformats.org/officeDocument/2006/docPropsVTypes">
  <Template>Clarity</Template>
  <TotalTime>2407</TotalTime>
  <Words>1654</Words>
  <Application>Microsoft Office PowerPoint</Application>
  <PresentationFormat>On-screen Show (4:3)</PresentationFormat>
  <Paragraphs>366</Paragraphs>
  <Slides>27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 Math</vt:lpstr>
      <vt:lpstr>Times New Roman</vt:lpstr>
      <vt:lpstr>Clarity</vt:lpstr>
      <vt:lpstr>Quantifying influenza transmission risks  for school-age children</vt:lpstr>
      <vt:lpstr>School children and influenza epidemics</vt:lpstr>
      <vt:lpstr>School children and influenza epidemics</vt:lpstr>
      <vt:lpstr>PowerPoint Presentation</vt:lpstr>
      <vt:lpstr>Study population</vt:lpstr>
      <vt:lpstr>State-level clinical surveillance Winter 2012/13</vt:lpstr>
      <vt:lpstr>In-school surveillance</vt:lpstr>
      <vt:lpstr>Cumulative attack rate</vt:lpstr>
      <vt:lpstr>School-based networks</vt:lpstr>
      <vt:lpstr>Social networks</vt:lpstr>
      <vt:lpstr>Infection model</vt:lpstr>
      <vt:lpstr>Model description</vt:lpstr>
      <vt:lpstr>Final model parameters</vt:lpstr>
      <vt:lpstr>Final models – Influenza A and B</vt:lpstr>
      <vt:lpstr>Comparing transmission routes, over time Influenza B</vt:lpstr>
      <vt:lpstr>Comparing transmission routes, by school Influenza B</vt:lpstr>
      <vt:lpstr>Summary</vt:lpstr>
      <vt:lpstr>Acknowledgements</vt:lpstr>
      <vt:lpstr>PowerPoint Presentation</vt:lpstr>
      <vt:lpstr>Cumulative attack rates</vt:lpstr>
      <vt:lpstr>Social networks</vt:lpstr>
      <vt:lpstr>Network augmentation – Kknow model</vt:lpstr>
      <vt:lpstr>Network augmentation</vt:lpstr>
      <vt:lpstr>Force of infection </vt:lpstr>
      <vt:lpstr>Model fitting – Influenza B</vt:lpstr>
      <vt:lpstr>Final models – Influenza A and B</vt:lpstr>
      <vt:lpstr>Cauchemez et al 2009 PNAS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study transmission model</dc:title>
  <dc:creator>Read</dc:creator>
  <cp:lastModifiedBy>Jonathan Read</cp:lastModifiedBy>
  <cp:revision>228</cp:revision>
  <dcterms:created xsi:type="dcterms:W3CDTF">2016-04-19T10:31:15Z</dcterms:created>
  <dcterms:modified xsi:type="dcterms:W3CDTF">2018-04-16T17:29:33Z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0x010100C76CA0B617D2DD498B639B5695A764B4</vt:lpwstr>
  </property>
  <property fmtid="{D5CDD505-2E9C-101B-9397-08002B2CF9AE}" pid="3" name="_dlc_DocIdItemGuid">
    <vt:lpwstr>b8a3a8f9-ca19-4d71-ab35-5f9d90168cee</vt:lpwstr>
  </property>
</Properties>
</file>