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4" r:id="rId3"/>
    <p:sldId id="275" r:id="rId4"/>
    <p:sldId id="267" r:id="rId5"/>
    <p:sldId id="278" r:id="rId6"/>
    <p:sldId id="279" r:id="rId7"/>
    <p:sldId id="276" r:id="rId8"/>
    <p:sldId id="273" r:id="rId9"/>
    <p:sldId id="269" r:id="rId10"/>
    <p:sldId id="270" r:id="rId11"/>
    <p:sldId id="261" r:id="rId12"/>
    <p:sldId id="271" r:id="rId13"/>
    <p:sldId id="274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17" autoAdjust="0"/>
    <p:restoredTop sz="73167" autoAdjust="0"/>
  </p:normalViewPr>
  <p:slideViewPr>
    <p:cSldViewPr snapToGrid="0" snapToObjects="1">
      <p:cViewPr>
        <p:scale>
          <a:sx n="140" d="100"/>
          <a:sy n="140" d="100"/>
        </p:scale>
        <p:origin x="-488" y="8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6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AEAE0-4C8A-3140-9832-B6EEFEA02484}" type="datetimeFigureOut">
              <a:rPr lang="en-US" smtClean="0"/>
              <a:t>17/04/19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88125-C0D8-8548-8EB6-CEE2BDC36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49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Hispaniola</a:t>
            </a:r>
            <a:r>
              <a:rPr lang="en-US" baseline="0" dirty="0" smtClean="0"/>
              <a:t> is the last island in the Caribbean where malaria persists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Haiti</a:t>
            </a:r>
            <a:r>
              <a:rPr lang="en-US" baseline="0" dirty="0" smtClean="0"/>
              <a:t> has </a:t>
            </a:r>
            <a:r>
              <a:rPr lang="en-US" dirty="0" smtClean="0"/>
              <a:t>~10m population </a:t>
            </a:r>
            <a:r>
              <a:rPr lang="en-US" baseline="0" dirty="0" smtClean="0"/>
              <a:t> </a:t>
            </a:r>
            <a:r>
              <a:rPr lang="en-US" dirty="0" smtClean="0"/>
              <a:t>(same 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dom</a:t>
            </a:r>
            <a:r>
              <a:rPr lang="en-US" baseline="0" dirty="0" smtClean="0"/>
              <a:t> rep)  has the vast majority of that malaria - </a:t>
            </a:r>
            <a:r>
              <a:rPr lang="en-US" dirty="0" smtClean="0"/>
              <a:t>80%</a:t>
            </a:r>
            <a:r>
              <a:rPr lang="en-US" baseline="0" dirty="0" smtClean="0"/>
              <a:t> at risk. </a:t>
            </a:r>
            <a:endParaRPr lang="en-US" dirty="0" smtClean="0"/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1968 Haiti reduced prevalence to 1% (assessed by microscopy) after MDA / DDT spraying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r>
              <a:rPr lang="en-US" baseline="0" dirty="0" smtClean="0"/>
              <a:t>Earthquake in 2010, resurgence of malaria + cholera afterwards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88125-C0D8-8548-8EB6-CEE2BDC36F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19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Nippes</a:t>
            </a:r>
            <a:r>
              <a:rPr lang="en-US" dirty="0" smtClean="0"/>
              <a:t> is isolated, has ongoing transmission and is a good candidate for local elimination</a:t>
            </a:r>
          </a:p>
          <a:p>
            <a:endParaRPr lang="en-US" dirty="0" smtClean="0"/>
          </a:p>
          <a:p>
            <a:r>
              <a:rPr lang="en-US" dirty="0" smtClean="0"/>
              <a:t>More generally, IBD can illustrate import/export</a:t>
            </a:r>
            <a:r>
              <a:rPr lang="en-US" baseline="0" dirty="0" smtClean="0"/>
              <a:t> patterns between sites </a:t>
            </a:r>
          </a:p>
          <a:p>
            <a:r>
              <a:rPr lang="en-US" baseline="0" dirty="0" smtClean="0"/>
              <a:t>And low-cost, bloodspot derived genetic data could aid in providing </a:t>
            </a:r>
            <a:r>
              <a:rPr lang="en-US" baseline="0" dirty="0" err="1" smtClean="0"/>
              <a:t>epi</a:t>
            </a:r>
            <a:r>
              <a:rPr lang="en-US" baseline="0" dirty="0" smtClean="0"/>
              <a:t> data that cannot easily be obtained in Haiti</a:t>
            </a:r>
          </a:p>
          <a:p>
            <a:endParaRPr lang="en-US" baseline="0" dirty="0" smtClean="0"/>
          </a:p>
          <a:p>
            <a:r>
              <a:rPr lang="en-US" baseline="0" dirty="0" smtClean="0"/>
              <a:t>Pathway from broad, low-cost methods to get a snapshot of a large country or region, </a:t>
            </a:r>
          </a:p>
          <a:p>
            <a:r>
              <a:rPr lang="en-US" baseline="0" dirty="0" smtClean="0"/>
              <a:t>  followed by WGS in regions where we think diversity is low enough to require it. </a:t>
            </a:r>
          </a:p>
          <a:p>
            <a:endParaRPr lang="en-US" baseline="0" dirty="0" smtClean="0"/>
          </a:p>
          <a:p>
            <a:r>
              <a:rPr lang="en-US" dirty="0" smtClean="0"/>
              <a:t>There’s a clear role</a:t>
            </a:r>
            <a:r>
              <a:rPr lang="en-US" baseline="0" dirty="0" smtClean="0"/>
              <a:t> for both statistics and modeling to play in that last step, </a:t>
            </a:r>
          </a:p>
          <a:p>
            <a:r>
              <a:rPr lang="en-US" baseline="0" dirty="0" smtClean="0"/>
              <a:t>  to tell us when we need to make the step from one method to another. </a:t>
            </a:r>
            <a:br>
              <a:rPr lang="en-US" baseline="0" dirty="0" smtClean="0"/>
            </a:br>
            <a:r>
              <a:rPr lang="en-US" baseline="0" dirty="0" smtClean="0"/>
              <a:t>  or which samples to sequence in order to get a full picture of the true relatedness in a region.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88125-C0D8-8548-8EB6-CEE2BDC36FA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23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88125-C0D8-8548-8EB6-CEE2BDC36FA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355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Largest number of cases is in port au prince where 1/4 of population lives, </a:t>
            </a:r>
          </a:p>
          <a:p>
            <a:r>
              <a:rPr lang="en-US" baseline="0" dirty="0" smtClean="0"/>
              <a:t>but most intensive transmission likely to be in south eastern tip of </a:t>
            </a:r>
            <a:r>
              <a:rPr lang="en-US" baseline="0" dirty="0" err="1" smtClean="0"/>
              <a:t>hispaniola</a:t>
            </a:r>
            <a:r>
              <a:rPr lang="en-US" baseline="0" dirty="0" smtClean="0"/>
              <a:t> (</a:t>
            </a:r>
          </a:p>
          <a:p>
            <a:endParaRPr lang="en-US" baseline="0" dirty="0" smtClean="0"/>
          </a:p>
          <a:p>
            <a:r>
              <a:rPr lang="en-US" baseline="0" dirty="0" smtClean="0"/>
              <a:t>Current regime </a:t>
            </a:r>
            <a:r>
              <a:rPr lang="mr-IN" baseline="0" dirty="0" smtClean="0"/>
              <a:t>–</a:t>
            </a:r>
            <a:r>
              <a:rPr lang="en-US" baseline="0" dirty="0" smtClean="0"/>
              <a:t> passive case detection and </a:t>
            </a:r>
            <a:r>
              <a:rPr lang="en-US" baseline="0" dirty="0" err="1" smtClean="0"/>
              <a:t>bednet</a:t>
            </a:r>
            <a:r>
              <a:rPr lang="en-US" baseline="0" dirty="0" smtClean="0"/>
              <a:t> distribution </a:t>
            </a:r>
            <a:r>
              <a:rPr lang="mr-IN" baseline="0" dirty="0" smtClean="0"/>
              <a:t>–</a:t>
            </a:r>
            <a:r>
              <a:rPr lang="en-US" baseline="0" dirty="0" smtClean="0"/>
              <a:t> but</a:t>
            </a:r>
            <a:r>
              <a:rPr lang="mr-IN" baseline="0" dirty="0" smtClean="0"/>
              <a:t>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exophilic</a:t>
            </a:r>
            <a:r>
              <a:rPr lang="en-US" baseline="0" dirty="0" smtClean="0"/>
              <a:t> vector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Steinhardt et al (Lancet </a:t>
            </a:r>
            <a:r>
              <a:rPr lang="en-US" dirty="0" err="1" smtClean="0"/>
              <a:t>inf</a:t>
            </a:r>
            <a:r>
              <a:rPr lang="en-US" dirty="0" smtClean="0"/>
              <a:t> dis 2017) found</a:t>
            </a:r>
            <a:r>
              <a:rPr lang="en-US" baseline="0" dirty="0" smtClean="0"/>
              <a:t> no significant protective effect of ITNs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can we do better?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88125-C0D8-8548-8EB6-CEE2BDC36F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03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Clinton health access assessed a potential elimination campaign </a:t>
            </a:r>
          </a:p>
          <a:p>
            <a:endParaRPr lang="en-US" baseline="0" dirty="0" smtClean="0"/>
          </a:p>
          <a:p>
            <a:r>
              <a:rPr lang="en-US" baseline="0" dirty="0" smtClean="0"/>
              <a:t>Elimination regime </a:t>
            </a:r>
            <a:r>
              <a:rPr lang="mr-IN" baseline="0" dirty="0" smtClean="0"/>
              <a:t>–</a:t>
            </a:r>
            <a:r>
              <a:rPr lang="en-US" baseline="0" dirty="0" smtClean="0"/>
              <a:t> min $18m per year (but would be greatly reduced with better targeting of foci)</a:t>
            </a:r>
          </a:p>
          <a:p>
            <a:endParaRPr lang="en-US" baseline="0" dirty="0" smtClean="0"/>
          </a:p>
          <a:p>
            <a:r>
              <a:rPr lang="en-US" baseline="0" dirty="0" smtClean="0"/>
              <a:t>CHAI highlighted that understanding parasite mobility would greatly reduce costs of an elimination campaign</a:t>
            </a:r>
          </a:p>
          <a:p>
            <a:endParaRPr lang="en-US" baseline="0" dirty="0" smtClean="0"/>
          </a:p>
          <a:p>
            <a:r>
              <a:rPr lang="en-US" baseline="0" dirty="0" smtClean="0"/>
              <a:t>Unfortunately, severe lack of </a:t>
            </a:r>
            <a:r>
              <a:rPr lang="en-US" baseline="0" dirty="0" err="1" smtClean="0"/>
              <a:t>epi</a:t>
            </a:r>
            <a:r>
              <a:rPr lang="en-US" baseline="0" dirty="0" smtClean="0"/>
              <a:t> data across island, resource limited. </a:t>
            </a:r>
            <a:br>
              <a:rPr lang="en-US" baseline="0" dirty="0" smtClean="0"/>
            </a:br>
            <a:r>
              <a:rPr lang="en-US" baseline="0" dirty="0" smtClean="0"/>
              <a:t>So this may be a location where genetic analysis provide valuable and cost-effective insight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Analysed</a:t>
            </a:r>
            <a:r>
              <a:rPr lang="en-US" baseline="0" dirty="0" smtClean="0"/>
              <a:t> data 2016, consisting of passively-detected cases from 3 </a:t>
            </a:r>
            <a:r>
              <a:rPr lang="en-US" baseline="0" dirty="0" err="1" smtClean="0"/>
              <a:t>departements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with comparatively high transmission in the south east of Haiti, Grande </a:t>
            </a:r>
            <a:r>
              <a:rPr lang="en-US" baseline="0" dirty="0" err="1" smtClean="0"/>
              <a:t>Anse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Sud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Nippes</a:t>
            </a:r>
            <a:endParaRPr lang="en-US" baseline="0" dirty="0" smtClean="0"/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88125-C0D8-8548-8EB6-CEE2BDC36F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03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the data presented was taken from bloodspots,</a:t>
            </a:r>
            <a:r>
              <a:rPr lang="en-US" baseline="0" dirty="0" smtClean="0"/>
              <a:t> collected after a +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test. </a:t>
            </a:r>
          </a:p>
          <a:p>
            <a:r>
              <a:rPr lang="en-US" baseline="0" dirty="0" smtClean="0"/>
              <a:t>Meaning it’s relatively cheap to collect and doesn’t require cold chain.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compare which methods would work best in this environment these were genotyped using 3 methods</a:t>
            </a:r>
          </a:p>
          <a:p>
            <a:r>
              <a:rPr lang="en-US" baseline="0" dirty="0" smtClean="0"/>
              <a:t>  24-SNP barcode </a:t>
            </a:r>
          </a:p>
          <a:p>
            <a:r>
              <a:rPr lang="en-US" baseline="0" dirty="0" smtClean="0"/>
              <a:t>  microsatellite </a:t>
            </a:r>
            <a:r>
              <a:rPr lang="mr-IN" baseline="0" dirty="0" smtClean="0"/>
              <a:t>–</a:t>
            </a:r>
            <a:r>
              <a:rPr lang="en-US" baseline="0" dirty="0" smtClean="0"/>
              <a:t> thanks to </a:t>
            </a:r>
            <a:r>
              <a:rPr lang="en-US" baseline="0" dirty="0" err="1" smtClean="0"/>
              <a:t>kumar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venkatachalam</a:t>
            </a:r>
            <a:r>
              <a:rPr lang="en-US" baseline="0" dirty="0" smtClean="0"/>
              <a:t> @ CDC</a:t>
            </a:r>
          </a:p>
          <a:p>
            <a:r>
              <a:rPr lang="en-US" baseline="0" dirty="0" smtClean="0"/>
              <a:t>  </a:t>
            </a:r>
            <a:r>
              <a:rPr lang="en-US" baseline="0" dirty="0" err="1" smtClean="0"/>
              <a:t>SWGA+seq</a:t>
            </a:r>
            <a:r>
              <a:rPr lang="mr-IN" baseline="0" dirty="0" smtClean="0"/>
              <a:t>–</a:t>
            </a:r>
            <a:r>
              <a:rPr lang="en-US" baseline="0" dirty="0" smtClean="0"/>
              <a:t> generated by Rachel Daniels / Sarah </a:t>
            </a:r>
            <a:r>
              <a:rPr lang="en-US" baseline="0" dirty="0" err="1" smtClean="0"/>
              <a:t>Volkman</a:t>
            </a:r>
            <a:endParaRPr lang="en-US" baseline="0" dirty="0" smtClean="0"/>
          </a:p>
          <a:p>
            <a:r>
              <a:rPr lang="en-US" baseline="0" dirty="0" smtClean="0"/>
              <a:t>Few samples covered by all 3 methods, but good overlap of barcode with both methods.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88125-C0D8-8548-8EB6-CEE2BDC36F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63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largest</a:t>
            </a:r>
            <a:r>
              <a:rPr lang="en-US" baseline="0" dirty="0" smtClean="0"/>
              <a:t> dataset here, the barcodes, </a:t>
            </a:r>
          </a:p>
          <a:p>
            <a:r>
              <a:rPr lang="en-US" baseline="0" dirty="0" smtClean="0"/>
              <a:t>Comparing Haiti to 3 regions within Senegal with low, medium, high transmission</a:t>
            </a:r>
          </a:p>
          <a:p>
            <a:r>
              <a:rPr lang="en-US" baseline="0" dirty="0" smtClean="0"/>
              <a:t>  Incidence:</a:t>
            </a:r>
          </a:p>
          <a:p>
            <a:r>
              <a:rPr lang="en-US" baseline="0" dirty="0" smtClean="0"/>
              <a:t>    </a:t>
            </a:r>
            <a:r>
              <a:rPr lang="en-US" baseline="0" dirty="0" err="1" smtClean="0"/>
              <a:t>Thies</a:t>
            </a:r>
            <a:r>
              <a:rPr lang="en-US" baseline="0" dirty="0" smtClean="0"/>
              <a:t> 5/1000</a:t>
            </a:r>
          </a:p>
          <a:p>
            <a:r>
              <a:rPr lang="en-US" baseline="0" dirty="0" smtClean="0"/>
              <a:t>    </a:t>
            </a:r>
            <a:r>
              <a:rPr lang="en-US" baseline="0" dirty="0" err="1" smtClean="0"/>
              <a:t>RichardToll</a:t>
            </a:r>
            <a:r>
              <a:rPr lang="en-US" baseline="0" dirty="0" smtClean="0"/>
              <a:t> 1/1000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 - walk through graph</a:t>
            </a:r>
            <a:r>
              <a:rPr lang="mr-IN" baseline="0" dirty="0" smtClean="0"/>
              <a:t>…</a:t>
            </a: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      Unique barcodes, clonal (infections with identical 24-SNP barcodes), and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      </a:t>
            </a:r>
            <a:r>
              <a:rPr lang="en-US" baseline="0" dirty="0" err="1" smtClean="0"/>
              <a:t>polygenomic</a:t>
            </a:r>
            <a:r>
              <a:rPr lang="en-US" baseline="0" dirty="0" smtClean="0"/>
              <a:t> infections (more than one clone in a single infection)</a:t>
            </a:r>
          </a:p>
          <a:p>
            <a:r>
              <a:rPr lang="en-US" baseline="0" dirty="0" smtClean="0"/>
              <a:t>Far lower diversity than in other regions, All 3 locations dominated by clusters of ‘clonal groups’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One of these regions, </a:t>
            </a:r>
            <a:r>
              <a:rPr lang="en-US" baseline="0" dirty="0" err="1" smtClean="0"/>
              <a:t>Nippes</a:t>
            </a:r>
            <a:r>
              <a:rPr lang="en-US" baseline="0" dirty="0" smtClean="0"/>
              <a:t> is almost entirely dominated by a single clone. </a:t>
            </a:r>
          </a:p>
          <a:p>
            <a:r>
              <a:rPr lang="en-US" baseline="0" dirty="0" smtClean="0"/>
              <a:t>In this region we also see a total lack of </a:t>
            </a:r>
            <a:r>
              <a:rPr lang="en-US" baseline="0" dirty="0" err="1" smtClean="0"/>
              <a:t>polygenomic</a:t>
            </a:r>
            <a:r>
              <a:rPr lang="en-US" baseline="0" dirty="0" smtClean="0"/>
              <a:t> infections </a:t>
            </a:r>
            <a:r>
              <a:rPr lang="mr-IN" baseline="0" dirty="0" smtClean="0"/>
              <a:t>–</a:t>
            </a:r>
            <a:endParaRPr lang="en-US" baseline="0" dirty="0" smtClean="0"/>
          </a:p>
          <a:p>
            <a:r>
              <a:rPr lang="en-US" baseline="0" dirty="0" smtClean="0"/>
              <a:t>        any </a:t>
            </a:r>
            <a:r>
              <a:rPr lang="en-US" baseline="0" dirty="0" err="1" smtClean="0"/>
              <a:t>superinfections</a:t>
            </a:r>
            <a:r>
              <a:rPr lang="en-US" baseline="0" dirty="0" smtClean="0"/>
              <a:t> here would overlay the same barcode on another </a:t>
            </a:r>
            <a:r>
              <a:rPr lang="mr-IN" baseline="0" dirty="0" smtClean="0"/>
              <a:t>–</a:t>
            </a:r>
            <a:r>
              <a:rPr lang="en-US" baseline="0" dirty="0" smtClean="0"/>
              <a:t> we wouldn’t have power to detect it. 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88125-C0D8-8548-8EB6-CEE2BDC36F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60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Despite</a:t>
            </a:r>
            <a:r>
              <a:rPr lang="en-US" baseline="0" dirty="0" smtClean="0"/>
              <a:t> the inbreeding within these regions, we see distinct population structure between them. </a:t>
            </a:r>
          </a:p>
          <a:p>
            <a:r>
              <a:rPr lang="mr-IN" baseline="0" dirty="0" smtClean="0"/>
              <a:t>–</a:t>
            </a:r>
            <a:r>
              <a:rPr lang="en-US" baseline="0" dirty="0" smtClean="0"/>
              <a:t>Grande </a:t>
            </a:r>
            <a:r>
              <a:rPr lang="en-US" baseline="0" dirty="0" err="1" smtClean="0"/>
              <a:t>Anse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Sud</a:t>
            </a:r>
            <a:r>
              <a:rPr lang="en-US" baseline="0" dirty="0" smtClean="0"/>
              <a:t> are intermixed, but </a:t>
            </a:r>
            <a:r>
              <a:rPr lang="en-US" baseline="0" dirty="0" err="1" smtClean="0"/>
              <a:t>Nippes</a:t>
            </a:r>
            <a:r>
              <a:rPr lang="en-US" baseline="0" dirty="0" smtClean="0"/>
              <a:t> is distinct from these </a:t>
            </a:r>
          </a:p>
          <a:p>
            <a:r>
              <a:rPr lang="en-US" baseline="0" dirty="0" smtClean="0"/>
              <a:t>(with one apparent export from </a:t>
            </a:r>
            <a:r>
              <a:rPr lang="en-US" baseline="0" dirty="0" err="1" smtClean="0"/>
              <a:t>Nippes</a:t>
            </a:r>
            <a:r>
              <a:rPr lang="en-US" baseline="0" dirty="0" smtClean="0"/>
              <a:t> found in Grande </a:t>
            </a:r>
            <a:r>
              <a:rPr lang="en-US" baseline="0" dirty="0" err="1" smtClean="0"/>
              <a:t>Anse</a:t>
            </a:r>
            <a:r>
              <a:rPr lang="en-US" baseline="0" dirty="0" smtClean="0"/>
              <a:t>)</a:t>
            </a:r>
          </a:p>
          <a:p>
            <a:endParaRPr lang="en-US" baseline="0" dirty="0" smtClean="0"/>
          </a:p>
          <a:p>
            <a:r>
              <a:rPr lang="en-US" baseline="0" dirty="0" smtClean="0"/>
              <a:t>Importantly we can expect to see very different haplotypes in each region</a:t>
            </a:r>
          </a:p>
          <a:p>
            <a:r>
              <a:rPr lang="en-US" baseline="0" dirty="0" smtClean="0"/>
              <a:t>Meaning that signals of relatedness between them would be informative.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88125-C0D8-8548-8EB6-CEE2BDC36F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79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IBD network, where samples</a:t>
            </a:r>
            <a:r>
              <a:rPr lang="en-US" baseline="0" dirty="0" smtClean="0"/>
              <a:t> are joined if they have more than 25% identity by descent </a:t>
            </a:r>
            <a:endParaRPr lang="en-US" dirty="0" smtClean="0"/>
          </a:p>
          <a:p>
            <a:r>
              <a:rPr lang="en-US" dirty="0" smtClean="0"/>
              <a:t>Despite assaying different sets and numbers</a:t>
            </a:r>
            <a:r>
              <a:rPr lang="en-US" baseline="0" dirty="0" smtClean="0"/>
              <a:t> of samples, we see some commonalities between all 3 plots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barcode and </a:t>
            </a:r>
            <a:r>
              <a:rPr lang="en-US" baseline="0" dirty="0" err="1" smtClean="0"/>
              <a:t>microsat</a:t>
            </a:r>
            <a:r>
              <a:rPr lang="en-US" baseline="0" dirty="0" smtClean="0"/>
              <a:t> plots: </a:t>
            </a:r>
          </a:p>
          <a:p>
            <a:r>
              <a:rPr lang="en-US" baseline="0" dirty="0" err="1" smtClean="0"/>
              <a:t>Sud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grande-anse</a:t>
            </a:r>
            <a:r>
              <a:rPr lang="en-US" baseline="0" dirty="0" smtClean="0"/>
              <a:t> have numerous high IBD clusters, indicating ongoing gene flow between these two regions.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Nippes</a:t>
            </a:r>
            <a:r>
              <a:rPr lang="en-US" baseline="0" dirty="0" smtClean="0"/>
              <a:t> forms a small number of highly related clusters in all 3 datasets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 if we can get this from the low-cost methods, why would we go to the trouble of sequencing? </a:t>
            </a:r>
            <a:br>
              <a:rPr lang="en-US" baseline="0" dirty="0" smtClean="0"/>
            </a:br>
            <a:r>
              <a:rPr lang="en-US" baseline="0" dirty="0" smtClean="0"/>
              <a:t>    Particularly when limited resources mean we will inevitably get fewer samples</a:t>
            </a:r>
            <a:r>
              <a:rPr lang="mr-IN" baseline="0" dirty="0" smtClean="0"/>
              <a:t>…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88125-C0D8-8548-8EB6-CEE2BDC36F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07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general</a:t>
            </a:r>
            <a:r>
              <a:rPr lang="en-US" baseline="0" dirty="0" smtClean="0"/>
              <a:t> where we can compare samples, we find strong correlation between measures of identity by descent.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Comparing microsatellites to whole genome sequence we find (Pearson's product-moment correlation) r is above 90%,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small number where the microsatellite overestimates relatedness. </a:t>
            </a:r>
          </a:p>
          <a:p>
            <a:r>
              <a:rPr lang="en-US" baseline="0" dirty="0" smtClean="0"/>
              <a:t>Comparing two pairs from these we can see why: all six </a:t>
            </a:r>
            <a:r>
              <a:rPr lang="en-US" baseline="0" dirty="0" err="1" smtClean="0"/>
              <a:t>microsattelites</a:t>
            </a:r>
            <a:r>
              <a:rPr lang="en-US" baseline="0" dirty="0" smtClean="0"/>
              <a:t> are identical by state, so they look to be 100% related</a:t>
            </a:r>
          </a:p>
          <a:p>
            <a:r>
              <a:rPr lang="en-US" baseline="0" dirty="0" smtClean="0"/>
              <a:t>But actually by whole-genome sequencing one of these pairs is only around 40% related.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measure of partial IBD suggests ongoing recombination (and therefore ongoing </a:t>
            </a:r>
            <a:r>
              <a:rPr lang="en-US" baseline="0" dirty="0" err="1" smtClean="0"/>
              <a:t>polygenomic</a:t>
            </a:r>
            <a:r>
              <a:rPr lang="en-US" baseline="0" dirty="0" smtClean="0"/>
              <a:t> infections)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88125-C0D8-8548-8EB6-CEE2BDC36FA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9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While genome-wide markers are needed to assess relatedness on an individual level. </a:t>
            </a:r>
          </a:p>
          <a:p>
            <a:r>
              <a:rPr lang="en-US" baseline="0" dirty="0" smtClean="0"/>
              <a:t>On a pop level summary statistics </a:t>
            </a:r>
            <a:r>
              <a:rPr lang="mr-IN" baseline="0" dirty="0" smtClean="0"/>
              <a:t>–</a:t>
            </a:r>
            <a:r>
              <a:rPr lang="en-US" baseline="0" dirty="0" smtClean="0"/>
              <a:t> such as the proportion of pairs that are highly related - are highly comparable</a:t>
            </a:r>
          </a:p>
          <a:p>
            <a:r>
              <a:rPr lang="en-US" baseline="0" dirty="0" smtClean="0"/>
              <a:t>  here we’ve shown links between departments, with the thickness of the line showing the proportion of pairs that are highly related. </a:t>
            </a:r>
          </a:p>
          <a:p>
            <a:r>
              <a:rPr lang="en-US" baseline="0" dirty="0" smtClean="0"/>
              <a:t>  all of these measures consistently show stronger gene flow between Grand </a:t>
            </a:r>
            <a:r>
              <a:rPr lang="en-US" baseline="0" dirty="0" err="1" smtClean="0"/>
              <a:t>Anse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Sud</a:t>
            </a:r>
            <a:r>
              <a:rPr lang="en-US" baseline="0" dirty="0" smtClean="0"/>
              <a:t>, and the isolation of the </a:t>
            </a:r>
            <a:r>
              <a:rPr lang="en-US" baseline="0" dirty="0" err="1" smtClean="0"/>
              <a:t>Nippes</a:t>
            </a:r>
            <a:r>
              <a:rPr lang="en-US" baseline="0" dirty="0" smtClean="0"/>
              <a:t> population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88125-C0D8-8548-8EB6-CEE2BDC36FA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6839-8186-124D-9278-5ADE888180E8}" type="datetimeFigureOut">
              <a:rPr lang="en-US" smtClean="0"/>
              <a:t>17/04/19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D134-73F5-8748-BF9A-EFE4BF222E2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BroadInstLogoforDigital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100" y="4658123"/>
            <a:ext cx="1511300" cy="387331"/>
          </a:xfrm>
          <a:prstGeom prst="rect">
            <a:avLst/>
          </a:prstGeom>
        </p:spPr>
      </p:pic>
      <p:pic>
        <p:nvPicPr>
          <p:cNvPr id="8" name="Picture 7" descr="HarvardChan_logo_stack_RGB_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4594623"/>
            <a:ext cx="1504950" cy="55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77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6839-8186-124D-9278-5ADE888180E8}" type="datetimeFigureOut">
              <a:rPr lang="en-US" smtClean="0"/>
              <a:t>17/04/19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D134-73F5-8748-BF9A-EFE4BF222E2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BroadInstLogoforDigitalRGB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74590"/>
          <a:stretch/>
        </p:blipFill>
        <p:spPr>
          <a:xfrm>
            <a:off x="520700" y="4658123"/>
            <a:ext cx="384048" cy="387331"/>
          </a:xfrm>
          <a:prstGeom prst="rect">
            <a:avLst/>
          </a:prstGeom>
        </p:spPr>
      </p:pic>
      <p:pic>
        <p:nvPicPr>
          <p:cNvPr id="8" name="Picture 7" descr="HarvardChan_logo_stack_RGB_Small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-1" r="78731" b="33651"/>
          <a:stretch/>
        </p:blipFill>
        <p:spPr>
          <a:xfrm>
            <a:off x="101600" y="4594623"/>
            <a:ext cx="457200" cy="52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270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6839-8186-124D-9278-5ADE888180E8}" type="datetimeFigureOut">
              <a:rPr lang="en-US" smtClean="0"/>
              <a:t>17/04/19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D134-73F5-8748-BF9A-EFE4BF222E2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BroadInstLogoforDigitalRGB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74590"/>
          <a:stretch/>
        </p:blipFill>
        <p:spPr>
          <a:xfrm>
            <a:off x="520700" y="4658123"/>
            <a:ext cx="384048" cy="387331"/>
          </a:xfrm>
          <a:prstGeom prst="rect">
            <a:avLst/>
          </a:prstGeom>
        </p:spPr>
      </p:pic>
      <p:pic>
        <p:nvPicPr>
          <p:cNvPr id="8" name="Picture 7" descr="HarvardChan_logo_stack_RGB_Small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-1" r="78731" b="33651"/>
          <a:stretch/>
        </p:blipFill>
        <p:spPr>
          <a:xfrm>
            <a:off x="101600" y="4594623"/>
            <a:ext cx="457200" cy="52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65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6839-8186-124D-9278-5ADE888180E8}" type="datetimeFigureOut">
              <a:rPr lang="en-US" smtClean="0"/>
              <a:t>17/04/19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D134-73F5-8748-BF9A-EFE4BF222E2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BroadInstLogoforDigitalRGB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74590"/>
          <a:stretch/>
        </p:blipFill>
        <p:spPr>
          <a:xfrm>
            <a:off x="520700" y="4658123"/>
            <a:ext cx="384048" cy="387331"/>
          </a:xfrm>
          <a:prstGeom prst="rect">
            <a:avLst/>
          </a:prstGeom>
        </p:spPr>
      </p:pic>
      <p:pic>
        <p:nvPicPr>
          <p:cNvPr id="8" name="Picture 7" descr="HarvardChan_logo_stack_RGB_Small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-1" r="78731" b="33651"/>
          <a:stretch/>
        </p:blipFill>
        <p:spPr>
          <a:xfrm>
            <a:off x="101600" y="4594623"/>
            <a:ext cx="457200" cy="52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017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6839-8186-124D-9278-5ADE888180E8}" type="datetimeFigureOut">
              <a:rPr lang="en-US" smtClean="0"/>
              <a:t>17/04/19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D134-73F5-8748-BF9A-EFE4BF222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731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6839-8186-124D-9278-5ADE888180E8}" type="datetimeFigureOut">
              <a:rPr lang="en-US" smtClean="0"/>
              <a:t>17/04/19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D134-73F5-8748-BF9A-EFE4BF222E2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BroadInstLogoforDigitalRGB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74590"/>
          <a:stretch/>
        </p:blipFill>
        <p:spPr>
          <a:xfrm>
            <a:off x="520700" y="4658123"/>
            <a:ext cx="384048" cy="387331"/>
          </a:xfrm>
          <a:prstGeom prst="rect">
            <a:avLst/>
          </a:prstGeom>
        </p:spPr>
      </p:pic>
      <p:pic>
        <p:nvPicPr>
          <p:cNvPr id="9" name="Picture 8" descr="HarvardChan_logo_stack_RGB_Small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-1" r="78731" b="33651"/>
          <a:stretch/>
        </p:blipFill>
        <p:spPr>
          <a:xfrm>
            <a:off x="101600" y="4594623"/>
            <a:ext cx="457200" cy="52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16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6839-8186-124D-9278-5ADE888180E8}" type="datetimeFigureOut">
              <a:rPr lang="en-US" smtClean="0"/>
              <a:t>17/04/19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D134-73F5-8748-BF9A-EFE4BF222E2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BroadInstLogoforDigitalRGB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74590"/>
          <a:stretch/>
        </p:blipFill>
        <p:spPr>
          <a:xfrm>
            <a:off x="520700" y="4658123"/>
            <a:ext cx="384048" cy="387331"/>
          </a:xfrm>
          <a:prstGeom prst="rect">
            <a:avLst/>
          </a:prstGeom>
        </p:spPr>
      </p:pic>
      <p:pic>
        <p:nvPicPr>
          <p:cNvPr id="11" name="Picture 10" descr="HarvardChan_logo_stack_RGB_Small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-1" r="78731" b="33651"/>
          <a:stretch/>
        </p:blipFill>
        <p:spPr>
          <a:xfrm>
            <a:off x="101600" y="4594623"/>
            <a:ext cx="457200" cy="52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525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6839-8186-124D-9278-5ADE888180E8}" type="datetimeFigureOut">
              <a:rPr lang="en-US" smtClean="0"/>
              <a:t>17/04/19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D134-73F5-8748-BF9A-EFE4BF222E2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BroadInstLogoforDigitalRGB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74590"/>
          <a:stretch/>
        </p:blipFill>
        <p:spPr>
          <a:xfrm>
            <a:off x="520700" y="4658123"/>
            <a:ext cx="384048" cy="387331"/>
          </a:xfrm>
          <a:prstGeom prst="rect">
            <a:avLst/>
          </a:prstGeom>
        </p:spPr>
      </p:pic>
      <p:pic>
        <p:nvPicPr>
          <p:cNvPr id="7" name="Picture 6" descr="HarvardChan_logo_stack_RGB_Small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-1" r="78731" b="33651"/>
          <a:stretch/>
        </p:blipFill>
        <p:spPr>
          <a:xfrm>
            <a:off x="101600" y="4594623"/>
            <a:ext cx="457200" cy="52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415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6839-8186-124D-9278-5ADE888180E8}" type="datetimeFigureOut">
              <a:rPr lang="en-US" smtClean="0"/>
              <a:t>17/04/19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D134-73F5-8748-BF9A-EFE4BF222E2D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BroadInstLogoforDigitalRGB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74590"/>
          <a:stretch/>
        </p:blipFill>
        <p:spPr>
          <a:xfrm>
            <a:off x="520700" y="4658123"/>
            <a:ext cx="384048" cy="387331"/>
          </a:xfrm>
          <a:prstGeom prst="rect">
            <a:avLst/>
          </a:prstGeom>
        </p:spPr>
      </p:pic>
      <p:pic>
        <p:nvPicPr>
          <p:cNvPr id="6" name="Picture 5" descr="HarvardChan_logo_stack_RGB_Small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-1" r="78731" b="33651"/>
          <a:stretch/>
        </p:blipFill>
        <p:spPr>
          <a:xfrm>
            <a:off x="101600" y="4594623"/>
            <a:ext cx="457200" cy="52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0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t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>
            <a:normAutofit/>
          </a:bodyPr>
          <a:lstStyle>
            <a:lvl1pPr marL="342900" indent="-342900">
              <a:buFont typeface="Arial"/>
              <a:buChar char="•"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6839-8186-124D-9278-5ADE888180E8}" type="datetimeFigureOut">
              <a:rPr lang="en-US" smtClean="0"/>
              <a:t>17/04/19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D134-73F5-8748-BF9A-EFE4BF222E2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BroadInstLogoforDigitalRGB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74590"/>
          <a:stretch/>
        </p:blipFill>
        <p:spPr>
          <a:xfrm>
            <a:off x="520700" y="4658123"/>
            <a:ext cx="384048" cy="387331"/>
          </a:xfrm>
          <a:prstGeom prst="rect">
            <a:avLst/>
          </a:prstGeom>
        </p:spPr>
      </p:pic>
      <p:pic>
        <p:nvPicPr>
          <p:cNvPr id="9" name="Picture 8" descr="HarvardChan_logo_stack_RGB_Small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-1" r="78731" b="33651"/>
          <a:stretch/>
        </p:blipFill>
        <p:spPr>
          <a:xfrm>
            <a:off x="101600" y="4594623"/>
            <a:ext cx="457200" cy="52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086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6839-8186-124D-9278-5ADE888180E8}" type="datetimeFigureOut">
              <a:rPr lang="en-US" smtClean="0"/>
              <a:t>17/04/19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D134-73F5-8748-BF9A-EFE4BF222E2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BroadInstLogoforDigitalRGB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74590"/>
          <a:stretch/>
        </p:blipFill>
        <p:spPr>
          <a:xfrm>
            <a:off x="520700" y="4658123"/>
            <a:ext cx="384048" cy="387331"/>
          </a:xfrm>
          <a:prstGeom prst="rect">
            <a:avLst/>
          </a:prstGeom>
        </p:spPr>
      </p:pic>
      <p:pic>
        <p:nvPicPr>
          <p:cNvPr id="9" name="Picture 8" descr="HarvardChan_logo_stack_RGB_Small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-1" r="78731" b="33651"/>
          <a:stretch/>
        </p:blipFill>
        <p:spPr>
          <a:xfrm>
            <a:off x="101600" y="4594623"/>
            <a:ext cx="457200" cy="52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17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13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00126"/>
            <a:ext cx="8229600" cy="3594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A6839-8186-124D-9278-5ADE888180E8}" type="datetimeFigureOut">
              <a:rPr lang="en-US" smtClean="0"/>
              <a:t>17/04/19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BD134-73F5-8748-BF9A-EFE4BF222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58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26.svg"/><Relationship Id="rId7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1163" y="834872"/>
            <a:ext cx="4867563" cy="2524846"/>
          </a:xfrm>
        </p:spPr>
        <p:txBody>
          <a:bodyPr>
            <a:noAutofit/>
          </a:bodyPr>
          <a:lstStyle/>
          <a:p>
            <a:r>
              <a:rPr lang="en-US" dirty="0" smtClean="0"/>
              <a:t>Malaria in Haiti:</a:t>
            </a:r>
            <a:br>
              <a:rPr lang="en-US" dirty="0" smtClean="0"/>
            </a:br>
            <a:r>
              <a:rPr lang="en-US" sz="2800" dirty="0"/>
              <a:t>Genomic Epidemiology at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the Lower </a:t>
            </a:r>
            <a:r>
              <a:rPr lang="en-US" sz="2800" dirty="0"/>
              <a:t>Limits </a:t>
            </a:r>
            <a:r>
              <a:rPr lang="en-US" sz="2800" dirty="0" smtClean="0"/>
              <a:t>of </a:t>
            </a:r>
            <a:br>
              <a:rPr lang="en-US" sz="2800" dirty="0" smtClean="0"/>
            </a:br>
            <a:r>
              <a:rPr lang="en-US" sz="2800" dirty="0" smtClean="0"/>
              <a:t>Transmission 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091" y="3387541"/>
            <a:ext cx="6400800" cy="1314450"/>
          </a:xfrm>
        </p:spPr>
        <p:txBody>
          <a:bodyPr>
            <a:normAutofit/>
          </a:bodyPr>
          <a:lstStyle/>
          <a:p>
            <a:r>
              <a:rPr lang="en-US" dirty="0" smtClean="0"/>
              <a:t>Seth Redmond</a:t>
            </a:r>
            <a:br>
              <a:rPr lang="en-US" dirty="0" smtClean="0"/>
            </a:br>
            <a:r>
              <a:rPr lang="en-US" sz="1800" dirty="0" smtClean="0"/>
              <a:t>Harvard TH Chan School of Public Health / </a:t>
            </a:r>
            <a:br>
              <a:rPr lang="en-US" sz="1800" dirty="0" smtClean="0"/>
            </a:br>
            <a:r>
              <a:rPr lang="en-US" sz="1800" dirty="0" smtClean="0"/>
              <a:t>Broad Institute / </a:t>
            </a:r>
            <a:r>
              <a:rPr lang="en-US" sz="1800" dirty="0" err="1" smtClean="0"/>
              <a:t>Monash</a:t>
            </a:r>
            <a:r>
              <a:rPr lang="en-US" sz="1800" dirty="0" smtClean="0"/>
              <a:t> University</a:t>
            </a:r>
            <a:endParaRPr lang="en-US" sz="1800" dirty="0"/>
          </a:p>
        </p:txBody>
      </p:sp>
      <p:pic>
        <p:nvPicPr>
          <p:cNvPr id="4" name="Picture 3" descr="wellcome_monde_contre_stamp_s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118" y="369440"/>
            <a:ext cx="5341527" cy="2926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58459" y="3129508"/>
            <a:ext cx="2947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Haiti </a:t>
            </a:r>
            <a:r>
              <a:rPr lang="en-US" sz="1200" dirty="0" smtClean="0"/>
              <a:t>5c Stamp, </a:t>
            </a:r>
            <a:r>
              <a:rPr lang="en-US" sz="1200" dirty="0"/>
              <a:t>1962 </a:t>
            </a:r>
            <a:r>
              <a:rPr lang="en-US" sz="1400" baseline="30000" dirty="0" smtClean="0"/>
              <a:t>©</a:t>
            </a:r>
            <a:r>
              <a:rPr lang="en-US" sz="1200" dirty="0" err="1" smtClean="0"/>
              <a:t>Wellcome</a:t>
            </a:r>
            <a:r>
              <a:rPr lang="en-US" sz="1200" dirty="0" smtClean="0"/>
              <a:t> Collection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02145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0" y="4660902"/>
            <a:ext cx="1066800" cy="478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201" y="1187444"/>
            <a:ext cx="3959990" cy="2466157"/>
          </a:xfrm>
        </p:spPr>
        <p:txBody>
          <a:bodyPr>
            <a:normAutofit/>
          </a:bodyPr>
          <a:lstStyle/>
          <a:p>
            <a:pPr>
              <a:spcBef>
                <a:spcPts val="1584"/>
              </a:spcBef>
            </a:pPr>
            <a:r>
              <a:rPr lang="en-US" sz="1800" dirty="0" smtClean="0"/>
              <a:t>Strong correlation between microsatellite / sequencing</a:t>
            </a:r>
            <a:endParaRPr lang="en-US" sz="1800" dirty="0"/>
          </a:p>
          <a:p>
            <a:pPr>
              <a:spcBef>
                <a:spcPts val="1584"/>
              </a:spcBef>
            </a:pPr>
            <a:r>
              <a:rPr lang="en-US" sz="1800" dirty="0" smtClean="0"/>
              <a:t>Whole </a:t>
            </a:r>
            <a:r>
              <a:rPr lang="en-US" sz="1800" dirty="0"/>
              <a:t>genome coverage </a:t>
            </a:r>
            <a:r>
              <a:rPr lang="en-US" sz="1800" dirty="0" err="1" smtClean="0"/>
              <a:t>maximises</a:t>
            </a:r>
            <a:r>
              <a:rPr lang="en-US" sz="1800" dirty="0" smtClean="0"/>
              <a:t> ability to detect non-IBD regions</a:t>
            </a:r>
          </a:p>
          <a:p>
            <a:pPr>
              <a:spcBef>
                <a:spcPts val="1584"/>
              </a:spcBef>
            </a:pPr>
            <a:r>
              <a:rPr lang="en-US" sz="1800" dirty="0" smtClean="0"/>
              <a:t>Partial IBD in </a:t>
            </a:r>
            <a:r>
              <a:rPr lang="en-US" sz="1800" dirty="0" err="1"/>
              <a:t>N</a:t>
            </a:r>
            <a:r>
              <a:rPr lang="en-US" sz="1800" dirty="0" err="1" smtClean="0"/>
              <a:t>ippes</a:t>
            </a:r>
            <a:r>
              <a:rPr lang="en-US" sz="1800" dirty="0" smtClean="0"/>
              <a:t> indicates ongoing recombination</a:t>
            </a:r>
          </a:p>
        </p:txBody>
      </p:sp>
      <p:pic>
        <p:nvPicPr>
          <p:cNvPr id="4" name="Picture 3" descr="IBD_cf_usats_v_wg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423" y="232436"/>
            <a:ext cx="3559875" cy="33999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44947" y="584028"/>
            <a:ext cx="789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=0.93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297" y="157931"/>
            <a:ext cx="4368204" cy="975304"/>
          </a:xfrm>
        </p:spPr>
        <p:txBody>
          <a:bodyPr>
            <a:noAutofit/>
          </a:bodyPr>
          <a:lstStyle/>
          <a:p>
            <a:r>
              <a:rPr lang="en-US" sz="2800" dirty="0"/>
              <a:t>Sequencing </a:t>
            </a:r>
            <a:r>
              <a:rPr lang="en-US" sz="2800" dirty="0" smtClean="0"/>
              <a:t>aids resolution of partial relatedness</a:t>
            </a:r>
            <a:endParaRPr lang="en-US" sz="2800" dirty="0"/>
          </a:p>
        </p:txBody>
      </p:sp>
      <p:grpSp>
        <p:nvGrpSpPr>
          <p:cNvPr id="54" name="Group 53"/>
          <p:cNvGrpSpPr/>
          <p:nvPr/>
        </p:nvGrpSpPr>
        <p:grpSpPr>
          <a:xfrm>
            <a:off x="21759" y="337806"/>
            <a:ext cx="9058744" cy="4805694"/>
            <a:chOff x="21759" y="337806"/>
            <a:chExt cx="9058744" cy="4805694"/>
          </a:xfrm>
        </p:grpSpPr>
        <p:cxnSp>
          <p:nvCxnSpPr>
            <p:cNvPr id="43" name="Curved Connector 42"/>
            <p:cNvCxnSpPr>
              <a:stCxn id="32" idx="1"/>
              <a:endCxn id="33" idx="1"/>
            </p:cNvCxnSpPr>
            <p:nvPr/>
          </p:nvCxnSpPr>
          <p:spPr>
            <a:xfrm rot="10800000" flipV="1">
              <a:off x="748946" y="4122694"/>
              <a:ext cx="12700" cy="306176"/>
            </a:xfrm>
            <a:prstGeom prst="curvedConnector3">
              <a:avLst>
                <a:gd name="adj1" fmla="val 1800000"/>
              </a:avLst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urved Connector 44"/>
            <p:cNvCxnSpPr>
              <a:stCxn id="32" idx="1"/>
              <a:endCxn id="34" idx="1"/>
            </p:cNvCxnSpPr>
            <p:nvPr/>
          </p:nvCxnSpPr>
          <p:spPr>
            <a:xfrm rot="10800000" flipV="1">
              <a:off x="644952" y="4122693"/>
              <a:ext cx="103995" cy="653945"/>
            </a:xfrm>
            <a:prstGeom prst="curvedConnector3">
              <a:avLst>
                <a:gd name="adj1" fmla="val 472471"/>
              </a:avLst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/>
            <p:cNvGrpSpPr/>
            <p:nvPr/>
          </p:nvGrpSpPr>
          <p:grpSpPr>
            <a:xfrm>
              <a:off x="1011770" y="337806"/>
              <a:ext cx="8068733" cy="4805694"/>
              <a:chOff x="1011770" y="337806"/>
              <a:chExt cx="8068733" cy="4805694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2926105" y="4866501"/>
                <a:ext cx="17954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IBD blocks </a:t>
                </a:r>
                <a:r>
                  <a:rPr lang="en-US" sz="1050" dirty="0" smtClean="0"/>
                  <a:t>(via sequencing)</a:t>
                </a:r>
                <a:endParaRPr lang="en-US" sz="12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086053" y="4866501"/>
                <a:ext cx="147989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Microsatellite alleles</a:t>
                </a:r>
                <a:endParaRPr lang="en-US" sz="1200" dirty="0"/>
              </a:p>
            </p:txBody>
          </p:sp>
          <p:sp>
            <p:nvSpPr>
              <p:cNvPr id="5" name="Oval 4"/>
              <p:cNvSpPr/>
              <p:nvPr/>
            </p:nvSpPr>
            <p:spPr>
              <a:xfrm rot="20841345">
                <a:off x="7939424" y="1790761"/>
                <a:ext cx="179329" cy="139738"/>
              </a:xfrm>
              <a:prstGeom prst="ellipse">
                <a:avLst/>
              </a:prstGeom>
              <a:noFill/>
              <a:ln w="19050" cmpd="sng">
                <a:solidFill>
                  <a:srgbClr val="3366FF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Arrow Connector 11"/>
              <p:cNvCxnSpPr>
                <a:stCxn id="5" idx="3"/>
              </p:cNvCxnSpPr>
              <p:nvPr/>
            </p:nvCxnSpPr>
            <p:spPr>
              <a:xfrm flipH="1">
                <a:off x="5281083" y="1922715"/>
                <a:ext cx="2696955" cy="1709715"/>
              </a:xfrm>
              <a:prstGeom prst="straightConnector1">
                <a:avLst/>
              </a:prstGeom>
              <a:ln w="19050" cmpd="sng">
                <a:solidFill>
                  <a:srgbClr val="3366FF"/>
                </a:solidFill>
                <a:prstDash val="dot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>
                <a:stCxn id="5" idx="4"/>
              </p:cNvCxnSpPr>
              <p:nvPr/>
            </p:nvCxnSpPr>
            <p:spPr>
              <a:xfrm>
                <a:off x="8044383" y="1928804"/>
                <a:ext cx="401117" cy="1693137"/>
              </a:xfrm>
              <a:prstGeom prst="straightConnector1">
                <a:avLst/>
              </a:prstGeom>
              <a:ln w="19050" cmpd="sng">
                <a:solidFill>
                  <a:srgbClr val="3366FF"/>
                </a:solidFill>
                <a:prstDash val="dot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0" name="Picture 19" descr="triad_cf_NI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1770" y="3621941"/>
                <a:ext cx="8068733" cy="1359397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8131871" y="1709329"/>
                <a:ext cx="92845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9815 - 9777</a:t>
                </a:r>
                <a:endParaRPr lang="en-US" sz="12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8049600" y="337806"/>
                <a:ext cx="10054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9815 - 10151</a:t>
                </a:r>
                <a:endParaRPr lang="en-US" sz="1200" dirty="0"/>
              </a:p>
            </p:txBody>
          </p:sp>
          <p:sp>
            <p:nvSpPr>
              <p:cNvPr id="24" name="Oval 23"/>
              <p:cNvSpPr/>
              <p:nvPr/>
            </p:nvSpPr>
            <p:spPr>
              <a:xfrm rot="20841345">
                <a:off x="7939424" y="399159"/>
                <a:ext cx="179329" cy="139738"/>
              </a:xfrm>
              <a:prstGeom prst="ellipse">
                <a:avLst/>
              </a:prstGeom>
              <a:noFill/>
              <a:ln w="19050" cmpd="sng">
                <a:solidFill>
                  <a:srgbClr val="3366FF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Arrow Connector 24"/>
              <p:cNvCxnSpPr>
                <a:stCxn id="24" idx="3"/>
              </p:cNvCxnSpPr>
              <p:nvPr/>
            </p:nvCxnSpPr>
            <p:spPr>
              <a:xfrm flipH="1">
                <a:off x="5092096" y="531113"/>
                <a:ext cx="2885942" cy="3090828"/>
              </a:xfrm>
              <a:prstGeom prst="straightConnector1">
                <a:avLst/>
              </a:prstGeom>
              <a:ln w="19050" cmpd="sng">
                <a:solidFill>
                  <a:srgbClr val="3366FF"/>
                </a:solidFill>
                <a:prstDash val="dot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>
                <a:stCxn id="24" idx="4"/>
              </p:cNvCxnSpPr>
              <p:nvPr/>
            </p:nvCxnSpPr>
            <p:spPr>
              <a:xfrm>
                <a:off x="8044383" y="537202"/>
                <a:ext cx="521562" cy="3095228"/>
              </a:xfrm>
              <a:prstGeom prst="straightConnector1">
                <a:avLst/>
              </a:prstGeom>
              <a:ln w="19050" cmpd="sng">
                <a:solidFill>
                  <a:srgbClr val="3366FF"/>
                </a:solidFill>
                <a:prstDash val="dot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TextBox 47"/>
            <p:cNvSpPr txBox="1"/>
            <p:nvPr/>
          </p:nvSpPr>
          <p:spPr>
            <a:xfrm>
              <a:off x="505887" y="4184822"/>
              <a:ext cx="293862" cy="18960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sz="1200" dirty="0" smtClean="0"/>
                <a:t>41</a:t>
              </a:r>
              <a:r>
                <a:rPr lang="en-US" sz="1050" dirty="0" smtClean="0"/>
                <a:t>%</a:t>
              </a:r>
              <a:endParaRPr lang="en-US" sz="12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1759" y="4357490"/>
              <a:ext cx="357120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200" dirty="0" smtClean="0"/>
                <a:t>95</a:t>
              </a:r>
              <a:r>
                <a:rPr lang="en-US" sz="1050" dirty="0" smtClean="0"/>
                <a:t>%</a:t>
              </a:r>
              <a:endParaRPr lang="en-US" sz="12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48946" y="3953417"/>
              <a:ext cx="600645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9815</a:t>
              </a:r>
              <a:endParaRPr lang="en-US" sz="16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48946" y="4259593"/>
              <a:ext cx="600645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9777</a:t>
              </a:r>
              <a:endParaRPr lang="en-US" sz="16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44951" y="4607362"/>
              <a:ext cx="704640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10151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96191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Different data types can be compared via IBD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3111"/>
            <a:ext cx="8229600" cy="364918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Summary statistics are comparable between data types</a:t>
            </a:r>
          </a:p>
          <a:p>
            <a:pPr lvl="1"/>
            <a:r>
              <a:rPr lang="en-US" sz="1800" dirty="0" smtClean="0"/>
              <a:t>Proportion highly related pairs (&gt;25% IBD)</a:t>
            </a:r>
          </a:p>
          <a:p>
            <a:pPr lvl="1"/>
            <a:r>
              <a:rPr lang="en-US" sz="1800" dirty="0" smtClean="0"/>
              <a:t>All data types highlight inbreeding in </a:t>
            </a:r>
            <a:r>
              <a:rPr lang="en-US" sz="1800" dirty="0" err="1" smtClean="0"/>
              <a:t>Nippes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&amp; isolation from the other two </a:t>
            </a:r>
            <a:r>
              <a:rPr lang="en-US" sz="1800" i="1" dirty="0" err="1" smtClean="0"/>
              <a:t>départements</a:t>
            </a:r>
            <a:endParaRPr lang="en-US" sz="1800" dirty="0" smtClean="0"/>
          </a:p>
          <a:p>
            <a:endParaRPr lang="en-US" sz="2000" dirty="0"/>
          </a:p>
        </p:txBody>
      </p:sp>
      <p:pic>
        <p:nvPicPr>
          <p:cNvPr id="4" name="Picture 3" descr="geo_IBD_cf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9" y="1947339"/>
            <a:ext cx="8872508" cy="287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56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367" y="910167"/>
            <a:ext cx="7226300" cy="3793537"/>
          </a:xfrm>
        </p:spPr>
        <p:txBody>
          <a:bodyPr>
            <a:normAutofit/>
          </a:bodyPr>
          <a:lstStyle/>
          <a:p>
            <a:r>
              <a:rPr lang="en-US" sz="1800" dirty="0" smtClean="0"/>
              <a:t>Grande </a:t>
            </a:r>
            <a:r>
              <a:rPr lang="en-US" sz="1800" dirty="0" err="1" smtClean="0"/>
              <a:t>Anse</a:t>
            </a:r>
            <a:r>
              <a:rPr lang="en-US" sz="1800" dirty="0" smtClean="0"/>
              <a:t> / </a:t>
            </a:r>
            <a:r>
              <a:rPr lang="en-US" sz="1800" dirty="0" err="1" smtClean="0"/>
              <a:t>Sud</a:t>
            </a:r>
            <a:r>
              <a:rPr lang="en-US" sz="1800" dirty="0" smtClean="0"/>
              <a:t> show ongoing gene flow between sites</a:t>
            </a:r>
            <a:endParaRPr lang="en-US" sz="1800" dirty="0"/>
          </a:p>
          <a:p>
            <a:r>
              <a:rPr lang="en-US" sz="1800" dirty="0" err="1" smtClean="0"/>
              <a:t>Nippes</a:t>
            </a:r>
            <a:r>
              <a:rPr lang="en-US" sz="1800" dirty="0" smtClean="0"/>
              <a:t> is isolated and a good candidate for local elimination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IBD </a:t>
            </a:r>
            <a:r>
              <a:rPr lang="en-US" sz="1800" dirty="0"/>
              <a:t>can inform us of </a:t>
            </a:r>
            <a:r>
              <a:rPr lang="en-US" sz="1800" dirty="0" smtClean="0"/>
              <a:t>import/export </a:t>
            </a:r>
            <a:r>
              <a:rPr lang="en-US" sz="1800" dirty="0"/>
              <a:t>patterns between different </a:t>
            </a:r>
            <a:r>
              <a:rPr lang="en-US" sz="1800" dirty="0" smtClean="0"/>
              <a:t>sites</a:t>
            </a:r>
          </a:p>
          <a:p>
            <a:r>
              <a:rPr lang="en-US" sz="1800" i="1" dirty="0" err="1"/>
              <a:t>CoI</a:t>
            </a:r>
            <a:r>
              <a:rPr lang="en-US" sz="1800" dirty="0"/>
              <a:t> may underestimate transmission rate in </a:t>
            </a:r>
            <a:r>
              <a:rPr lang="en-US" sz="1800" dirty="0" smtClean="0"/>
              <a:t>low-diversity settings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Valuable information </a:t>
            </a:r>
            <a:r>
              <a:rPr lang="en-US" sz="1800" dirty="0" smtClean="0"/>
              <a:t>derived </a:t>
            </a:r>
            <a:r>
              <a:rPr lang="en-US" sz="1800" dirty="0"/>
              <a:t>from low-cost </a:t>
            </a:r>
            <a:r>
              <a:rPr lang="en-US" sz="1800" dirty="0" smtClean="0"/>
              <a:t>genotyping</a:t>
            </a:r>
          </a:p>
          <a:p>
            <a:r>
              <a:rPr lang="en-US" sz="1800" dirty="0" smtClean="0"/>
              <a:t>Genetics are cost effective in areas without strong infrastructure</a:t>
            </a:r>
            <a:endParaRPr lang="en-US" sz="1800" dirty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51777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4798" y="1245234"/>
            <a:ext cx="3759283" cy="3085126"/>
          </a:xfrm>
        </p:spPr>
        <p:txBody>
          <a:bodyPr>
            <a:normAutofit/>
          </a:bodyPr>
          <a:lstStyle/>
          <a:p>
            <a:pPr marL="0" indent="-1645920">
              <a:lnSpc>
                <a:spcPct val="110000"/>
              </a:lnSpc>
              <a:buNone/>
            </a:pPr>
            <a:r>
              <a:rPr lang="fr-FR" sz="1600" b="1" dirty="0"/>
              <a:t>Broad Institute / Harvard TH Chan </a:t>
            </a:r>
            <a:r>
              <a:rPr lang="fr-FR" sz="1600" b="1" dirty="0" err="1" smtClean="0"/>
              <a:t>School</a:t>
            </a:r>
            <a:r>
              <a:rPr lang="fr-FR" sz="1600" b="1" dirty="0" smtClean="0"/>
              <a:t> </a:t>
            </a:r>
            <a:r>
              <a:rPr lang="fr-FR" sz="1600" b="1" dirty="0"/>
              <a:t>of Public </a:t>
            </a:r>
            <a:r>
              <a:rPr lang="fr-FR" sz="1600" b="1" dirty="0" err="1" smtClean="0"/>
              <a:t>Health</a:t>
            </a:r>
            <a:endParaRPr lang="fr-FR" sz="1600" b="1" dirty="0"/>
          </a:p>
          <a:p>
            <a:pPr marL="0" indent="-1645920">
              <a:lnSpc>
                <a:spcPct val="110000"/>
              </a:lnSpc>
              <a:buNone/>
            </a:pPr>
            <a:r>
              <a:rPr lang="fr-FR" sz="1600" dirty="0" smtClean="0"/>
              <a:t>Daniel </a:t>
            </a:r>
            <a:r>
              <a:rPr lang="fr-FR" sz="1600" dirty="0" err="1" smtClean="0"/>
              <a:t>Neafsey</a:t>
            </a:r>
            <a:endParaRPr lang="fr-FR" sz="1600" dirty="0" smtClean="0"/>
          </a:p>
          <a:p>
            <a:pPr marL="0" indent="-1645920">
              <a:lnSpc>
                <a:spcPct val="110000"/>
              </a:lnSpc>
              <a:buNone/>
            </a:pPr>
            <a:r>
              <a:rPr lang="fr-FR" sz="1600" dirty="0" err="1" smtClean="0"/>
              <a:t>Bronwyn</a:t>
            </a:r>
            <a:r>
              <a:rPr lang="fr-FR" sz="1600" dirty="0" smtClean="0"/>
              <a:t> </a:t>
            </a:r>
            <a:r>
              <a:rPr lang="fr-FR" sz="1600" dirty="0" err="1" smtClean="0"/>
              <a:t>MacInnis</a:t>
            </a:r>
            <a:endParaRPr lang="fr-FR" sz="1600" dirty="0"/>
          </a:p>
          <a:p>
            <a:pPr marL="0" indent="-1645920">
              <a:lnSpc>
                <a:spcPct val="110000"/>
              </a:lnSpc>
              <a:buNone/>
            </a:pPr>
            <a:r>
              <a:rPr lang="fr-FR" sz="1600" dirty="0" smtClean="0"/>
              <a:t>Angela </a:t>
            </a:r>
            <a:r>
              <a:rPr lang="fr-FR" sz="1600" dirty="0" err="1" smtClean="0"/>
              <a:t>Early</a:t>
            </a:r>
            <a:endParaRPr lang="fr-FR" sz="1600" dirty="0" smtClean="0"/>
          </a:p>
          <a:p>
            <a:pPr marL="0" indent="-1645920">
              <a:lnSpc>
                <a:spcPct val="110000"/>
              </a:lnSpc>
              <a:buNone/>
            </a:pPr>
            <a:r>
              <a:rPr lang="fr-FR" sz="1600" dirty="0" smtClean="0"/>
              <a:t>Tim Farrell</a:t>
            </a:r>
          </a:p>
          <a:p>
            <a:pPr marL="0" indent="-1645920">
              <a:lnSpc>
                <a:spcPct val="110000"/>
              </a:lnSpc>
              <a:buNone/>
            </a:pPr>
            <a:r>
              <a:rPr lang="fr-FR" sz="1600" dirty="0"/>
              <a:t> </a:t>
            </a:r>
            <a:r>
              <a:rPr lang="fr-FR" sz="1600" dirty="0" smtClean="0"/>
              <a:t>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FR" sz="1600" dirty="0" err="1"/>
              <a:t>Aimee</a:t>
            </a:r>
            <a:r>
              <a:rPr lang="fr-FR" sz="1600" dirty="0"/>
              <a:t> Taylor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FR" sz="1600" dirty="0"/>
              <a:t>Caroline </a:t>
            </a:r>
            <a:r>
              <a:rPr lang="fr-FR" sz="1600" dirty="0" err="1"/>
              <a:t>Buckee</a:t>
            </a:r>
            <a:endParaRPr lang="fr-FR" sz="1600" dirty="0"/>
          </a:p>
          <a:p>
            <a:pPr marL="0" indent="-1645920">
              <a:lnSpc>
                <a:spcPct val="110000"/>
              </a:lnSpc>
              <a:buNone/>
            </a:pPr>
            <a:endParaRPr lang="fr-FR" sz="1600" dirty="0" smtClean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446759" y="1240159"/>
            <a:ext cx="2650459" cy="3223672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fr-FR" sz="1600" dirty="0" smtClean="0"/>
          </a:p>
          <a:p>
            <a:pPr marL="0" indent="0">
              <a:lnSpc>
                <a:spcPct val="110000"/>
              </a:lnSpc>
              <a:buNone/>
            </a:pPr>
            <a:endParaRPr lang="fr-FR" sz="16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fr-FR" sz="1600" dirty="0" smtClean="0"/>
              <a:t>Sarah </a:t>
            </a:r>
            <a:r>
              <a:rPr lang="fr-FR" sz="1600" dirty="0" err="1" smtClean="0"/>
              <a:t>Volkman</a:t>
            </a:r>
            <a:endParaRPr lang="fr-FR" sz="16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fr-FR" sz="1600" dirty="0" smtClean="0"/>
              <a:t>Rachel Daniels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FR" sz="1600" dirty="0" err="1" smtClean="0"/>
              <a:t>Dyann</a:t>
            </a:r>
            <a:r>
              <a:rPr lang="fr-FR" sz="1600" dirty="0" smtClean="0"/>
              <a:t> </a:t>
            </a:r>
            <a:r>
              <a:rPr lang="fr-FR" sz="1600" dirty="0" err="1"/>
              <a:t>Wirth</a:t>
            </a:r>
            <a:endParaRPr lang="fr-FR" sz="1600" dirty="0"/>
          </a:p>
          <a:p>
            <a:pPr marL="0" indent="0">
              <a:lnSpc>
                <a:spcPct val="110000"/>
              </a:lnSpc>
              <a:buNone/>
            </a:pPr>
            <a:r>
              <a:rPr lang="fr-FR" sz="1600" dirty="0" smtClean="0"/>
              <a:t>Stella Chenet</a:t>
            </a:r>
          </a:p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fr-FR" sz="1600" dirty="0" smtClean="0"/>
              <a:t>Breanna Walsh </a:t>
            </a:r>
          </a:p>
        </p:txBody>
      </p:sp>
      <p:pic>
        <p:nvPicPr>
          <p:cNvPr id="6" name="Image 5" descr="BroadInstLogoforDigital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1262" y="437966"/>
            <a:ext cx="1480727" cy="375773"/>
          </a:xfrm>
          <a:prstGeom prst="rect">
            <a:avLst/>
          </a:prstGeom>
        </p:spPr>
      </p:pic>
      <p:pic>
        <p:nvPicPr>
          <p:cNvPr id="7" name="Image 6" descr="HarvardChan_logo_hrz_alt_RGB_Larg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6344" y="408396"/>
            <a:ext cx="2401107" cy="456491"/>
          </a:xfrm>
          <a:prstGeom prst="rect">
            <a:avLst/>
          </a:prstGeom>
        </p:spPr>
      </p:pic>
      <p:pic>
        <p:nvPicPr>
          <p:cNvPr id="5" name="Picture 4" descr="Bill-Melinda-Gates-Foundation-Logo.svg_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6023" y="4560031"/>
            <a:ext cx="2572826" cy="536434"/>
          </a:xfrm>
          <a:prstGeom prst="rect">
            <a:avLst/>
          </a:prstGeom>
        </p:spPr>
      </p:pic>
      <p:sp>
        <p:nvSpPr>
          <p:cNvPr id="9" name="Espace réservé du contenu 3"/>
          <p:cNvSpPr txBox="1">
            <a:spLocks/>
          </p:cNvSpPr>
          <p:nvPr/>
        </p:nvSpPr>
        <p:spPr>
          <a:xfrm>
            <a:off x="7127894" y="1302896"/>
            <a:ext cx="1965960" cy="3118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/>
              <a:buNone/>
            </a:pPr>
            <a:endParaRPr lang="fr-FR" sz="1400" dirty="0" smtClean="0"/>
          </a:p>
        </p:txBody>
      </p:sp>
      <p:sp>
        <p:nvSpPr>
          <p:cNvPr id="11" name="Espace réservé du contenu 3"/>
          <p:cNvSpPr txBox="1">
            <a:spLocks/>
          </p:cNvSpPr>
          <p:nvPr/>
        </p:nvSpPr>
        <p:spPr>
          <a:xfrm>
            <a:off x="6976623" y="1245234"/>
            <a:ext cx="2044447" cy="2054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/>
              <a:buNone/>
            </a:pPr>
            <a:r>
              <a:rPr lang="fr-FR" sz="1600" b="1" dirty="0" smtClean="0"/>
              <a:t>CDC</a:t>
            </a:r>
          </a:p>
          <a:p>
            <a:pPr marL="0" indent="0">
              <a:lnSpc>
                <a:spcPct val="110000"/>
              </a:lnSpc>
              <a:buFont typeface="Arial"/>
              <a:buNone/>
            </a:pPr>
            <a:r>
              <a:rPr lang="fr-FR" sz="1600" dirty="0" err="1" smtClean="0"/>
              <a:t>Kumar</a:t>
            </a:r>
            <a:r>
              <a:rPr lang="fr-FR" sz="1600" dirty="0" smtClean="0"/>
              <a:t> </a:t>
            </a:r>
            <a:r>
              <a:rPr lang="fr-FR" sz="1600" dirty="0" err="1" smtClean="0"/>
              <a:t>Venkatachalam</a:t>
            </a:r>
            <a:endParaRPr lang="fr-FR" sz="16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fr-FR" sz="1600" dirty="0" smtClean="0"/>
              <a:t>Michelle Chang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FR" sz="1600" dirty="0" smtClean="0"/>
              <a:t>Eric Rogier</a:t>
            </a:r>
            <a:endParaRPr lang="fr-FR" sz="1600" baseline="30000" dirty="0"/>
          </a:p>
          <a:p>
            <a:pPr marL="0" indent="0">
              <a:lnSpc>
                <a:spcPct val="110000"/>
              </a:lnSpc>
              <a:buNone/>
            </a:pPr>
            <a:r>
              <a:rPr lang="fr-FR" sz="1600" dirty="0" smtClean="0"/>
              <a:t>Curtis </a:t>
            </a:r>
            <a:r>
              <a:rPr lang="fr-FR" sz="1600" dirty="0"/>
              <a:t>S. Huber</a:t>
            </a:r>
            <a:endParaRPr lang="fr-FR" sz="16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fr-FR" sz="1600" dirty="0" err="1" smtClean="0"/>
              <a:t>Camelia</a:t>
            </a:r>
            <a:r>
              <a:rPr lang="fr-FR" sz="1600" dirty="0" smtClean="0"/>
              <a:t> </a:t>
            </a:r>
            <a:r>
              <a:rPr lang="fr-FR" sz="1600" dirty="0"/>
              <a:t>Herman</a:t>
            </a:r>
            <a:endParaRPr lang="fr-FR" sz="1600" dirty="0" smtClean="0"/>
          </a:p>
          <a:p>
            <a:pPr marL="0" indent="0">
              <a:lnSpc>
                <a:spcPct val="110000"/>
              </a:lnSpc>
              <a:buFont typeface="Arial"/>
              <a:buNone/>
            </a:pPr>
            <a:endParaRPr lang="fr-FR" sz="1600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5010725" y="3777064"/>
            <a:ext cx="4049060" cy="1264962"/>
            <a:chOff x="5179489" y="3477944"/>
            <a:chExt cx="3747548" cy="1107782"/>
          </a:xfrm>
        </p:grpSpPr>
        <p:sp>
          <p:nvSpPr>
            <p:cNvPr id="13" name="TextBox 12"/>
            <p:cNvSpPr txBox="1"/>
            <p:nvPr/>
          </p:nvSpPr>
          <p:spPr>
            <a:xfrm>
              <a:off x="5179489" y="3477944"/>
              <a:ext cx="3747548" cy="1107782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April </a:t>
              </a:r>
              <a:r>
                <a:rPr lang="en-US" sz="1200" dirty="0"/>
                <a:t>2019  -&gt; 	</a:t>
              </a:r>
              <a:r>
                <a:rPr lang="en-US" sz="1200" dirty="0" smtClean="0"/>
                <a:t> </a:t>
              </a:r>
              <a:r>
                <a:rPr lang="en-US" sz="1400" dirty="0" smtClean="0"/>
                <a:t>Institute </a:t>
              </a:r>
              <a:r>
                <a:rPr lang="en-US" sz="1400" dirty="0"/>
                <a:t>for Vector-Borne Disease, </a:t>
              </a:r>
              <a:r>
                <a:rPr lang="en-US" sz="1400" dirty="0" smtClean="0"/>
                <a:t/>
              </a:r>
              <a:br>
                <a:rPr lang="en-US" sz="1400" dirty="0" smtClean="0"/>
              </a:br>
              <a:r>
                <a:rPr lang="en-US" sz="1400" dirty="0"/>
                <a:t>	</a:t>
              </a:r>
              <a:r>
                <a:rPr lang="en-US" sz="1400" dirty="0" smtClean="0"/>
                <a:t>	 </a:t>
              </a:r>
              <a:r>
                <a:rPr lang="en-US" sz="1400" dirty="0" err="1" smtClean="0"/>
                <a:t>Monash</a:t>
              </a:r>
              <a:r>
                <a:rPr lang="en-US" sz="1400" dirty="0" smtClean="0"/>
                <a:t> </a:t>
              </a:r>
              <a:r>
                <a:rPr lang="en-US" sz="1400" dirty="0"/>
                <a:t>University, Melbourne</a:t>
              </a:r>
            </a:p>
            <a:p>
              <a:pPr>
                <a:lnSpc>
                  <a:spcPct val="150000"/>
                </a:lnSpc>
              </a:pPr>
              <a:r>
                <a:rPr lang="en-US" sz="1400" dirty="0" err="1"/>
                <a:t>s</a:t>
              </a:r>
              <a:r>
                <a:rPr lang="en-US" sz="1400" dirty="0" err="1" smtClean="0"/>
                <a:t>eth.redmond@monash.edu</a:t>
              </a:r>
              <a:endParaRPr lang="en-US" sz="1400" dirty="0">
                <a:hlinkClick r:id=""/>
              </a:endParaRPr>
            </a:p>
            <a:p>
              <a:pPr>
                <a:lnSpc>
                  <a:spcPct val="80000"/>
                </a:lnSpc>
              </a:pPr>
              <a:r>
                <a:rPr lang="en-US" sz="1400" dirty="0">
                  <a:hlinkClick r:id=""/>
                </a:rPr>
                <a:t>https://www.monash.edu/ivbd</a:t>
              </a:r>
              <a:endParaRPr lang="en-US" sz="1400" dirty="0"/>
            </a:p>
            <a:p>
              <a:endParaRPr lang="en-US" sz="1600" dirty="0"/>
            </a:p>
          </p:txBody>
        </p:sp>
        <p:pic>
          <p:nvPicPr>
            <p:cNvPr id="14" name="Picture 13" descr="WMP_logo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6626" y="3954022"/>
              <a:ext cx="1189096" cy="533791"/>
            </a:xfrm>
            <a:prstGeom prst="rect">
              <a:avLst/>
            </a:prstGeom>
          </p:spPr>
        </p:pic>
      </p:grpSp>
      <p:sp>
        <p:nvSpPr>
          <p:cNvPr id="15" name="Espace réservé du contenu 3"/>
          <p:cNvSpPr txBox="1">
            <a:spLocks/>
          </p:cNvSpPr>
          <p:nvPr/>
        </p:nvSpPr>
        <p:spPr>
          <a:xfrm>
            <a:off x="4357949" y="1245234"/>
            <a:ext cx="2684604" cy="2054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1600" b="1" dirty="0" err="1"/>
              <a:t>Programme</a:t>
            </a:r>
            <a:r>
              <a:rPr lang="en-US" sz="1600" b="1" dirty="0"/>
              <a:t> National de </a:t>
            </a:r>
            <a:r>
              <a:rPr lang="en-US" sz="1600" b="1" dirty="0" err="1"/>
              <a:t>Contrôle</a:t>
            </a:r>
            <a:r>
              <a:rPr lang="en-US" sz="1600" b="1" dirty="0"/>
              <a:t> de la </a:t>
            </a:r>
            <a:r>
              <a:rPr lang="en-US" sz="1600" b="1" dirty="0" smtClean="0"/>
              <a:t>Malaria, Haiti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/>
              <a:t> </a:t>
            </a:r>
            <a:r>
              <a:rPr lang="en-US" sz="1600" dirty="0" smtClean="0"/>
              <a:t> </a:t>
            </a:r>
            <a:r>
              <a:rPr lang="en-US" sz="1600" dirty="0"/>
              <a:t>Jacques </a:t>
            </a:r>
            <a:r>
              <a:rPr lang="en-US" sz="1600" dirty="0" err="1" smtClean="0"/>
              <a:t>Boncy</a:t>
            </a:r>
            <a:endParaRPr lang="en-US" sz="16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/>
              <a:t> </a:t>
            </a:r>
            <a:r>
              <a:rPr lang="en-US" sz="1600" dirty="0" smtClean="0"/>
              <a:t> Baby Pierre</a:t>
            </a:r>
            <a:endParaRPr lang="en-US" sz="1600" baseline="300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1600" baseline="30000" dirty="0" smtClean="0"/>
              <a:t> </a:t>
            </a:r>
            <a:r>
              <a:rPr lang="en-US" sz="1600" dirty="0" smtClean="0"/>
              <a:t>  Jean </a:t>
            </a:r>
            <a:r>
              <a:rPr lang="en-US" sz="1600" dirty="0"/>
              <a:t>Frantz </a:t>
            </a:r>
            <a:r>
              <a:rPr lang="en-US" sz="1600" dirty="0" err="1" smtClean="0"/>
              <a:t>Lemoine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97669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508000" y="819150"/>
            <a:ext cx="7723481" cy="3973928"/>
          </a:xfrm>
        </p:spPr>
        <p:txBody>
          <a:bodyPr>
            <a:no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1800" dirty="0" smtClean="0"/>
              <a:t>Malaria elimination targeted by 2020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sz="1800" dirty="0" smtClean="0"/>
              <a:t>Malaria burden is low:</a:t>
            </a:r>
          </a:p>
          <a:p>
            <a:pPr lvl="1"/>
            <a:r>
              <a:rPr lang="en-US" sz="1500" dirty="0" smtClean="0"/>
              <a:t>~20,000 cases per year (confirmed) </a:t>
            </a:r>
            <a:br>
              <a:rPr lang="en-US" sz="1500" dirty="0" smtClean="0"/>
            </a:br>
            <a:r>
              <a:rPr lang="en-US" sz="1500" dirty="0" smtClean="0"/>
              <a:t>~ 30,000 suspected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Effective drugs are available:</a:t>
            </a:r>
          </a:p>
          <a:p>
            <a:pPr lvl="1"/>
            <a:r>
              <a:rPr lang="en-US" sz="1500" dirty="0" smtClean="0"/>
              <a:t>&gt;</a:t>
            </a:r>
            <a:r>
              <a:rPr lang="en-US" sz="1500" dirty="0"/>
              <a:t> </a:t>
            </a:r>
            <a:r>
              <a:rPr lang="en-US" sz="1500" dirty="0" smtClean="0"/>
              <a:t>99% </a:t>
            </a:r>
            <a:r>
              <a:rPr lang="en-US" sz="1500" i="1" dirty="0" err="1" smtClean="0"/>
              <a:t>P.falciparum</a:t>
            </a:r>
            <a:endParaRPr lang="en-US" sz="1500" i="1" dirty="0" smtClean="0"/>
          </a:p>
          <a:p>
            <a:pPr lvl="1"/>
            <a:r>
              <a:rPr lang="en-US" sz="1500" dirty="0" smtClean="0"/>
              <a:t>Little </a:t>
            </a:r>
            <a:r>
              <a:rPr lang="en-US" sz="1500" dirty="0" err="1"/>
              <a:t>c</a:t>
            </a:r>
            <a:r>
              <a:rPr lang="en-US" sz="1500" dirty="0" err="1" smtClean="0"/>
              <a:t>hloroquine</a:t>
            </a:r>
            <a:r>
              <a:rPr lang="en-US" sz="1500" dirty="0" smtClean="0"/>
              <a:t> resistance</a:t>
            </a:r>
            <a:endParaRPr lang="en-US" sz="1800" dirty="0"/>
          </a:p>
          <a:p>
            <a:pPr>
              <a:lnSpc>
                <a:spcPct val="150000"/>
              </a:lnSpc>
            </a:pPr>
            <a:r>
              <a:rPr lang="en-US" sz="1800" dirty="0"/>
              <a:t>Current </a:t>
            </a:r>
            <a:r>
              <a:rPr lang="en-US" sz="1800" dirty="0" smtClean="0"/>
              <a:t>control </a:t>
            </a:r>
            <a:r>
              <a:rPr lang="en-US" sz="1800" dirty="0"/>
              <a:t>regime: </a:t>
            </a:r>
          </a:p>
          <a:p>
            <a:pPr lvl="1"/>
            <a:r>
              <a:rPr lang="en-US" sz="1500" dirty="0" smtClean="0"/>
              <a:t>Passive </a:t>
            </a:r>
            <a:r>
              <a:rPr lang="en-US" sz="1500" dirty="0"/>
              <a:t>case detection and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bednet</a:t>
            </a:r>
            <a:r>
              <a:rPr lang="en-US" sz="1500" dirty="0" smtClean="0"/>
              <a:t> distribution</a:t>
            </a:r>
          </a:p>
          <a:p>
            <a:pPr lvl="1"/>
            <a:r>
              <a:rPr lang="en-US" sz="1500" dirty="0" smtClean="0"/>
              <a:t>Vector: </a:t>
            </a:r>
            <a:r>
              <a:rPr lang="en-US" sz="1500" i="1" dirty="0" smtClean="0"/>
              <a:t>An. </a:t>
            </a:r>
            <a:r>
              <a:rPr lang="en-US" sz="1500" i="1" dirty="0" err="1" smtClean="0"/>
              <a:t>albimanus</a:t>
            </a:r>
            <a:r>
              <a:rPr lang="en-US" sz="1500" i="1" dirty="0" smtClean="0"/>
              <a:t/>
            </a:r>
            <a:br>
              <a:rPr lang="en-US" sz="1500" i="1" dirty="0" smtClean="0"/>
            </a:br>
            <a:r>
              <a:rPr lang="en-US" sz="1200" dirty="0" smtClean="0"/>
              <a:t>(predominantly bites outdoors)</a:t>
            </a:r>
            <a:endParaRPr lang="en-US" sz="1200" dirty="0"/>
          </a:p>
          <a:p>
            <a:endParaRPr lang="en-US" sz="1400" dirty="0" smtClean="0"/>
          </a:p>
          <a:p>
            <a:endParaRPr lang="en-US" sz="900" i="1" dirty="0"/>
          </a:p>
          <a:p>
            <a:pPr lvl="3"/>
            <a:endParaRPr lang="en-US" sz="900" dirty="0"/>
          </a:p>
        </p:txBody>
      </p:sp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188148" y="205978"/>
            <a:ext cx="7525926" cy="613172"/>
          </a:xfrm>
        </p:spPr>
        <p:txBody>
          <a:bodyPr>
            <a:noAutofit/>
          </a:bodyPr>
          <a:lstStyle/>
          <a:p>
            <a:r>
              <a:rPr lang="en-US" sz="2400" dirty="0" smtClean="0"/>
              <a:t>Malaria elimination in Haiti is an achievable goal</a:t>
            </a:r>
            <a:endParaRPr lang="en-US" sz="2400" dirty="0"/>
          </a:p>
        </p:txBody>
      </p:sp>
      <p:pic>
        <p:nvPicPr>
          <p:cNvPr id="6" name="Picture 5" descr="mosquito-week_2019_malaria-mapping-inline_2000x768_v5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4835072" y="1770961"/>
            <a:ext cx="4090544" cy="314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008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26361" y="1020233"/>
            <a:ext cx="7723481" cy="41232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CHAI </a:t>
            </a:r>
            <a:r>
              <a:rPr lang="en-US" sz="1800" dirty="0" smtClean="0"/>
              <a:t>Elimination assessment</a:t>
            </a:r>
            <a:r>
              <a:rPr lang="en-US" sz="1800" dirty="0"/>
              <a:t>, 2013</a:t>
            </a:r>
            <a:r>
              <a:rPr lang="en-US" sz="1800" dirty="0" smtClean="0"/>
              <a:t>:</a:t>
            </a:r>
          </a:p>
          <a:p>
            <a:pPr>
              <a:spcBef>
                <a:spcPts val="1000"/>
              </a:spcBef>
            </a:pPr>
            <a:r>
              <a:rPr lang="en-US" sz="1800" dirty="0" smtClean="0"/>
              <a:t>Current control </a:t>
            </a:r>
            <a:r>
              <a:rPr lang="en-US" sz="1800" dirty="0"/>
              <a:t>regime</a:t>
            </a:r>
            <a:r>
              <a:rPr lang="en-US" sz="1800" dirty="0" smtClean="0"/>
              <a:t>: </a:t>
            </a:r>
            <a:endParaRPr lang="en-US" sz="1800" dirty="0"/>
          </a:p>
          <a:p>
            <a:pPr lvl="1"/>
            <a:r>
              <a:rPr lang="en-US" sz="1600" dirty="0" smtClean="0"/>
              <a:t>Cost </a:t>
            </a:r>
            <a:r>
              <a:rPr lang="en-US" sz="1600" dirty="0"/>
              <a:t>$9m per </a:t>
            </a:r>
            <a:r>
              <a:rPr lang="en-US" sz="1600" dirty="0" smtClean="0"/>
              <a:t>year</a:t>
            </a:r>
          </a:p>
          <a:p>
            <a:pPr>
              <a:spcBef>
                <a:spcPts val="1000"/>
              </a:spcBef>
            </a:pPr>
            <a:r>
              <a:rPr lang="en-US" sz="1800" dirty="0" smtClean="0"/>
              <a:t>Elimination </a:t>
            </a:r>
            <a:r>
              <a:rPr lang="en-US" sz="1800" dirty="0"/>
              <a:t>regime:</a:t>
            </a:r>
          </a:p>
          <a:p>
            <a:pPr lvl="1"/>
            <a:r>
              <a:rPr lang="en-US" sz="1600" dirty="0"/>
              <a:t>Low risk areas:   </a:t>
            </a:r>
            <a:r>
              <a:rPr lang="en-US" sz="1600" dirty="0" smtClean="0"/>
              <a:t>     </a:t>
            </a:r>
            <a:r>
              <a:rPr lang="en-US" sz="1600" dirty="0" err="1" smtClean="0"/>
              <a:t>test+treat</a:t>
            </a:r>
            <a:endParaRPr lang="en-US" sz="1600" dirty="0" smtClean="0"/>
          </a:p>
          <a:p>
            <a:pPr lvl="1"/>
            <a:r>
              <a:rPr lang="en-US" sz="1600" dirty="0" smtClean="0"/>
              <a:t>Med/High risk areas:      MDA</a:t>
            </a:r>
          </a:p>
          <a:p>
            <a:pPr lvl="1"/>
            <a:r>
              <a:rPr lang="en-US" sz="1600" dirty="0" smtClean="0"/>
              <a:t>$18m per year </a:t>
            </a:r>
            <a:br>
              <a:rPr lang="en-US" sz="1600" dirty="0" smtClean="0"/>
            </a:br>
            <a:r>
              <a:rPr lang="en-US" sz="1200" dirty="0" smtClean="0"/>
              <a:t>(greatly reduced by targeting foci)</a:t>
            </a:r>
          </a:p>
          <a:p>
            <a:pPr lvl="1"/>
            <a:endParaRPr lang="en-US" sz="1200" dirty="0"/>
          </a:p>
          <a:p>
            <a:pPr marL="0" indent="0">
              <a:buNone/>
            </a:pPr>
            <a:r>
              <a:rPr lang="en-US" sz="1800" b="1" dirty="0" smtClean="0"/>
              <a:t>Can genetics aid in targeting interventions?</a:t>
            </a:r>
            <a:endParaRPr lang="en-US" sz="1800" b="1" dirty="0"/>
          </a:p>
          <a:p>
            <a:endParaRPr lang="en-US" sz="1800" dirty="0"/>
          </a:p>
        </p:txBody>
      </p:sp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188148" y="205978"/>
            <a:ext cx="7525926" cy="613172"/>
          </a:xfrm>
        </p:spPr>
        <p:txBody>
          <a:bodyPr>
            <a:noAutofit/>
          </a:bodyPr>
          <a:lstStyle/>
          <a:p>
            <a:r>
              <a:rPr lang="en-US" sz="2400" dirty="0" smtClean="0"/>
              <a:t>Malaria elimination in Haiti is an achievable goal</a:t>
            </a:r>
            <a:endParaRPr lang="en-US" sz="2400" dirty="0"/>
          </a:p>
        </p:txBody>
      </p:sp>
      <p:pic>
        <p:nvPicPr>
          <p:cNvPr id="21" name="Picture 20" descr="mosquito-week_2019_malaria-mapping-inline_2000x768_v5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4835072" y="1770961"/>
            <a:ext cx="4090544" cy="314153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844150" y="3789959"/>
            <a:ext cx="1935104" cy="630240"/>
            <a:chOff x="4671253" y="3418584"/>
            <a:chExt cx="2332462" cy="941750"/>
          </a:xfrm>
        </p:grpSpPr>
        <p:grpSp>
          <p:nvGrpSpPr>
            <p:cNvPr id="10" name="Group 9"/>
            <p:cNvGrpSpPr/>
            <p:nvPr/>
          </p:nvGrpSpPr>
          <p:grpSpPr>
            <a:xfrm>
              <a:off x="4671253" y="3439585"/>
              <a:ext cx="2332462" cy="920749"/>
              <a:chOff x="4671253" y="3439585"/>
              <a:chExt cx="2332462" cy="920749"/>
            </a:xfrm>
            <a:solidFill>
              <a:schemeClr val="bg1">
                <a:lumMod val="65000"/>
                <a:alpha val="63000"/>
              </a:schemeClr>
            </a:solidFill>
          </p:grpSpPr>
          <p:sp>
            <p:nvSpPr>
              <p:cNvPr id="14" name="Oval 13"/>
              <p:cNvSpPr/>
              <p:nvPr/>
            </p:nvSpPr>
            <p:spPr>
              <a:xfrm>
                <a:off x="4762500" y="3439585"/>
                <a:ext cx="1309109" cy="4445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3810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671253" y="3915835"/>
                <a:ext cx="1244832" cy="44449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38100" cmpd="sng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5995073" y="3765628"/>
                <a:ext cx="1008642" cy="3683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38100" cmpd="sng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5031087" y="3912554"/>
              <a:ext cx="502720" cy="4139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>
                  <a:solidFill>
                    <a:srgbClr val="0000FF"/>
                  </a:solidFill>
                </a:rPr>
                <a:t>Sud</a:t>
              </a:r>
              <a:endParaRPr 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68396" y="3418584"/>
              <a:ext cx="1196398" cy="4139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Grande </a:t>
              </a:r>
              <a:r>
                <a:rPr lang="en-US" sz="1200" dirty="0" err="1" smtClean="0">
                  <a:solidFill>
                    <a:srgbClr val="FF0000"/>
                  </a:solidFill>
                </a:rPr>
                <a:t>Anse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10124" y="3699935"/>
              <a:ext cx="748135" cy="4139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>
                  <a:solidFill>
                    <a:srgbClr val="FFFF00"/>
                  </a:solidFill>
                </a:rPr>
                <a:t>Nippes</a:t>
              </a:r>
              <a:endParaRPr lang="en-US" sz="12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4196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mosquito-week_2019_malaria-mapping-inline_2000x768_v5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4835072" y="1770961"/>
            <a:ext cx="4090544" cy="3141538"/>
          </a:xfrm>
          <a:prstGeom prst="rect">
            <a:avLst/>
          </a:prstGeom>
        </p:spPr>
      </p:pic>
      <p:grpSp>
        <p:nvGrpSpPr>
          <p:cNvPr id="59" name="Group 58"/>
          <p:cNvGrpSpPr/>
          <p:nvPr/>
        </p:nvGrpSpPr>
        <p:grpSpPr>
          <a:xfrm>
            <a:off x="4844150" y="3804015"/>
            <a:ext cx="1935104" cy="616186"/>
            <a:chOff x="4671253" y="3439585"/>
            <a:chExt cx="2332462" cy="920749"/>
          </a:xfrm>
          <a:solidFill>
            <a:schemeClr val="bg1">
              <a:lumMod val="65000"/>
              <a:alpha val="63000"/>
            </a:schemeClr>
          </a:solidFill>
        </p:grpSpPr>
        <p:sp>
          <p:nvSpPr>
            <p:cNvPr id="63" name="Oval 62"/>
            <p:cNvSpPr/>
            <p:nvPr/>
          </p:nvSpPr>
          <p:spPr>
            <a:xfrm>
              <a:off x="4762500" y="3439585"/>
              <a:ext cx="1309109" cy="444500"/>
            </a:xfrm>
            <a:prstGeom prst="ellipse">
              <a:avLst/>
            </a:prstGeom>
            <a:grpFill/>
            <a:ln w="381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4" name="Oval 63"/>
            <p:cNvSpPr/>
            <p:nvPr/>
          </p:nvSpPr>
          <p:spPr>
            <a:xfrm>
              <a:off x="4671253" y="3915835"/>
              <a:ext cx="1244832" cy="444499"/>
            </a:xfrm>
            <a:prstGeom prst="ellipse">
              <a:avLst/>
            </a:prstGeom>
            <a:grpFill/>
            <a:ln w="3810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5" name="Oval 64"/>
            <p:cNvSpPr/>
            <p:nvPr/>
          </p:nvSpPr>
          <p:spPr>
            <a:xfrm>
              <a:off x="5995073" y="3765628"/>
              <a:ext cx="1008642" cy="368300"/>
            </a:xfrm>
            <a:prstGeom prst="ellipse">
              <a:avLst/>
            </a:prstGeom>
            <a:grpFill/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7833" y="762000"/>
            <a:ext cx="5280001" cy="4346865"/>
          </a:xfrm>
        </p:spPr>
        <p:txBody>
          <a:bodyPr>
            <a:normAutofit/>
          </a:bodyPr>
          <a:lstStyle/>
          <a:p>
            <a:pPr lvl="1"/>
            <a:r>
              <a:rPr lang="en-US" sz="2000" dirty="0"/>
              <a:t>All data generated from dried blood spots</a:t>
            </a:r>
          </a:p>
          <a:p>
            <a:pPr lvl="1"/>
            <a:r>
              <a:rPr lang="en-US" sz="2000" dirty="0" smtClean="0"/>
              <a:t>3 genotyping methods:</a:t>
            </a:r>
          </a:p>
          <a:p>
            <a:pPr lvl="2">
              <a:buFont typeface="+mj-lt"/>
              <a:buAutoNum type="arabicPeriod"/>
            </a:pPr>
            <a:r>
              <a:rPr lang="en-US" sz="1800" dirty="0" smtClean="0"/>
              <a:t>24-SNP barcode</a:t>
            </a:r>
          </a:p>
          <a:p>
            <a:pPr lvl="2">
              <a:buFont typeface="+mj-lt"/>
              <a:buAutoNum type="arabicPeriod"/>
            </a:pPr>
            <a:r>
              <a:rPr lang="en-US" sz="1800" dirty="0" smtClean="0"/>
              <a:t>6 x Microsatellites </a:t>
            </a:r>
          </a:p>
          <a:p>
            <a:pPr lvl="2">
              <a:buFont typeface="+mj-lt"/>
              <a:buAutoNum type="arabicPeriod"/>
            </a:pPr>
            <a:r>
              <a:rPr lang="en-US" sz="1800" dirty="0" smtClean="0"/>
              <a:t>Whole Genome Sequencing </a:t>
            </a:r>
            <a:br>
              <a:rPr lang="en-US" sz="1800" dirty="0" smtClean="0"/>
            </a:br>
            <a:r>
              <a:rPr lang="en-US" sz="1600" dirty="0" smtClean="0"/>
              <a:t>SWGA, </a:t>
            </a:r>
            <a:r>
              <a:rPr lang="en-US" sz="1600" smtClean="0"/>
              <a:t>Pf3K </a:t>
            </a:r>
            <a:r>
              <a:rPr lang="en-US" sz="1600" smtClean="0"/>
              <a:t>only </a:t>
            </a:r>
            <a:r>
              <a:rPr lang="en-US" sz="1600" dirty="0" smtClean="0"/>
              <a:t>(</a:t>
            </a:r>
            <a:r>
              <a:rPr lang="is-IS" sz="1600" dirty="0" smtClean="0"/>
              <a:t>5218 </a:t>
            </a:r>
            <a:r>
              <a:rPr lang="is-IS" sz="1600" dirty="0" smtClean="0"/>
              <a:t>SNPs</a:t>
            </a:r>
            <a:r>
              <a:rPr lang="en-US" sz="1600" dirty="0" smtClean="0"/>
              <a:t>)</a:t>
            </a:r>
            <a:endParaRPr lang="en-US" sz="1600" dirty="0" smtClean="0"/>
          </a:p>
          <a:p>
            <a:pPr lvl="1">
              <a:lnSpc>
                <a:spcPct val="130000"/>
              </a:lnSpc>
            </a:pPr>
            <a:r>
              <a:rPr lang="en-US" sz="2000" dirty="0" smtClean="0"/>
              <a:t>Overlapping datasets:</a:t>
            </a:r>
          </a:p>
        </p:txBody>
      </p:sp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188147" y="254358"/>
            <a:ext cx="6923853" cy="507642"/>
          </a:xfrm>
        </p:spPr>
        <p:txBody>
          <a:bodyPr>
            <a:noAutofit/>
          </a:bodyPr>
          <a:lstStyle/>
          <a:p>
            <a:r>
              <a:rPr lang="en-US" sz="2400" dirty="0"/>
              <a:t>Can genetics help target sites for </a:t>
            </a:r>
            <a:r>
              <a:rPr lang="en-US" sz="2400" dirty="0" smtClean="0"/>
              <a:t>elimination</a:t>
            </a:r>
            <a:r>
              <a:rPr lang="en-US" sz="2400" dirty="0"/>
              <a:t>?</a:t>
            </a:r>
            <a:br>
              <a:rPr lang="en-US" sz="2400" dirty="0"/>
            </a:br>
            <a:endParaRPr lang="en-US" sz="1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1" y="3255138"/>
            <a:ext cx="2941874" cy="1692687"/>
          </a:xfrm>
          <a:prstGeom prst="rect">
            <a:avLst/>
          </a:prstGeom>
        </p:spPr>
      </p:pic>
      <p:sp>
        <p:nvSpPr>
          <p:cNvPr id="45" name="Cross 44"/>
          <p:cNvSpPr/>
          <p:nvPr/>
        </p:nvSpPr>
        <p:spPr>
          <a:xfrm>
            <a:off x="5542637" y="3865173"/>
            <a:ext cx="214346" cy="208496"/>
          </a:xfrm>
          <a:prstGeom prst="plus">
            <a:avLst>
              <a:gd name="adj" fmla="val 26499"/>
            </a:avLst>
          </a:prstGeom>
          <a:solidFill>
            <a:srgbClr val="FF0000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6" name="Cross 45"/>
          <p:cNvSpPr/>
          <p:nvPr/>
        </p:nvSpPr>
        <p:spPr>
          <a:xfrm>
            <a:off x="5304565" y="4309978"/>
            <a:ext cx="214346" cy="208496"/>
          </a:xfrm>
          <a:prstGeom prst="plus">
            <a:avLst>
              <a:gd name="adj" fmla="val 26499"/>
            </a:avLst>
          </a:prstGeom>
          <a:solidFill>
            <a:srgbClr val="0000FF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7" name="Cross 46"/>
          <p:cNvSpPr/>
          <p:nvPr/>
        </p:nvSpPr>
        <p:spPr>
          <a:xfrm>
            <a:off x="6345575" y="4101482"/>
            <a:ext cx="214346" cy="208496"/>
          </a:xfrm>
          <a:prstGeom prst="plus">
            <a:avLst>
              <a:gd name="adj" fmla="val 26499"/>
            </a:avLst>
          </a:prstGeom>
          <a:solidFill>
            <a:srgbClr val="FFFF00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8" name="Cross 47"/>
          <p:cNvSpPr/>
          <p:nvPr/>
        </p:nvSpPr>
        <p:spPr>
          <a:xfrm>
            <a:off x="5518911" y="3828414"/>
            <a:ext cx="214346" cy="208496"/>
          </a:xfrm>
          <a:prstGeom prst="plus">
            <a:avLst>
              <a:gd name="adj" fmla="val 26499"/>
            </a:avLst>
          </a:prstGeom>
          <a:solidFill>
            <a:srgbClr val="FF0000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055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570" y="205978"/>
            <a:ext cx="5568942" cy="61317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Which genetic signals can we use?</a:t>
            </a:r>
            <a:endParaRPr lang="en-US" sz="28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3392467" y="1282253"/>
            <a:ext cx="2270902" cy="1181097"/>
            <a:chOff x="5841999" y="2346349"/>
            <a:chExt cx="2270902" cy="1181097"/>
          </a:xfrm>
        </p:grpSpPr>
        <p:pic>
          <p:nvPicPr>
            <p:cNvPr id="38" name="Picture 37" descr="pf_redblack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1570" y="2722279"/>
              <a:ext cx="391331" cy="55195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="" xmlns:a16="http://schemas.microsoft.com/office/drawing/2014/main" id="{4490D63A-F5DB-6C48-8C59-E6D9C252A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5307" y="2722279"/>
              <a:ext cx="607369" cy="52919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0" name="Straight Arrow Connector 39"/>
            <p:cNvCxnSpPr/>
            <p:nvPr/>
          </p:nvCxnSpPr>
          <p:spPr>
            <a:xfrm>
              <a:off x="7296938" y="2990360"/>
              <a:ext cx="27855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4" name="Picture 53" descr="pf_red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1999" y="2975496"/>
              <a:ext cx="391331" cy="551950"/>
            </a:xfrm>
            <a:prstGeom prst="rect">
              <a:avLst/>
            </a:prstGeom>
          </p:spPr>
        </p:pic>
        <p:pic>
          <p:nvPicPr>
            <p:cNvPr id="55" name="Graphic 12">
              <a:extLst>
                <a:ext uri="{FF2B5EF4-FFF2-40B4-BE49-F238E27FC236}">
                  <a16:creationId xmlns="" xmlns:a16="http://schemas.microsoft.com/office/drawing/2014/main" id="{E3426A69-84B6-D249-8E15-0B81AFC1A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564564">
              <a:off x="5952234" y="2346349"/>
              <a:ext cx="188862" cy="505608"/>
            </a:xfrm>
            <a:prstGeom prst="rect">
              <a:avLst/>
            </a:prstGeom>
          </p:spPr>
        </p:pic>
        <p:cxnSp>
          <p:nvCxnSpPr>
            <p:cNvPr id="56" name="Straight Arrow Connector 55"/>
            <p:cNvCxnSpPr/>
            <p:nvPr/>
          </p:nvCxnSpPr>
          <p:spPr>
            <a:xfrm>
              <a:off x="6157362" y="2633119"/>
              <a:ext cx="278559" cy="23839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6233330" y="2975496"/>
              <a:ext cx="202590" cy="2759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Group 64"/>
            <p:cNvGrpSpPr/>
            <p:nvPr/>
          </p:nvGrpSpPr>
          <p:grpSpPr>
            <a:xfrm>
              <a:off x="7031342" y="2483883"/>
              <a:ext cx="326331" cy="341719"/>
              <a:chOff x="7272358" y="2808362"/>
              <a:chExt cx="661430" cy="535358"/>
            </a:xfrm>
          </p:grpSpPr>
          <p:sp>
            <p:nvSpPr>
              <p:cNvPr id="60" name="Heart 59"/>
              <p:cNvSpPr/>
              <p:nvPr/>
            </p:nvSpPr>
            <p:spPr>
              <a:xfrm rot="20485448">
                <a:off x="7272358" y="2808362"/>
                <a:ext cx="311727" cy="248789"/>
              </a:xfrm>
              <a:prstGeom prst="hear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Heart 60"/>
              <p:cNvSpPr/>
              <p:nvPr/>
            </p:nvSpPr>
            <p:spPr>
              <a:xfrm rot="1017121">
                <a:off x="7425046" y="3094931"/>
                <a:ext cx="311727" cy="248789"/>
              </a:xfrm>
              <a:prstGeom prst="hear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Heart 63"/>
              <p:cNvSpPr/>
              <p:nvPr/>
            </p:nvSpPr>
            <p:spPr>
              <a:xfrm rot="1500542">
                <a:off x="7622061" y="2839502"/>
                <a:ext cx="311727" cy="248789"/>
              </a:xfrm>
              <a:prstGeom prst="hear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3505326" y="3126182"/>
            <a:ext cx="2013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Clonal transmission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3630686" y="920235"/>
            <a:ext cx="1299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Outcrossing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436115" y="3508185"/>
            <a:ext cx="1996060" cy="529192"/>
            <a:chOff x="5956205" y="1248644"/>
            <a:chExt cx="1996060" cy="529192"/>
          </a:xfrm>
        </p:grpSpPr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4490D63A-F5DB-6C48-8C59-E6D9C252A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0980" y="1248644"/>
              <a:ext cx="607369" cy="5291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raphic 12">
              <a:extLst>
                <a:ext uri="{FF2B5EF4-FFF2-40B4-BE49-F238E27FC236}">
                  <a16:creationId xmlns="" xmlns:a16="http://schemas.microsoft.com/office/drawing/2014/main" id="{E3426A69-84B6-D249-8E15-0B81AFC1A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564564">
              <a:off x="5956205" y="1268203"/>
              <a:ext cx="188862" cy="505608"/>
            </a:xfrm>
            <a:prstGeom prst="rect">
              <a:avLst/>
            </a:prstGeom>
          </p:spPr>
        </p:pic>
        <p:cxnSp>
          <p:nvCxnSpPr>
            <p:cNvPr id="32" name="Straight Arrow Connector 31"/>
            <p:cNvCxnSpPr/>
            <p:nvPr/>
          </p:nvCxnSpPr>
          <p:spPr>
            <a:xfrm>
              <a:off x="6267041" y="1516725"/>
              <a:ext cx="27855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Graphic 12">
              <a:extLst>
                <a:ext uri="{FF2B5EF4-FFF2-40B4-BE49-F238E27FC236}">
                  <a16:creationId xmlns="" xmlns:a16="http://schemas.microsoft.com/office/drawing/2014/main" id="{E3426A69-84B6-D249-8E15-0B81AFC1A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564564">
              <a:off x="7763403" y="1268203"/>
              <a:ext cx="188862" cy="505608"/>
            </a:xfrm>
            <a:prstGeom prst="rect">
              <a:avLst/>
            </a:prstGeom>
          </p:spPr>
        </p:pic>
        <p:cxnSp>
          <p:nvCxnSpPr>
            <p:cNvPr id="34" name="Straight Arrow Connector 33"/>
            <p:cNvCxnSpPr/>
            <p:nvPr/>
          </p:nvCxnSpPr>
          <p:spPr>
            <a:xfrm>
              <a:off x="7392611" y="1516725"/>
              <a:ext cx="27855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392467" y="4036051"/>
            <a:ext cx="2126151" cy="598451"/>
            <a:chOff x="3629201" y="4151501"/>
            <a:chExt cx="2126151" cy="598451"/>
          </a:xfrm>
        </p:grpSpPr>
        <p:pic>
          <p:nvPicPr>
            <p:cNvPr id="63" name="Picture 62" descr="pf_red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9201" y="4198002"/>
              <a:ext cx="391331" cy="551950"/>
            </a:xfrm>
            <a:prstGeom prst="rect">
              <a:avLst/>
            </a:prstGeom>
          </p:spPr>
        </p:pic>
        <p:pic>
          <p:nvPicPr>
            <p:cNvPr id="62" name="Picture 61" descr="pf_red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021" y="4151501"/>
              <a:ext cx="391331" cy="551950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="" xmlns:a16="http://schemas.microsoft.com/office/drawing/2014/main" id="{4490D63A-F5DB-6C48-8C59-E6D9C252A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0148" y="4187991"/>
              <a:ext cx="607369" cy="52919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2" name="Straight Arrow Connector 51"/>
            <p:cNvCxnSpPr/>
            <p:nvPr/>
          </p:nvCxnSpPr>
          <p:spPr>
            <a:xfrm>
              <a:off x="4036209" y="4456072"/>
              <a:ext cx="27855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5161779" y="4456072"/>
              <a:ext cx="27855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Content Placeholder 2"/>
          <p:cNvSpPr>
            <a:spLocks noGrp="1"/>
          </p:cNvSpPr>
          <p:nvPr>
            <p:ph idx="1"/>
          </p:nvPr>
        </p:nvSpPr>
        <p:spPr>
          <a:xfrm>
            <a:off x="5934919" y="1015474"/>
            <a:ext cx="3001819" cy="3764346"/>
          </a:xfrm>
        </p:spPr>
        <p:txBody>
          <a:bodyPr>
            <a:normAutofit/>
          </a:bodyPr>
          <a:lstStyle/>
          <a:p>
            <a:pPr marL="457200" indent="-457200" algn="r">
              <a:buFont typeface="+mj-lt"/>
              <a:buAutoNum type="arabicPeriod"/>
            </a:pPr>
            <a:r>
              <a:rPr lang="en-US" sz="1800" dirty="0" smtClean="0"/>
              <a:t>Complexity of Infection</a:t>
            </a:r>
          </a:p>
          <a:p>
            <a:pPr marL="457200" indent="-457200" algn="r">
              <a:buFont typeface="+mj-lt"/>
              <a:buAutoNum type="arabicPeriod"/>
            </a:pPr>
            <a:endParaRPr lang="en-US" sz="1800" dirty="0"/>
          </a:p>
          <a:p>
            <a:pPr marL="0" indent="0" algn="r">
              <a:buNone/>
            </a:pPr>
            <a:endParaRPr lang="en-US" sz="1800" dirty="0" smtClean="0"/>
          </a:p>
          <a:p>
            <a:pPr marL="457200" indent="-457200" algn="r">
              <a:buFont typeface="+mj-lt"/>
              <a:buAutoNum type="arabicPeriod"/>
            </a:pPr>
            <a:r>
              <a:rPr lang="en-US" sz="1800" dirty="0" smtClean="0"/>
              <a:t>Clonal Proportion</a:t>
            </a:r>
          </a:p>
          <a:p>
            <a:pPr marL="457200" indent="-457200" algn="r">
              <a:buFont typeface="+mj-lt"/>
              <a:buAutoNum type="arabicPeriod"/>
            </a:pPr>
            <a:endParaRPr lang="en-US" sz="1800" dirty="0" smtClean="0"/>
          </a:p>
          <a:p>
            <a:pPr marL="457200" indent="-457200" algn="r">
              <a:buFont typeface="+mj-lt"/>
              <a:buAutoNum type="arabicPeriod"/>
            </a:pPr>
            <a:endParaRPr lang="en-US" sz="1800" dirty="0"/>
          </a:p>
          <a:p>
            <a:pPr marL="457200" indent="-457200" algn="r">
              <a:buFont typeface="+mj-lt"/>
              <a:buAutoNum type="arabicPeriod"/>
            </a:pPr>
            <a:r>
              <a:rPr lang="en-US" sz="1800" dirty="0" smtClean="0"/>
              <a:t>Relatedness / IBD</a:t>
            </a:r>
          </a:p>
          <a:p>
            <a:pPr marL="457200" indent="-457200" algn="r">
              <a:buFont typeface="+mj-lt"/>
              <a:buAutoNum type="arabicPeriod"/>
            </a:pPr>
            <a:endParaRPr lang="en-US" sz="1800" dirty="0" smtClean="0"/>
          </a:p>
          <a:p>
            <a:pPr marL="457200" indent="-457200" algn="r">
              <a:buFont typeface="+mj-lt"/>
              <a:buAutoNum type="arabicPeriod"/>
            </a:pPr>
            <a:endParaRPr lang="en-US" sz="1800" dirty="0" smtClean="0"/>
          </a:p>
          <a:p>
            <a:pPr marL="457200" indent="-457200" algn="r">
              <a:buFont typeface="+mj-lt"/>
              <a:buAutoNum type="arabicPeriod"/>
            </a:pPr>
            <a:r>
              <a:rPr lang="en-US" sz="1800" dirty="0" smtClean="0"/>
              <a:t>Genetic Distance*</a:t>
            </a:r>
            <a:endParaRPr lang="en-US" sz="1800" dirty="0"/>
          </a:p>
        </p:txBody>
      </p:sp>
      <p:sp>
        <p:nvSpPr>
          <p:cNvPr id="21" name="TextBox 20"/>
          <p:cNvSpPr txBox="1"/>
          <p:nvPr/>
        </p:nvSpPr>
        <p:spPr>
          <a:xfrm>
            <a:off x="5663968" y="4560465"/>
            <a:ext cx="3537757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Helvetica"/>
                <a:cs typeface="Helvetica"/>
              </a:rPr>
              <a:t>* </a:t>
            </a:r>
            <a:r>
              <a:rPr lang="en-US" sz="1050" i="1" dirty="0" smtClean="0">
                <a:latin typeface="Helvetica"/>
                <a:cs typeface="Helvetica"/>
              </a:rPr>
              <a:t>De </a:t>
            </a:r>
            <a:r>
              <a:rPr lang="en-US" sz="1050" i="1" dirty="0">
                <a:latin typeface="Helvetica"/>
                <a:cs typeface="Helvetica"/>
              </a:rPr>
              <a:t>Novo </a:t>
            </a:r>
            <a:r>
              <a:rPr lang="en-US" sz="1050" dirty="0">
                <a:latin typeface="Helvetica"/>
                <a:cs typeface="Helvetica"/>
              </a:rPr>
              <a:t>Mutations Resolve Disease Transmission </a:t>
            </a:r>
            <a:r>
              <a:rPr lang="en-US" sz="1050" dirty="0" smtClean="0">
                <a:latin typeface="Helvetica"/>
                <a:cs typeface="Helvetica"/>
              </a:rPr>
              <a:t/>
            </a:r>
            <a:br>
              <a:rPr lang="en-US" sz="1050" dirty="0" smtClean="0">
                <a:latin typeface="Helvetica"/>
                <a:cs typeface="Helvetica"/>
              </a:rPr>
            </a:br>
            <a:r>
              <a:rPr lang="en-US" sz="1050" dirty="0" smtClean="0">
                <a:latin typeface="Helvetica"/>
                <a:cs typeface="Helvetica"/>
              </a:rPr>
              <a:t>Pathways </a:t>
            </a:r>
            <a:r>
              <a:rPr lang="en-US" sz="1050" dirty="0">
                <a:latin typeface="Helvetica"/>
                <a:cs typeface="Helvetica"/>
              </a:rPr>
              <a:t>in Clonal </a:t>
            </a:r>
            <a:r>
              <a:rPr lang="en-US" sz="1050" dirty="0" smtClean="0">
                <a:latin typeface="Helvetica"/>
                <a:cs typeface="Helvetica"/>
              </a:rPr>
              <a:t>Malaria </a:t>
            </a:r>
            <a:r>
              <a:rPr lang="mr-IN" sz="1050" dirty="0" smtClean="0">
                <a:latin typeface="Helvetica"/>
                <a:cs typeface="Helvetica"/>
              </a:rPr>
              <a:t>–</a:t>
            </a:r>
            <a:r>
              <a:rPr lang="en-US" sz="1050" dirty="0" smtClean="0">
                <a:latin typeface="Helvetica"/>
                <a:cs typeface="Helvetica"/>
              </a:rPr>
              <a:t> Redmond et al. MBE 2018</a:t>
            </a:r>
            <a:endParaRPr lang="en-US" sz="1050" dirty="0">
              <a:latin typeface="Helvetica"/>
              <a:cs typeface="Helvetica"/>
            </a:endParaRPr>
          </a:p>
          <a:p>
            <a:pPr algn="r"/>
            <a:endParaRPr lang="en-US" sz="1050" dirty="0">
              <a:latin typeface="Helvetica"/>
              <a:cs typeface="Helvetica"/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="" xmlns:a16="http://schemas.microsoft.com/office/drawing/2014/main" id="{7EE95793-6DDE-9C41-90A5-00D4FDAF60A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-4" r="64854"/>
          <a:stretch/>
        </p:blipFill>
        <p:spPr>
          <a:xfrm>
            <a:off x="-266619" y="1119906"/>
            <a:ext cx="2712577" cy="336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96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04"/>
          <p:cNvGrpSpPr/>
          <p:nvPr/>
        </p:nvGrpSpPr>
        <p:grpSpPr>
          <a:xfrm>
            <a:off x="3334603" y="3508402"/>
            <a:ext cx="2195421" cy="552271"/>
            <a:chOff x="3629201" y="4186136"/>
            <a:chExt cx="2195421" cy="552271"/>
          </a:xfrm>
        </p:grpSpPr>
        <p:pic>
          <p:nvPicPr>
            <p:cNvPr id="106" name="Picture 105" descr="pf_red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9201" y="4186457"/>
              <a:ext cx="391331" cy="551950"/>
            </a:xfrm>
            <a:prstGeom prst="rect">
              <a:avLst/>
            </a:prstGeom>
          </p:spPr>
        </p:pic>
        <p:pic>
          <p:nvPicPr>
            <p:cNvPr id="107" name="Picture 106" descr="pf_red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3291" y="4186136"/>
              <a:ext cx="391331" cy="551950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="" xmlns:a16="http://schemas.microsoft.com/office/drawing/2014/main" id="{4490D63A-F5DB-6C48-8C59-E6D9C252A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0148" y="4187991"/>
              <a:ext cx="607369" cy="52919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9" name="Straight Arrow Connector 108"/>
            <p:cNvCxnSpPr/>
            <p:nvPr/>
          </p:nvCxnSpPr>
          <p:spPr>
            <a:xfrm>
              <a:off x="4036209" y="4456072"/>
              <a:ext cx="27855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>
              <a:off x="5161779" y="4456072"/>
              <a:ext cx="27855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570" y="205978"/>
            <a:ext cx="5568942" cy="61317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Which genetic signals can we use?</a:t>
            </a:r>
            <a:endParaRPr lang="en-US" sz="28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3397580" y="1254932"/>
            <a:ext cx="2270902" cy="1205456"/>
            <a:chOff x="5864512" y="3871300"/>
            <a:chExt cx="2270902" cy="1205456"/>
          </a:xfrm>
        </p:grpSpPr>
        <p:pic>
          <p:nvPicPr>
            <p:cNvPr id="102" name="Picture 101" descr="pf_red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4083" y="4271590"/>
              <a:ext cx="391331" cy="551950"/>
            </a:xfrm>
            <a:prstGeom prst="rect">
              <a:avLst/>
            </a:prstGeom>
          </p:spPr>
        </p:pic>
        <p:pic>
          <p:nvPicPr>
            <p:cNvPr id="101" name="Picture 100" descr="pf_red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7550" y="3871300"/>
              <a:ext cx="391331" cy="55195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="" xmlns:a16="http://schemas.microsoft.com/office/drawing/2014/main" id="{4490D63A-F5DB-6C48-8C59-E6D9C252A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7820" y="4271590"/>
              <a:ext cx="607369" cy="52919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2" name="Straight Arrow Connector 91"/>
            <p:cNvCxnSpPr/>
            <p:nvPr/>
          </p:nvCxnSpPr>
          <p:spPr>
            <a:xfrm>
              <a:off x="7319452" y="4539671"/>
              <a:ext cx="27855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3" name="Picture 92" descr="pf_red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4512" y="4524806"/>
              <a:ext cx="391331" cy="551950"/>
            </a:xfrm>
            <a:prstGeom prst="rect">
              <a:avLst/>
            </a:prstGeom>
          </p:spPr>
        </p:pic>
        <p:cxnSp>
          <p:nvCxnSpPr>
            <p:cNvPr id="95" name="Straight Arrow Connector 94"/>
            <p:cNvCxnSpPr/>
            <p:nvPr/>
          </p:nvCxnSpPr>
          <p:spPr>
            <a:xfrm>
              <a:off x="6179875" y="4182429"/>
              <a:ext cx="278559" cy="23839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 flipV="1">
              <a:off x="6255843" y="4524806"/>
              <a:ext cx="202590" cy="2759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7" name="Group 96"/>
            <p:cNvGrpSpPr/>
            <p:nvPr/>
          </p:nvGrpSpPr>
          <p:grpSpPr>
            <a:xfrm>
              <a:off x="7053855" y="4033194"/>
              <a:ext cx="326331" cy="341719"/>
              <a:chOff x="7272358" y="2808362"/>
              <a:chExt cx="661430" cy="535358"/>
            </a:xfrm>
          </p:grpSpPr>
          <p:sp>
            <p:nvSpPr>
              <p:cNvPr id="98" name="Heart 97"/>
              <p:cNvSpPr/>
              <p:nvPr/>
            </p:nvSpPr>
            <p:spPr>
              <a:xfrm rot="20485448">
                <a:off x="7272358" y="2808362"/>
                <a:ext cx="311727" cy="248789"/>
              </a:xfrm>
              <a:prstGeom prst="hear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Heart 98"/>
              <p:cNvSpPr/>
              <p:nvPr/>
            </p:nvSpPr>
            <p:spPr>
              <a:xfrm rot="1017121">
                <a:off x="7425046" y="3094931"/>
                <a:ext cx="311727" cy="248789"/>
              </a:xfrm>
              <a:prstGeom prst="hear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Heart 99"/>
              <p:cNvSpPr/>
              <p:nvPr/>
            </p:nvSpPr>
            <p:spPr>
              <a:xfrm rot="1500542">
                <a:off x="7622061" y="2839502"/>
                <a:ext cx="311727" cy="248789"/>
              </a:xfrm>
              <a:prstGeom prst="hear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7EE95793-6DDE-9C41-90A5-00D4FDAF60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4" r="64854"/>
          <a:stretch/>
        </p:blipFill>
        <p:spPr>
          <a:xfrm>
            <a:off x="-266619" y="1119906"/>
            <a:ext cx="2712577" cy="3366340"/>
          </a:xfrm>
          <a:prstGeom prst="rect">
            <a:avLst/>
          </a:prstGeom>
        </p:spPr>
      </p:pic>
      <p:sp>
        <p:nvSpPr>
          <p:cNvPr id="66" name="Content Placeholder 2"/>
          <p:cNvSpPr>
            <a:spLocks noGrp="1"/>
          </p:cNvSpPr>
          <p:nvPr>
            <p:ph idx="1"/>
          </p:nvPr>
        </p:nvSpPr>
        <p:spPr>
          <a:xfrm>
            <a:off x="5934919" y="1015474"/>
            <a:ext cx="3001819" cy="3764346"/>
          </a:xfrm>
        </p:spPr>
        <p:txBody>
          <a:bodyPr>
            <a:normAutofit/>
          </a:bodyPr>
          <a:lstStyle/>
          <a:p>
            <a:pPr marL="457200" indent="-457200" algn="r">
              <a:buFont typeface="+mj-lt"/>
              <a:buAutoNum type="arabicPeriod"/>
            </a:pPr>
            <a:r>
              <a:rPr lang="en-US" sz="1800" strike="sngStrike" dirty="0" smtClean="0"/>
              <a:t>Complexity of Infection</a:t>
            </a:r>
          </a:p>
          <a:p>
            <a:pPr marL="457200" indent="-457200" algn="r">
              <a:buFont typeface="+mj-lt"/>
              <a:buAutoNum type="arabicPeriod"/>
            </a:pPr>
            <a:endParaRPr lang="en-US" sz="1800" dirty="0"/>
          </a:p>
          <a:p>
            <a:pPr marL="0" indent="0" algn="r">
              <a:buNone/>
            </a:pPr>
            <a:endParaRPr lang="en-US" sz="1800" dirty="0" smtClean="0"/>
          </a:p>
          <a:p>
            <a:pPr marL="457200" indent="-457200" algn="r">
              <a:buFont typeface="+mj-lt"/>
              <a:buAutoNum type="arabicPeriod"/>
            </a:pPr>
            <a:r>
              <a:rPr lang="en-US" sz="1800" strike="sngStrike" dirty="0" smtClean="0"/>
              <a:t>Clonal Proportion</a:t>
            </a:r>
          </a:p>
          <a:p>
            <a:pPr marL="457200" indent="-457200" algn="r">
              <a:buFont typeface="+mj-lt"/>
              <a:buAutoNum type="arabicPeriod"/>
            </a:pPr>
            <a:endParaRPr lang="en-US" sz="1800" dirty="0" smtClean="0"/>
          </a:p>
          <a:p>
            <a:pPr marL="457200" indent="-457200" algn="r">
              <a:buFont typeface="+mj-lt"/>
              <a:buAutoNum type="arabicPeriod"/>
            </a:pPr>
            <a:endParaRPr lang="en-US" sz="1800" dirty="0"/>
          </a:p>
          <a:p>
            <a:pPr marL="457200" indent="-457200" algn="r">
              <a:buFont typeface="+mj-lt"/>
              <a:buAutoNum type="arabicPeriod"/>
            </a:pPr>
            <a:r>
              <a:rPr lang="en-US" sz="1800" strike="sngStrike" dirty="0" smtClean="0"/>
              <a:t>Relatedness / IBD</a:t>
            </a:r>
          </a:p>
          <a:p>
            <a:pPr marL="457200" indent="-457200" algn="r">
              <a:buFont typeface="+mj-lt"/>
              <a:buAutoNum type="arabicPeriod"/>
            </a:pPr>
            <a:endParaRPr lang="en-US" sz="1800" dirty="0" smtClean="0"/>
          </a:p>
          <a:p>
            <a:pPr marL="457200" indent="-457200" algn="r">
              <a:buFont typeface="+mj-lt"/>
              <a:buAutoNum type="arabicPeriod"/>
            </a:pPr>
            <a:endParaRPr lang="en-US" sz="1800" dirty="0" smtClean="0"/>
          </a:p>
          <a:p>
            <a:pPr marL="457200" indent="-457200" algn="r">
              <a:buFont typeface="+mj-lt"/>
              <a:buAutoNum type="arabicPeriod"/>
            </a:pPr>
            <a:r>
              <a:rPr lang="en-US" sz="1800" strike="sngStrike" dirty="0" smtClean="0"/>
              <a:t>Genetic Distance*</a:t>
            </a:r>
            <a:endParaRPr lang="en-US" sz="1800" strike="sngStrike" dirty="0"/>
          </a:p>
        </p:txBody>
      </p:sp>
      <p:sp>
        <p:nvSpPr>
          <p:cNvPr id="21" name="TextBox 20"/>
          <p:cNvSpPr txBox="1"/>
          <p:nvPr/>
        </p:nvSpPr>
        <p:spPr>
          <a:xfrm>
            <a:off x="5663968" y="4560465"/>
            <a:ext cx="3537757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Helvetica"/>
                <a:cs typeface="Helvetica"/>
              </a:rPr>
              <a:t>* </a:t>
            </a:r>
            <a:r>
              <a:rPr lang="en-US" sz="1050" i="1" dirty="0" smtClean="0">
                <a:latin typeface="Helvetica"/>
                <a:cs typeface="Helvetica"/>
              </a:rPr>
              <a:t>De </a:t>
            </a:r>
            <a:r>
              <a:rPr lang="en-US" sz="1050" i="1" dirty="0">
                <a:latin typeface="Helvetica"/>
                <a:cs typeface="Helvetica"/>
              </a:rPr>
              <a:t>Novo </a:t>
            </a:r>
            <a:r>
              <a:rPr lang="en-US" sz="1050" dirty="0">
                <a:latin typeface="Helvetica"/>
                <a:cs typeface="Helvetica"/>
              </a:rPr>
              <a:t>Mutations Resolve Disease Transmission </a:t>
            </a:r>
            <a:r>
              <a:rPr lang="en-US" sz="1050" dirty="0" smtClean="0">
                <a:latin typeface="Helvetica"/>
                <a:cs typeface="Helvetica"/>
              </a:rPr>
              <a:t/>
            </a:r>
            <a:br>
              <a:rPr lang="en-US" sz="1050" dirty="0" smtClean="0">
                <a:latin typeface="Helvetica"/>
                <a:cs typeface="Helvetica"/>
              </a:rPr>
            </a:br>
            <a:r>
              <a:rPr lang="en-US" sz="1050" dirty="0" smtClean="0">
                <a:latin typeface="Helvetica"/>
                <a:cs typeface="Helvetica"/>
              </a:rPr>
              <a:t>Pathways </a:t>
            </a:r>
            <a:r>
              <a:rPr lang="en-US" sz="1050" dirty="0">
                <a:latin typeface="Helvetica"/>
                <a:cs typeface="Helvetica"/>
              </a:rPr>
              <a:t>in Clonal </a:t>
            </a:r>
            <a:r>
              <a:rPr lang="en-US" sz="1050" dirty="0" smtClean="0">
                <a:latin typeface="Helvetica"/>
                <a:cs typeface="Helvetica"/>
              </a:rPr>
              <a:t>Malaria </a:t>
            </a:r>
            <a:r>
              <a:rPr lang="mr-IN" sz="1050" dirty="0" smtClean="0">
                <a:latin typeface="Helvetica"/>
                <a:cs typeface="Helvetica"/>
              </a:rPr>
              <a:t>–</a:t>
            </a:r>
            <a:r>
              <a:rPr lang="en-US" sz="1050" dirty="0" smtClean="0">
                <a:latin typeface="Helvetica"/>
                <a:cs typeface="Helvetica"/>
              </a:rPr>
              <a:t> Redmond et al. MBE 2018</a:t>
            </a:r>
            <a:endParaRPr lang="en-US" sz="1050" dirty="0">
              <a:latin typeface="Helvetica"/>
              <a:cs typeface="Helvetica"/>
            </a:endParaRPr>
          </a:p>
          <a:p>
            <a:pPr algn="r"/>
            <a:endParaRPr lang="en-US" sz="1050" dirty="0">
              <a:latin typeface="Helvetica"/>
              <a:cs typeface="Helvetica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505326" y="3126182"/>
            <a:ext cx="2013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Clonal transmission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3630686" y="920235"/>
            <a:ext cx="1299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Outcrossing</a:t>
            </a:r>
            <a:endParaRPr lang="en-US" dirty="0"/>
          </a:p>
        </p:txBody>
      </p:sp>
      <p:grpSp>
        <p:nvGrpSpPr>
          <p:cNvPr id="82" name="Group 81"/>
          <p:cNvGrpSpPr/>
          <p:nvPr/>
        </p:nvGrpSpPr>
        <p:grpSpPr>
          <a:xfrm>
            <a:off x="3392467" y="4036051"/>
            <a:ext cx="2126151" cy="598451"/>
            <a:chOff x="3629201" y="4151501"/>
            <a:chExt cx="2126151" cy="598451"/>
          </a:xfrm>
        </p:grpSpPr>
        <p:pic>
          <p:nvPicPr>
            <p:cNvPr id="83" name="Picture 82" descr="pf_red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9201" y="4198002"/>
              <a:ext cx="391331" cy="551950"/>
            </a:xfrm>
            <a:prstGeom prst="rect">
              <a:avLst/>
            </a:prstGeom>
          </p:spPr>
        </p:pic>
        <p:pic>
          <p:nvPicPr>
            <p:cNvPr id="84" name="Picture 83" descr="pf_red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021" y="4151501"/>
              <a:ext cx="391331" cy="551950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="" xmlns:a16="http://schemas.microsoft.com/office/drawing/2014/main" id="{4490D63A-F5DB-6C48-8C59-E6D9C252A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0148" y="4187991"/>
              <a:ext cx="607369" cy="52919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6" name="Straight Arrow Connector 85"/>
            <p:cNvCxnSpPr/>
            <p:nvPr/>
          </p:nvCxnSpPr>
          <p:spPr>
            <a:xfrm>
              <a:off x="4036209" y="4456072"/>
              <a:ext cx="27855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>
              <a:off x="5161779" y="4456072"/>
              <a:ext cx="27855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500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Haiti exhibits Low diversity, high inbreeding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67" y="1277647"/>
            <a:ext cx="3554817" cy="3103852"/>
          </a:xfrm>
        </p:spPr>
        <p:txBody>
          <a:bodyPr>
            <a:noAutofit/>
          </a:bodyPr>
          <a:lstStyle/>
          <a:p>
            <a:pPr marL="57150" indent="0">
              <a:buNone/>
            </a:pPr>
            <a:r>
              <a:rPr lang="en-US" sz="1800" dirty="0" smtClean="0"/>
              <a:t>Barcode indicates lower diversity in Haiti than in previous applications</a:t>
            </a:r>
          </a:p>
          <a:p>
            <a:pPr marL="57150" indent="0">
              <a:buNone/>
            </a:pPr>
            <a:endParaRPr lang="en-US" sz="1800" dirty="0" smtClean="0"/>
          </a:p>
          <a:p>
            <a:pPr marL="57150" indent="0">
              <a:buNone/>
            </a:pPr>
            <a:r>
              <a:rPr lang="en-US" sz="1800" dirty="0" smtClean="0"/>
              <a:t>Regions dominated by small number of clones</a:t>
            </a:r>
            <a:endParaRPr lang="en-US" sz="1800" dirty="0"/>
          </a:p>
          <a:p>
            <a:pPr marL="57150" indent="0">
              <a:buNone/>
            </a:pPr>
            <a:endParaRPr lang="en-US" sz="1800" dirty="0"/>
          </a:p>
          <a:p>
            <a:pPr marL="57150" indent="0">
              <a:buNone/>
            </a:pPr>
            <a:r>
              <a:rPr lang="en-US" sz="1800" dirty="0" smtClean="0"/>
              <a:t>Proportion </a:t>
            </a:r>
            <a:r>
              <a:rPr lang="en-US" sz="1800" dirty="0" err="1" smtClean="0"/>
              <a:t>polygenomic</a:t>
            </a:r>
            <a:r>
              <a:rPr lang="en-US" sz="1800" dirty="0" smtClean="0"/>
              <a:t> samples not useful as a measure of transmission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401" y="1108161"/>
            <a:ext cx="5277554" cy="39102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9401" y="774989"/>
            <a:ext cx="4173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Unique / clonal / </a:t>
            </a:r>
            <a:r>
              <a:rPr lang="en-US" sz="1400" dirty="0" err="1" smtClean="0"/>
              <a:t>polygenomic</a:t>
            </a:r>
            <a:r>
              <a:rPr lang="en-US" sz="1400" dirty="0" smtClean="0"/>
              <a:t> proportions via barcode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44281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45584" y="2487083"/>
            <a:ext cx="641820" cy="23283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Parasite populations are structured within </a:t>
            </a:r>
            <a:r>
              <a:rPr lang="en-US" sz="2800" dirty="0"/>
              <a:t>H</a:t>
            </a:r>
            <a:r>
              <a:rPr lang="en-US" sz="2800" dirty="0" smtClean="0"/>
              <a:t>aiti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270" y="1255895"/>
            <a:ext cx="3672652" cy="31976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Grande </a:t>
            </a:r>
            <a:r>
              <a:rPr lang="en-US" sz="1800" dirty="0" err="1" smtClean="0">
                <a:solidFill>
                  <a:srgbClr val="FF0000"/>
                </a:solidFill>
              </a:rPr>
              <a:t>Anse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/>
              <a:t>/ </a:t>
            </a:r>
            <a:r>
              <a:rPr lang="en-US" sz="1800" dirty="0" err="1" smtClean="0">
                <a:solidFill>
                  <a:srgbClr val="0000FF"/>
                </a:solidFill>
              </a:rPr>
              <a:t>Sud</a:t>
            </a:r>
            <a:r>
              <a:rPr lang="en-US" sz="1800" dirty="0" smtClean="0"/>
              <a:t>:</a:t>
            </a:r>
          </a:p>
          <a:p>
            <a:r>
              <a:rPr lang="en-US" sz="1800" dirty="0" smtClean="0"/>
              <a:t>Intermixed samples from two </a:t>
            </a:r>
            <a:r>
              <a:rPr lang="en-US" sz="1800" dirty="0" err="1" smtClean="0"/>
              <a:t>départements</a:t>
            </a:r>
            <a:endParaRPr lang="en-US" sz="1800" dirty="0" smtClean="0"/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sz="1800" dirty="0" err="1" smtClean="0">
                <a:solidFill>
                  <a:srgbClr val="FFFF00"/>
                </a:solidFill>
              </a:rPr>
              <a:t>Nippes</a:t>
            </a:r>
            <a:r>
              <a:rPr lang="en-US" sz="1800" dirty="0" smtClean="0"/>
              <a:t>: </a:t>
            </a:r>
          </a:p>
          <a:p>
            <a:r>
              <a:rPr lang="en-US" sz="1800" dirty="0" smtClean="0"/>
              <a:t>Little </a:t>
            </a:r>
            <a:r>
              <a:rPr lang="en-US" sz="1800" dirty="0"/>
              <a:t>diversity </a:t>
            </a:r>
            <a:r>
              <a:rPr lang="en-US" sz="1800" dirty="0" smtClean="0"/>
              <a:t>within cluster</a:t>
            </a:r>
            <a:endParaRPr lang="en-US" sz="1800" dirty="0"/>
          </a:p>
          <a:p>
            <a:r>
              <a:rPr lang="en-US" sz="1800" dirty="0" err="1" smtClean="0"/>
              <a:t>Nippes</a:t>
            </a:r>
            <a:r>
              <a:rPr lang="en-US" sz="1800" dirty="0" smtClean="0"/>
              <a:t> ‘export’ in </a:t>
            </a:r>
            <a:r>
              <a:rPr lang="en-US" sz="1800" dirty="0"/>
              <a:t>Grande </a:t>
            </a:r>
            <a:r>
              <a:rPr lang="en-US" sz="1800" dirty="0" err="1"/>
              <a:t>Anse</a:t>
            </a:r>
            <a:endParaRPr lang="en-US" sz="1800" dirty="0"/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sz="1800" i="1" dirty="0" smtClean="0"/>
              <a:t>Clear genetic structure indicates between-site IBD will be informative </a:t>
            </a:r>
          </a:p>
          <a:p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698" y="1339353"/>
            <a:ext cx="4643969" cy="36242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88414" y="936150"/>
            <a:ext cx="1850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PCA: Sequence data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66001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660902"/>
            <a:ext cx="1066800" cy="478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1953" y="4572000"/>
            <a:ext cx="623245" cy="23283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68676" y="4572000"/>
            <a:ext cx="623245" cy="23283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IBD networks all show isolation of </a:t>
            </a:r>
            <a:r>
              <a:rPr lang="en-US" sz="2800" dirty="0" err="1" smtClean="0"/>
              <a:t>Nippes</a:t>
            </a:r>
            <a:endParaRPr lang="en-US" sz="28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3483" y="4477921"/>
            <a:ext cx="8805332" cy="602075"/>
          </a:xfrm>
          <a:noFill/>
          <a:effectLst/>
        </p:spPr>
        <p:txBody>
          <a:bodyPr numCol="3">
            <a:normAutofit/>
          </a:bodyPr>
          <a:lstStyle/>
          <a:p>
            <a:pPr marL="0" indent="0" algn="ctr">
              <a:buNone/>
            </a:pPr>
            <a:r>
              <a:rPr lang="en-US" sz="1600" dirty="0" err="1" smtClean="0">
                <a:solidFill>
                  <a:srgbClr val="FFFF00"/>
                </a:solidFill>
              </a:rPr>
              <a:t>Nippes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smtClean="0"/>
              <a:t>forms high-IBD clusters using all 3 data types</a:t>
            </a:r>
          </a:p>
          <a:p>
            <a:pPr marL="0" indent="0" algn="ctr">
              <a:buNone/>
            </a:pPr>
            <a:r>
              <a:rPr lang="en-US" sz="1600" dirty="0" smtClean="0"/>
              <a:t>Extensive IBD is seen between </a:t>
            </a:r>
            <a:r>
              <a:rPr lang="en-US" sz="1600" dirty="0" smtClean="0">
                <a:solidFill>
                  <a:srgbClr val="FF0000"/>
                </a:solidFill>
              </a:rPr>
              <a:t>Grande </a:t>
            </a:r>
            <a:r>
              <a:rPr lang="en-US" sz="1600" dirty="0" err="1" smtClean="0">
                <a:solidFill>
                  <a:srgbClr val="FF0000"/>
                </a:solidFill>
              </a:rPr>
              <a:t>Anse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/ </a:t>
            </a:r>
            <a:r>
              <a:rPr lang="en-US" sz="1600" dirty="0" err="1" smtClean="0">
                <a:solidFill>
                  <a:srgbClr val="0000FF"/>
                </a:solidFill>
              </a:rPr>
              <a:t>Sud</a:t>
            </a:r>
            <a:endParaRPr lang="en-US" sz="1600" dirty="0" smtClean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US" sz="1600" dirty="0" smtClean="0"/>
              <a:t>Little IBD between </a:t>
            </a:r>
            <a:r>
              <a:rPr lang="en-US" sz="1600" dirty="0" err="1" smtClean="0">
                <a:solidFill>
                  <a:srgbClr val="FFFF00"/>
                </a:solidFill>
              </a:rPr>
              <a:t>Nippes</a:t>
            </a:r>
            <a:r>
              <a:rPr lang="en-US" sz="1600" dirty="0" smtClean="0"/>
              <a:t> and other two </a:t>
            </a:r>
            <a:r>
              <a:rPr lang="en-US" sz="1600" dirty="0" err="1" smtClean="0"/>
              <a:t>depts</a:t>
            </a:r>
            <a:endParaRPr lang="en-US" sz="1600" dirty="0"/>
          </a:p>
        </p:txBody>
      </p:sp>
      <p:pic>
        <p:nvPicPr>
          <p:cNvPr id="3" name="Picture 2" descr="IBD_network_plo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3" y="1270666"/>
            <a:ext cx="8880591" cy="306028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/>
          <p:cNvSpPr txBox="1"/>
          <p:nvPr/>
        </p:nvSpPr>
        <p:spPr>
          <a:xfrm>
            <a:off x="244593" y="835487"/>
            <a:ext cx="2962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IBD networks, &gt;25% relatedness: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12814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road_template_m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broad_template_min.potx</Template>
  <TotalTime>16827</TotalTime>
  <Words>1404</Words>
  <Application>Microsoft Macintosh PowerPoint</Application>
  <PresentationFormat>On-screen Show (16:9)</PresentationFormat>
  <Paragraphs>242</Paragraphs>
  <Slides>13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broad_template_min</vt:lpstr>
      <vt:lpstr>Malaria in Haiti: Genomic Epidemiology at  the Lower Limits of  Transmission </vt:lpstr>
      <vt:lpstr>Malaria elimination in Haiti is an achievable goal</vt:lpstr>
      <vt:lpstr>Malaria elimination in Haiti is an achievable goal</vt:lpstr>
      <vt:lpstr>Can genetics help target sites for elimination? </vt:lpstr>
      <vt:lpstr>Which genetic signals can we use?</vt:lpstr>
      <vt:lpstr>Which genetic signals can we use?</vt:lpstr>
      <vt:lpstr>Haiti exhibits Low diversity, high inbreeding</vt:lpstr>
      <vt:lpstr>Parasite populations are structured within Haiti</vt:lpstr>
      <vt:lpstr>IBD networks all show isolation of Nippes</vt:lpstr>
      <vt:lpstr>Sequencing aids resolution of partial relatedness</vt:lpstr>
      <vt:lpstr>Different data types can be compared via IBD</vt:lpstr>
      <vt:lpstr>conclusions</vt:lpstr>
      <vt:lpstr>PowerPoint Presentation</vt:lpstr>
    </vt:vector>
  </TitlesOfParts>
  <Company>Institut Pasteur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seth redmond</dc:creator>
  <cp:lastModifiedBy>Seth Redmond</cp:lastModifiedBy>
  <cp:revision>761</cp:revision>
  <dcterms:created xsi:type="dcterms:W3CDTF">2012-04-26T12:20:04Z</dcterms:created>
  <dcterms:modified xsi:type="dcterms:W3CDTF">2019-04-17T15:15:13Z</dcterms:modified>
</cp:coreProperties>
</file>