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94" r:id="rId2"/>
    <p:sldId id="278" r:id="rId3"/>
    <p:sldId id="369" r:id="rId4"/>
    <p:sldId id="302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6" r:id="rId16"/>
    <p:sldId id="318" r:id="rId17"/>
    <p:sldId id="320" r:id="rId18"/>
    <p:sldId id="319" r:id="rId19"/>
    <p:sldId id="317" r:id="rId20"/>
    <p:sldId id="322" r:id="rId21"/>
    <p:sldId id="335" r:id="rId22"/>
    <p:sldId id="336" r:id="rId23"/>
    <p:sldId id="323" r:id="rId24"/>
    <p:sldId id="324" r:id="rId25"/>
    <p:sldId id="332" r:id="rId26"/>
    <p:sldId id="326" r:id="rId27"/>
    <p:sldId id="327" r:id="rId28"/>
    <p:sldId id="328" r:id="rId29"/>
    <p:sldId id="333" r:id="rId30"/>
    <p:sldId id="334" r:id="rId31"/>
    <p:sldId id="329" r:id="rId32"/>
    <p:sldId id="330" r:id="rId33"/>
    <p:sldId id="303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292" r:id="rId46"/>
    <p:sldId id="349" r:id="rId47"/>
    <p:sldId id="348" r:id="rId48"/>
    <p:sldId id="299" r:id="rId49"/>
    <p:sldId id="350" r:id="rId50"/>
    <p:sldId id="351" r:id="rId51"/>
    <p:sldId id="352" r:id="rId52"/>
    <p:sldId id="353" r:id="rId53"/>
    <p:sldId id="354" r:id="rId54"/>
    <p:sldId id="355" r:id="rId55"/>
    <p:sldId id="365" r:id="rId56"/>
    <p:sldId id="364" r:id="rId57"/>
    <p:sldId id="363" r:id="rId58"/>
    <p:sldId id="362" r:id="rId59"/>
    <p:sldId id="361" r:id="rId60"/>
    <p:sldId id="360" r:id="rId61"/>
    <p:sldId id="359" r:id="rId62"/>
    <p:sldId id="358" r:id="rId63"/>
    <p:sldId id="357" r:id="rId64"/>
    <p:sldId id="356" r:id="rId65"/>
    <p:sldId id="367" r:id="rId66"/>
    <p:sldId id="368" r:id="rId67"/>
    <p:sldId id="331" r:id="rId6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7">
          <p15:clr>
            <a:srgbClr val="A4A3A4"/>
          </p15:clr>
        </p15:guide>
        <p15:guide id="2" orient="horz" pos="110">
          <p15:clr>
            <a:srgbClr val="A4A3A4"/>
          </p15:clr>
        </p15:guide>
        <p15:guide id="3" pos="22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by Reiner" initials="BR" lastIdx="2" clrIdx="0">
    <p:extLst>
      <p:ext uri="{19B8F6BF-5375-455C-9EA6-DF929625EA0E}">
        <p15:presenceInfo xmlns:p15="http://schemas.microsoft.com/office/powerpoint/2012/main" userId="S-1-5-21-1432448116-3596794978-2099202681-82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  <a:srgbClr val="92C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7" autoAdjust="0"/>
    <p:restoredTop sz="94660"/>
  </p:normalViewPr>
  <p:slideViewPr>
    <p:cSldViewPr snapToGrid="0">
      <p:cViewPr varScale="1">
        <p:scale>
          <a:sx n="99" d="100"/>
          <a:sy n="99" d="100"/>
        </p:scale>
        <p:origin x="48" y="663"/>
      </p:cViewPr>
      <p:guideLst>
        <p:guide orient="horz" pos="1617"/>
        <p:guide orient="horz" pos="110"/>
        <p:guide pos="2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roeger\Desktop\To%20Do\GBD\all_etiologies_2015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troeger\Desktop\To%20Do\GBD\gbd_round_compare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C86-485A-86B2-1F33438FE2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C86-485A-86B2-1F33438FE246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C86-485A-86B2-1F33438FE24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C86-485A-86B2-1F33438FE246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C86-485A-86B2-1F33438FE246}"/>
              </c:ext>
            </c:extLst>
          </c:dPt>
          <c:dLbls>
            <c:dLbl>
              <c:idx val="0"/>
              <c:layout>
                <c:manualLayout>
                  <c:x val="7.4627131298272503E-2"/>
                  <c:y val="2.15694620016583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C86-485A-86B2-1F33438FE246}"/>
                </c:ext>
              </c:extLst>
            </c:dLbl>
            <c:dLbl>
              <c:idx val="1"/>
              <c:layout>
                <c:manualLayout>
                  <c:x val="5.1802575830980933E-2"/>
                  <c:y val="6.8457182399608103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71710117235094"/>
                      <c:h val="0.18985569481864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C86-485A-86B2-1F33438FE246}"/>
                </c:ext>
              </c:extLst>
            </c:dLbl>
            <c:dLbl>
              <c:idx val="2"/>
              <c:layout>
                <c:manualLayout>
                  <c:x val="-2.8719226899003865E-2"/>
                  <c:y val="5.370511016868528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9CD799-3C8A-47CD-8B61-5069EFFF3D0F}" type="CATEGORYNAME">
                      <a:rPr lang="en-US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5CC275F5-5C2E-48E9-8E76-9BCB1D99036F}" type="PERCENTAG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86-485A-86B2-1F33438FE246}"/>
                </c:ext>
              </c:extLst>
            </c:dLbl>
            <c:dLbl>
              <c:idx val="3"/>
              <c:layout>
                <c:manualLayout>
                  <c:x val="-3.2700791557344074E-2"/>
                  <c:y val="-5.19748042653835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E46452B-CEB0-415B-804D-105102F23C39}" type="CATEGORYNAME">
                      <a:rPr lang="en-US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23480A53-605E-4AE5-981B-50D1539CBF83}" type="PERCENTAGE">
                      <a:rPr lang="en-US" baseline="0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C86-485A-86B2-1F33438FE246}"/>
                </c:ext>
              </c:extLst>
            </c:dLbl>
            <c:dLbl>
              <c:idx val="4"/>
              <c:layout>
                <c:manualLayout>
                  <c:x val="-7.5550347873182516E-2"/>
                  <c:y val="1.42613777051453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C86-485A-86B2-1F33438FE24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Sheet2!$A$1:$A$5</c:f>
              <c:strCache>
                <c:ptCount val="5"/>
                <c:pt idx="0">
                  <c:v>H influenzae type B pneumonia</c:v>
                </c:pt>
                <c:pt idx="1">
                  <c:v>Pneumococcal pneumonia</c:v>
                </c:pt>
                <c:pt idx="2">
                  <c:v>Influenza</c:v>
                </c:pt>
                <c:pt idx="3">
                  <c:v>Respiratory syncytial virus pneumonia</c:v>
                </c:pt>
                <c:pt idx="4">
                  <c:v>Unattributed</c:v>
                </c:pt>
              </c:strCache>
            </c:strRef>
          </c:cat>
          <c:val>
            <c:numRef>
              <c:f>Sheet2!$B$1:$B$5</c:f>
              <c:numCache>
                <c:formatCode>General</c:formatCode>
                <c:ptCount val="5"/>
                <c:pt idx="0">
                  <c:v>8.3317246999999997E-2</c:v>
                </c:pt>
                <c:pt idx="1">
                  <c:v>0.559500883</c:v>
                </c:pt>
                <c:pt idx="2">
                  <c:v>1.441389E-2</c:v>
                </c:pt>
                <c:pt idx="3">
                  <c:v>5.1596897000000003E-2</c:v>
                </c:pt>
                <c:pt idx="4">
                  <c:v>0.29117108200000003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86-485A-86B2-1F33438FE24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2E-4F04-AF0A-18A5E127BE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2E-4F04-AF0A-18A5E127BE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12E-4F04-AF0A-18A5E127BE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12E-4F04-AF0A-18A5E127BEF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12E-4F04-AF0A-18A5E127BEF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12E-4F04-AF0A-18A5E127BEF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12E-4F04-AF0A-18A5E127BEF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12E-4F04-AF0A-18A5E127BEF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12E-4F04-AF0A-18A5E127BEF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12E-4F04-AF0A-18A5E127BEF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12E-4F04-AF0A-18A5E127BEF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212E-4F04-AF0A-18A5E127BEF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212E-4F04-AF0A-18A5E127BEF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212E-4F04-AF0A-18A5E127BEFB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1398B87-4D5F-44D2-965D-0095392E82C8}" type="CATEGORYNAME">
                      <a:rPr lang="en-US" sz="1100"/>
                      <a:pPr>
                        <a:defRPr sz="1100"/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575147DC-DDEB-4CCE-9814-9438FF52F52E}" type="PERCENTAGE">
                      <a:rPr lang="en-US" sz="1100"/>
                      <a:pPr>
                        <a:defRPr sz="1100"/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2E-4F04-AF0A-18A5E127BEFB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1B2D860-851E-4D4E-B25F-0FDD9B500DAF}" type="CATEGORYNAM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ADC8CA4E-1D4C-4518-9CD1-AC8827A404AD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2E-4F04-AF0A-18A5E127BEFB}"/>
                </c:ext>
              </c:extLst>
            </c:dLbl>
            <c:dLbl>
              <c:idx val="2"/>
              <c:layout>
                <c:manualLayout>
                  <c:x val="8.1730767757441952E-2"/>
                  <c:y val="7.457552141697405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12E-4F04-AF0A-18A5E127BEFB}"/>
                </c:ext>
              </c:extLst>
            </c:dLbl>
            <c:dLbl>
              <c:idx val="3"/>
              <c:layout>
                <c:manualLayout>
                  <c:x val="-1.2996113854962552E-2"/>
                  <c:y val="3.405591767156173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8908473-256D-40BA-8D44-299D036CAE4F}" type="CATEGORYNAM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617F7CB7-8BA3-43E8-97A0-45B25A74755E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19803375960586"/>
                      <c:h val="0.13945898286504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12E-4F04-AF0A-18A5E127BEFB}"/>
                </c:ext>
              </c:extLst>
            </c:dLbl>
            <c:dLbl>
              <c:idx val="4"/>
              <c:layout>
                <c:manualLayout>
                  <c:x val="0"/>
                  <c:y val="-2.0433550602937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5FEBD4E-C33C-417F-BB36-A89BA0549611}" type="CATEGORYNAM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49996378-6931-4B8B-8638-C8363F0FFA76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12E-4F04-AF0A-18A5E127BEFB}"/>
                </c:ext>
              </c:extLst>
            </c:dLbl>
            <c:dLbl>
              <c:idx val="5"/>
              <c:layout>
                <c:manualLayout>
                  <c:x val="0"/>
                  <c:y val="2.38391423700934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DC7B16-7B45-4637-9368-6BAD46CC7176}" type="CATEGORYNAM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81D69B10-7149-4A44-8ED4-499DA2421F94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12E-4F04-AF0A-18A5E127BEFB}"/>
                </c:ext>
              </c:extLst>
            </c:dLbl>
            <c:dLbl>
              <c:idx val="6"/>
              <c:layout>
                <c:manualLayout>
                  <c:x val="-2.2742175930133843E-3"/>
                  <c:y val="5.44894682744992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/>
                      <a:t>Cryptosporidium
</a:t>
                    </a:r>
                    <a:fld id="{79B58D41-3F71-49EF-B442-A79EA0A295F8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35693263878828"/>
                      <c:h val="0.13945898286504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12E-4F04-AF0A-18A5E127BEFB}"/>
                </c:ext>
              </c:extLst>
            </c:dLbl>
            <c:dLbl>
              <c:idx val="7"/>
              <c:layout>
                <c:manualLayout>
                  <c:x val="4.1587564335880164E-2"/>
                  <c:y val="-2.0433550602937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/>
                      <a:t>EPEC
</a:t>
                    </a:r>
                    <a:fld id="{3721BD90-8814-49F0-8054-A64184F72C50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12E-4F04-AF0A-18A5E127BEFB}"/>
                </c:ext>
              </c:extLst>
            </c:dLbl>
            <c:dLbl>
              <c:idx val="8"/>
              <c:layout>
                <c:manualLayout>
                  <c:x val="1.0396891083970041E-2"/>
                  <c:y val="-2.04335506029373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/>
                      <a:t>ETEC
</a:t>
                    </a:r>
                    <a:fld id="{F11FA905-F264-45AB-9C56-A30F92B4D0E0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212E-4F04-AF0A-18A5E127BEFB}"/>
                </c:ext>
              </c:extLst>
            </c:dLbl>
            <c:dLbl>
              <c:idx val="9"/>
              <c:layout>
                <c:manualLayout>
                  <c:x val="-2.5297618591589178E-2"/>
                  <c:y val="1.74009549972939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BE52701-B113-439C-A2F5-5E2DBB3FF167}" type="CATEGORYNAM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4BA13E11-5958-4805-889B-4CD567DA6741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212E-4F04-AF0A-18A5E127BEFB}"/>
                </c:ext>
              </c:extLst>
            </c:dLbl>
            <c:dLbl>
              <c:idx val="1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/>
                      <a:t>Salmonella
</a:t>
                    </a:r>
                    <a:fld id="{0AECCE56-E1BE-460E-86F5-F2268A0D9BD8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212E-4F04-AF0A-18A5E127BEFB}"/>
                </c:ext>
              </c:extLst>
            </c:dLbl>
            <c:dLbl>
              <c:idx val="11"/>
              <c:layout>
                <c:manualLayout>
                  <c:x val="7.0054943792093108E-2"/>
                  <c:y val="0.203839758539728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212E-4F04-AF0A-18A5E127BEFB}"/>
                </c:ext>
              </c:extLst>
            </c:dLbl>
            <c:dLbl>
              <c:idx val="1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2B7180-4B3A-4422-93D2-C67BD4568EA3}" type="CATEGORYNAM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E90E7D60-0B1D-48C5-807A-AFD1994FC78B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212E-4F04-AF0A-18A5E127BEFB}"/>
                </c:ext>
              </c:extLst>
            </c:dLbl>
            <c:dLbl>
              <c:idx val="1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8397B3D-AFBD-48B6-AA12-7C232450CA52}" type="CATEGORYNAM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100"/>
                      <a:t>
</a:t>
                    </a:r>
                    <a:fld id="{4939E7E9-5F32-41C3-91B2-A4E451705307}" type="PERCENTAGE">
                      <a:rPr lang="en-US" sz="1100"/>
                      <a:pPr>
                        <a:defRPr sz="11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1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212E-4F04-AF0A-18A5E127BE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gbd_round_compare!$G$2:$G$15</c:f>
              <c:strCache>
                <c:ptCount val="14"/>
                <c:pt idx="0">
                  <c:v>Adenovirus</c:v>
                </c:pt>
                <c:pt idx="1">
                  <c:v>Aeromonas</c:v>
                </c:pt>
                <c:pt idx="2">
                  <c:v>Amoebiasis</c:v>
                </c:pt>
                <c:pt idx="3">
                  <c:v>Campylobacter enteritis</c:v>
                </c:pt>
                <c:pt idx="4">
                  <c:v>Cholera</c:v>
                </c:pt>
                <c:pt idx="5">
                  <c:v>Clostridium difficile</c:v>
                </c:pt>
                <c:pt idx="6">
                  <c:v>Cryptosporidiosis</c:v>
                </c:pt>
                <c:pt idx="7">
                  <c:v>Enteropathogenic E coli infection</c:v>
                </c:pt>
                <c:pt idx="8">
                  <c:v>Enterotoxigenic E coli infection</c:v>
                </c:pt>
                <c:pt idx="9">
                  <c:v>Norovirus</c:v>
                </c:pt>
                <c:pt idx="10">
                  <c:v>Other salmonella infections</c:v>
                </c:pt>
                <c:pt idx="11">
                  <c:v>Rotaviral enteritis</c:v>
                </c:pt>
                <c:pt idx="12">
                  <c:v>Shigellosis</c:v>
                </c:pt>
                <c:pt idx="13">
                  <c:v>Unattributed</c:v>
                </c:pt>
              </c:strCache>
            </c:strRef>
          </c:cat>
          <c:val>
            <c:numRef>
              <c:f>gbd_round_compare!$T$2:$T$15</c:f>
              <c:numCache>
                <c:formatCode>General</c:formatCode>
                <c:ptCount val="14"/>
                <c:pt idx="0">
                  <c:v>9.2725699644050003E-2</c:v>
                </c:pt>
                <c:pt idx="1">
                  <c:v>1.471242431722E-2</c:v>
                </c:pt>
                <c:pt idx="2">
                  <c:v>3.1819746406159997E-2</c:v>
                </c:pt>
                <c:pt idx="3">
                  <c:v>6.2496102726829997E-2</c:v>
                </c:pt>
                <c:pt idx="4">
                  <c:v>5.3990097427599998E-2</c:v>
                </c:pt>
                <c:pt idx="5">
                  <c:v>1.3579671400400001E-3</c:v>
                </c:pt>
                <c:pt idx="6">
                  <c:v>0.11426993583677</c:v>
                </c:pt>
                <c:pt idx="7">
                  <c:v>2.1780532640640001E-2</c:v>
                </c:pt>
                <c:pt idx="8">
                  <c:v>4.8508211771610001E-2</c:v>
                </c:pt>
                <c:pt idx="9">
                  <c:v>2.9058985782730001E-2</c:v>
                </c:pt>
                <c:pt idx="10">
                  <c:v>7.6578839005189997E-2</c:v>
                </c:pt>
                <c:pt idx="11">
                  <c:v>0.30851515497609999</c:v>
                </c:pt>
                <c:pt idx="12">
                  <c:v>0.1129799134317</c:v>
                </c:pt>
                <c:pt idx="13">
                  <c:v>3.1206388893360026E-2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212E-4F04-AF0A-18A5E127BEF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F7F0950-DD71-48EC-948F-2D6829375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562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Something we’re experimenting with.</a:t>
            </a:r>
            <a:endParaRPr lang="en-US" altLang="en-US" dirty="0" smtClean="0">
              <a:latin typeface="Arial" pitchFamily="34" charset="0"/>
            </a:endParaRPr>
          </a:p>
          <a:p>
            <a:pPr eaLnBrk="1" hangingPunct="1"/>
            <a:endParaRPr lang="en-US" altLang="en-US" dirty="0" smtClean="0">
              <a:latin typeface="Arial" pitchFamily="34" charset="0"/>
            </a:endParaRPr>
          </a:p>
          <a:p>
            <a:pPr eaLnBrk="1" hangingPunct="1"/>
            <a:r>
              <a:rPr lang="en-US" altLang="en-US" dirty="0" smtClean="0">
                <a:latin typeface="Arial" pitchFamily="34" charset="0"/>
              </a:rPr>
              <a:t>Search terms included</a:t>
            </a:r>
            <a:r>
              <a:rPr lang="en-US" altLang="en-US" baseline="0" dirty="0" smtClean="0">
                <a:latin typeface="Arial" pitchFamily="34" charset="0"/>
              </a:rPr>
              <a:t> things like: “Global Burden of Disease,” “Institute for Health Metrics and Evaluation,”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"Institute of Health Metrics and Evaluation,” “IHME,” "Global Burden,” "Burden of Disease,” "GBD 2010," "GBD 2013,“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"GBD study“</a:t>
            </a:r>
          </a:p>
          <a:p>
            <a:pPr eaLnBrk="1" hangingPunct="1"/>
            <a:endParaRPr lang="en-US" alt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list</a:t>
            </a:r>
            <a:r>
              <a:rPr lang="en-US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countries includes both highly developed and less developed countries, such as the US, South Africa, Thailand, Peru, and Kenya. </a:t>
            </a:r>
          </a:p>
          <a:p>
            <a:pPr eaLnBrk="1" hangingPunct="1"/>
            <a:endParaRPr lang="en-US" alt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 excluded “burden of disease/GBD” search terms from the WHO website and only searched</a:t>
            </a:r>
            <a:r>
              <a:rPr lang="en-US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IHME/Institute for Health Metrics and Evaluation</a:t>
            </a:r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49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8188"/>
            <a:ext cx="6567487" cy="36957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263" indent="-28317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271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5798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888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196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505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813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122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2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8188"/>
            <a:ext cx="6567487" cy="36957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263" indent="-28317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271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5798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888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196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505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813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122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8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Something we’re experimenting with.</a:t>
            </a:r>
            <a:endParaRPr lang="en-US" altLang="en-US" dirty="0" smtClean="0">
              <a:latin typeface="Arial" pitchFamily="34" charset="0"/>
            </a:endParaRPr>
          </a:p>
          <a:p>
            <a:pPr eaLnBrk="1" hangingPunct="1"/>
            <a:endParaRPr lang="en-US" altLang="en-US" dirty="0" smtClean="0">
              <a:latin typeface="Arial" pitchFamily="34" charset="0"/>
            </a:endParaRPr>
          </a:p>
          <a:p>
            <a:pPr eaLnBrk="1" hangingPunct="1"/>
            <a:r>
              <a:rPr lang="en-US" altLang="en-US" dirty="0" smtClean="0">
                <a:latin typeface="Arial" pitchFamily="34" charset="0"/>
              </a:rPr>
              <a:t>Search terms included</a:t>
            </a:r>
            <a:r>
              <a:rPr lang="en-US" altLang="en-US" baseline="0" dirty="0" smtClean="0">
                <a:latin typeface="Arial" pitchFamily="34" charset="0"/>
              </a:rPr>
              <a:t> things like: “Global Burden of Disease,” “Institute for Health Metrics and Evaluation,”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"Institute of Health Metrics and Evaluation,” “IHME,” "Global Burden,” "Burden of Disease,” "GBD 2010," "GBD 2013,“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"GBD study“</a:t>
            </a:r>
          </a:p>
          <a:p>
            <a:pPr eaLnBrk="1" hangingPunct="1"/>
            <a:endParaRPr lang="en-US" alt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list</a:t>
            </a:r>
            <a:r>
              <a:rPr lang="en-US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countries includes both highly developed and less developed countries, such as the US, South Africa, Thailand, Peru, and Kenya. </a:t>
            </a:r>
          </a:p>
          <a:p>
            <a:pPr eaLnBrk="1" hangingPunct="1"/>
            <a:endParaRPr lang="en-US" alt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/>
            <a:r>
              <a:rPr lang="en-US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 excluded “burden of disease/GBD” search terms from the WHO website and only searched</a:t>
            </a:r>
            <a:r>
              <a:rPr lang="en-US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for IHME/Institute for Health Metrics and Evaluation</a:t>
            </a:r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85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EPEC = </a:t>
            </a:r>
            <a:r>
              <a:rPr lang="en-US" dirty="0" err="1" smtClean="0"/>
              <a:t>Enteropathogenic</a:t>
            </a:r>
            <a:r>
              <a:rPr lang="en-US" dirty="0" smtClean="0"/>
              <a:t> E. coli</a:t>
            </a:r>
            <a:endParaRPr lang="en-US" dirty="0" smtClean="0"/>
          </a:p>
          <a:p>
            <a:r>
              <a:rPr lang="en-US" dirty="0" smtClean="0"/>
              <a:t>ETEC = </a:t>
            </a:r>
            <a:r>
              <a:rPr lang="en-US" dirty="0" err="1" smtClean="0"/>
              <a:t>Enterotoxigenic</a:t>
            </a:r>
            <a:r>
              <a:rPr lang="en-US" dirty="0" smtClean="0"/>
              <a:t> E. coli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F0950-DD71-48EC-948F-2D6829375BC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99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F0950-DD71-48EC-948F-2D6829375BC3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5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8188"/>
            <a:ext cx="6567487" cy="36957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263" indent="-28317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271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5798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888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196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505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813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122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8188"/>
            <a:ext cx="6567487" cy="36957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263" indent="-28317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271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5798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888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196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505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813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122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17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8188"/>
            <a:ext cx="6567487" cy="36957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263" indent="-28317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271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5798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888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196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505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813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122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05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8188"/>
            <a:ext cx="6567487" cy="36957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263" indent="-28317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271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5798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888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196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505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813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122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23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8" y="738188"/>
            <a:ext cx="6567487" cy="3695700"/>
          </a:xfrm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6263" indent="-283178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271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5798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8883" indent="-22654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9196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4505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98139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1224" indent="-2265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6CC7DC11-E271-475F-8F05-50DF6EF9969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3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1" y="4508131"/>
            <a:ext cx="9151963" cy="64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1701496"/>
            <a:ext cx="7772400" cy="615553"/>
          </a:xfrm>
        </p:spPr>
        <p:txBody>
          <a:bodyPr anchor="b"/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3538" y="2736530"/>
            <a:ext cx="7789863" cy="323165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2520899"/>
            <a:ext cx="82296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483078" y="4117997"/>
            <a:ext cx="2868422" cy="213943"/>
            <a:chOff x="457200" y="4117997"/>
            <a:chExt cx="2868422" cy="213943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lum bright="-30000"/>
            </a:blip>
            <a:srcRect l="13858"/>
            <a:stretch/>
          </p:blipFill>
          <p:spPr>
            <a:xfrm>
              <a:off x="837644" y="4117998"/>
              <a:ext cx="2487978" cy="2139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>
              <a:lum/>
            </a:blip>
            <a:srcRect r="87556"/>
            <a:stretch/>
          </p:blipFill>
          <p:spPr>
            <a:xfrm>
              <a:off x="457200" y="4117997"/>
              <a:ext cx="359411" cy="213942"/>
            </a:xfrm>
            <a:prstGeom prst="rect">
              <a:avLst/>
            </a:prstGeom>
          </p:spPr>
        </p:pic>
      </p:grpSp>
      <p:pic>
        <p:nvPicPr>
          <p:cNvPr id="16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191" y="4140684"/>
            <a:ext cx="3075857" cy="19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32996"/>
            <a:ext cx="2229023" cy="6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91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umn tabl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77800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64725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260273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260273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6754" y="1438275"/>
            <a:ext cx="2531035" cy="2977242"/>
          </a:xfrm>
          <a:noFill/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2pPr>
            <a:lvl3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3pPr>
            <a:lvl4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4pPr>
            <a:lvl5pPr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176754" y="870334"/>
            <a:ext cx="2531035" cy="56589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800" b="1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436224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7200" y="864725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457200" y="1436224"/>
            <a:ext cx="82296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076575" y="866776"/>
            <a:ext cx="0" cy="35487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984421" y="866776"/>
            <a:ext cx="0" cy="354874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6"/>
          <p:cNvSpPr>
            <a:spLocks noGrp="1" noChangeArrowheads="1"/>
          </p:cNvSpPr>
          <p:nvPr userDrawn="1">
            <p:ph type="sldNum" sz="quarter" idx="18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9159"/>
      </p:ext>
    </p:extLst>
  </p:cSld>
  <p:clrMapOvr>
    <a:masterClrMapping/>
  </p:clrMapOvr>
  <p:transition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4018" y="170815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937700"/>
            <a:ext cx="2336800" cy="3492375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00401" y="937699"/>
            <a:ext cx="5438775" cy="3500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8392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p-in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4603" y="177011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3538" y="3671393"/>
            <a:ext cx="8229600" cy="486725"/>
          </a:xfrm>
        </p:spPr>
        <p:txBody>
          <a:bodyPr tIns="45720" rIns="9144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None/>
              <a:defRPr sz="1600">
                <a:solidFill>
                  <a:schemeClr val="tx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4603" y="910829"/>
            <a:ext cx="8234362" cy="26600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536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524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3538" y="168552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1779413"/>
            <a:ext cx="4120953" cy="2362706"/>
          </a:xfrm>
        </p:spPr>
        <p:txBody>
          <a:bodyPr lIns="91440" rIns="9144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2pPr>
            <a:lvl3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3pPr>
            <a:lvl4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4pPr>
            <a:lvl5pPr>
              <a:lnSpc>
                <a:spcPts val="3000"/>
              </a:lnSpc>
              <a:spcBef>
                <a:spcPts val="72"/>
              </a:spcBef>
              <a:buClr>
                <a:schemeClr val="accent2"/>
              </a:buClr>
              <a:defRPr sz="2400"/>
            </a:lvl5pPr>
          </a:lstStyle>
          <a:p>
            <a:pPr lvl="0"/>
            <a:r>
              <a:rPr lang="en-US" dirty="0" smtClean="0"/>
              <a:t>Text goes here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2541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68552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778999"/>
            <a:ext cx="9144000" cy="368799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81349"/>
            <a:ext cx="8229600" cy="661968"/>
          </a:xfrm>
        </p:spPr>
        <p:txBody>
          <a:bodyPr bIns="13716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72"/>
              </a:spcBef>
              <a:buClr>
                <a:schemeClr val="accent2"/>
              </a:buClr>
              <a:buNone/>
              <a:defRPr sz="1600" b="0" i="0" baseline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2pPr>
            <a:lvl3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3pPr>
            <a:lvl4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4pPr>
            <a:lvl5pPr>
              <a:lnSpc>
                <a:spcPts val="3600"/>
              </a:lnSpc>
              <a:spcBef>
                <a:spcPts val="72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Explanatory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704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3538" y="170815"/>
            <a:ext cx="8229600" cy="55399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778999"/>
            <a:ext cx="9144000" cy="4364501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6779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796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318965"/>
          </a:xfrm>
        </p:spPr>
        <p:txBody>
          <a:bodyPr/>
          <a:lstStyle>
            <a:lvl1pPr>
              <a:buClr>
                <a:schemeClr val="accent1"/>
              </a:buClr>
              <a:buSzPct val="120000"/>
              <a:defRPr sz="18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800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97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No fir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>
            <a:lvl1pPr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339437"/>
          </a:xfrm>
        </p:spPr>
        <p:txBody>
          <a:bodyPr/>
          <a:lstStyle>
            <a:lvl1pPr marL="0" indent="0">
              <a:buClr>
                <a:schemeClr val="accent1"/>
              </a:buClr>
              <a:buSzPct val="120000"/>
              <a:buNone/>
              <a:defRPr sz="1800">
                <a:solidFill>
                  <a:schemeClr val="tx1"/>
                </a:solidFill>
              </a:defRPr>
            </a:lvl1pPr>
            <a:lvl2pP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</a:defRPr>
            </a:lvl2pPr>
            <a:lvl3pP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13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>
            <a:lvl1pPr>
              <a:defRPr sz="26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237078"/>
          </a:xfrm>
        </p:spPr>
        <p:txBody>
          <a:bodyPr/>
          <a:lstStyle>
            <a:lvl1pPr marL="344488" indent="-344488">
              <a:buClr>
                <a:schemeClr val="accent1"/>
              </a:buClr>
              <a:buSzPct val="100000"/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647700" indent="-285750">
              <a:buSzPct val="90000"/>
              <a:buFont typeface="+mj-lt"/>
              <a:buAutoNum type="alphaLcPeriod"/>
              <a:defRPr sz="1600">
                <a:solidFill>
                  <a:schemeClr val="tx1"/>
                </a:solidFill>
              </a:defRPr>
            </a:lvl2pPr>
            <a:lvl3pPr marL="889000" indent="-198438">
              <a:buSzPct val="90000"/>
              <a:buFont typeface="+mj-lt"/>
              <a:buAutoNum type="romanLcPeriod"/>
              <a:defRPr sz="1400">
                <a:solidFill>
                  <a:schemeClr val="tx1"/>
                </a:solidFill>
              </a:defRPr>
            </a:lvl3pPr>
            <a:lvl4pP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334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11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686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836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538" y="855023"/>
            <a:ext cx="4038600" cy="34952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5023"/>
            <a:ext cx="4038600" cy="349520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716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8" y="748353"/>
            <a:ext cx="4040188" cy="62324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538" y="1371599"/>
            <a:ext cx="4040188" cy="3040040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57260"/>
            <a:ext cx="4041775" cy="623248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380506"/>
            <a:ext cx="4041775" cy="3041369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5539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smtClean="0"/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386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169300"/>
            <a:ext cx="8191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858441"/>
            <a:ext cx="8199438" cy="31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 bwMode="auto">
          <a:xfrm>
            <a:off x="1" y="4908835"/>
            <a:ext cx="9151963" cy="24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84868" y="4623550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en-US" altLang="en-US" sz="800" smtClean="0">
                <a:solidFill>
                  <a:schemeClr val="tx1"/>
                </a:solidFill>
              </a:defRPr>
            </a:lvl1pPr>
          </a:lstStyle>
          <a:p>
            <a:pPr algn="ctr"/>
            <a:fld id="{F1E776F5-9A26-455E-BF09-7D727D022004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2" name="Picture 58" descr="C:\Users\Sarah\Desktop\IHME_logo_rgb-01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16" y="4632582"/>
            <a:ext cx="2356834" cy="14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 userDrawn="1"/>
        </p:nvGrpSpPr>
        <p:grpSpPr>
          <a:xfrm>
            <a:off x="451582" y="4602857"/>
            <a:ext cx="2812318" cy="202816"/>
            <a:chOff x="451582" y="4588285"/>
            <a:chExt cx="3011671" cy="217192"/>
          </a:xfrm>
        </p:grpSpPr>
        <p:pic>
          <p:nvPicPr>
            <p:cNvPr id="16" name="Picture 15" descr="IHME_logo_acr_RGB_sm.png"/>
            <p:cNvPicPr>
              <a:picLocks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82" y="4588285"/>
              <a:ext cx="670914" cy="21719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 userDrawn="1"/>
          </p:nvCxnSpPr>
          <p:spPr>
            <a:xfrm>
              <a:off x="1263573" y="4605293"/>
              <a:ext cx="0" cy="1890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21">
              <a:lum bright="-30000"/>
            </a:blip>
            <a:srcRect l="13858"/>
            <a:stretch/>
          </p:blipFill>
          <p:spPr>
            <a:xfrm>
              <a:off x="1679866" y="4623146"/>
              <a:ext cx="1783387" cy="1533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/>
            </p:cNvPicPr>
            <p:nvPr userDrawn="1"/>
          </p:nvPicPr>
          <p:blipFill rotWithShape="1">
            <a:blip r:embed="rId21">
              <a:lum/>
            </a:blip>
            <a:srcRect r="87556"/>
            <a:stretch/>
          </p:blipFill>
          <p:spPr>
            <a:xfrm>
              <a:off x="1392699" y="4625681"/>
              <a:ext cx="257864" cy="15335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6" y="4558995"/>
            <a:ext cx="928771" cy="279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6" r:id="rId4"/>
    <p:sldLayoutId id="2147483681" r:id="rId5"/>
    <p:sldLayoutId id="2147483682" r:id="rId6"/>
    <p:sldLayoutId id="2147483688" r:id="rId7"/>
    <p:sldLayoutId id="2147483679" r:id="rId8"/>
    <p:sldLayoutId id="2147483680" r:id="rId9"/>
    <p:sldLayoutId id="2147483689" r:id="rId10"/>
    <p:sldLayoutId id="2147483690" r:id="rId11"/>
    <p:sldLayoutId id="2147483691" r:id="rId12"/>
    <p:sldLayoutId id="2147483694" r:id="rId13"/>
    <p:sldLayoutId id="2147483695" r:id="rId14"/>
    <p:sldLayoutId id="2147483696" r:id="rId15"/>
    <p:sldLayoutId id="2147483697" r:id="rId16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231775" indent="-2317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2000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2206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Courier New" pitchFamily="49" charset="0"/>
        <a:buChar char="o"/>
        <a:defRPr sz="1600">
          <a:solidFill>
            <a:schemeClr val="tx1"/>
          </a:solidFill>
          <a:latin typeface="+mn-lt"/>
        </a:defRPr>
      </a:lvl2pPr>
      <a:lvl3pPr marL="912813" indent="-2317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─"/>
        <a:defRPr sz="1400">
          <a:solidFill>
            <a:schemeClr val="tx1"/>
          </a:solidFill>
          <a:latin typeface="+mn-lt"/>
        </a:defRPr>
      </a:lvl3pPr>
      <a:lvl4pPr marL="1258888" indent="-231775" algn="l" rtl="0" eaLnBrk="0" fontAlgn="base" hangingPunct="0">
        <a:spcBef>
          <a:spcPct val="45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1600">
          <a:solidFill>
            <a:srgbClr val="404040"/>
          </a:solidFill>
          <a:latin typeface="+mn-lt"/>
        </a:defRPr>
      </a:lvl4pPr>
      <a:lvl5pPr marL="1597025" indent="-223838" algn="l" rtl="0" eaLnBrk="0" fontAlgn="base" hangingPunct="0">
        <a:spcBef>
          <a:spcPct val="45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0542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114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686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25825" indent="-223838" algn="l" rtl="0" eaLnBrk="1" fontAlgn="base" hangingPunct="1">
        <a:spcBef>
          <a:spcPct val="4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gbd-compar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vizhub.healthdata.org/gbd-compare/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gbd-compar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gbd-compare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althdata.org/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healthdata.org/results/data-visualizations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cod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5" y="1425173"/>
            <a:ext cx="7772400" cy="954107"/>
          </a:xfrm>
        </p:spPr>
        <p:txBody>
          <a:bodyPr/>
          <a:lstStyle/>
          <a:p>
            <a:r>
              <a:rPr lang="en-US" sz="3200" dirty="0"/>
              <a:t>The global burden of disease: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Diarrhea </a:t>
            </a:r>
            <a:r>
              <a:rPr lang="en-US" sz="2400" dirty="0"/>
              <a:t>and lower respiratory infections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 smtClean="0"/>
              <a:t>Robert Reiner</a:t>
            </a:r>
          </a:p>
          <a:p>
            <a:r>
              <a:rPr lang="en-US" sz="1600" dirty="0" smtClean="0"/>
              <a:t>April 18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,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5158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Methods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Mortality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77" y="907964"/>
            <a:ext cx="7472214" cy="35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6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Methods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Morbidity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8150" y="873735"/>
            <a:ext cx="8229600" cy="4425287"/>
          </a:xfrm>
        </p:spPr>
        <p:txBody>
          <a:bodyPr/>
          <a:lstStyle/>
          <a:p>
            <a:r>
              <a:rPr lang="en-US" sz="1600" dirty="0"/>
              <a:t>Incidence, prevalence, remission, case fatality modeled in </a:t>
            </a:r>
            <a:r>
              <a:rPr lang="en-US" sz="1600" dirty="0" err="1"/>
              <a:t>DisMod</a:t>
            </a:r>
            <a:r>
              <a:rPr lang="en-US" sz="1600" dirty="0"/>
              <a:t>-MR</a:t>
            </a:r>
          </a:p>
          <a:p>
            <a:pPr lvl="1"/>
            <a:r>
              <a:rPr lang="en-US" sz="1400" dirty="0"/>
              <a:t>Age-integrating meta-regression </a:t>
            </a:r>
            <a:r>
              <a:rPr lang="en-US" sz="1400" dirty="0" smtClean="0"/>
              <a:t>tool</a:t>
            </a:r>
          </a:p>
          <a:p>
            <a:r>
              <a:rPr lang="en-US" sz="1600" dirty="0" smtClean="0"/>
              <a:t>Input data:</a:t>
            </a:r>
          </a:p>
          <a:p>
            <a:pPr lvl="1"/>
            <a:r>
              <a:rPr lang="en-US" sz="1400" dirty="0" smtClean="0"/>
              <a:t>Hospital records</a:t>
            </a:r>
          </a:p>
          <a:p>
            <a:pPr lvl="1"/>
            <a:r>
              <a:rPr lang="en-US" sz="1400" dirty="0" smtClean="0"/>
              <a:t>Population-representative </a:t>
            </a:r>
            <a:br>
              <a:rPr lang="en-US" sz="1400" dirty="0" smtClean="0"/>
            </a:br>
            <a:r>
              <a:rPr lang="en-US" sz="1400" dirty="0" smtClean="0"/>
              <a:t>surveys</a:t>
            </a:r>
          </a:p>
          <a:p>
            <a:pPr lvl="1"/>
            <a:r>
              <a:rPr lang="en-US" sz="1400" dirty="0" smtClean="0"/>
              <a:t>Cross-sectional &amp; cohort data</a:t>
            </a:r>
            <a:br>
              <a:rPr lang="en-US" sz="1400" dirty="0" smtClean="0"/>
            </a:br>
            <a:r>
              <a:rPr lang="en-US" sz="1400" dirty="0" smtClean="0"/>
              <a:t>from scientific literature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52" b="-1"/>
          <a:stretch/>
        </p:blipFill>
        <p:spPr>
          <a:xfrm>
            <a:off x="3734527" y="1444240"/>
            <a:ext cx="5123204" cy="31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51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Methods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Morbidity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77" y="907964"/>
            <a:ext cx="7472214" cy="3567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77" y="879749"/>
            <a:ext cx="7483602" cy="36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5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Methods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Etiology Attribution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13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u="sng" dirty="0" smtClean="0"/>
              <a:t>Lower Respiratory Infection</a:t>
            </a:r>
          </a:p>
          <a:p>
            <a:r>
              <a:rPr lang="en-US" sz="1600" dirty="0" smtClean="0"/>
              <a:t>Causes:</a:t>
            </a:r>
          </a:p>
          <a:p>
            <a:pPr lvl="1"/>
            <a:r>
              <a:rPr lang="en-US" sz="1400" dirty="0" smtClean="0"/>
              <a:t>Respiratory syncytial virus (RSV)</a:t>
            </a:r>
          </a:p>
          <a:p>
            <a:pPr lvl="1"/>
            <a:r>
              <a:rPr lang="en-US" sz="1400" dirty="0" smtClean="0"/>
              <a:t>Influenza</a:t>
            </a:r>
          </a:p>
          <a:p>
            <a:pPr lvl="1"/>
            <a:r>
              <a:rPr lang="en-US" sz="1400" i="1" dirty="0" err="1" smtClean="0"/>
              <a:t>Haemophilus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influenzae</a:t>
            </a:r>
            <a:r>
              <a:rPr lang="en-US" sz="1400" i="1" dirty="0" smtClean="0"/>
              <a:t> type B </a:t>
            </a:r>
            <a:r>
              <a:rPr lang="en-US" sz="1400" dirty="0" smtClean="0"/>
              <a:t>(Hib)</a:t>
            </a:r>
          </a:p>
          <a:p>
            <a:pPr lvl="1"/>
            <a:r>
              <a:rPr lang="en-US" sz="1400" b="1" i="1" dirty="0" smtClean="0"/>
              <a:t>Streptococcus </a:t>
            </a:r>
            <a:r>
              <a:rPr lang="en-US" sz="1400" b="1" i="1" dirty="0" err="1" smtClean="0"/>
              <a:t>pneumoniae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(pneumococcal pneumonia)</a:t>
            </a:r>
            <a:endParaRPr lang="en-US" sz="1400" b="1" i="1" dirty="0" smtClean="0"/>
          </a:p>
          <a:p>
            <a:r>
              <a:rPr lang="en-US" sz="1600" dirty="0" smtClean="0"/>
              <a:t>Counterfactual attribution strategy</a:t>
            </a:r>
          </a:p>
          <a:p>
            <a:pPr lvl="1"/>
            <a:r>
              <a:rPr lang="en-US" sz="1400" dirty="0" smtClean="0"/>
              <a:t>Accounts for co-detection, detection in healthy individuals</a:t>
            </a:r>
          </a:p>
          <a:p>
            <a:pPr lvl="1"/>
            <a:r>
              <a:rPr lang="en-US" sz="1400" dirty="0" smtClean="0"/>
              <a:t>Different approach for viral, bacterial causes</a:t>
            </a:r>
            <a:r>
              <a:rPr lang="en-US" sz="1400" i="1" dirty="0" smtClean="0"/>
              <a:t>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459288" y="855023"/>
            <a:ext cx="4038600" cy="3495201"/>
          </a:xfrm>
        </p:spPr>
        <p:txBody>
          <a:bodyPr/>
          <a:lstStyle/>
          <a:p>
            <a:pPr marL="0" indent="0">
              <a:buNone/>
            </a:pPr>
            <a:r>
              <a:rPr lang="en-US" sz="1600" u="sng" dirty="0" smtClean="0"/>
              <a:t>Diarrheal diseases</a:t>
            </a:r>
          </a:p>
          <a:p>
            <a:r>
              <a:rPr lang="en-US" sz="1600" dirty="0" smtClean="0"/>
              <a:t>Causes:</a:t>
            </a:r>
          </a:p>
          <a:p>
            <a:pPr lvl="1"/>
            <a:r>
              <a:rPr lang="en-US" sz="1400" dirty="0" smtClean="0"/>
              <a:t>13 causes: adenovirus, </a:t>
            </a:r>
            <a:r>
              <a:rPr lang="en-US" sz="1400" dirty="0" err="1" smtClean="0"/>
              <a:t>aeromonas</a:t>
            </a:r>
            <a:r>
              <a:rPr lang="en-US" sz="1400" dirty="0" smtClean="0"/>
              <a:t>, </a:t>
            </a:r>
            <a:r>
              <a:rPr lang="en-US" sz="1400" dirty="0" err="1" smtClean="0"/>
              <a:t>amoebiasis</a:t>
            </a:r>
            <a:r>
              <a:rPr lang="en-US" sz="1400" dirty="0" smtClean="0"/>
              <a:t>, campylobacter enteritis, </a:t>
            </a:r>
            <a:r>
              <a:rPr lang="en-US" sz="1400" b="1" dirty="0" smtClean="0"/>
              <a:t>cholera</a:t>
            </a:r>
            <a:r>
              <a:rPr lang="en-US" sz="1400" dirty="0" smtClean="0"/>
              <a:t>, clostridium difficile, cryptosporidium, EPEC, ETEC, norovirus, salmonella, and rotavirus</a:t>
            </a:r>
            <a:endParaRPr lang="en-US" sz="1400" i="1" dirty="0" smtClean="0"/>
          </a:p>
          <a:p>
            <a:r>
              <a:rPr lang="en-US" sz="1600" dirty="0" smtClean="0"/>
              <a:t>Three approaches</a:t>
            </a:r>
          </a:p>
          <a:p>
            <a:pPr lvl="1"/>
            <a:r>
              <a:rPr lang="en-US" sz="1400" dirty="0"/>
              <a:t>Counter-factual population attributable fractions</a:t>
            </a:r>
          </a:p>
          <a:p>
            <a:pPr lvl="1"/>
            <a:r>
              <a:rPr lang="en-US" sz="1400" dirty="0"/>
              <a:t>Cholera under-reporting model</a:t>
            </a:r>
          </a:p>
          <a:p>
            <a:pPr lvl="1"/>
            <a:r>
              <a:rPr lang="en-US" sz="1400" i="1" dirty="0"/>
              <a:t>Clostridium difficile </a:t>
            </a:r>
            <a:r>
              <a:rPr lang="en-US" sz="1400" dirty="0"/>
              <a:t>natural history model</a:t>
            </a:r>
          </a:p>
        </p:txBody>
      </p:sp>
    </p:spTree>
    <p:extLst>
      <p:ext uri="{BB962C8B-B14F-4D97-AF65-F5344CB8AC3E}">
        <p14:creationId xmlns:p14="http://schemas.microsoft.com/office/powerpoint/2010/main" val="1965524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Methods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Etiology Attribution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2999"/>
                <a:ext cx="8229600" cy="4425287"/>
              </a:xfrm>
            </p:spPr>
            <p:txBody>
              <a:bodyPr/>
              <a:lstStyle/>
              <a:p>
                <a:r>
                  <a:rPr lang="en-US" sz="1600" dirty="0" smtClean="0"/>
                  <a:t>Population attributable fractions (PAFs) defined as: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𝑃𝐴𝐹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16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𝑃𝑟𝑜𝑝𝑜𝑟𝑡𝑖𝑜𝑛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∗ 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𝑂𝑅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  <a:p>
                <a:r>
                  <a:rPr lang="en-US" sz="1600" dirty="0" smtClean="0">
                    <a:solidFill>
                      <a:schemeClr val="accent3"/>
                    </a:solidFill>
                  </a:rPr>
                  <a:t>OR: odds ratio</a:t>
                </a:r>
                <a:r>
                  <a:rPr lang="en-US" sz="1600" dirty="0" smtClean="0"/>
                  <a:t> of infection given detection of pathogen</a:t>
                </a:r>
              </a:p>
              <a:p>
                <a:r>
                  <a:rPr lang="en-US" sz="1600" dirty="0" smtClean="0">
                    <a:solidFill>
                      <a:schemeClr val="accent2"/>
                    </a:solidFill>
                  </a:rPr>
                  <a:t>Proportion: modeled proportion</a:t>
                </a:r>
                <a:r>
                  <a:rPr lang="en-US" sz="1600" dirty="0" smtClean="0"/>
                  <a:t> of episodes where pathogen is detected</a:t>
                </a:r>
              </a:p>
              <a:p>
                <a:pPr lvl="1"/>
                <a:r>
                  <a:rPr lang="en-US" sz="1400" dirty="0" smtClean="0"/>
                  <a:t>Molecular diagnostics for the case definition</a:t>
                </a:r>
              </a:p>
              <a:p>
                <a:r>
                  <a:rPr lang="en-US" sz="1600" dirty="0" smtClean="0"/>
                  <a:t>PAFs for fatal, non-fatal outcomes different</a:t>
                </a:r>
              </a:p>
              <a:p>
                <a:pPr lvl="1"/>
                <a:r>
                  <a:rPr lang="en-US" sz="1400" dirty="0" smtClean="0"/>
                  <a:t>Account for frequency of detection in severe episodes</a:t>
                </a:r>
              </a:p>
              <a:p>
                <a:pPr marL="346075" lvl="1" indent="0">
                  <a:buNone/>
                </a:pPr>
                <a:endParaRPr lang="en-US" sz="1400" dirty="0" smtClean="0"/>
              </a:p>
              <a:p>
                <a:endParaRPr lang="en-US" sz="1600" dirty="0" smtClean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2999"/>
                <a:ext cx="8229600" cy="4425287"/>
              </a:xfrm>
              <a:blipFill>
                <a:blip r:embed="rId2"/>
                <a:stretch>
                  <a:fillRect l="-519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61665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47" y="598693"/>
            <a:ext cx="8130449" cy="382642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/>
        </p:nvSpPr>
        <p:spPr bwMode="auto">
          <a:xfrm>
            <a:off x="6055605" y="2165097"/>
            <a:ext cx="2938691" cy="109594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LRI: </a:t>
            </a:r>
            <a:r>
              <a:rPr lang="en-US" sz="1600" dirty="0" smtClean="0"/>
              <a:t>2.74 million deaths </a:t>
            </a:r>
          </a:p>
          <a:p>
            <a:pPr marL="0" indent="0">
              <a:buNone/>
            </a:pPr>
            <a:r>
              <a:rPr lang="en-US" sz="1600" dirty="0" smtClean="0"/>
              <a:t>(95% UI: 2.50-2.86)</a:t>
            </a:r>
          </a:p>
          <a:p>
            <a:pPr marL="0" indent="0">
              <a:buNone/>
            </a:pPr>
            <a:r>
              <a:rPr lang="en-US" sz="1600" dirty="0" smtClean="0"/>
              <a:t>19.4% decrease from 1990</a:t>
            </a:r>
            <a:endParaRPr lang="en-US" sz="1600" dirty="0"/>
          </a:p>
        </p:txBody>
      </p:sp>
      <p:sp>
        <p:nvSpPr>
          <p:cNvPr id="9" name="Down Arrow 8"/>
          <p:cNvSpPr/>
          <p:nvPr/>
        </p:nvSpPr>
        <p:spPr>
          <a:xfrm rot="8309997">
            <a:off x="6299946" y="1213387"/>
            <a:ext cx="298103" cy="97537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50925" y="2744748"/>
            <a:ext cx="2847594" cy="8710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indent="0">
              <a:buFontTx/>
              <a:buNone/>
            </a:pPr>
            <a:r>
              <a:rPr lang="en-US" sz="1600" b="1" kern="0" dirty="0" smtClean="0"/>
              <a:t>Diarrhea: </a:t>
            </a:r>
            <a:r>
              <a:rPr lang="en-US" sz="1600" kern="0" dirty="0" smtClean="0"/>
              <a:t>1.31 million deaths </a:t>
            </a:r>
          </a:p>
          <a:p>
            <a:pPr marL="0" indent="0">
              <a:buFontTx/>
              <a:buNone/>
            </a:pPr>
            <a:r>
              <a:rPr lang="en-US" sz="1600" kern="0" dirty="0" smtClean="0"/>
              <a:t>(95% UI: 1.23-1.39)</a:t>
            </a:r>
          </a:p>
          <a:p>
            <a:pPr marL="0" indent="0">
              <a:buFontTx/>
              <a:buNone/>
            </a:pPr>
            <a:r>
              <a:rPr lang="en-US" sz="1600" kern="0" dirty="0" smtClean="0"/>
              <a:t>43.5% decrease from 1990</a:t>
            </a:r>
            <a:endParaRPr lang="en-US" sz="1600" kern="0" dirty="0"/>
          </a:p>
        </p:txBody>
      </p:sp>
      <p:sp>
        <p:nvSpPr>
          <p:cNvPr id="11" name="Down Arrow 10"/>
          <p:cNvSpPr/>
          <p:nvPr/>
        </p:nvSpPr>
        <p:spPr>
          <a:xfrm rot="14234804">
            <a:off x="3896715" y="1706484"/>
            <a:ext cx="222596" cy="130623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5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" y="974706"/>
            <a:ext cx="8698042" cy="33704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11014" y="2349960"/>
            <a:ext cx="2913933" cy="635360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840,200 deaths </a:t>
            </a:r>
          </a:p>
          <a:p>
            <a:pPr marL="0" indent="0">
              <a:buNone/>
            </a:pPr>
            <a:r>
              <a:rPr lang="en-US" sz="1600" dirty="0" smtClean="0"/>
              <a:t>(95% UI: 778,000-886,300)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22544" y="1596028"/>
            <a:ext cx="2937709" cy="68448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kern="0" dirty="0" smtClean="0"/>
              <a:t>353,900 deaths </a:t>
            </a:r>
          </a:p>
          <a:p>
            <a:pPr marL="0" indent="0">
              <a:buFontTx/>
              <a:buNone/>
            </a:pPr>
            <a:r>
              <a:rPr lang="en-US" sz="1600" kern="0" dirty="0" smtClean="0"/>
              <a:t>(95% UI: 322,200-387,100)</a:t>
            </a:r>
            <a:endParaRPr lang="en-US" sz="1600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4411014" y="4440600"/>
            <a:ext cx="4701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dirty="0">
                <a:hlinkClick r:id="rId3"/>
              </a:rPr>
              <a:t>http://vizhub.healthdata.org/gbd-compare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sp>
        <p:nvSpPr>
          <p:cNvPr id="14" name="Down Arrow 13"/>
          <p:cNvSpPr/>
          <p:nvPr/>
        </p:nvSpPr>
        <p:spPr>
          <a:xfrm rot="2148197">
            <a:off x="1670588" y="2375193"/>
            <a:ext cx="206455" cy="34344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5088139" flipH="1">
            <a:off x="7749540" y="1830107"/>
            <a:ext cx="207597" cy="83395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97587" y="769476"/>
            <a:ext cx="319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Age pattern of LRI </a:t>
            </a:r>
            <a:r>
              <a:rPr lang="en-US" sz="1800" u="sng" dirty="0" smtClean="0"/>
              <a:t>mortality</a:t>
            </a:r>
            <a:endParaRPr lang="en-US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2003065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17</a:t>
            </a:fld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4307174" y="4773496"/>
            <a:ext cx="363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fld id="{F1E776F5-9A26-455E-BF09-7D727D022004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11014" y="4440600"/>
            <a:ext cx="4701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dirty="0">
                <a:hlinkClick r:id="rId2"/>
              </a:rPr>
              <a:t>http://vizhub.healthdata.org/gbd-compare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811"/>
          <a:stretch/>
        </p:blipFill>
        <p:spPr>
          <a:xfrm>
            <a:off x="136225" y="921877"/>
            <a:ext cx="8891538" cy="3518724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940066" y="1327728"/>
            <a:ext cx="4734216" cy="139757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Pneumococcal pneumonia: 1,517,400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Influenza: 83,100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RSV: 82,000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/>
              <a:t>Hib pneumonia: </a:t>
            </a:r>
            <a:r>
              <a:rPr lang="en-US" sz="1600" kern="0" dirty="0" smtClean="0"/>
              <a:t>58,700 deaths</a:t>
            </a:r>
            <a:endParaRPr lang="en-US" sz="1600" kern="0" dirty="0"/>
          </a:p>
          <a:p>
            <a:pPr marL="342900" indent="-342900">
              <a:buFont typeface="+mj-lt"/>
              <a:buAutoNum type="arabicPeriod"/>
            </a:pPr>
            <a:endParaRPr lang="en-US" sz="1600" kern="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397587" y="769476"/>
            <a:ext cx="319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Age pattern of LRI </a:t>
            </a:r>
            <a:r>
              <a:rPr lang="en-US" sz="1800" u="sng" dirty="0" smtClean="0"/>
              <a:t>mortality</a:t>
            </a:r>
            <a:endParaRPr lang="en-US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4046190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18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724369"/>
              </p:ext>
            </p:extLst>
          </p:nvPr>
        </p:nvGraphicFramePr>
        <p:xfrm>
          <a:off x="218093" y="715999"/>
          <a:ext cx="5752629" cy="3907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816156" y="1274358"/>
            <a:ext cx="3147540" cy="19252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Pneumococcal pneumonia: 392,900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Hib </a:t>
            </a:r>
            <a:r>
              <a:rPr lang="en-US" sz="1600" kern="0" dirty="0"/>
              <a:t>pneumonia: </a:t>
            </a:r>
            <a:r>
              <a:rPr lang="en-US" sz="1600" kern="0" dirty="0" smtClean="0"/>
              <a:t>58,700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/>
              <a:t>RSV: 36,400 </a:t>
            </a:r>
            <a:r>
              <a:rPr lang="en-US" sz="1600" kern="0" dirty="0" smtClean="0"/>
              <a:t>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/>
              <a:t>Influenza: 10,200 deaths</a:t>
            </a:r>
          </a:p>
          <a:p>
            <a:pPr marL="342900" indent="-342900">
              <a:buFont typeface="+mj-lt"/>
              <a:buAutoNum type="arabicPeriod"/>
            </a:pPr>
            <a:endParaRPr lang="en-US" sz="1600" kern="0" dirty="0"/>
          </a:p>
          <a:p>
            <a:pPr marL="342900" indent="-342900">
              <a:buFont typeface="+mj-lt"/>
              <a:buAutoNum type="arabicPeriod"/>
            </a:pPr>
            <a:endParaRPr lang="en-US" sz="1600" kern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789054" y="715998"/>
            <a:ext cx="317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LRI Mortality under-5 etiology</a:t>
            </a:r>
          </a:p>
        </p:txBody>
      </p:sp>
    </p:spTree>
    <p:extLst>
      <p:ext uri="{BB962C8B-B14F-4D97-AF65-F5344CB8AC3E}">
        <p14:creationId xmlns:p14="http://schemas.microsoft.com/office/powerpoint/2010/main" val="4075187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809"/>
          <a:stretch/>
        </p:blipFill>
        <p:spPr>
          <a:xfrm>
            <a:off x="1049022" y="837144"/>
            <a:ext cx="7047853" cy="3748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0789" y="557575"/>
            <a:ext cx="323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Mortality rate per </a:t>
            </a:r>
            <a:r>
              <a:rPr lang="en-US" sz="1800" u="sng" dirty="0" smtClean="0"/>
              <a:t>100,000 </a:t>
            </a:r>
            <a:endParaRPr lang="en-US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3036254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538" y="169299"/>
            <a:ext cx="8451850" cy="461665"/>
          </a:xfrm>
        </p:spPr>
        <p:txBody>
          <a:bodyPr/>
          <a:lstStyle/>
          <a:p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539" y="430078"/>
            <a:ext cx="8451849" cy="392191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/>
              <a:t>Global burden of disease – 2015</a:t>
            </a:r>
          </a:p>
          <a:p>
            <a:pPr marL="0" indent="0" algn="ctr">
              <a:buNone/>
            </a:pPr>
            <a:endParaRPr lang="en-US" b="1" u="sng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Lower respiratory infections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2.7 million deaths (ranked 4</a:t>
            </a:r>
            <a:r>
              <a:rPr lang="en-US" baseline="30000" dirty="0" smtClean="0"/>
              <a:t>th</a:t>
            </a:r>
            <a:r>
              <a:rPr lang="en-US" dirty="0" smtClean="0"/>
              <a:t> across all diseases, 1</a:t>
            </a:r>
            <a:r>
              <a:rPr lang="en-US" baseline="30000" dirty="0" smtClean="0"/>
              <a:t>st</a:t>
            </a:r>
            <a:r>
              <a:rPr lang="en-US" dirty="0" smtClean="0"/>
              <a:t> in infectious diseases)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700,000 deaths in children under the age of 5 (3</a:t>
            </a:r>
            <a:r>
              <a:rPr lang="en-US" baseline="30000" dirty="0" smtClean="0"/>
              <a:t>rd</a:t>
            </a:r>
            <a:r>
              <a:rPr lang="en-US" dirty="0" smtClean="0"/>
              <a:t> across all diseases, 1</a:t>
            </a:r>
            <a:r>
              <a:rPr lang="en-US" baseline="30000" dirty="0" smtClean="0"/>
              <a:t>st</a:t>
            </a:r>
            <a:r>
              <a:rPr lang="en-US" dirty="0" smtClean="0"/>
              <a:t> in infections diseases)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291 million episodes, 100 million episodes in children under the age of 5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Diarrheal diseases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1.3 million deaths (ranked 9</a:t>
            </a:r>
            <a:r>
              <a:rPr lang="en-US" baseline="30000" dirty="0" smtClean="0"/>
              <a:t>th</a:t>
            </a:r>
            <a:r>
              <a:rPr lang="en-US" dirty="0" smtClean="0"/>
              <a:t> across all diseases, 2</a:t>
            </a:r>
            <a:r>
              <a:rPr lang="en-US" baseline="30000" dirty="0" smtClean="0"/>
              <a:t>nd</a:t>
            </a:r>
            <a:r>
              <a:rPr lang="en-US" dirty="0" smtClean="0"/>
              <a:t> in infectious diseases)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500,000 deaths in children under the age of 5 (4</a:t>
            </a:r>
            <a:r>
              <a:rPr lang="en-US" baseline="30000" dirty="0" smtClean="0"/>
              <a:t>th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3.9 billion episodes, 1.47 billion episodes in children under the age of 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830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874" r="1679" b="13688"/>
          <a:stretch/>
        </p:blipFill>
        <p:spPr>
          <a:xfrm>
            <a:off x="1038737" y="837144"/>
            <a:ext cx="7117906" cy="3423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9315" y="557575"/>
            <a:ext cx="409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Under 5 Mortality rate per </a:t>
            </a:r>
            <a:r>
              <a:rPr lang="en-US" sz="1800" u="sng" dirty="0" smtClean="0"/>
              <a:t>100,000</a:t>
            </a:r>
            <a:endParaRPr lang="en-US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316661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809"/>
          <a:stretch/>
        </p:blipFill>
        <p:spPr>
          <a:xfrm>
            <a:off x="1049022" y="837144"/>
            <a:ext cx="7047853" cy="3748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63" y="829169"/>
            <a:ext cx="7222211" cy="3756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0643" y="557575"/>
            <a:ext cx="304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Prevalence per 100,000</a:t>
            </a:r>
            <a:endParaRPr lang="en-US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2715583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874" r="1679" b="13688"/>
          <a:stretch/>
        </p:blipFill>
        <p:spPr>
          <a:xfrm>
            <a:off x="1038737" y="837144"/>
            <a:ext cx="7117906" cy="3423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4867" y="557575"/>
            <a:ext cx="390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Under 5 </a:t>
            </a:r>
            <a:r>
              <a:rPr lang="en-US" sz="1800" u="sng" dirty="0" smtClean="0"/>
              <a:t>prevalence per 100,000</a:t>
            </a:r>
            <a:endParaRPr lang="en-US" sz="1800" u="sng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2" y="867905"/>
            <a:ext cx="7260956" cy="37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8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Lower respiratory infection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9865" y="872938"/>
            <a:ext cx="3365770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Drivers of 2005-2015 change</a:t>
            </a:r>
          </a:p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u="sng" dirty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Population growth increases burden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Age distribution almost always decreases burden (light green)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Air pollution typically decreased,  decreasing burden (blue)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Undernutrition typically decreased, decreasing burden (red)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Few countries had increasing burden from 2005 to 2015. They were Zimbabwe, Uganda, Burundi, Somalia, Central African Republic, Chad, South Sudan.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7964"/>
            <a:ext cx="5582180" cy="36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1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" y="974706"/>
            <a:ext cx="8698042" cy="33704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11014" y="2349960"/>
            <a:ext cx="2913933" cy="635360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840,200 deaths </a:t>
            </a:r>
          </a:p>
          <a:p>
            <a:pPr marL="0" indent="0">
              <a:buNone/>
            </a:pPr>
            <a:r>
              <a:rPr lang="en-US" sz="1600" dirty="0" smtClean="0"/>
              <a:t>(95% UI: 778,000-886,300)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22544" y="1596028"/>
            <a:ext cx="2937709" cy="68448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kern="0" dirty="0" smtClean="0"/>
              <a:t>353,900 deaths </a:t>
            </a:r>
          </a:p>
          <a:p>
            <a:pPr marL="0" indent="0">
              <a:buFontTx/>
              <a:buNone/>
            </a:pPr>
            <a:r>
              <a:rPr lang="en-US" sz="1600" kern="0" dirty="0" smtClean="0"/>
              <a:t>(95% UI: 322,200-387,100)</a:t>
            </a:r>
            <a:endParaRPr lang="en-US" sz="1600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4411014" y="4440600"/>
            <a:ext cx="4701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dirty="0">
                <a:hlinkClick r:id="rId3"/>
              </a:rPr>
              <a:t>http://vizhub.healthdata.org/gbd-compare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sp>
        <p:nvSpPr>
          <p:cNvPr id="14" name="Down Arrow 13"/>
          <p:cNvSpPr/>
          <p:nvPr/>
        </p:nvSpPr>
        <p:spPr>
          <a:xfrm rot="2148197">
            <a:off x="1670588" y="2375193"/>
            <a:ext cx="206455" cy="34344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5088139" flipH="1">
            <a:off x="7749540" y="1830107"/>
            <a:ext cx="207597" cy="83395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5" y="953595"/>
            <a:ext cx="8825207" cy="3534916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34350" y="2503454"/>
            <a:ext cx="2964891" cy="677179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190,600 deaths </a:t>
            </a:r>
          </a:p>
          <a:p>
            <a:pPr marL="0" indent="0">
              <a:buNone/>
            </a:pPr>
            <a:r>
              <a:rPr lang="en-US" sz="1600" dirty="0" smtClean="0"/>
              <a:t>(95% UI: 174,500-208,400)</a:t>
            </a: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858711" y="1394087"/>
            <a:ext cx="2951066" cy="72436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kern="0" dirty="0" smtClean="0"/>
              <a:t>269,200 deaths </a:t>
            </a:r>
          </a:p>
          <a:p>
            <a:pPr marL="0" indent="0">
              <a:buFontTx/>
              <a:buNone/>
            </a:pPr>
            <a:r>
              <a:rPr lang="en-US" sz="1600" kern="0" dirty="0" smtClean="0"/>
              <a:t>(95% UI: 235,200-306,100)</a:t>
            </a:r>
            <a:endParaRPr lang="en-US" sz="1600" kern="0" dirty="0"/>
          </a:p>
        </p:txBody>
      </p:sp>
      <p:sp>
        <p:nvSpPr>
          <p:cNvPr id="19" name="Down Arrow 18"/>
          <p:cNvSpPr/>
          <p:nvPr/>
        </p:nvSpPr>
        <p:spPr>
          <a:xfrm rot="5400000">
            <a:off x="2282863" y="1370383"/>
            <a:ext cx="223038" cy="67432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6200000">
            <a:off x="7537570" y="2179879"/>
            <a:ext cx="329477" cy="131046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25471" y="769476"/>
            <a:ext cx="35660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Age pattern of Diarrhea </a:t>
            </a:r>
            <a:r>
              <a:rPr lang="en-US" sz="1800" u="sng" dirty="0" smtClean="0"/>
              <a:t>mortality</a:t>
            </a:r>
            <a:endParaRPr lang="en-US" sz="1800" u="sng" dirty="0" smtClean="0"/>
          </a:p>
        </p:txBody>
      </p:sp>
    </p:spTree>
    <p:extLst>
      <p:ext uri="{BB962C8B-B14F-4D97-AF65-F5344CB8AC3E}">
        <p14:creationId xmlns:p14="http://schemas.microsoft.com/office/powerpoint/2010/main" val="448646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" y="974706"/>
            <a:ext cx="8698042" cy="337041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411014" y="2349960"/>
            <a:ext cx="2913933" cy="635360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840,200 deaths </a:t>
            </a:r>
          </a:p>
          <a:p>
            <a:pPr marL="0" indent="0">
              <a:buNone/>
            </a:pPr>
            <a:r>
              <a:rPr lang="en-US" sz="1600" dirty="0" smtClean="0"/>
              <a:t>(95% UI: 778,000-886,300)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22544" y="1596028"/>
            <a:ext cx="2937709" cy="68448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kern="0" dirty="0" smtClean="0"/>
              <a:t>353,900 deaths </a:t>
            </a:r>
          </a:p>
          <a:p>
            <a:pPr marL="0" indent="0">
              <a:buFontTx/>
              <a:buNone/>
            </a:pPr>
            <a:r>
              <a:rPr lang="en-US" sz="1600" kern="0" dirty="0" smtClean="0"/>
              <a:t>(95% UI: 322,200-387,100)</a:t>
            </a:r>
            <a:endParaRPr lang="en-US" sz="1600" kern="0" dirty="0"/>
          </a:p>
        </p:txBody>
      </p:sp>
      <p:sp>
        <p:nvSpPr>
          <p:cNvPr id="13" name="TextBox 12"/>
          <p:cNvSpPr txBox="1"/>
          <p:nvPr/>
        </p:nvSpPr>
        <p:spPr>
          <a:xfrm>
            <a:off x="4411014" y="4440600"/>
            <a:ext cx="4701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dirty="0">
                <a:hlinkClick r:id="rId3"/>
              </a:rPr>
              <a:t>http://vizhub.healthdata.org/gbd-compare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sp>
        <p:nvSpPr>
          <p:cNvPr id="14" name="Down Arrow 13"/>
          <p:cNvSpPr/>
          <p:nvPr/>
        </p:nvSpPr>
        <p:spPr>
          <a:xfrm rot="2148197">
            <a:off x="1670588" y="2375193"/>
            <a:ext cx="206455" cy="34344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5088139" flipH="1">
            <a:off x="7749540" y="1830107"/>
            <a:ext cx="207597" cy="833957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5" y="953595"/>
            <a:ext cx="8825207" cy="3534916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834350" y="2503454"/>
            <a:ext cx="2964891" cy="677179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190,600 deaths </a:t>
            </a:r>
          </a:p>
          <a:p>
            <a:pPr marL="0" indent="0">
              <a:buNone/>
            </a:pPr>
            <a:r>
              <a:rPr lang="en-US" sz="1600" dirty="0" smtClean="0"/>
              <a:t>(95% UI: 174,500-208,400)</a:t>
            </a: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858711" y="1394087"/>
            <a:ext cx="2951066" cy="72436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kern="0" dirty="0" smtClean="0"/>
              <a:t>269,200 deaths </a:t>
            </a:r>
          </a:p>
          <a:p>
            <a:pPr marL="0" indent="0">
              <a:buFontTx/>
              <a:buNone/>
            </a:pPr>
            <a:r>
              <a:rPr lang="en-US" sz="1600" kern="0" dirty="0" smtClean="0"/>
              <a:t>(95% UI: 235,200-306,100)</a:t>
            </a:r>
            <a:endParaRPr lang="en-US" sz="1600" kern="0" dirty="0"/>
          </a:p>
        </p:txBody>
      </p:sp>
      <p:sp>
        <p:nvSpPr>
          <p:cNvPr id="19" name="Down Arrow 18"/>
          <p:cNvSpPr/>
          <p:nvPr/>
        </p:nvSpPr>
        <p:spPr>
          <a:xfrm rot="5400000">
            <a:off x="2282863" y="1370383"/>
            <a:ext cx="223038" cy="67432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6200000">
            <a:off x="7537570" y="2179879"/>
            <a:ext cx="329477" cy="131046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0" y="811033"/>
            <a:ext cx="9136563" cy="3677479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527838" y="1265763"/>
            <a:ext cx="4623759" cy="183198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Rotavirus: 199,200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err="1" smtClean="0"/>
              <a:t>Shigella</a:t>
            </a:r>
            <a:r>
              <a:rPr lang="en-US" sz="1600" kern="0" dirty="0" smtClean="0"/>
              <a:t>: 164,300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Salmonella: 90,300 deaths</a:t>
            </a:r>
          </a:p>
          <a:p>
            <a:pPr marL="0" indent="0">
              <a:buNone/>
            </a:pPr>
            <a:endParaRPr lang="en-US" sz="1600" kern="0" dirty="0" smtClean="0"/>
          </a:p>
          <a:p>
            <a:pPr marL="0" indent="0">
              <a:buNone/>
            </a:pPr>
            <a:r>
              <a:rPr lang="en-US" sz="1800" kern="0" dirty="0" smtClean="0">
                <a:solidFill>
                  <a:schemeClr val="accent1"/>
                </a:solidFill>
              </a:rPr>
              <a:t>6.   </a:t>
            </a:r>
            <a:r>
              <a:rPr lang="en-US" sz="1600" kern="0" dirty="0" smtClean="0"/>
              <a:t>Cholera: 68,400 deaths</a:t>
            </a:r>
            <a:endParaRPr lang="en-US" sz="1600" kern="0" dirty="0"/>
          </a:p>
          <a:p>
            <a:pPr marL="342900" indent="-342900">
              <a:buFont typeface="+mj-lt"/>
              <a:buAutoNum type="arabicPeriod"/>
            </a:pPr>
            <a:endParaRPr lang="en-US" sz="1600" kern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025471" y="769476"/>
            <a:ext cx="35660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Age pattern of Diarrhea mortality</a:t>
            </a:r>
          </a:p>
        </p:txBody>
      </p:sp>
    </p:spTree>
    <p:extLst>
      <p:ext uri="{BB962C8B-B14F-4D97-AF65-F5344CB8AC3E}">
        <p14:creationId xmlns:p14="http://schemas.microsoft.com/office/powerpoint/2010/main" val="1682056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49614" y="715998"/>
            <a:ext cx="371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Diarrhea Mortality under-5 etiology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378599"/>
              </p:ext>
            </p:extLst>
          </p:nvPr>
        </p:nvGraphicFramePr>
        <p:xfrm>
          <a:off x="242515" y="850789"/>
          <a:ext cx="4886076" cy="3729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672627" y="1316355"/>
            <a:ext cx="3252712" cy="159779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Rotavirus: 146,500 deaths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Cryptosporidium: 60,400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err="1" smtClean="0"/>
              <a:t>Shigella</a:t>
            </a:r>
            <a:r>
              <a:rPr lang="en-US" sz="1600" kern="0" dirty="0" smtClean="0"/>
              <a:t>: 54,900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kern="0" dirty="0" smtClean="0"/>
              <a:t>Adenovirus: 46,000</a:t>
            </a:r>
            <a:endParaRPr lang="en-US" sz="1600" kern="0" dirty="0"/>
          </a:p>
          <a:p>
            <a:pPr marL="342900" indent="-342900">
              <a:buFont typeface="+mj-lt"/>
              <a:buAutoNum type="arabicPeriod"/>
            </a:pPr>
            <a:endParaRPr lang="en-US" sz="1600" kern="0" dirty="0"/>
          </a:p>
          <a:p>
            <a:pPr marL="342900" indent="-342900">
              <a:buFont typeface="+mj-lt"/>
              <a:buAutoNum type="arabicPeriod"/>
            </a:pPr>
            <a:endParaRPr lang="en-US" sz="1600" kern="0" dirty="0" smtClean="0"/>
          </a:p>
        </p:txBody>
      </p:sp>
    </p:spTree>
    <p:extLst>
      <p:ext uri="{BB962C8B-B14F-4D97-AF65-F5344CB8AC3E}">
        <p14:creationId xmlns:p14="http://schemas.microsoft.com/office/powerpoint/2010/main" val="473863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83" y="837144"/>
            <a:ext cx="7287371" cy="3711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8373" y="557575"/>
            <a:ext cx="323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Mortality rate per 100,000</a:t>
            </a:r>
          </a:p>
        </p:txBody>
      </p:sp>
    </p:spTree>
    <p:extLst>
      <p:ext uri="{BB962C8B-B14F-4D97-AF65-F5344CB8AC3E}">
        <p14:creationId xmlns:p14="http://schemas.microsoft.com/office/powerpoint/2010/main" val="592562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23" y="907964"/>
            <a:ext cx="7406641" cy="3664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9315" y="557575"/>
            <a:ext cx="409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Under 5 Mortality rate per 100,000</a:t>
            </a:r>
          </a:p>
        </p:txBody>
      </p:sp>
    </p:spTree>
    <p:extLst>
      <p:ext uri="{BB962C8B-B14F-4D97-AF65-F5344CB8AC3E}">
        <p14:creationId xmlns:p14="http://schemas.microsoft.com/office/powerpoint/2010/main" val="40878799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83" y="837144"/>
            <a:ext cx="7287371" cy="3711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98" y="837145"/>
            <a:ext cx="7353946" cy="3711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8373" y="557575"/>
            <a:ext cx="323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Prevalence per </a:t>
            </a:r>
            <a:r>
              <a:rPr lang="en-US" sz="1800" u="sng" dirty="0" smtClean="0"/>
              <a:t>100,000</a:t>
            </a:r>
          </a:p>
        </p:txBody>
      </p:sp>
    </p:spTree>
    <p:extLst>
      <p:ext uri="{BB962C8B-B14F-4D97-AF65-F5344CB8AC3E}">
        <p14:creationId xmlns:p14="http://schemas.microsoft.com/office/powerpoint/2010/main" val="2433876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538" y="169299"/>
            <a:ext cx="8451850" cy="461665"/>
          </a:xfrm>
        </p:spPr>
        <p:txBody>
          <a:bodyPr/>
          <a:lstStyle/>
          <a:p>
            <a:r>
              <a:rPr lang="en-US" sz="2400" dirty="0"/>
              <a:t>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539" y="661742"/>
            <a:ext cx="8451849" cy="38568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GBD Overview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Methods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Results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Conclusions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Model-based </a:t>
            </a:r>
            <a:r>
              <a:rPr lang="en-US" dirty="0" err="1" smtClean="0"/>
              <a:t>geostatistics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4383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83" y="837144"/>
            <a:ext cx="7287371" cy="3711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98" y="837145"/>
            <a:ext cx="7353946" cy="3711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9458" y="557575"/>
            <a:ext cx="362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Under 5 prevalence per </a:t>
            </a:r>
            <a:r>
              <a:rPr lang="en-US" sz="1800" u="sng" dirty="0" smtClean="0"/>
              <a:t>100,000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26" y="907963"/>
            <a:ext cx="7450811" cy="36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3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Results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Diarrheal diseases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9865" y="872938"/>
            <a:ext cx="3365770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800" u="sng" dirty="0" smtClean="0"/>
              <a:t>Drivers of 2005-2015 change</a:t>
            </a:r>
          </a:p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u="sng" dirty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Population growth increases burden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Age distribution almost always decreases burden (light green)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Water, sanitation, and hygiene typically </a:t>
            </a:r>
            <a:r>
              <a:rPr lang="en-US" sz="1400" dirty="0" err="1" smtClean="0"/>
              <a:t>imporved</a:t>
            </a:r>
            <a:r>
              <a:rPr lang="en-US" sz="1400" dirty="0" smtClean="0"/>
              <a:t>,  decreasing burden (blue)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Undernutrition typically decreased, decreasing burden (red)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Few countries had increasing burden from 2005 to 2015. They were Zimbabwe, Chad, Central African Republic, and South Sudan.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964"/>
            <a:ext cx="5582180" cy="3690128"/>
          </a:xfrm>
          <a:prstGeom prst="rect">
            <a:avLst/>
          </a:prstGeom>
        </p:spPr>
      </p:pic>
      <p:pic>
        <p:nvPicPr>
          <p:cNvPr id="8" name="Picture 2" descr="figure5_decomp2005_Page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318"/>
            <a:ext cx="5582180" cy="365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122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61665"/>
          </a:xfrm>
        </p:spPr>
        <p:txBody>
          <a:bodyPr/>
          <a:lstStyle/>
          <a:p>
            <a:r>
              <a:rPr lang="en-US" sz="2400" kern="1200" dirty="0" smtClean="0"/>
              <a:t>Conclusions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0157" y="758757"/>
            <a:ext cx="8229600" cy="4425287"/>
          </a:xfrm>
        </p:spPr>
        <p:txBody>
          <a:bodyPr/>
          <a:lstStyle/>
          <a:p>
            <a:r>
              <a:rPr lang="en-US" dirty="0" smtClean="0"/>
              <a:t>Lower respiratory infections and diarrhea are leading causes of infectious mortality globally</a:t>
            </a:r>
          </a:p>
          <a:p>
            <a:r>
              <a:rPr lang="en-US" dirty="0" smtClean="0"/>
              <a:t>Mortality has decreased sharply among children under-5 but more slowly among all ages</a:t>
            </a:r>
          </a:p>
          <a:p>
            <a:r>
              <a:rPr lang="en-US" dirty="0" smtClean="0"/>
              <a:t>Pneumococcal pneumonia is the largest cause of LRI mortality</a:t>
            </a:r>
          </a:p>
          <a:p>
            <a:r>
              <a:rPr lang="en-US" dirty="0" smtClean="0"/>
              <a:t>Rotavirus is the largest cause of diarrheal mortality</a:t>
            </a:r>
          </a:p>
          <a:p>
            <a:r>
              <a:rPr lang="en-US" dirty="0" smtClean="0"/>
              <a:t>GBD 2015 provides systematic, comprehensive estimates of lower respiratory infection burden</a:t>
            </a:r>
          </a:p>
          <a:p>
            <a:r>
              <a:rPr lang="en-US" dirty="0" smtClean="0"/>
              <a:t>Methods, results are available at </a:t>
            </a:r>
            <a:r>
              <a:rPr lang="en-US" dirty="0" smtClean="0">
                <a:hlinkClick r:id="rId2"/>
              </a:rPr>
              <a:t>www.healthdata.org/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81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diarrheal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26" y="1228279"/>
            <a:ext cx="3193508" cy="32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51" y="2934293"/>
            <a:ext cx="712282" cy="1494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316" y="1228279"/>
            <a:ext cx="4377052" cy="31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600" dirty="0" smtClean="0"/>
              <a:t>Why use a geospatial approach?</a:t>
            </a:r>
          </a:p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600" dirty="0" smtClean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Identify fine-scale geographic inequity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Evaluate progress within-country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Can use data that is ‘only’ locally representative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Aggregate to area where policy happens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400" dirty="0" smtClean="0"/>
              <a:t>Identify covariate relationships / </a:t>
            </a:r>
            <a:r>
              <a:rPr lang="en-US" sz="1400" smtClean="0"/>
              <a:t>protect </a:t>
            </a:r>
            <a:r>
              <a:rPr lang="en-US" sz="1400" smtClean="0"/>
              <a:t>somewhat against </a:t>
            </a:r>
            <a:r>
              <a:rPr lang="en-US" sz="1400" dirty="0" smtClean="0"/>
              <a:t>ecological fallacy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1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613309" y="964452"/>
            <a:ext cx="1816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900" u="sng" dirty="0" smtClean="0"/>
              <a:t>Diarrheal diseases – GBD 2015</a:t>
            </a:r>
          </a:p>
        </p:txBody>
      </p:sp>
    </p:spTree>
    <p:extLst>
      <p:ext uri="{BB962C8B-B14F-4D97-AF65-F5344CB8AC3E}">
        <p14:creationId xmlns:p14="http://schemas.microsoft.com/office/powerpoint/2010/main" val="147392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Diarrhea data coverage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/>
          <a:stretch/>
        </p:blipFill>
        <p:spPr>
          <a:xfrm>
            <a:off x="1109717" y="617808"/>
            <a:ext cx="6701429" cy="39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39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Diarrhea data coverage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t="7232" r="16899" b="5160"/>
          <a:stretch/>
        </p:blipFill>
        <p:spPr>
          <a:xfrm>
            <a:off x="620957" y="761540"/>
            <a:ext cx="4373611" cy="3762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2682" y="854530"/>
            <a:ext cx="2375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/>
              <a:t>Some areas have </a:t>
            </a:r>
            <a:r>
              <a:rPr lang="en-US" sz="1400" b="1" dirty="0"/>
              <a:t>robust data coverage</a:t>
            </a:r>
            <a:r>
              <a:rPr lang="en-US" sz="1400" dirty="0"/>
              <a:t>, and we can make confident predictions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5" t="35303" r="52738" b="52065"/>
          <a:stretch/>
        </p:blipFill>
        <p:spPr>
          <a:xfrm>
            <a:off x="4688859" y="761541"/>
            <a:ext cx="1413600" cy="11912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747434" y="1952786"/>
            <a:ext cx="662552" cy="592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H="1">
            <a:off x="2201817" y="1259730"/>
            <a:ext cx="4787505" cy="1376465"/>
          </a:xfrm>
          <a:prstGeom prst="arc">
            <a:avLst>
              <a:gd name="adj1" fmla="val 16200000"/>
              <a:gd name="adj2" fmla="val 21596254"/>
            </a:avLst>
          </a:prstGeom>
          <a:ln w="539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9" t="46204" r="28440" b="43096"/>
          <a:stretch/>
        </p:blipFill>
        <p:spPr>
          <a:xfrm>
            <a:off x="4686863" y="3113804"/>
            <a:ext cx="1417591" cy="1079987"/>
          </a:xfrm>
          <a:prstGeom prst="rect">
            <a:avLst/>
          </a:prstGeom>
          <a:ln w="25400">
            <a:solidFill>
              <a:schemeClr val="dk1">
                <a:shade val="95000"/>
                <a:satMod val="10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3574916" y="2402732"/>
            <a:ext cx="627434" cy="55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flipH="1" flipV="1">
            <a:off x="3846829" y="2052584"/>
            <a:ext cx="1225686" cy="1817029"/>
          </a:xfrm>
          <a:prstGeom prst="arc">
            <a:avLst>
              <a:gd name="adj1" fmla="val 15740180"/>
              <a:gd name="adj2" fmla="val 21596254"/>
            </a:avLst>
          </a:prstGeom>
          <a:ln w="53975">
            <a:head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96512" y="3074888"/>
            <a:ext cx="2158526" cy="101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1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566738" indent="-22066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2813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400" kern="0" dirty="0" smtClean="0"/>
              <a:t>Others have </a:t>
            </a:r>
            <a:r>
              <a:rPr lang="en-US" sz="1400" b="1" kern="0" dirty="0" smtClean="0"/>
              <a:t>more sparse</a:t>
            </a:r>
            <a:r>
              <a:rPr lang="en-US" sz="1400" kern="0" dirty="0" smtClean="0"/>
              <a:t> vaccine coverage, so our predictions are less certain </a:t>
            </a:r>
          </a:p>
        </p:txBody>
      </p:sp>
    </p:spTree>
    <p:extLst>
      <p:ext uri="{BB962C8B-B14F-4D97-AF65-F5344CB8AC3E}">
        <p14:creationId xmlns:p14="http://schemas.microsoft.com/office/powerpoint/2010/main" val="4005725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</a:t>
            </a:r>
            <a:r>
              <a:rPr lang="en-US" dirty="0" err="1" smtClean="0"/>
              <a:t>geostatistics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63538" y="857250"/>
            <a:ext cx="8229600" cy="331896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 we </a:t>
            </a:r>
            <a:r>
              <a:rPr lang="en-US" b="1" dirty="0" smtClean="0"/>
              <a:t>fill in predictions </a:t>
            </a:r>
            <a:r>
              <a:rPr lang="en-US" dirty="0" smtClean="0"/>
              <a:t>for areas where we have no / scant data?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Borrow strength </a:t>
            </a:r>
            <a:r>
              <a:rPr lang="en-US" u="sng" dirty="0" smtClean="0"/>
              <a:t>from:</a:t>
            </a:r>
            <a:br>
              <a:rPr lang="en-US" u="sng" dirty="0" smtClean="0"/>
            </a:br>
            <a:endParaRPr lang="en-US" u="sng" dirty="0" smtClean="0"/>
          </a:p>
          <a:p>
            <a:r>
              <a:rPr lang="en-US" b="1" dirty="0" smtClean="0"/>
              <a:t>Spatial trends: </a:t>
            </a:r>
            <a:r>
              <a:rPr lang="en-US" dirty="0" smtClean="0"/>
              <a:t>areas closer in space are more similar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Temporal trends</a:t>
            </a:r>
            <a:r>
              <a:rPr lang="en-US" dirty="0" smtClean="0"/>
              <a:t>: areas closer in time are more similar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Covariates</a:t>
            </a:r>
            <a:r>
              <a:rPr lang="en-US" dirty="0" smtClean="0"/>
              <a:t>: areas that are more similar in terms of access to care, maternal education, </a:t>
            </a:r>
            <a:r>
              <a:rPr lang="en-US" dirty="0" err="1" smtClean="0"/>
              <a:t>urbanicity</a:t>
            </a:r>
            <a:r>
              <a:rPr lang="en-US" dirty="0" smtClean="0"/>
              <a:t>, etc. will have more similar vaccine coverage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01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 smtClean="0"/>
              <a:t>Model-based </a:t>
            </a:r>
            <a:r>
              <a:rPr lang="en-US" dirty="0" err="1" smtClean="0"/>
              <a:t>geostatistics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Covariates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4097" y="941033"/>
            <a:ext cx="1509204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endParaRPr lang="en-US" sz="1800" dirty="0" err="1" smtClean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3538" y="1051005"/>
            <a:ext cx="3774122" cy="3318965"/>
          </a:xfrm>
        </p:spPr>
        <p:txBody>
          <a:bodyPr/>
          <a:lstStyle/>
          <a:p>
            <a:r>
              <a:rPr lang="en-US" dirty="0" smtClean="0"/>
              <a:t>Geospatial team is home to a continually growing </a:t>
            </a:r>
            <a:br>
              <a:rPr lang="en-US" dirty="0" smtClean="0"/>
            </a:br>
            <a:r>
              <a:rPr lang="en-US" b="1" dirty="0" smtClean="0"/>
              <a:t>spatial covariate repository</a:t>
            </a:r>
          </a:p>
          <a:p>
            <a:endParaRPr lang="en-US" dirty="0" smtClean="0"/>
          </a:p>
          <a:p>
            <a:r>
              <a:rPr lang="en-US" dirty="0" smtClean="0"/>
              <a:t>Both </a:t>
            </a:r>
            <a:r>
              <a:rPr lang="en-US" b="1" dirty="0" smtClean="0"/>
              <a:t>external</a:t>
            </a:r>
            <a:r>
              <a:rPr lang="en-US" dirty="0" smtClean="0"/>
              <a:t> (e.g. satellite data) and </a:t>
            </a:r>
            <a:r>
              <a:rPr lang="en-US" b="1" dirty="0" smtClean="0"/>
              <a:t>internal</a:t>
            </a:r>
            <a:r>
              <a:rPr lang="en-US" dirty="0" smtClean="0"/>
              <a:t> (i.e. model outputs) covariates available, in a standardized format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70" y="691925"/>
            <a:ext cx="4101830" cy="38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6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" name="Straight Arrow Connector 214"/>
          <p:cNvCxnSpPr/>
          <p:nvPr/>
        </p:nvCxnSpPr>
        <p:spPr>
          <a:xfrm flipV="1">
            <a:off x="1546204" y="1847850"/>
            <a:ext cx="14073" cy="2125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6" name="Rectangle 215"/>
          <p:cNvSpPr/>
          <p:nvPr/>
        </p:nvSpPr>
        <p:spPr>
          <a:xfrm rot="16200000">
            <a:off x="266629" y="2760039"/>
            <a:ext cx="1954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Value of interest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0" y="924842"/>
            <a:ext cx="710887" cy="1887585"/>
            <a:chOff x="0" y="1233122"/>
            <a:chExt cx="947849" cy="2516780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06"/>
            <a:stretch/>
          </p:blipFill>
          <p:spPr>
            <a:xfrm>
              <a:off x="246290" y="3074690"/>
              <a:ext cx="620485" cy="675212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0" y="1233122"/>
              <a:ext cx="947849" cy="1761231"/>
              <a:chOff x="0" y="1233122"/>
              <a:chExt cx="947849" cy="1761231"/>
            </a:xfrm>
          </p:grpSpPr>
          <p:pic>
            <p:nvPicPr>
              <p:cNvPr id="138" name="Picture 13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453"/>
              <a:stretch/>
            </p:blipFill>
            <p:spPr>
              <a:xfrm>
                <a:off x="167213" y="1233122"/>
                <a:ext cx="780636" cy="1761231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8337" y="2672408"/>
                <a:ext cx="416380" cy="321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6345" y="2095941"/>
                <a:ext cx="416380" cy="321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0" y="1503559"/>
                <a:ext cx="416380" cy="321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4" name="Rectangle 153"/>
            <p:cNvSpPr/>
            <p:nvPr/>
          </p:nvSpPr>
          <p:spPr>
            <a:xfrm>
              <a:off x="57754" y="3427957"/>
              <a:ext cx="416380" cy="321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Model-based </a:t>
            </a:r>
            <a:r>
              <a:rPr lang="en-US" dirty="0" err="1"/>
              <a:t>geostatistics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1-D example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E776F5-9A26-455E-BF09-7D727D022004}" type="slidenum">
              <a:rPr>
                <a:solidFill>
                  <a:srgbClr val="000000"/>
                </a:solidFill>
              </a:rPr>
              <a:pPr/>
              <a:t>38</a:t>
            </a:fld>
            <a:endParaRPr>
              <a:solidFill>
                <a:srgbClr val="000000"/>
              </a:solidFill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1761502" y="1286860"/>
            <a:ext cx="5899778" cy="513887"/>
            <a:chOff x="2348669" y="1715814"/>
            <a:chExt cx="7866369" cy="685183"/>
          </a:xfrm>
        </p:grpSpPr>
        <p:sp>
          <p:nvSpPr>
            <p:cNvPr id="14" name="Rectangle 13"/>
            <p:cNvSpPr/>
            <p:nvPr/>
          </p:nvSpPr>
          <p:spPr>
            <a:xfrm>
              <a:off x="2350911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653233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955557" y="2182295"/>
              <a:ext cx="302323" cy="149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257880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57963" y="2182295"/>
              <a:ext cx="302323" cy="149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860285" y="2182295"/>
              <a:ext cx="302323" cy="1492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162609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464932" y="2182295"/>
              <a:ext cx="302323" cy="1492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765015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067337" y="2182295"/>
              <a:ext cx="302323" cy="149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369661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671984" y="2182295"/>
              <a:ext cx="302323" cy="1492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972067" y="2182295"/>
              <a:ext cx="302323" cy="149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274391" y="2182295"/>
              <a:ext cx="302323" cy="149239"/>
            </a:xfrm>
            <a:prstGeom prst="rect">
              <a:avLst/>
            </a:prstGeom>
            <a:solidFill>
              <a:srgbClr val="5BB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76713" y="2182295"/>
              <a:ext cx="302323" cy="149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879037" y="2182295"/>
              <a:ext cx="302323" cy="149239"/>
            </a:xfrm>
            <a:prstGeom prst="rect">
              <a:avLst/>
            </a:prstGeom>
            <a:solidFill>
              <a:srgbClr val="5BB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348669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650992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953316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255639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555721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858045" y="2002373"/>
              <a:ext cx="302323" cy="1492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160368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462692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762773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065097" y="2002373"/>
              <a:ext cx="302323" cy="1492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367420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669744" y="2002373"/>
              <a:ext cx="302323" cy="1492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969825" y="2002373"/>
              <a:ext cx="302323" cy="1492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272149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574472" y="2002373"/>
              <a:ext cx="302323" cy="1492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876796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348669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650992" y="1808751"/>
              <a:ext cx="302323" cy="1492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953316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255639" y="1808751"/>
              <a:ext cx="302323" cy="1492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555721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858045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160368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462692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762773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065097" y="1808751"/>
              <a:ext cx="302323" cy="1492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367420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669744" y="1808751"/>
              <a:ext cx="302323" cy="1492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969825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272149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574472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876796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180007" y="2182295"/>
              <a:ext cx="302323" cy="149239"/>
            </a:xfrm>
            <a:prstGeom prst="rect">
              <a:avLst/>
            </a:prstGeom>
            <a:solidFill>
              <a:srgbClr val="5BBB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482329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784653" y="2182295"/>
              <a:ext cx="302323" cy="149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86976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387059" y="2182295"/>
              <a:ext cx="302323" cy="14923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8689381" y="2182295"/>
              <a:ext cx="302323" cy="1492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991705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9294028" y="2182295"/>
              <a:ext cx="302323" cy="14923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594111" y="2182295"/>
              <a:ext cx="302323" cy="1492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177765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480088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782412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8084735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8384817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8687141" y="2002373"/>
              <a:ext cx="302323" cy="1492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989464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9291788" y="2002373"/>
              <a:ext cx="302323" cy="1492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9591869" y="2002373"/>
              <a:ext cx="302323" cy="1492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7177765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480088" y="1808751"/>
              <a:ext cx="302323" cy="1492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7782412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8084735" y="1808751"/>
              <a:ext cx="302323" cy="14923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8384817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8687141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8989464" y="1808751"/>
              <a:ext cx="302323" cy="149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9291788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9591869" y="1808751"/>
              <a:ext cx="302323" cy="149239"/>
            </a:xfrm>
            <a:prstGeom prst="rect">
              <a:avLst/>
            </a:pr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9785348" y="1715814"/>
                  <a:ext cx="426528" cy="2872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5348" y="1715814"/>
                  <a:ext cx="426528" cy="28725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5" name="Rectangle 174"/>
                <p:cNvSpPr/>
                <p:nvPr/>
              </p:nvSpPr>
              <p:spPr>
                <a:xfrm>
                  <a:off x="9785347" y="1923662"/>
                  <a:ext cx="429691" cy="2872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5" name="Rectangle 1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5347" y="1923662"/>
                  <a:ext cx="429691" cy="28725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/>
                <p:cNvSpPr/>
                <p:nvPr/>
              </p:nvSpPr>
              <p:spPr>
                <a:xfrm>
                  <a:off x="9785347" y="2113738"/>
                  <a:ext cx="429691" cy="2872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6" name="Rectangle 1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5347" y="2113738"/>
                  <a:ext cx="429691" cy="28725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463452" y="1150144"/>
            <a:ext cx="93761" cy="1442426"/>
            <a:chOff x="617935" y="1533525"/>
            <a:chExt cx="125015" cy="1923235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621506" y="1533525"/>
              <a:ext cx="1214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21506" y="2113737"/>
              <a:ext cx="1214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21506" y="2713812"/>
              <a:ext cx="1214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617935" y="3456760"/>
              <a:ext cx="1214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2239347" y="2449225"/>
            <a:ext cx="4776152" cy="1234572"/>
            <a:chOff x="2985795" y="3265633"/>
            <a:chExt cx="6368203" cy="1646096"/>
          </a:xfrm>
        </p:grpSpPr>
        <p:sp>
          <p:nvSpPr>
            <p:cNvPr id="157" name="Oval 156"/>
            <p:cNvSpPr/>
            <p:nvPr/>
          </p:nvSpPr>
          <p:spPr>
            <a:xfrm>
              <a:off x="2985795" y="338375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3649306" y="326563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4084278" y="37763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81584" y="359383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5470727" y="471267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6200255" y="380753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4287478" y="38092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6982307" y="39652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8930098" y="373066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6910169" y="44060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7714725" y="441409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8129075" y="409235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8539511" y="3605318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639854" y="37998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5166076" y="376622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5872102" y="404478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9154945" y="4529029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85621" y="1150144"/>
            <a:ext cx="1105067" cy="884641"/>
            <a:chOff x="780827" y="1533525"/>
            <a:chExt cx="1473423" cy="1179521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806450" y="1533525"/>
              <a:ext cx="1447800" cy="3498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 flipV="1">
              <a:off x="780827" y="2051934"/>
              <a:ext cx="1455195" cy="560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/>
            <p:nvPr/>
          </p:nvCxnSpPr>
          <p:spPr>
            <a:xfrm flipV="1">
              <a:off x="806450" y="2264881"/>
              <a:ext cx="1429572" cy="4481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2" name="Straight Arrow Connector 211"/>
          <p:cNvCxnSpPr/>
          <p:nvPr/>
        </p:nvCxnSpPr>
        <p:spPr>
          <a:xfrm>
            <a:off x="692878" y="2596817"/>
            <a:ext cx="1112999" cy="3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1754617" y="4203700"/>
            <a:ext cx="58526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>
            <a:off x="3949203" y="4259456"/>
            <a:ext cx="2107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1D index of space</a:t>
            </a:r>
          </a:p>
        </p:txBody>
      </p:sp>
    </p:spTree>
    <p:extLst>
      <p:ext uri="{BB962C8B-B14F-4D97-AF65-F5344CB8AC3E}">
        <p14:creationId xmlns:p14="http://schemas.microsoft.com/office/powerpoint/2010/main" val="549113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E776F5-9A26-455E-BF09-7D727D022004}" type="slidenum">
              <a:rPr>
                <a:solidFill>
                  <a:srgbClr val="000000"/>
                </a:solidFill>
              </a:rPr>
              <a:pPr/>
              <a:t>39</a:t>
            </a:fld>
            <a:endParaRPr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endParaRPr lang="en-US" dirty="0">
                  <a:solidFill>
                    <a:srgbClr val="000000"/>
                  </a:solidFill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754504" y="2373331"/>
            <a:ext cx="5409456" cy="1012010"/>
            <a:chOff x="570146" y="2327096"/>
            <a:chExt cx="3371712" cy="1012010"/>
          </a:xfrm>
        </p:grpSpPr>
        <p:cxnSp>
          <p:nvCxnSpPr>
            <p:cNvPr id="4" name="Elbow Connector 3"/>
            <p:cNvCxnSpPr/>
            <p:nvPr/>
          </p:nvCxnSpPr>
          <p:spPr>
            <a:xfrm>
              <a:off x="570146" y="2535006"/>
              <a:ext cx="503433" cy="185641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/>
            <p:nvPr/>
          </p:nvCxnSpPr>
          <p:spPr>
            <a:xfrm>
              <a:off x="1073579" y="2723784"/>
              <a:ext cx="503503" cy="329053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/>
            <p:nvPr/>
          </p:nvCxnSpPr>
          <p:spPr>
            <a:xfrm rot="5400000" flipH="1" flipV="1">
              <a:off x="1268707" y="2635471"/>
              <a:ext cx="734904" cy="118154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/>
            <p:nvPr/>
          </p:nvCxnSpPr>
          <p:spPr>
            <a:xfrm>
              <a:off x="1695236" y="2328823"/>
              <a:ext cx="289390" cy="140112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/>
            <p:nvPr/>
          </p:nvCxnSpPr>
          <p:spPr>
            <a:xfrm rot="16200000" flipH="1">
              <a:off x="1591939" y="2850525"/>
              <a:ext cx="881267" cy="95890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 flipV="1">
              <a:off x="2080517" y="3256908"/>
              <a:ext cx="289392" cy="82198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 flipV="1">
              <a:off x="2369909" y="3174710"/>
              <a:ext cx="289392" cy="82198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/>
            <p:nvPr/>
          </p:nvCxnSpPr>
          <p:spPr>
            <a:xfrm flipV="1">
              <a:off x="2659300" y="3128471"/>
              <a:ext cx="289392" cy="46239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/>
            <p:nvPr/>
          </p:nvCxnSpPr>
          <p:spPr>
            <a:xfrm rot="5400000" flipH="1" flipV="1">
              <a:off x="2931418" y="2871471"/>
              <a:ext cx="274274" cy="239725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/>
            <p:nvPr/>
          </p:nvCxnSpPr>
          <p:spPr>
            <a:xfrm>
              <a:off x="3188418" y="2867196"/>
              <a:ext cx="376720" cy="155835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/>
            <p:nvPr/>
          </p:nvCxnSpPr>
          <p:spPr>
            <a:xfrm>
              <a:off x="3565138" y="3018875"/>
              <a:ext cx="376720" cy="155835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2239347" y="2449225"/>
            <a:ext cx="4776152" cy="1234572"/>
            <a:chOff x="2239346" y="2449225"/>
            <a:chExt cx="4776152" cy="1234572"/>
          </a:xfrm>
          <a:solidFill>
            <a:schemeClr val="accent2">
              <a:lumMod val="50000"/>
            </a:schemeClr>
          </a:solidFill>
        </p:grpSpPr>
        <p:sp>
          <p:nvSpPr>
            <p:cNvPr id="33" name="Oval 32"/>
            <p:cNvSpPr/>
            <p:nvPr/>
          </p:nvSpPr>
          <p:spPr>
            <a:xfrm>
              <a:off x="2239346" y="2537816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736979" y="244922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063208" y="283228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661188" y="2695373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103045" y="3534507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50191" y="2855651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215608" y="2856960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236730" y="297395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697573" y="2797999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182626" y="330455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786043" y="3310572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96806" y="306926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404633" y="2703989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479890" y="2849910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74557" y="282466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404076" y="3033589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866208" y="3396772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13992" y="2598939"/>
            <a:ext cx="4458227" cy="712379"/>
            <a:chOff x="2313991" y="2598938"/>
            <a:chExt cx="4458227" cy="712379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313991" y="2687106"/>
              <a:ext cx="0" cy="5367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11624" y="2598938"/>
              <a:ext cx="0" cy="14184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37853" y="2973955"/>
              <a:ext cx="0" cy="11020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299194" y="3007519"/>
              <a:ext cx="0" cy="6174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478721" y="3182879"/>
              <a:ext cx="0" cy="12843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724836" y="3006250"/>
              <a:ext cx="0" cy="25579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311375" y="3121667"/>
              <a:ext cx="0" cy="7157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475754" y="2845905"/>
              <a:ext cx="0" cy="20269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772218" y="2944704"/>
              <a:ext cx="0" cy="10389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539081" y="2373331"/>
            <a:ext cx="3401773" cy="1161177"/>
            <a:chOff x="3539080" y="2373330"/>
            <a:chExt cx="3401773" cy="1161177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3539080" y="2761751"/>
              <a:ext cx="0" cy="8415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727341" y="2373330"/>
              <a:ext cx="0" cy="31377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949202" y="2524293"/>
              <a:ext cx="0" cy="29631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177690" y="3385217"/>
              <a:ext cx="0" cy="14929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257855" y="3237762"/>
              <a:ext cx="0" cy="7355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868257" y="3069265"/>
              <a:ext cx="0" cy="23387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176806" y="2944704"/>
              <a:ext cx="0" cy="12456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940853" y="3238346"/>
              <a:ext cx="0" cy="15687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059058" y="1847851"/>
            <a:ext cx="6548242" cy="2780938"/>
            <a:chOff x="1059058" y="1847850"/>
            <a:chExt cx="6548242" cy="278093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54616" y="4203700"/>
              <a:ext cx="58526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949202" y="4259456"/>
              <a:ext cx="21073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1D index of space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1546204" y="1847850"/>
              <a:ext cx="14073" cy="2125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 rot="16200000">
              <a:off x="266629" y="2760038"/>
              <a:ext cx="1954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Value of interest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464436" y="774235"/>
            <a:ext cx="941042" cy="43524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631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989925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16668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443411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66847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895214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12195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348700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573762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80050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027246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253989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479051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705794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3253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59278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76150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8245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14988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44173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666791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893534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20277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4702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57208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798823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25566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25230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47736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70411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930855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157598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7615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988245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221498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441730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666791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289353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120277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34702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57208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798823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2556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252309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477369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04112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930855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5759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385006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61174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838490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065233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29029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517036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743779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970522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1955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5383324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5610067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83681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06355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288613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515356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742099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96884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193902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38332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5610067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836810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063552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288613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51535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742099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96884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1939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ectangle 174"/>
              <p:cNvSpPr/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5" name="Rectangl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/>
              <p:cNvSpPr/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6" name="Rectangle 1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itle 5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Model-based </a:t>
            </a:r>
            <a:r>
              <a:rPr lang="en-US" dirty="0" err="1"/>
              <a:t>geostatistics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1-D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84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61665"/>
          </a:xfrm>
        </p:spPr>
        <p:txBody>
          <a:bodyPr/>
          <a:lstStyle/>
          <a:p>
            <a:r>
              <a:rPr lang="en-US" sz="2400" dirty="0"/>
              <a:t>Introduction to IHME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788" y="855023"/>
            <a:ext cx="7315200" cy="3495201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 smtClean="0"/>
              <a:t>Independent </a:t>
            </a:r>
            <a:r>
              <a:rPr lang="en-US" sz="1600" dirty="0"/>
              <a:t>global research center at the University of Washington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Goal is to improve population health by providing the best evidence possible to guide health policy – and by making that evidence easily accessible to decision-makers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IHME seeks to answer three key questions: </a:t>
            </a:r>
          </a:p>
          <a:p>
            <a:pPr marL="682229" lvl="1" indent="-257175">
              <a:buFont typeface="Arial" panose="020B0604020202020204" pitchFamily="34" charset="0"/>
              <a:buChar char="•"/>
            </a:pPr>
            <a:r>
              <a:rPr lang="en-US" sz="1400" dirty="0"/>
              <a:t>1) What are the major health problems? </a:t>
            </a:r>
          </a:p>
          <a:p>
            <a:pPr marL="682229" lvl="1" indent="-257175">
              <a:buFont typeface="Arial" panose="020B0604020202020204" pitchFamily="34" charset="0"/>
              <a:buChar char="•"/>
            </a:pPr>
            <a:r>
              <a:rPr lang="en-US" sz="1400" dirty="0"/>
              <a:t>2) How well is society addressing these problems?</a:t>
            </a:r>
          </a:p>
          <a:p>
            <a:pPr marL="682229" lvl="1" indent="-257175">
              <a:buFont typeface="Arial" panose="020B0604020202020204" pitchFamily="34" charset="0"/>
              <a:buChar char="•"/>
            </a:pPr>
            <a:r>
              <a:rPr lang="en-US" sz="1400" dirty="0"/>
              <a:t>3) How do we best dedicate resources to get the maximum impact in </a:t>
            </a:r>
            <a:r>
              <a:rPr lang="en-US" sz="1400" dirty="0" smtClean="0"/>
              <a:t>improving population </a:t>
            </a:r>
            <a:r>
              <a:rPr lang="en-US" sz="1400" dirty="0"/>
              <a:t>health in the future? </a:t>
            </a:r>
            <a:endParaRPr lang="en-US" sz="12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85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E776F5-9A26-455E-BF09-7D727D022004}" type="slidenum">
              <a:rPr>
                <a:solidFill>
                  <a:srgbClr val="000000"/>
                </a:solidFill>
              </a:rPr>
              <a:pPr/>
              <a:t>40</a:t>
            </a:fld>
            <a:endParaRPr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endParaRPr lang="en-US" dirty="0">
                  <a:solidFill>
                    <a:srgbClr val="000000"/>
                  </a:solidFill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754504" y="2373331"/>
            <a:ext cx="5409456" cy="1012010"/>
            <a:chOff x="570146" y="2327096"/>
            <a:chExt cx="3371712" cy="1012010"/>
          </a:xfrm>
        </p:grpSpPr>
        <p:cxnSp>
          <p:nvCxnSpPr>
            <p:cNvPr id="4" name="Elbow Connector 3"/>
            <p:cNvCxnSpPr/>
            <p:nvPr/>
          </p:nvCxnSpPr>
          <p:spPr>
            <a:xfrm>
              <a:off x="570146" y="2535006"/>
              <a:ext cx="503433" cy="185641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/>
            <p:nvPr/>
          </p:nvCxnSpPr>
          <p:spPr>
            <a:xfrm>
              <a:off x="1073579" y="2723784"/>
              <a:ext cx="503503" cy="329053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/>
            <p:nvPr/>
          </p:nvCxnSpPr>
          <p:spPr>
            <a:xfrm rot="5400000" flipH="1" flipV="1">
              <a:off x="1268707" y="2635471"/>
              <a:ext cx="734904" cy="118154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/>
            <p:nvPr/>
          </p:nvCxnSpPr>
          <p:spPr>
            <a:xfrm>
              <a:off x="1695236" y="2328823"/>
              <a:ext cx="289390" cy="140112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/>
            <p:nvPr/>
          </p:nvCxnSpPr>
          <p:spPr>
            <a:xfrm rot="16200000" flipH="1">
              <a:off x="1591939" y="2850525"/>
              <a:ext cx="881267" cy="95890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 flipV="1">
              <a:off x="2080517" y="3256908"/>
              <a:ext cx="289392" cy="82198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 flipV="1">
              <a:off x="2369909" y="3174710"/>
              <a:ext cx="289392" cy="82198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/>
            <p:nvPr/>
          </p:nvCxnSpPr>
          <p:spPr>
            <a:xfrm flipV="1">
              <a:off x="2659300" y="3128471"/>
              <a:ext cx="289392" cy="46239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/>
            <p:nvPr/>
          </p:nvCxnSpPr>
          <p:spPr>
            <a:xfrm rot="5400000" flipH="1" flipV="1">
              <a:off x="2931418" y="2871471"/>
              <a:ext cx="274274" cy="239725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/>
            <p:nvPr/>
          </p:nvCxnSpPr>
          <p:spPr>
            <a:xfrm>
              <a:off x="3188418" y="2867196"/>
              <a:ext cx="376720" cy="155835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/>
            <p:nvPr/>
          </p:nvCxnSpPr>
          <p:spPr>
            <a:xfrm>
              <a:off x="3565138" y="3018875"/>
              <a:ext cx="376720" cy="155835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239347" y="2537815"/>
            <a:ext cx="149290" cy="202967"/>
            <a:chOff x="2985795" y="3383754"/>
            <a:chExt cx="199053" cy="270622"/>
          </a:xfrm>
        </p:grpSpPr>
        <p:sp>
          <p:nvSpPr>
            <p:cNvPr id="33" name="Oval 32"/>
            <p:cNvSpPr/>
            <p:nvPr/>
          </p:nvSpPr>
          <p:spPr>
            <a:xfrm>
              <a:off x="2985795" y="338375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085322" y="3582808"/>
              <a:ext cx="0" cy="7156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736980" y="2449225"/>
            <a:ext cx="149290" cy="291557"/>
            <a:chOff x="3649306" y="3265633"/>
            <a:chExt cx="199053" cy="388743"/>
          </a:xfrm>
        </p:grpSpPr>
        <p:sp>
          <p:nvSpPr>
            <p:cNvPr id="34" name="Oval 33"/>
            <p:cNvSpPr/>
            <p:nvPr/>
          </p:nvSpPr>
          <p:spPr>
            <a:xfrm>
              <a:off x="3649306" y="326563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3748833" y="3465251"/>
              <a:ext cx="0" cy="1891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63209" y="2832285"/>
            <a:ext cx="149290" cy="251875"/>
            <a:chOff x="4084278" y="3776380"/>
            <a:chExt cx="199053" cy="335833"/>
          </a:xfrm>
        </p:grpSpPr>
        <p:sp>
          <p:nvSpPr>
            <p:cNvPr id="35" name="Oval 34"/>
            <p:cNvSpPr/>
            <p:nvPr/>
          </p:nvSpPr>
          <p:spPr>
            <a:xfrm>
              <a:off x="4084278" y="37763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183805" y="3965274"/>
              <a:ext cx="0" cy="14693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215609" y="2856960"/>
            <a:ext cx="149290" cy="212306"/>
            <a:chOff x="4287478" y="3809280"/>
            <a:chExt cx="199053" cy="283074"/>
          </a:xfrm>
        </p:grpSpPr>
        <p:sp>
          <p:nvSpPr>
            <p:cNvPr id="39" name="Oval 38"/>
            <p:cNvSpPr/>
            <p:nvPr/>
          </p:nvSpPr>
          <p:spPr>
            <a:xfrm>
              <a:off x="4287478" y="38092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398926" y="4010026"/>
              <a:ext cx="0" cy="823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404077" y="3033589"/>
            <a:ext cx="149290" cy="277729"/>
            <a:chOff x="5872102" y="4044785"/>
            <a:chExt cx="199053" cy="370305"/>
          </a:xfrm>
        </p:grpSpPr>
        <p:sp>
          <p:nvSpPr>
            <p:cNvPr id="48" name="Oval 47"/>
            <p:cNvSpPr/>
            <p:nvPr/>
          </p:nvSpPr>
          <p:spPr>
            <a:xfrm>
              <a:off x="5872102" y="404478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5971629" y="4243839"/>
              <a:ext cx="0" cy="17125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650192" y="2855651"/>
            <a:ext cx="149290" cy="406393"/>
            <a:chOff x="6200255" y="3807534"/>
            <a:chExt cx="199053" cy="541857"/>
          </a:xfrm>
        </p:grpSpPr>
        <p:sp>
          <p:nvSpPr>
            <p:cNvPr id="38" name="Oval 37"/>
            <p:cNvSpPr/>
            <p:nvPr/>
          </p:nvSpPr>
          <p:spPr>
            <a:xfrm>
              <a:off x="6200255" y="380753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299782" y="4008334"/>
              <a:ext cx="0" cy="34105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236731" y="2973955"/>
            <a:ext cx="149290" cy="219283"/>
            <a:chOff x="6982307" y="3965273"/>
            <a:chExt cx="199053" cy="292377"/>
          </a:xfrm>
        </p:grpSpPr>
        <p:sp>
          <p:nvSpPr>
            <p:cNvPr id="40" name="Oval 39"/>
            <p:cNvSpPr/>
            <p:nvPr/>
          </p:nvSpPr>
          <p:spPr>
            <a:xfrm>
              <a:off x="6982307" y="39652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081834" y="4162223"/>
              <a:ext cx="0" cy="9542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6404634" y="2703988"/>
            <a:ext cx="149290" cy="344612"/>
            <a:chOff x="8539511" y="3605318"/>
            <a:chExt cx="199053" cy="459482"/>
          </a:xfrm>
        </p:grpSpPr>
        <p:sp>
          <p:nvSpPr>
            <p:cNvPr id="45" name="Oval 44"/>
            <p:cNvSpPr/>
            <p:nvPr/>
          </p:nvSpPr>
          <p:spPr>
            <a:xfrm>
              <a:off x="8539511" y="3605318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8634340" y="3794540"/>
              <a:ext cx="0" cy="2702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6697574" y="2797999"/>
            <a:ext cx="149290" cy="250601"/>
            <a:chOff x="8930098" y="3730665"/>
            <a:chExt cx="199053" cy="334135"/>
          </a:xfrm>
        </p:grpSpPr>
        <p:sp>
          <p:nvSpPr>
            <p:cNvPr id="41" name="Oval 40"/>
            <p:cNvSpPr/>
            <p:nvPr/>
          </p:nvSpPr>
          <p:spPr>
            <a:xfrm>
              <a:off x="8930098" y="373066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9029625" y="3926272"/>
              <a:ext cx="0" cy="1385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479891" y="2761752"/>
            <a:ext cx="149290" cy="237448"/>
            <a:chOff x="4639854" y="3682336"/>
            <a:chExt cx="199053" cy="316597"/>
          </a:xfrm>
        </p:grpSpPr>
        <p:sp>
          <p:nvSpPr>
            <p:cNvPr id="46" name="Oval 45"/>
            <p:cNvSpPr/>
            <p:nvPr/>
          </p:nvSpPr>
          <p:spPr>
            <a:xfrm>
              <a:off x="4639854" y="37998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4718774" y="3682336"/>
              <a:ext cx="0" cy="11220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661188" y="2373331"/>
            <a:ext cx="149290" cy="471332"/>
            <a:chOff x="4881584" y="3164441"/>
            <a:chExt cx="199053" cy="628442"/>
          </a:xfrm>
        </p:grpSpPr>
        <p:sp>
          <p:nvSpPr>
            <p:cNvPr id="36" name="Oval 35"/>
            <p:cNvSpPr/>
            <p:nvPr/>
          </p:nvSpPr>
          <p:spPr>
            <a:xfrm>
              <a:off x="4881584" y="359383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969789" y="3164441"/>
              <a:ext cx="0" cy="41836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874557" y="2524294"/>
            <a:ext cx="149290" cy="449661"/>
            <a:chOff x="5166076" y="3365725"/>
            <a:chExt cx="199053" cy="599548"/>
          </a:xfrm>
        </p:grpSpPr>
        <p:sp>
          <p:nvSpPr>
            <p:cNvPr id="47" name="Oval 46"/>
            <p:cNvSpPr/>
            <p:nvPr/>
          </p:nvSpPr>
          <p:spPr>
            <a:xfrm>
              <a:off x="5166076" y="376622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5265603" y="3365725"/>
              <a:ext cx="0" cy="39508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103046" y="3385218"/>
            <a:ext cx="149290" cy="298579"/>
            <a:chOff x="5470727" y="4513624"/>
            <a:chExt cx="199053" cy="398105"/>
          </a:xfrm>
        </p:grpSpPr>
        <p:sp>
          <p:nvSpPr>
            <p:cNvPr id="37" name="Oval 36"/>
            <p:cNvSpPr/>
            <p:nvPr/>
          </p:nvSpPr>
          <p:spPr>
            <a:xfrm>
              <a:off x="5470727" y="471267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5570254" y="4513624"/>
              <a:ext cx="0" cy="19905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182627" y="3237763"/>
            <a:ext cx="149290" cy="216082"/>
            <a:chOff x="6910169" y="4317017"/>
            <a:chExt cx="199053" cy="288109"/>
          </a:xfrm>
        </p:grpSpPr>
        <p:sp>
          <p:nvSpPr>
            <p:cNvPr id="42" name="Oval 41"/>
            <p:cNvSpPr/>
            <p:nvPr/>
          </p:nvSpPr>
          <p:spPr>
            <a:xfrm>
              <a:off x="6910169" y="44060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0474" y="4317017"/>
              <a:ext cx="0" cy="9807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786044" y="3069266"/>
            <a:ext cx="149290" cy="390596"/>
            <a:chOff x="7714725" y="4092354"/>
            <a:chExt cx="199053" cy="520795"/>
          </a:xfrm>
        </p:grpSpPr>
        <p:sp>
          <p:nvSpPr>
            <p:cNvPr id="43" name="Oval 42"/>
            <p:cNvSpPr/>
            <p:nvPr/>
          </p:nvSpPr>
          <p:spPr>
            <a:xfrm>
              <a:off x="7714725" y="441409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7824343" y="4092354"/>
              <a:ext cx="0" cy="3118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6096807" y="2944705"/>
            <a:ext cx="149290" cy="273850"/>
            <a:chOff x="8129075" y="3926273"/>
            <a:chExt cx="199053" cy="365133"/>
          </a:xfrm>
        </p:grpSpPr>
        <p:sp>
          <p:nvSpPr>
            <p:cNvPr id="44" name="Oval 43"/>
            <p:cNvSpPr/>
            <p:nvPr/>
          </p:nvSpPr>
          <p:spPr>
            <a:xfrm>
              <a:off x="8129075" y="409235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8235742" y="3926273"/>
              <a:ext cx="0" cy="16608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6866209" y="3238347"/>
            <a:ext cx="149290" cy="307715"/>
            <a:chOff x="9154945" y="4317796"/>
            <a:chExt cx="199053" cy="410286"/>
          </a:xfrm>
        </p:grpSpPr>
        <p:sp>
          <p:nvSpPr>
            <p:cNvPr id="49" name="Oval 48"/>
            <p:cNvSpPr/>
            <p:nvPr/>
          </p:nvSpPr>
          <p:spPr>
            <a:xfrm>
              <a:off x="9154945" y="4529029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9254471" y="4317796"/>
              <a:ext cx="0" cy="209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059058" y="1847851"/>
            <a:ext cx="6548242" cy="2780938"/>
            <a:chOff x="1059058" y="1847850"/>
            <a:chExt cx="6548242" cy="278093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54616" y="4203700"/>
              <a:ext cx="58526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949202" y="4259456"/>
              <a:ext cx="21073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1D index of space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1546204" y="1847850"/>
              <a:ext cx="14073" cy="2125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 rot="16200000">
              <a:off x="266629" y="2760038"/>
              <a:ext cx="1954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Value of interest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464436" y="774235"/>
            <a:ext cx="941042" cy="43524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631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989925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16668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443411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66847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895214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12195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348700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573762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80050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027246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253989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479051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705794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3253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59278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76150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8245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14988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44173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666791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893534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20277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4702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57208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798823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25566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25230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47736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70411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930855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157598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7615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988245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221498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441730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666791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289353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120277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34702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57208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798823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2556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252309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477369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04112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930855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5759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385006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61174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838490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065233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29029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517036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743779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970522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1955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5383324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5610067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83681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06355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288613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515356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742099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96884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193902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38332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5610067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836810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063552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288613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51535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742099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96884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1939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ectangle 174"/>
              <p:cNvSpPr/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5" name="Rectangl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/>
              <p:cNvSpPr/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6" name="Rectangle 1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Title 5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Model-based </a:t>
            </a:r>
            <a:r>
              <a:rPr lang="en-US" dirty="0" err="1"/>
              <a:t>geostatistics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1-D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91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594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1.85185E-6 L -1.875E-6 0.0594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04167E-6 0 L 1.04167E-6 -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875E-6 -3.7037E-6 L -1.875E-6 0.058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54167E-6 4.07407E-6 L -3.54167E-6 0.1349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3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04167E-6 -7.40741E-7 L -1.04167E-6 0.0997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7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04167E-6 2.96296E-6 L -1.04167E-6 -0.080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54167E-6 3.33333E-6 L -3.54167E-6 -0.0527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33333E-6 4.07407E-6 L 3.33333E-6 -0.0391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6.25E-7 2.96296E-6 L 6.25E-7 -0.0270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2.96296E-6 L 2.08333E-7 -0.0333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4.07407E-6 L 2.08333E-7 0.0217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4.375E-6 -7.40741E-7 L -4.375E-6 -0.033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E776F5-9A26-455E-BF09-7D727D022004}" type="slidenum">
              <a:rPr>
                <a:solidFill>
                  <a:srgbClr val="000000"/>
                </a:solidFill>
              </a:rPr>
              <a:pPr/>
              <a:t>41</a:t>
            </a:fld>
            <a:endParaRPr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endParaRPr lang="en-US" dirty="0">
                  <a:solidFill>
                    <a:srgbClr val="000000"/>
                  </a:solidFill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239347" y="2850306"/>
            <a:ext cx="149290" cy="202967"/>
            <a:chOff x="2985795" y="3383754"/>
            <a:chExt cx="199053" cy="270622"/>
          </a:xfrm>
        </p:grpSpPr>
        <p:sp>
          <p:nvSpPr>
            <p:cNvPr id="33" name="Oval 32"/>
            <p:cNvSpPr/>
            <p:nvPr/>
          </p:nvSpPr>
          <p:spPr>
            <a:xfrm>
              <a:off x="2985795" y="338375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085322" y="3582808"/>
              <a:ext cx="0" cy="7156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736980" y="2758261"/>
            <a:ext cx="149290" cy="291557"/>
            <a:chOff x="3649306" y="3265633"/>
            <a:chExt cx="199053" cy="388743"/>
          </a:xfrm>
        </p:grpSpPr>
        <p:sp>
          <p:nvSpPr>
            <p:cNvPr id="34" name="Oval 33"/>
            <p:cNvSpPr/>
            <p:nvPr/>
          </p:nvSpPr>
          <p:spPr>
            <a:xfrm>
              <a:off x="3649306" y="326563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3748833" y="3465251"/>
              <a:ext cx="0" cy="1891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63209" y="2838541"/>
            <a:ext cx="149290" cy="251875"/>
            <a:chOff x="4084278" y="3776380"/>
            <a:chExt cx="199053" cy="335833"/>
          </a:xfrm>
        </p:grpSpPr>
        <p:sp>
          <p:nvSpPr>
            <p:cNvPr id="35" name="Oval 34"/>
            <p:cNvSpPr/>
            <p:nvPr/>
          </p:nvSpPr>
          <p:spPr>
            <a:xfrm>
              <a:off x="4084278" y="37763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183805" y="3965274"/>
              <a:ext cx="0" cy="14693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215609" y="2866785"/>
            <a:ext cx="149290" cy="212306"/>
            <a:chOff x="4287478" y="3809280"/>
            <a:chExt cx="199053" cy="283074"/>
          </a:xfrm>
        </p:grpSpPr>
        <p:sp>
          <p:nvSpPr>
            <p:cNvPr id="39" name="Oval 38"/>
            <p:cNvSpPr/>
            <p:nvPr/>
          </p:nvSpPr>
          <p:spPr>
            <a:xfrm>
              <a:off x="4287478" y="38092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398926" y="4010026"/>
              <a:ext cx="0" cy="823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04077" y="2776878"/>
            <a:ext cx="149290" cy="277729"/>
            <a:chOff x="5872102" y="4044785"/>
            <a:chExt cx="199053" cy="370305"/>
          </a:xfrm>
        </p:grpSpPr>
        <p:sp>
          <p:nvSpPr>
            <p:cNvPr id="48" name="Oval 47"/>
            <p:cNvSpPr/>
            <p:nvPr/>
          </p:nvSpPr>
          <p:spPr>
            <a:xfrm>
              <a:off x="5872102" y="404478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5971629" y="4243839"/>
              <a:ext cx="0" cy="17125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650192" y="2651017"/>
            <a:ext cx="149290" cy="406393"/>
            <a:chOff x="6200255" y="3807534"/>
            <a:chExt cx="199053" cy="541857"/>
          </a:xfrm>
        </p:grpSpPr>
        <p:sp>
          <p:nvSpPr>
            <p:cNvPr id="38" name="Oval 37"/>
            <p:cNvSpPr/>
            <p:nvPr/>
          </p:nvSpPr>
          <p:spPr>
            <a:xfrm>
              <a:off x="6200255" y="380753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299782" y="4008334"/>
              <a:ext cx="0" cy="34105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229586" y="2840964"/>
            <a:ext cx="149290" cy="219283"/>
            <a:chOff x="6982307" y="3965273"/>
            <a:chExt cx="199053" cy="292377"/>
          </a:xfrm>
        </p:grpSpPr>
        <p:sp>
          <p:nvSpPr>
            <p:cNvPr id="40" name="Oval 39"/>
            <p:cNvSpPr/>
            <p:nvPr/>
          </p:nvSpPr>
          <p:spPr>
            <a:xfrm>
              <a:off x="6982307" y="39652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081834" y="4162223"/>
              <a:ext cx="0" cy="9542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393917" y="2715244"/>
            <a:ext cx="149290" cy="344612"/>
            <a:chOff x="8539511" y="3605318"/>
            <a:chExt cx="199053" cy="459482"/>
          </a:xfrm>
        </p:grpSpPr>
        <p:sp>
          <p:nvSpPr>
            <p:cNvPr id="45" name="Oval 44"/>
            <p:cNvSpPr/>
            <p:nvPr/>
          </p:nvSpPr>
          <p:spPr>
            <a:xfrm>
              <a:off x="8539511" y="3605318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8634340" y="3794540"/>
              <a:ext cx="0" cy="2702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686857" y="2801188"/>
            <a:ext cx="149290" cy="250601"/>
            <a:chOff x="8930098" y="3730665"/>
            <a:chExt cx="199053" cy="334135"/>
          </a:xfrm>
        </p:grpSpPr>
        <p:sp>
          <p:nvSpPr>
            <p:cNvPr id="41" name="Oval 40"/>
            <p:cNvSpPr/>
            <p:nvPr/>
          </p:nvSpPr>
          <p:spPr>
            <a:xfrm>
              <a:off x="8930098" y="373066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9029625" y="3926272"/>
              <a:ext cx="0" cy="1385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479891" y="3068374"/>
            <a:ext cx="149290" cy="237448"/>
            <a:chOff x="4639854" y="3682336"/>
            <a:chExt cx="199053" cy="316597"/>
          </a:xfrm>
        </p:grpSpPr>
        <p:sp>
          <p:nvSpPr>
            <p:cNvPr id="46" name="Oval 45"/>
            <p:cNvSpPr/>
            <p:nvPr/>
          </p:nvSpPr>
          <p:spPr>
            <a:xfrm>
              <a:off x="4639854" y="37998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4718774" y="3682336"/>
              <a:ext cx="0" cy="11220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661188" y="3071257"/>
            <a:ext cx="149290" cy="471332"/>
            <a:chOff x="4881584" y="3164441"/>
            <a:chExt cx="199053" cy="628442"/>
          </a:xfrm>
        </p:grpSpPr>
        <p:sp>
          <p:nvSpPr>
            <p:cNvPr id="36" name="Oval 35"/>
            <p:cNvSpPr/>
            <p:nvPr/>
          </p:nvSpPr>
          <p:spPr>
            <a:xfrm>
              <a:off x="4881584" y="359383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969789" y="3164441"/>
              <a:ext cx="0" cy="41836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3874557" y="3052413"/>
            <a:ext cx="149290" cy="449661"/>
            <a:chOff x="5166076" y="3365725"/>
            <a:chExt cx="199053" cy="599548"/>
          </a:xfrm>
        </p:grpSpPr>
        <p:sp>
          <p:nvSpPr>
            <p:cNvPr id="47" name="Oval 46"/>
            <p:cNvSpPr/>
            <p:nvPr/>
          </p:nvSpPr>
          <p:spPr>
            <a:xfrm>
              <a:off x="5166076" y="376622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5265603" y="3365725"/>
              <a:ext cx="0" cy="39508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103046" y="3068374"/>
            <a:ext cx="149290" cy="207539"/>
            <a:chOff x="5470727" y="4635010"/>
            <a:chExt cx="199053" cy="276719"/>
          </a:xfrm>
        </p:grpSpPr>
        <p:sp>
          <p:nvSpPr>
            <p:cNvPr id="37" name="Oval 36"/>
            <p:cNvSpPr/>
            <p:nvPr/>
          </p:nvSpPr>
          <p:spPr>
            <a:xfrm>
              <a:off x="5470727" y="471267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5570254" y="4635010"/>
              <a:ext cx="0" cy="776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175483" y="3075817"/>
            <a:ext cx="149290" cy="216082"/>
            <a:chOff x="6910169" y="4317017"/>
            <a:chExt cx="199053" cy="288109"/>
          </a:xfrm>
        </p:grpSpPr>
        <p:sp>
          <p:nvSpPr>
            <p:cNvPr id="42" name="Oval 41"/>
            <p:cNvSpPr/>
            <p:nvPr/>
          </p:nvSpPr>
          <p:spPr>
            <a:xfrm>
              <a:off x="6910169" y="44060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0474" y="4317017"/>
              <a:ext cx="0" cy="9807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78900" y="3075659"/>
            <a:ext cx="149290" cy="390596"/>
            <a:chOff x="7714725" y="4092354"/>
            <a:chExt cx="199053" cy="520795"/>
          </a:xfrm>
        </p:grpSpPr>
        <p:sp>
          <p:nvSpPr>
            <p:cNvPr id="43" name="Oval 42"/>
            <p:cNvSpPr/>
            <p:nvPr/>
          </p:nvSpPr>
          <p:spPr>
            <a:xfrm>
              <a:off x="7714725" y="441409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7824343" y="4092354"/>
              <a:ext cx="0" cy="3118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085604" y="3053892"/>
            <a:ext cx="149290" cy="273850"/>
            <a:chOff x="8129075" y="3926273"/>
            <a:chExt cx="199053" cy="365133"/>
          </a:xfrm>
        </p:grpSpPr>
        <p:sp>
          <p:nvSpPr>
            <p:cNvPr id="44" name="Oval 43"/>
            <p:cNvSpPr/>
            <p:nvPr/>
          </p:nvSpPr>
          <p:spPr>
            <a:xfrm>
              <a:off x="8129075" y="409235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8235742" y="3926273"/>
              <a:ext cx="0" cy="16608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856170" y="3068929"/>
            <a:ext cx="149290" cy="307715"/>
            <a:chOff x="9154945" y="4317796"/>
            <a:chExt cx="199053" cy="410286"/>
          </a:xfrm>
        </p:grpSpPr>
        <p:sp>
          <p:nvSpPr>
            <p:cNvPr id="49" name="Oval 48"/>
            <p:cNvSpPr/>
            <p:nvPr/>
          </p:nvSpPr>
          <p:spPr>
            <a:xfrm>
              <a:off x="9154945" y="4529029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9254471" y="4317796"/>
              <a:ext cx="0" cy="209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059059" y="1847851"/>
            <a:ext cx="6548242" cy="2780938"/>
            <a:chOff x="1059058" y="1847850"/>
            <a:chExt cx="6548242" cy="278093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54616" y="4203700"/>
              <a:ext cx="58526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949202" y="4259456"/>
              <a:ext cx="21073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1D index of space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1546204" y="1847850"/>
              <a:ext cx="14073" cy="2125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 rot="16200000">
              <a:off x="697420" y="2760038"/>
              <a:ext cx="10926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Residual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 flipH="1">
            <a:off x="4588223" y="774235"/>
            <a:ext cx="342631" cy="43524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631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989925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16668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443411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66847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895214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12195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348700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573762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80050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027246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253989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479051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705794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3253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59278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76150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8245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14988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44173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666791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893534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20277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4702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57208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798823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25566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25230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47736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70411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930855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157598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7615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988245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221498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441730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666791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289353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120277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34702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57208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798823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2556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252309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477369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04112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930855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5759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385006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61174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838490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065233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29029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517036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743779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970522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1955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5383324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5610067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83681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06355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288613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515356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742099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96884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193902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38332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5610067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836810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063552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288613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51535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742099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96884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1939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ectangle 174"/>
              <p:cNvSpPr/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5" name="Rectangl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/>
              <p:cNvSpPr/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6" name="Rectangle 1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/>
          <p:cNvCxnSpPr/>
          <p:nvPr/>
        </p:nvCxnSpPr>
        <p:spPr>
          <a:xfrm>
            <a:off x="1647528" y="3059855"/>
            <a:ext cx="6224019" cy="0"/>
          </a:xfrm>
          <a:prstGeom prst="line">
            <a:avLst/>
          </a:prstGeom>
          <a:ln w="38100">
            <a:solidFill>
              <a:srgbClr val="E882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itle 5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Model-based </a:t>
            </a:r>
            <a:r>
              <a:rPr lang="en-US" dirty="0" err="1"/>
              <a:t>geostatistics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1-D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E776F5-9A26-455E-BF09-7D727D022004}" type="slidenum">
              <a:rPr>
                <a:solidFill>
                  <a:srgbClr val="000000"/>
                </a:solidFill>
              </a:rPr>
              <a:pPr/>
              <a:t>42</a:t>
            </a:fld>
            <a:endParaRPr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endParaRPr lang="en-US" dirty="0">
                  <a:solidFill>
                    <a:srgbClr val="000000"/>
                  </a:solidFill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239347" y="2850306"/>
            <a:ext cx="149290" cy="202967"/>
            <a:chOff x="2985795" y="3383754"/>
            <a:chExt cx="199053" cy="270622"/>
          </a:xfrm>
        </p:grpSpPr>
        <p:sp>
          <p:nvSpPr>
            <p:cNvPr id="33" name="Oval 32"/>
            <p:cNvSpPr/>
            <p:nvPr/>
          </p:nvSpPr>
          <p:spPr>
            <a:xfrm>
              <a:off x="2985795" y="338375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3085322" y="3582808"/>
              <a:ext cx="0" cy="7156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736980" y="2758261"/>
            <a:ext cx="149290" cy="291557"/>
            <a:chOff x="3649306" y="3265633"/>
            <a:chExt cx="199053" cy="388743"/>
          </a:xfrm>
        </p:grpSpPr>
        <p:sp>
          <p:nvSpPr>
            <p:cNvPr id="34" name="Oval 33"/>
            <p:cNvSpPr/>
            <p:nvPr/>
          </p:nvSpPr>
          <p:spPr>
            <a:xfrm>
              <a:off x="3649306" y="326563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3748833" y="3465251"/>
              <a:ext cx="0" cy="1891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63209" y="2838541"/>
            <a:ext cx="149290" cy="251875"/>
            <a:chOff x="4084278" y="3776380"/>
            <a:chExt cx="199053" cy="335833"/>
          </a:xfrm>
        </p:grpSpPr>
        <p:sp>
          <p:nvSpPr>
            <p:cNvPr id="35" name="Oval 34"/>
            <p:cNvSpPr/>
            <p:nvPr/>
          </p:nvSpPr>
          <p:spPr>
            <a:xfrm>
              <a:off x="4084278" y="37763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183805" y="3965274"/>
              <a:ext cx="0" cy="14693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215609" y="2866785"/>
            <a:ext cx="149290" cy="212306"/>
            <a:chOff x="4287478" y="3809280"/>
            <a:chExt cx="199053" cy="283074"/>
          </a:xfrm>
        </p:grpSpPr>
        <p:sp>
          <p:nvSpPr>
            <p:cNvPr id="39" name="Oval 38"/>
            <p:cNvSpPr/>
            <p:nvPr/>
          </p:nvSpPr>
          <p:spPr>
            <a:xfrm>
              <a:off x="4287478" y="38092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398926" y="4010026"/>
              <a:ext cx="0" cy="823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04077" y="2776878"/>
            <a:ext cx="149290" cy="277729"/>
            <a:chOff x="5872102" y="4044785"/>
            <a:chExt cx="199053" cy="370305"/>
          </a:xfrm>
        </p:grpSpPr>
        <p:sp>
          <p:nvSpPr>
            <p:cNvPr id="48" name="Oval 47"/>
            <p:cNvSpPr/>
            <p:nvPr/>
          </p:nvSpPr>
          <p:spPr>
            <a:xfrm>
              <a:off x="5872102" y="404478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5971629" y="4243839"/>
              <a:ext cx="0" cy="17125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650192" y="2651017"/>
            <a:ext cx="149290" cy="406393"/>
            <a:chOff x="6200255" y="3807534"/>
            <a:chExt cx="199053" cy="541857"/>
          </a:xfrm>
        </p:grpSpPr>
        <p:sp>
          <p:nvSpPr>
            <p:cNvPr id="38" name="Oval 37"/>
            <p:cNvSpPr/>
            <p:nvPr/>
          </p:nvSpPr>
          <p:spPr>
            <a:xfrm>
              <a:off x="6200255" y="3807534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299782" y="4008334"/>
              <a:ext cx="0" cy="34105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5229586" y="2840964"/>
            <a:ext cx="149290" cy="219283"/>
            <a:chOff x="6982307" y="3965273"/>
            <a:chExt cx="199053" cy="292377"/>
          </a:xfrm>
        </p:grpSpPr>
        <p:sp>
          <p:nvSpPr>
            <p:cNvPr id="40" name="Oval 39"/>
            <p:cNvSpPr/>
            <p:nvPr/>
          </p:nvSpPr>
          <p:spPr>
            <a:xfrm>
              <a:off x="6982307" y="39652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081834" y="4162223"/>
              <a:ext cx="0" cy="9542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393917" y="2715244"/>
            <a:ext cx="149290" cy="344612"/>
            <a:chOff x="8539511" y="3605318"/>
            <a:chExt cx="199053" cy="459482"/>
          </a:xfrm>
        </p:grpSpPr>
        <p:sp>
          <p:nvSpPr>
            <p:cNvPr id="45" name="Oval 44"/>
            <p:cNvSpPr/>
            <p:nvPr/>
          </p:nvSpPr>
          <p:spPr>
            <a:xfrm>
              <a:off x="8539511" y="3605318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8634340" y="3794540"/>
              <a:ext cx="0" cy="2702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686857" y="2801188"/>
            <a:ext cx="149290" cy="250601"/>
            <a:chOff x="8930098" y="3730665"/>
            <a:chExt cx="199053" cy="334135"/>
          </a:xfrm>
        </p:grpSpPr>
        <p:sp>
          <p:nvSpPr>
            <p:cNvPr id="41" name="Oval 40"/>
            <p:cNvSpPr/>
            <p:nvPr/>
          </p:nvSpPr>
          <p:spPr>
            <a:xfrm>
              <a:off x="8930098" y="3730665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9029625" y="3926272"/>
              <a:ext cx="0" cy="13852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479891" y="3068374"/>
            <a:ext cx="149290" cy="237448"/>
            <a:chOff x="4639854" y="3682336"/>
            <a:chExt cx="199053" cy="316597"/>
          </a:xfrm>
        </p:grpSpPr>
        <p:sp>
          <p:nvSpPr>
            <p:cNvPr id="46" name="Oval 45"/>
            <p:cNvSpPr/>
            <p:nvPr/>
          </p:nvSpPr>
          <p:spPr>
            <a:xfrm>
              <a:off x="4639854" y="379988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4718774" y="3682336"/>
              <a:ext cx="0" cy="11220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661188" y="3071257"/>
            <a:ext cx="149290" cy="471332"/>
            <a:chOff x="4881584" y="3164441"/>
            <a:chExt cx="199053" cy="628442"/>
          </a:xfrm>
        </p:grpSpPr>
        <p:sp>
          <p:nvSpPr>
            <p:cNvPr id="36" name="Oval 35"/>
            <p:cNvSpPr/>
            <p:nvPr/>
          </p:nvSpPr>
          <p:spPr>
            <a:xfrm>
              <a:off x="4881584" y="359383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969789" y="3164441"/>
              <a:ext cx="0" cy="41836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3874557" y="3052413"/>
            <a:ext cx="149290" cy="449661"/>
            <a:chOff x="5166076" y="3365725"/>
            <a:chExt cx="199053" cy="599548"/>
          </a:xfrm>
        </p:grpSpPr>
        <p:sp>
          <p:nvSpPr>
            <p:cNvPr id="47" name="Oval 46"/>
            <p:cNvSpPr/>
            <p:nvPr/>
          </p:nvSpPr>
          <p:spPr>
            <a:xfrm>
              <a:off x="5166076" y="3766220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5265603" y="3365725"/>
              <a:ext cx="0" cy="39508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103046" y="3068374"/>
            <a:ext cx="149290" cy="207539"/>
            <a:chOff x="5470727" y="4635010"/>
            <a:chExt cx="199053" cy="276719"/>
          </a:xfrm>
        </p:grpSpPr>
        <p:sp>
          <p:nvSpPr>
            <p:cNvPr id="37" name="Oval 36"/>
            <p:cNvSpPr/>
            <p:nvPr/>
          </p:nvSpPr>
          <p:spPr>
            <a:xfrm>
              <a:off x="5470727" y="471267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5570254" y="4635010"/>
              <a:ext cx="0" cy="776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175483" y="3075817"/>
            <a:ext cx="149290" cy="216082"/>
            <a:chOff x="6910169" y="4317017"/>
            <a:chExt cx="199053" cy="288109"/>
          </a:xfrm>
        </p:grpSpPr>
        <p:sp>
          <p:nvSpPr>
            <p:cNvPr id="42" name="Oval 41"/>
            <p:cNvSpPr/>
            <p:nvPr/>
          </p:nvSpPr>
          <p:spPr>
            <a:xfrm>
              <a:off x="6910169" y="440607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0474" y="4317017"/>
              <a:ext cx="0" cy="9807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78900" y="3075659"/>
            <a:ext cx="149290" cy="390596"/>
            <a:chOff x="7714725" y="4092354"/>
            <a:chExt cx="199053" cy="520795"/>
          </a:xfrm>
        </p:grpSpPr>
        <p:sp>
          <p:nvSpPr>
            <p:cNvPr id="43" name="Oval 42"/>
            <p:cNvSpPr/>
            <p:nvPr/>
          </p:nvSpPr>
          <p:spPr>
            <a:xfrm>
              <a:off x="7714725" y="4414096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7824343" y="4092354"/>
              <a:ext cx="0" cy="3118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085604" y="3053892"/>
            <a:ext cx="149290" cy="273850"/>
            <a:chOff x="8129075" y="3926273"/>
            <a:chExt cx="199053" cy="365133"/>
          </a:xfrm>
        </p:grpSpPr>
        <p:sp>
          <p:nvSpPr>
            <p:cNvPr id="44" name="Oval 43"/>
            <p:cNvSpPr/>
            <p:nvPr/>
          </p:nvSpPr>
          <p:spPr>
            <a:xfrm>
              <a:off x="8129075" y="4092353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8235742" y="3926273"/>
              <a:ext cx="0" cy="16608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856170" y="3068929"/>
            <a:ext cx="149290" cy="307715"/>
            <a:chOff x="9154945" y="4317796"/>
            <a:chExt cx="199053" cy="410286"/>
          </a:xfrm>
        </p:grpSpPr>
        <p:sp>
          <p:nvSpPr>
            <p:cNvPr id="49" name="Oval 48"/>
            <p:cNvSpPr/>
            <p:nvPr/>
          </p:nvSpPr>
          <p:spPr>
            <a:xfrm>
              <a:off x="9154945" y="4529029"/>
              <a:ext cx="199053" cy="19905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9254471" y="4317796"/>
              <a:ext cx="0" cy="20916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059059" y="1847851"/>
            <a:ext cx="6548242" cy="2780938"/>
            <a:chOff x="1059058" y="1847850"/>
            <a:chExt cx="6548242" cy="278093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54616" y="4203700"/>
              <a:ext cx="58526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949202" y="4259456"/>
              <a:ext cx="21073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1D index of space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1546204" y="1847850"/>
              <a:ext cx="14073" cy="2125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 rot="16200000">
              <a:off x="697420" y="2760038"/>
              <a:ext cx="10926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Residual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 flipH="1">
            <a:off x="4588223" y="774235"/>
            <a:ext cx="342631" cy="43524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631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989925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16668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443411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66847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895214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12195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348700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573762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80050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027246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253989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479051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705794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3253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59278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76150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8245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14988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44173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666791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893534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20277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4702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57208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798823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25566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25230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47736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70411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930855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157598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7615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988245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221498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441730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666791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289353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120277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34702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57208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798823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2556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252309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477369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04112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930855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5759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385006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61174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838490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065233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29029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517036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743779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970522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1955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5383324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5610067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83681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06355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288613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515356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742099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96884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193902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38332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5610067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836810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063552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288613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51535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742099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96884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1939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ectangle 174"/>
              <p:cNvSpPr/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5" name="Rectangl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/>
              <p:cNvSpPr/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6" name="Rectangle 1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/>
          <p:cNvCxnSpPr/>
          <p:nvPr/>
        </p:nvCxnSpPr>
        <p:spPr>
          <a:xfrm>
            <a:off x="1647528" y="3059855"/>
            <a:ext cx="6224019" cy="0"/>
          </a:xfrm>
          <a:prstGeom prst="line">
            <a:avLst/>
          </a:prstGeom>
          <a:ln w="38100">
            <a:solidFill>
              <a:srgbClr val="E8828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1845322" y="2823781"/>
            <a:ext cx="5493689" cy="610684"/>
          </a:xfrm>
          <a:custGeom>
            <a:avLst/>
            <a:gdLst>
              <a:gd name="connsiteX0" fmla="*/ 0 w 7683500"/>
              <a:gd name="connsiteY0" fmla="*/ 388142 h 647179"/>
              <a:gd name="connsiteX1" fmla="*/ 1536700 w 7683500"/>
              <a:gd name="connsiteY1" fmla="*/ 19842 h 647179"/>
              <a:gd name="connsiteX2" fmla="*/ 2597150 w 7683500"/>
              <a:gd name="connsiteY2" fmla="*/ 642142 h 647179"/>
              <a:gd name="connsiteX3" fmla="*/ 3429000 w 7683500"/>
              <a:gd name="connsiteY3" fmla="*/ 305592 h 647179"/>
              <a:gd name="connsiteX4" fmla="*/ 3683000 w 7683500"/>
              <a:gd name="connsiteY4" fmla="*/ 159542 h 647179"/>
              <a:gd name="connsiteX5" fmla="*/ 4095750 w 7683500"/>
              <a:gd name="connsiteY5" fmla="*/ 792 h 647179"/>
              <a:gd name="connsiteX6" fmla="*/ 4813300 w 7683500"/>
              <a:gd name="connsiteY6" fmla="*/ 229392 h 647179"/>
              <a:gd name="connsiteX7" fmla="*/ 5518150 w 7683500"/>
              <a:gd name="connsiteY7" fmla="*/ 502442 h 647179"/>
              <a:gd name="connsiteX8" fmla="*/ 6216650 w 7683500"/>
              <a:gd name="connsiteY8" fmla="*/ 146842 h 647179"/>
              <a:gd name="connsiteX9" fmla="*/ 6489700 w 7683500"/>
              <a:gd name="connsiteY9" fmla="*/ 51592 h 647179"/>
              <a:gd name="connsiteX10" fmla="*/ 6934200 w 7683500"/>
              <a:gd name="connsiteY10" fmla="*/ 229392 h 647179"/>
              <a:gd name="connsiteX11" fmla="*/ 7683500 w 7683500"/>
              <a:gd name="connsiteY11" fmla="*/ 597692 h 647179"/>
              <a:gd name="connsiteX12" fmla="*/ 7683500 w 7683500"/>
              <a:gd name="connsiteY12" fmla="*/ 597692 h 647179"/>
              <a:gd name="connsiteX13" fmla="*/ 7683500 w 7683500"/>
              <a:gd name="connsiteY13" fmla="*/ 604042 h 64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83500" h="647179">
                <a:moveTo>
                  <a:pt x="0" y="388142"/>
                </a:moveTo>
                <a:cubicBezTo>
                  <a:pt x="551921" y="182825"/>
                  <a:pt x="1103842" y="-22491"/>
                  <a:pt x="1536700" y="19842"/>
                </a:cubicBezTo>
                <a:cubicBezTo>
                  <a:pt x="1969558" y="62175"/>
                  <a:pt x="2281767" y="594517"/>
                  <a:pt x="2597150" y="642142"/>
                </a:cubicBezTo>
                <a:cubicBezTo>
                  <a:pt x="2912533" y="689767"/>
                  <a:pt x="3248025" y="386025"/>
                  <a:pt x="3429000" y="305592"/>
                </a:cubicBezTo>
                <a:cubicBezTo>
                  <a:pt x="3609975" y="225159"/>
                  <a:pt x="3571875" y="210342"/>
                  <a:pt x="3683000" y="159542"/>
                </a:cubicBezTo>
                <a:cubicBezTo>
                  <a:pt x="3794125" y="108742"/>
                  <a:pt x="3907367" y="-10850"/>
                  <a:pt x="4095750" y="792"/>
                </a:cubicBezTo>
                <a:cubicBezTo>
                  <a:pt x="4284133" y="12434"/>
                  <a:pt x="4576233" y="145784"/>
                  <a:pt x="4813300" y="229392"/>
                </a:cubicBezTo>
                <a:cubicBezTo>
                  <a:pt x="5050367" y="313000"/>
                  <a:pt x="5284258" y="516200"/>
                  <a:pt x="5518150" y="502442"/>
                </a:cubicBezTo>
                <a:cubicBezTo>
                  <a:pt x="5752042" y="488684"/>
                  <a:pt x="6054725" y="221984"/>
                  <a:pt x="6216650" y="146842"/>
                </a:cubicBezTo>
                <a:cubicBezTo>
                  <a:pt x="6378575" y="71700"/>
                  <a:pt x="6370108" y="37834"/>
                  <a:pt x="6489700" y="51592"/>
                </a:cubicBezTo>
                <a:cubicBezTo>
                  <a:pt x="6609292" y="65350"/>
                  <a:pt x="6735233" y="138375"/>
                  <a:pt x="6934200" y="229392"/>
                </a:cubicBezTo>
                <a:cubicBezTo>
                  <a:pt x="7133167" y="320409"/>
                  <a:pt x="7683500" y="597692"/>
                  <a:pt x="7683500" y="597692"/>
                </a:cubicBezTo>
                <a:lnTo>
                  <a:pt x="7683500" y="597692"/>
                </a:lnTo>
                <a:lnTo>
                  <a:pt x="7683500" y="604042"/>
                </a:ln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itle 5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Model-based </a:t>
            </a:r>
            <a:r>
              <a:rPr lang="en-US" dirty="0" err="1"/>
              <a:t>geostatistics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1-D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E776F5-9A26-455E-BF09-7D727D022004}" type="slidenum">
              <a:rPr>
                <a:solidFill>
                  <a:srgbClr val="000000"/>
                </a:solidFill>
              </a:rPr>
              <a:pPr/>
              <a:t>43</a:t>
            </a:fld>
            <a:endParaRPr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endParaRPr lang="en-US" dirty="0">
                  <a:solidFill>
                    <a:srgbClr val="000000"/>
                  </a:solidFill>
                  <a:latin typeface="Cambria" panose="020405030504060302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24" y="611452"/>
                <a:ext cx="5319191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754504" y="2373331"/>
            <a:ext cx="5409456" cy="1012010"/>
            <a:chOff x="570146" y="2327096"/>
            <a:chExt cx="3371712" cy="1012010"/>
          </a:xfrm>
        </p:grpSpPr>
        <p:cxnSp>
          <p:nvCxnSpPr>
            <p:cNvPr id="4" name="Elbow Connector 3"/>
            <p:cNvCxnSpPr/>
            <p:nvPr/>
          </p:nvCxnSpPr>
          <p:spPr>
            <a:xfrm>
              <a:off x="570146" y="2535006"/>
              <a:ext cx="503433" cy="185641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/>
            <p:nvPr/>
          </p:nvCxnSpPr>
          <p:spPr>
            <a:xfrm>
              <a:off x="1073579" y="2723784"/>
              <a:ext cx="503503" cy="329053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/>
            <p:nvPr/>
          </p:nvCxnSpPr>
          <p:spPr>
            <a:xfrm rot="5400000" flipH="1" flipV="1">
              <a:off x="1268707" y="2635471"/>
              <a:ext cx="734904" cy="118154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/>
            <p:nvPr/>
          </p:nvCxnSpPr>
          <p:spPr>
            <a:xfrm>
              <a:off x="1695236" y="2328823"/>
              <a:ext cx="289390" cy="140112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/>
            <p:nvPr/>
          </p:nvCxnSpPr>
          <p:spPr>
            <a:xfrm rot="16200000" flipH="1">
              <a:off x="1591939" y="2850525"/>
              <a:ext cx="881267" cy="95890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 flipV="1">
              <a:off x="2080517" y="3256908"/>
              <a:ext cx="289392" cy="82198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 flipV="1">
              <a:off x="2369909" y="3174710"/>
              <a:ext cx="289392" cy="82198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/>
            <p:nvPr/>
          </p:nvCxnSpPr>
          <p:spPr>
            <a:xfrm flipV="1">
              <a:off x="2659300" y="3128471"/>
              <a:ext cx="289392" cy="46239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/>
            <p:nvPr/>
          </p:nvCxnSpPr>
          <p:spPr>
            <a:xfrm rot="5400000" flipH="1" flipV="1">
              <a:off x="2931418" y="2871471"/>
              <a:ext cx="274274" cy="239725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/>
            <p:nvPr/>
          </p:nvCxnSpPr>
          <p:spPr>
            <a:xfrm>
              <a:off x="3188418" y="2867196"/>
              <a:ext cx="376720" cy="155835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/>
            <p:nvPr/>
          </p:nvCxnSpPr>
          <p:spPr>
            <a:xfrm>
              <a:off x="3565138" y="3018875"/>
              <a:ext cx="376720" cy="155835"/>
            </a:xfrm>
            <a:prstGeom prst="bentConnector3">
              <a:avLst/>
            </a:prstGeom>
            <a:ln w="38100">
              <a:solidFill>
                <a:schemeClr val="bg1">
                  <a:lumMod val="75000"/>
                  <a:alpha val="34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2239347" y="2449225"/>
            <a:ext cx="4776152" cy="1234572"/>
            <a:chOff x="2239346" y="2449225"/>
            <a:chExt cx="4776152" cy="1234572"/>
          </a:xfrm>
          <a:solidFill>
            <a:schemeClr val="accent2">
              <a:lumMod val="50000"/>
            </a:schemeClr>
          </a:solidFill>
        </p:grpSpPr>
        <p:sp>
          <p:nvSpPr>
            <p:cNvPr id="33" name="Oval 32"/>
            <p:cNvSpPr/>
            <p:nvPr/>
          </p:nvSpPr>
          <p:spPr>
            <a:xfrm>
              <a:off x="2239346" y="2537816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736979" y="244922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063208" y="283228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661188" y="2695373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103045" y="3534507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650191" y="2855651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215608" y="2856960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236730" y="297395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697573" y="2797999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182626" y="330455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786043" y="3310572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096806" y="306926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404633" y="2703989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479890" y="2849910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874557" y="2824665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404076" y="3033589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866208" y="3396772"/>
              <a:ext cx="149290" cy="1492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13992" y="2598939"/>
            <a:ext cx="4458227" cy="712379"/>
            <a:chOff x="2313991" y="2598938"/>
            <a:chExt cx="4458227" cy="712379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313991" y="2687106"/>
              <a:ext cx="0" cy="5367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11624" y="2598938"/>
              <a:ext cx="0" cy="14184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137853" y="2973955"/>
              <a:ext cx="0" cy="11020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299194" y="3007519"/>
              <a:ext cx="0" cy="6174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478721" y="3182879"/>
              <a:ext cx="0" cy="12843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724836" y="3006250"/>
              <a:ext cx="0" cy="25579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311375" y="3121667"/>
              <a:ext cx="0" cy="7157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475754" y="2845905"/>
              <a:ext cx="0" cy="20269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772218" y="2944704"/>
              <a:ext cx="0" cy="10389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539081" y="2373331"/>
            <a:ext cx="3401773" cy="1161177"/>
            <a:chOff x="3539080" y="2373330"/>
            <a:chExt cx="3401773" cy="1161177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3539080" y="2761751"/>
              <a:ext cx="0" cy="8415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3727341" y="2373330"/>
              <a:ext cx="0" cy="31377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949202" y="2524293"/>
              <a:ext cx="0" cy="29631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4177690" y="3385217"/>
              <a:ext cx="0" cy="14929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257855" y="3237762"/>
              <a:ext cx="0" cy="7355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5868257" y="3069265"/>
              <a:ext cx="0" cy="23387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176806" y="2944704"/>
              <a:ext cx="0" cy="12456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940853" y="3238346"/>
              <a:ext cx="0" cy="15687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059058" y="1847851"/>
            <a:ext cx="6548242" cy="2780938"/>
            <a:chOff x="1059058" y="1847850"/>
            <a:chExt cx="6548242" cy="278093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54616" y="4203700"/>
              <a:ext cx="58526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949202" y="4259456"/>
              <a:ext cx="21073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1D index of space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V="1">
              <a:off x="1546204" y="1847850"/>
              <a:ext cx="14073" cy="2125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 rot="16200000">
              <a:off x="266629" y="2760038"/>
              <a:ext cx="19541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Value of interest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464436" y="774235"/>
            <a:ext cx="1420231" cy="43524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631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989925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16668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443411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66847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895214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12195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348700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573762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800503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027246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253989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479051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705794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3253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59278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76150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8245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14988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44173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666791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2893534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20277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347020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357208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3798823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025566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25230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477369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70411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4930855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157598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7615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988245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221498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441730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2666791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289353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3120277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34702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3572080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3798823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02556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252309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477369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04112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4930855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5157598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385006" y="1636722"/>
            <a:ext cx="226742" cy="111929"/>
          </a:xfrm>
          <a:prstGeom prst="rect">
            <a:avLst/>
          </a:prstGeom>
          <a:solidFill>
            <a:srgbClr val="5BB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611747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5838490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065233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6290295" y="1636722"/>
            <a:ext cx="226742" cy="1119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6517036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743779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6970522" y="1636722"/>
            <a:ext cx="226742" cy="111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7195584" y="1636722"/>
            <a:ext cx="226742" cy="111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5383324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5610067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5836810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06355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288613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6515356" y="1501780"/>
            <a:ext cx="226742" cy="1119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6742099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968842" y="1501780"/>
            <a:ext cx="226742" cy="1119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7193902" y="1501780"/>
            <a:ext cx="226742" cy="1119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383324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5610067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836810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6063552" y="1356564"/>
            <a:ext cx="226742" cy="1119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6288613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515356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6742099" y="1356564"/>
            <a:ext cx="226742" cy="111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96884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193902" y="1356564"/>
            <a:ext cx="226742" cy="111929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1" y="1286861"/>
                <a:ext cx="319896" cy="215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ectangle 174"/>
              <p:cNvSpPr/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5" name="Rectangle 1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442747"/>
                <a:ext cx="322268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Rectangle 175"/>
              <p:cNvSpPr/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6" name="Rectangle 1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10" y="1585304"/>
                <a:ext cx="322268" cy="2154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7" name="Group 186"/>
          <p:cNvGrpSpPr/>
          <p:nvPr/>
        </p:nvGrpSpPr>
        <p:grpSpPr>
          <a:xfrm>
            <a:off x="1754505" y="2533711"/>
            <a:ext cx="5409455" cy="933704"/>
            <a:chOff x="2339339" y="3378281"/>
            <a:chExt cx="7212607" cy="1244939"/>
          </a:xfrm>
        </p:grpSpPr>
        <p:grpSp>
          <p:nvGrpSpPr>
            <p:cNvPr id="152" name="Group 151"/>
            <p:cNvGrpSpPr/>
            <p:nvPr/>
          </p:nvGrpSpPr>
          <p:grpSpPr>
            <a:xfrm>
              <a:off x="2339339" y="3378281"/>
              <a:ext cx="7212607" cy="1244939"/>
              <a:chOff x="570146" y="2484744"/>
              <a:chExt cx="3371712" cy="933704"/>
            </a:xfrm>
          </p:grpSpPr>
          <p:cxnSp>
            <p:nvCxnSpPr>
              <p:cNvPr id="153" name="Elbow Connector 152"/>
              <p:cNvCxnSpPr/>
              <p:nvPr/>
            </p:nvCxnSpPr>
            <p:spPr>
              <a:xfrm>
                <a:off x="570146" y="2535006"/>
                <a:ext cx="503433" cy="27749"/>
              </a:xfrm>
              <a:prstGeom prst="bentConnector3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4" name="Elbow Connector 153"/>
              <p:cNvCxnSpPr>
                <a:endCxn id="39" idx="6"/>
              </p:cNvCxnSpPr>
              <p:nvPr/>
            </p:nvCxnSpPr>
            <p:spPr>
              <a:xfrm>
                <a:off x="1071990" y="2484744"/>
                <a:ext cx="501914" cy="397894"/>
              </a:xfrm>
              <a:prstGeom prst="bentConnector3">
                <a:avLst>
                  <a:gd name="adj1" fmla="val 50320"/>
                </a:avLst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5" name="Elbow Connector 154"/>
              <p:cNvCxnSpPr>
                <a:stCxn id="39" idx="6"/>
              </p:cNvCxnSpPr>
              <p:nvPr/>
            </p:nvCxnSpPr>
            <p:spPr>
              <a:xfrm flipV="1">
                <a:off x="1573904" y="2691621"/>
                <a:ext cx="114939" cy="191017"/>
              </a:xfrm>
              <a:prstGeom prst="bentConnector2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6" name="Elbow Connector 155"/>
              <p:cNvCxnSpPr/>
              <p:nvPr/>
            </p:nvCxnSpPr>
            <p:spPr>
              <a:xfrm>
                <a:off x="1686810" y="2696444"/>
                <a:ext cx="297816" cy="140394"/>
              </a:xfrm>
              <a:prstGeom prst="bentConnector3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Elbow Connector 156"/>
              <p:cNvCxnSpPr>
                <a:stCxn id="47" idx="6"/>
              </p:cNvCxnSpPr>
              <p:nvPr/>
            </p:nvCxnSpPr>
            <p:spPr>
              <a:xfrm>
                <a:off x="1984626" y="2850343"/>
                <a:ext cx="10986" cy="568105"/>
              </a:xfrm>
              <a:prstGeom prst="bentConnector2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8" name="Elbow Connector 157"/>
              <p:cNvCxnSpPr/>
              <p:nvPr/>
            </p:nvCxnSpPr>
            <p:spPr>
              <a:xfrm flipV="1">
                <a:off x="1993529" y="3144271"/>
                <a:ext cx="349297" cy="270645"/>
              </a:xfrm>
              <a:prstGeom prst="bentConnector3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8" name="Elbow Connector 167"/>
              <p:cNvCxnSpPr/>
              <p:nvPr/>
            </p:nvCxnSpPr>
            <p:spPr>
              <a:xfrm>
                <a:off x="2336660" y="2999117"/>
                <a:ext cx="349786" cy="184435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0" name="Elbow Connector 169"/>
              <p:cNvCxnSpPr/>
              <p:nvPr/>
            </p:nvCxnSpPr>
            <p:spPr>
              <a:xfrm>
                <a:off x="2688379" y="3181494"/>
                <a:ext cx="450063" cy="31582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1" name="Elbow Connector 170"/>
              <p:cNvCxnSpPr/>
              <p:nvPr/>
            </p:nvCxnSpPr>
            <p:spPr>
              <a:xfrm flipV="1">
                <a:off x="3137658" y="2846619"/>
                <a:ext cx="336930" cy="210622"/>
              </a:xfrm>
              <a:prstGeom prst="bentConnector3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2" name="Elbow Connector 171"/>
              <p:cNvCxnSpPr/>
              <p:nvPr/>
            </p:nvCxnSpPr>
            <p:spPr>
              <a:xfrm>
                <a:off x="3472099" y="2848909"/>
                <a:ext cx="469759" cy="514750"/>
              </a:xfrm>
              <a:prstGeom prst="bentConnector3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83" name="Straight Connector 182"/>
            <p:cNvCxnSpPr/>
            <p:nvPr/>
          </p:nvCxnSpPr>
          <p:spPr>
            <a:xfrm flipV="1">
              <a:off x="3406800" y="3383754"/>
              <a:ext cx="0" cy="985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6131373" y="4064112"/>
              <a:ext cx="0" cy="196653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7838437" y="4145511"/>
              <a:ext cx="0" cy="196653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9" name="Title 5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Model-based </a:t>
            </a:r>
            <a:r>
              <a:rPr lang="en-US" dirty="0" err="1"/>
              <a:t>geostatistics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1-D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39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1E776F5-9A26-455E-BF09-7D727D022004}" type="slidenum">
              <a:rPr>
                <a:solidFill>
                  <a:srgbClr val="000000"/>
                </a:solidFill>
              </a:rPr>
              <a:pPr/>
              <a:t>44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69" name="Title 5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Model-based </a:t>
            </a:r>
            <a:r>
              <a:rPr lang="en-US" dirty="0" err="1"/>
              <a:t>geostatistics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Bayesian </a:t>
            </a:r>
            <a:r>
              <a:rPr lang="en-US" sz="1800" b="0" i="1" dirty="0" err="1" smtClean="0">
                <a:solidFill>
                  <a:prstClr val="black"/>
                </a:solidFill>
                <a:latin typeface="Calibri"/>
                <a:cs typeface="Century Gothic"/>
              </a:rPr>
              <a:t>geostatistics</a:t>
            </a: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 and uncertainty</a:t>
            </a:r>
            <a:endParaRPr lang="en-US" dirty="0"/>
          </a:p>
        </p:txBody>
      </p:sp>
      <p:pic>
        <p:nvPicPr>
          <p:cNvPr id="173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11" y="935309"/>
            <a:ext cx="6719948" cy="3588812"/>
          </a:xfrm>
        </p:spPr>
      </p:pic>
      <p:sp>
        <p:nvSpPr>
          <p:cNvPr id="174" name="Content Placeholder 2"/>
          <p:cNvSpPr txBox="1">
            <a:spLocks/>
          </p:cNvSpPr>
          <p:nvPr/>
        </p:nvSpPr>
        <p:spPr bwMode="auto">
          <a:xfrm>
            <a:off x="1545447" y="4908167"/>
            <a:ext cx="7230253" cy="23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900" i="1" kern="0" dirty="0" err="1">
                <a:solidFill>
                  <a:schemeClr val="bg1"/>
                </a:solidFill>
              </a:rPr>
              <a:t>Patil</a:t>
            </a:r>
            <a:r>
              <a:rPr lang="en-US" sz="900" i="1" kern="0" dirty="0">
                <a:solidFill>
                  <a:schemeClr val="bg1"/>
                </a:solidFill>
              </a:rPr>
              <a:t>, </a:t>
            </a:r>
            <a:r>
              <a:rPr lang="en-US" sz="900" i="1" kern="0" dirty="0" err="1">
                <a:solidFill>
                  <a:schemeClr val="bg1"/>
                </a:solidFill>
              </a:rPr>
              <a:t>Gething</a:t>
            </a:r>
            <a:r>
              <a:rPr lang="en-US" sz="900" i="1" kern="0" dirty="0">
                <a:solidFill>
                  <a:schemeClr val="bg1"/>
                </a:solidFill>
              </a:rPr>
              <a:t>, </a:t>
            </a:r>
            <a:r>
              <a:rPr lang="en-US" sz="900" i="1" kern="0" dirty="0" err="1">
                <a:solidFill>
                  <a:schemeClr val="bg1"/>
                </a:solidFill>
              </a:rPr>
              <a:t>Piel</a:t>
            </a:r>
            <a:r>
              <a:rPr lang="en-US" sz="900" i="1" kern="0" dirty="0">
                <a:solidFill>
                  <a:schemeClr val="bg1"/>
                </a:solidFill>
              </a:rPr>
              <a:t>, and Hay. Trends </a:t>
            </a:r>
            <a:r>
              <a:rPr lang="en-US" sz="900" i="1" kern="0" dirty="0" err="1">
                <a:solidFill>
                  <a:schemeClr val="bg1"/>
                </a:solidFill>
              </a:rPr>
              <a:t>Parasitol</a:t>
            </a:r>
            <a:r>
              <a:rPr lang="en-US" sz="900" i="1" kern="0" dirty="0">
                <a:solidFill>
                  <a:schemeClr val="bg1"/>
                </a:solidFill>
              </a:rPr>
              <a:t>. 2011 Jun; 27(6): 246–253. </a:t>
            </a:r>
          </a:p>
        </p:txBody>
      </p:sp>
    </p:spTree>
    <p:extLst>
      <p:ext uri="{BB962C8B-B14F-4D97-AF65-F5344CB8AC3E}">
        <p14:creationId xmlns:p14="http://schemas.microsoft.com/office/powerpoint/2010/main" val="2580852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 smtClean="0"/>
              <a:t>Diarrhea prevalence in Africa</a:t>
            </a:r>
            <a:br>
              <a:rPr lang="en-US" dirty="0" smtClean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2015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2"/>
          <a:stretch/>
        </p:blipFill>
        <p:spPr>
          <a:xfrm>
            <a:off x="4519238" y="1298642"/>
            <a:ext cx="4487360" cy="2225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24"/>
          <a:stretch/>
        </p:blipFill>
        <p:spPr>
          <a:xfrm>
            <a:off x="27156" y="1263784"/>
            <a:ext cx="4496205" cy="2260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7" r="87371" b="-1"/>
          <a:stretch/>
        </p:blipFill>
        <p:spPr>
          <a:xfrm>
            <a:off x="162866" y="2631331"/>
            <a:ext cx="566708" cy="1142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9306" y="3404681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09127" y="977910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19238" y="2411464"/>
            <a:ext cx="660741" cy="114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41706" y="3557081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15182" y="1143000"/>
            <a:ext cx="6785043" cy="3033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2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 smtClean="0"/>
              <a:t>Diarrhea prevalence in Africa</a:t>
            </a:r>
            <a:br>
              <a:rPr lang="en-US" dirty="0" smtClean="0"/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2"/>
          <a:stretch/>
        </p:blipFill>
        <p:spPr>
          <a:xfrm>
            <a:off x="4519238" y="1298642"/>
            <a:ext cx="4487360" cy="2225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24"/>
          <a:stretch/>
        </p:blipFill>
        <p:spPr>
          <a:xfrm>
            <a:off x="27156" y="1263784"/>
            <a:ext cx="4496205" cy="2260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7" r="87371" b="-1"/>
          <a:stretch/>
        </p:blipFill>
        <p:spPr>
          <a:xfrm>
            <a:off x="162866" y="2631331"/>
            <a:ext cx="566708" cy="1142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9306" y="3404681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09127" y="977910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19238" y="2411464"/>
            <a:ext cx="660741" cy="114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41706" y="3557081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15182" y="1143000"/>
            <a:ext cx="4523363" cy="3033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86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800219"/>
          </a:xfrm>
        </p:spPr>
        <p:txBody>
          <a:bodyPr/>
          <a:lstStyle/>
          <a:p>
            <a:r>
              <a:rPr lang="en-US" dirty="0" smtClean="0"/>
              <a:t>Diarrhea prevalence in Africa</a:t>
            </a:r>
            <a:br>
              <a:rPr lang="en-US" dirty="0" smtClean="0"/>
            </a:br>
            <a:r>
              <a:rPr lang="en-US" sz="2000" b="0" i="1" dirty="0">
                <a:solidFill>
                  <a:prstClr val="black"/>
                </a:solidFill>
                <a:latin typeface="Calibri"/>
                <a:cs typeface="Century Gothic"/>
              </a:rPr>
              <a:t>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2"/>
          <a:stretch/>
        </p:blipFill>
        <p:spPr>
          <a:xfrm>
            <a:off x="4519238" y="1298642"/>
            <a:ext cx="4487360" cy="2225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24"/>
          <a:stretch/>
        </p:blipFill>
        <p:spPr>
          <a:xfrm>
            <a:off x="27156" y="1263784"/>
            <a:ext cx="4496205" cy="2260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7" r="87371" b="-1"/>
          <a:stretch/>
        </p:blipFill>
        <p:spPr>
          <a:xfrm>
            <a:off x="162866" y="2631331"/>
            <a:ext cx="566708" cy="1142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9306" y="3404681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09127" y="977910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19238" y="2411464"/>
            <a:ext cx="660741" cy="114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41706" y="3557081"/>
            <a:ext cx="744166" cy="466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21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48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1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30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21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/>
              <a:t>GBD overview</a:t>
            </a:r>
            <a:r>
              <a:rPr lang="en-US" sz="3200" dirty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Generating evidence to improve the world’s </a:t>
            </a: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health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907" y="1344130"/>
            <a:ext cx="4264313" cy="2804739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55104" y="986048"/>
            <a:ext cx="4329485" cy="3415036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rgbClr val="404040"/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  <a:buClr>
                <a:srgbClr val="81D158"/>
              </a:buClr>
            </a:pPr>
            <a:r>
              <a:rPr lang="en-US" sz="1600" kern="0" dirty="0" smtClean="0">
                <a:latin typeface="+mj-lt"/>
              </a:rPr>
              <a:t>A </a:t>
            </a:r>
            <a:r>
              <a:rPr lang="en-US" sz="1600" b="1" kern="0" dirty="0" smtClean="0">
                <a:latin typeface="+mj-lt"/>
              </a:rPr>
              <a:t>systematic, scientific </a:t>
            </a:r>
            <a:r>
              <a:rPr lang="en-US" sz="1600" kern="0" dirty="0" smtClean="0">
                <a:latin typeface="+mj-lt"/>
              </a:rPr>
              <a:t>effort to quantify the </a:t>
            </a:r>
            <a:r>
              <a:rPr lang="en-US" sz="1600" b="1" kern="0" dirty="0" smtClean="0">
                <a:latin typeface="+mj-lt"/>
              </a:rPr>
              <a:t>comparative</a:t>
            </a:r>
            <a:r>
              <a:rPr lang="en-US" sz="1600" kern="0" dirty="0" smtClean="0">
                <a:latin typeface="+mj-lt"/>
              </a:rPr>
              <a:t> magnitude of </a:t>
            </a:r>
            <a:r>
              <a:rPr lang="en-US" sz="1600" b="1" kern="0" dirty="0" smtClean="0">
                <a:latin typeface="+mj-lt"/>
              </a:rPr>
              <a:t>health loss </a:t>
            </a:r>
            <a:r>
              <a:rPr lang="en-US" sz="1600" kern="0" dirty="0" smtClean="0">
                <a:latin typeface="+mj-lt"/>
              </a:rPr>
              <a:t>from all major diseases, injuries, and risk factors</a:t>
            </a:r>
          </a:p>
          <a:p>
            <a:pPr marL="0" indent="0">
              <a:spcAft>
                <a:spcPts val="0"/>
              </a:spcAft>
              <a:buClr>
                <a:srgbClr val="81D158"/>
              </a:buClr>
              <a:buFontTx/>
              <a:buNone/>
            </a:pPr>
            <a:endParaRPr lang="en-US" sz="1400" b="1" kern="0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81D158"/>
              </a:buClr>
            </a:pPr>
            <a:r>
              <a:rPr lang="en-US" sz="1600" b="1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Comprehensively </a:t>
            </a:r>
            <a:r>
              <a:rPr lang="en-US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and </a:t>
            </a:r>
            <a:r>
              <a:rPr lang="en-US" sz="1600" b="1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comparably</a:t>
            </a:r>
            <a:r>
              <a:rPr lang="en-US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produces annual estimates at the global, regional, and country levels by sex and age group for: </a:t>
            </a:r>
          </a:p>
          <a:p>
            <a:pPr marL="800089" lvl="1" indent="-342900">
              <a:spcAft>
                <a:spcPts val="0"/>
              </a:spcAft>
              <a:buClr>
                <a:srgbClr val="81D158"/>
              </a:buClr>
              <a:buFont typeface="+mj-lt"/>
              <a:buAutoNum type="arabicPeriod"/>
            </a:pPr>
            <a:r>
              <a:rPr lang="en-US" sz="1400" b="1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Cause-specific</a:t>
            </a:r>
            <a:r>
              <a:rPr lang="en-US" sz="14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mortality</a:t>
            </a:r>
          </a:p>
          <a:p>
            <a:pPr marL="800089" lvl="1" indent="-342900">
              <a:spcAft>
                <a:spcPts val="0"/>
              </a:spcAft>
              <a:buClr>
                <a:srgbClr val="81D158"/>
              </a:buClr>
              <a:buFont typeface="+mj-lt"/>
              <a:buAutoNum type="arabicPeriod"/>
            </a:pPr>
            <a:r>
              <a:rPr lang="en-US" sz="1400" b="1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Disability-adjusted life years (DALYs) </a:t>
            </a:r>
            <a:r>
              <a:rPr lang="en-US" sz="14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due to specific diseases, injuries, and risk factors</a:t>
            </a:r>
            <a:endParaRPr lang="en-US" sz="1400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3195" y="1083466"/>
            <a:ext cx="404102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500" b="1" dirty="0">
                <a:latin typeface="+mj-lt"/>
                <a:ea typeface="+mj-ea"/>
                <a:cs typeface="+mj-cs"/>
              </a:rPr>
              <a:t>Number </a:t>
            </a:r>
            <a:r>
              <a:rPr lang="en-US" sz="1500" b="1" dirty="0" smtClean="0">
                <a:latin typeface="+mj-lt"/>
                <a:ea typeface="+mj-ea"/>
                <a:cs typeface="+mj-cs"/>
              </a:rPr>
              <a:t>of Deaths per Region by Etiology</a:t>
            </a:r>
            <a:endParaRPr lang="en-US" sz="15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5768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36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27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5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79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68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15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10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88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92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1" y="731521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2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/>
              <a:t>GBD overview</a:t>
            </a:r>
            <a:r>
              <a:rPr lang="en-US" sz="3200" dirty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Producing multiple metrics for health 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9357" y="885637"/>
            <a:ext cx="8314250" cy="2664070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rgbClr val="404040"/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257175" lvl="1" indent="-257175">
              <a:defRPr/>
            </a:pPr>
            <a:r>
              <a:rPr lang="en-US" sz="1600" b="1" dirty="0">
                <a:solidFill>
                  <a:srgbClr val="000000"/>
                </a:solidFill>
              </a:rPr>
              <a:t>Traditional metrics: </a:t>
            </a:r>
            <a:r>
              <a:rPr lang="en-US" sz="1600" dirty="0">
                <a:solidFill>
                  <a:srgbClr val="000000"/>
                </a:solidFill>
              </a:rPr>
              <a:t>Disease and injury prevalence and incidence, death numbers and </a:t>
            </a:r>
            <a:r>
              <a:rPr lang="en-US" sz="1600" dirty="0" smtClean="0">
                <a:solidFill>
                  <a:srgbClr val="000000"/>
                </a:solidFill>
              </a:rPr>
              <a:t>rates</a:t>
            </a:r>
          </a:p>
          <a:p>
            <a:pPr marL="257175" lvl="1" indent="-257175"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257175" lvl="1" indent="-257175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Years </a:t>
            </a:r>
            <a:r>
              <a:rPr lang="en-US" sz="1600" b="1" dirty="0">
                <a:solidFill>
                  <a:srgbClr val="000000"/>
                </a:solidFill>
              </a:rPr>
              <a:t>of life lost (YLLs) </a:t>
            </a:r>
            <a:r>
              <a:rPr lang="en-US" sz="1600" dirty="0">
                <a:solidFill>
                  <a:srgbClr val="000000"/>
                </a:solidFill>
              </a:rPr>
              <a:t>due to premature mortality – count the number of years lost at each age compared to a reference life expectancy of 86 at birth.  </a:t>
            </a:r>
          </a:p>
          <a:p>
            <a:pPr marL="257175" lvl="1" indent="-257175"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marL="257175" lvl="1" indent="-257175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Years </a:t>
            </a:r>
            <a:r>
              <a:rPr lang="en-US" sz="1600" b="1" dirty="0">
                <a:solidFill>
                  <a:srgbClr val="000000"/>
                </a:solidFill>
              </a:rPr>
              <a:t>lived with disability (YLDs) </a:t>
            </a:r>
            <a:r>
              <a:rPr lang="en-US" sz="1600" dirty="0">
                <a:solidFill>
                  <a:srgbClr val="000000"/>
                </a:solidFill>
              </a:rPr>
              <a:t>for a cause in an age-sex group equals the prevalence of the condition times the disability weight for that condition. </a:t>
            </a:r>
          </a:p>
          <a:p>
            <a:pPr marL="257175" lvl="1" indent="-257175">
              <a:defRPr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marL="257175" lvl="1" indent="-257175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Disability-adjusted </a:t>
            </a:r>
            <a:r>
              <a:rPr lang="en-US" sz="1600" b="1" dirty="0">
                <a:solidFill>
                  <a:srgbClr val="000000"/>
                </a:solidFill>
              </a:rPr>
              <a:t>life years (DALYs) </a:t>
            </a:r>
            <a:r>
              <a:rPr lang="en-US" sz="1600" dirty="0">
                <a:solidFill>
                  <a:srgbClr val="000000"/>
                </a:solidFill>
              </a:rPr>
              <a:t>are the sum of YLLs and YLDs and are an overall metric of the burden of disease.   </a:t>
            </a:r>
          </a:p>
          <a:p>
            <a:pPr marL="0" indent="0">
              <a:buNone/>
              <a:defRPr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951365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79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2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9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/>
              <a:t>Diarrhea prevalence in Africa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731520"/>
            <a:ext cx="3852949" cy="385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46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Diarrhea prevalence in </a:t>
            </a:r>
            <a:r>
              <a:rPr lang="en-US" dirty="0" smtClean="0"/>
              <a:t>Africa</a:t>
            </a:r>
            <a:br>
              <a:rPr lang="en-US" dirty="0" smtClean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Uncertainty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7" y="1102399"/>
            <a:ext cx="8764621" cy="291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7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69441"/>
          </a:xfrm>
        </p:spPr>
        <p:txBody>
          <a:bodyPr/>
          <a:lstStyle/>
          <a:p>
            <a:r>
              <a:rPr lang="en-US" dirty="0"/>
              <a:t>Diarrhea prevalence in Africa</a:t>
            </a:r>
            <a:br>
              <a:rPr lang="en-US" dirty="0"/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Change over time and forecast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8"/>
          <a:stretch/>
        </p:blipFill>
        <p:spPr>
          <a:xfrm>
            <a:off x="1091085" y="1000257"/>
            <a:ext cx="6867111" cy="34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6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5021" y="938719"/>
            <a:ext cx="7830766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/>
              <a:t>Complete data collection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/>
              <a:t>Model validation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/>
              <a:t>Incorporate uncertainty from modeling efforts for key covariates </a:t>
            </a:r>
          </a:p>
          <a:p>
            <a:pPr marL="742950" lvl="1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/>
              <a:t>WASH</a:t>
            </a:r>
          </a:p>
          <a:p>
            <a:pPr marL="742950" lvl="1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accine coverage</a:t>
            </a:r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/>
              <a:t>Deeper dive into lower respiratory infection data </a:t>
            </a:r>
          </a:p>
          <a:p>
            <a:pPr marL="742950" lvl="1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ppearance of negative correlations in time</a:t>
            </a:r>
          </a:p>
          <a:p>
            <a:pPr marL="742950" lvl="1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54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 smtClean="0"/>
              <a:t>Go Global!!!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34910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492443"/>
          </a:xfrm>
        </p:spPr>
        <p:txBody>
          <a:bodyPr/>
          <a:lstStyle/>
          <a:p>
            <a:r>
              <a:rPr lang="en-US" dirty="0" smtClean="0"/>
              <a:t>Thank you on behalf of our team!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67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04" y="745277"/>
            <a:ext cx="1472628" cy="1810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63" y="2791457"/>
            <a:ext cx="1046164" cy="129649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533" y="715408"/>
            <a:ext cx="1409176" cy="1920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051" y="2650464"/>
            <a:ext cx="1435731" cy="1894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5668" y="4126588"/>
            <a:ext cx="16905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950" dirty="0" smtClean="0">
                <a:solidFill>
                  <a:srgbClr val="92C67C"/>
                </a:solidFill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Jonathan Mosser</a:t>
            </a:r>
            <a:r>
              <a:rPr lang="en-US" sz="950" dirty="0" smtClean="0"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/>
            </a:r>
            <a:br>
              <a:rPr lang="en-US" sz="950" dirty="0" smtClean="0"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</a:br>
            <a:r>
              <a:rPr lang="en-US" sz="950" dirty="0" smtClean="0">
                <a:latin typeface="Segoe UI" panose="020B0502040204020203" pitchFamily="34" charset="0"/>
                <a:ea typeface="Arial Unicode MS" panose="020B0604020202020204" pitchFamily="34" charset="-128"/>
                <a:cs typeface="Segoe UI" panose="020B0502040204020203" pitchFamily="34" charset="0"/>
              </a:rPr>
              <a:t>Postdoc Fellow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4474"/>
          <a:stretch/>
        </p:blipFill>
        <p:spPr>
          <a:xfrm>
            <a:off x="6005506" y="667119"/>
            <a:ext cx="1381125" cy="1974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-1" b="3521"/>
          <a:stretch/>
        </p:blipFill>
        <p:spPr>
          <a:xfrm>
            <a:off x="5984133" y="2680682"/>
            <a:ext cx="1447800" cy="197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612" y="723434"/>
            <a:ext cx="1426889" cy="1960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2459" y="2654609"/>
            <a:ext cx="1457325" cy="186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781" y="2663350"/>
            <a:ext cx="1333500" cy="19716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2287" y="4118725"/>
            <a:ext cx="1057275" cy="5048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2353" y="702127"/>
            <a:ext cx="1428750" cy="2038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326" y="715408"/>
            <a:ext cx="1451302" cy="1958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14" y="2754410"/>
            <a:ext cx="1301405" cy="130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59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1169551"/>
          </a:xfrm>
        </p:spPr>
        <p:txBody>
          <a:bodyPr/>
          <a:lstStyle/>
          <a:p>
            <a:r>
              <a:rPr lang="en-US" sz="2400" kern="1200" dirty="0" smtClean="0"/>
              <a:t>GBD overview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Improving upon existing estimation efforts</a:t>
            </a:r>
            <a:b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</a:b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7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1877" y="938385"/>
            <a:ext cx="8236324" cy="3374239"/>
          </a:xfrm>
          <a:prstGeom prst="rect">
            <a:avLst/>
          </a:prstGeom>
        </p:spPr>
        <p:txBody>
          <a:bodyPr/>
          <a:lstStyle>
            <a:lvl1pPr marL="231775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rgbClr val="404040"/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257169" indent="-257169">
              <a:spcAft>
                <a:spcPts val="0"/>
              </a:spcAft>
              <a:buClr>
                <a:srgbClr val="81D158"/>
              </a:buClr>
            </a:pPr>
            <a:r>
              <a:rPr lang="en-US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The GBD 2016 study has </a:t>
            </a:r>
            <a:r>
              <a:rPr lang="en-US" sz="1600" b="1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substantially expanded its analyses </a:t>
            </a:r>
            <a:r>
              <a:rPr lang="en-US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to:</a:t>
            </a:r>
          </a:p>
          <a:p>
            <a:pPr lvl="1">
              <a:defRPr/>
            </a:pPr>
            <a:r>
              <a:rPr lang="en-US" kern="0" dirty="0" smtClean="0">
                <a:solidFill>
                  <a:prstClr val="black"/>
                </a:solidFill>
                <a:latin typeface="+mj-lt"/>
              </a:rPr>
              <a:t>Expanded subnational </a:t>
            </a:r>
            <a:br>
              <a:rPr lang="en-US" kern="0" dirty="0" smtClean="0">
                <a:solidFill>
                  <a:prstClr val="black"/>
                </a:solidFill>
                <a:latin typeface="+mj-lt"/>
              </a:rPr>
            </a:br>
            <a:r>
              <a:rPr lang="en-US" kern="0" dirty="0" smtClean="0">
                <a:solidFill>
                  <a:prstClr val="black"/>
                </a:solidFill>
                <a:latin typeface="+mj-lt"/>
              </a:rPr>
              <a:t>estimation</a:t>
            </a:r>
          </a:p>
          <a:p>
            <a:pPr lvl="1">
              <a:defRPr/>
            </a:pPr>
            <a:r>
              <a:rPr lang="en-US" kern="0" dirty="0" smtClean="0">
                <a:latin typeface="+mj-lt"/>
              </a:rPr>
              <a:t>Over 300 diseases and </a:t>
            </a:r>
            <a:br>
              <a:rPr lang="en-US" kern="0" dirty="0" smtClean="0">
                <a:latin typeface="+mj-lt"/>
              </a:rPr>
            </a:br>
            <a:r>
              <a:rPr lang="en-US" kern="0" dirty="0" smtClean="0">
                <a:latin typeface="+mj-lt"/>
              </a:rPr>
              <a:t>injuries, 2,337 sequelae, </a:t>
            </a:r>
            <a:br>
              <a:rPr lang="en-US" kern="0" dirty="0" smtClean="0">
                <a:latin typeface="+mj-lt"/>
              </a:rPr>
            </a:br>
            <a:r>
              <a:rPr lang="en-US" kern="0" dirty="0" smtClean="0">
                <a:latin typeface="+mj-lt"/>
              </a:rPr>
              <a:t>76 risk factors</a:t>
            </a:r>
            <a:endParaRPr lang="en-US" kern="0" dirty="0" smtClean="0">
              <a:solidFill>
                <a:prstClr val="black"/>
              </a:solidFill>
              <a:latin typeface="+mj-lt"/>
            </a:endParaRPr>
          </a:p>
          <a:p>
            <a:pPr lvl="1">
              <a:defRPr/>
            </a:pPr>
            <a:r>
              <a:rPr lang="en-US" kern="0" dirty="0" smtClean="0">
                <a:solidFill>
                  <a:prstClr val="black"/>
                </a:solidFill>
                <a:latin typeface="+mj-lt"/>
              </a:rPr>
              <a:t>Cover the time period of </a:t>
            </a:r>
            <a:br>
              <a:rPr lang="en-US" kern="0" dirty="0" smtClean="0">
                <a:solidFill>
                  <a:prstClr val="black"/>
                </a:solidFill>
                <a:latin typeface="+mj-lt"/>
              </a:rPr>
            </a:br>
            <a:r>
              <a:rPr lang="en-US" kern="0" dirty="0" smtClean="0">
                <a:solidFill>
                  <a:prstClr val="black"/>
                </a:solidFill>
                <a:latin typeface="+mj-lt"/>
              </a:rPr>
              <a:t>1990–2016 and </a:t>
            </a:r>
            <a:br>
              <a:rPr lang="en-US" kern="0" dirty="0" smtClean="0">
                <a:solidFill>
                  <a:prstClr val="black"/>
                </a:solidFill>
                <a:latin typeface="+mj-lt"/>
              </a:rPr>
            </a:br>
            <a:r>
              <a:rPr lang="en-US" kern="0" dirty="0" smtClean="0">
                <a:solidFill>
                  <a:prstClr val="black"/>
                </a:solidFill>
                <a:latin typeface="+mj-lt"/>
              </a:rPr>
              <a:t>re-estimate previous time </a:t>
            </a:r>
            <a:br>
              <a:rPr lang="en-US" kern="0" dirty="0" smtClean="0">
                <a:solidFill>
                  <a:prstClr val="black"/>
                </a:solidFill>
                <a:latin typeface="+mj-lt"/>
              </a:rPr>
            </a:br>
            <a:r>
              <a:rPr lang="en-US" kern="0" dirty="0" smtClean="0">
                <a:solidFill>
                  <a:prstClr val="black"/>
                </a:solidFill>
                <a:latin typeface="+mj-lt"/>
              </a:rPr>
              <a:t>periods</a:t>
            </a:r>
          </a:p>
          <a:p>
            <a:endParaRPr lang="en-US" sz="1600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910" t="15349" r="53791" b="6780"/>
          <a:stretch/>
        </p:blipFill>
        <p:spPr>
          <a:xfrm>
            <a:off x="3602052" y="1365858"/>
            <a:ext cx="5029898" cy="31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64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/>
              <a:t>GBD overview</a:t>
            </a:r>
            <a:r>
              <a:rPr lang="en-US" sz="3200" dirty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>
                <a:solidFill>
                  <a:prstClr val="black"/>
                </a:solidFill>
                <a:latin typeface="Calibri"/>
                <a:cs typeface="Century Gothic"/>
              </a:rPr>
              <a:t>Engaging an international research collaboration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65074" y="900400"/>
            <a:ext cx="8653182" cy="4166191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2066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2pPr>
            <a:lvl3pPr marL="912813" indent="-2317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itchFamily="34" charset="0"/>
              <a:buChar char="─"/>
              <a:defRPr sz="1400">
                <a:solidFill>
                  <a:schemeClr val="tx1"/>
                </a:solidFill>
                <a:latin typeface="+mn-lt"/>
              </a:defRPr>
            </a:lvl3pPr>
            <a:lvl4pPr marL="1258888" indent="-231775" algn="l" rtl="0" eaLnBrk="0" fontAlgn="base" hangingPunct="0">
              <a:spcBef>
                <a:spcPct val="45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»"/>
              <a:defRPr sz="1600">
                <a:solidFill>
                  <a:srgbClr val="404040"/>
                </a:solidFill>
                <a:latin typeface="+mn-lt"/>
              </a:defRPr>
            </a:lvl4pPr>
            <a:lvl5pPr marL="1597025" indent="-223838" algn="l" rtl="0" eaLnBrk="0" fontAlgn="base" hangingPunct="0">
              <a:spcBef>
                <a:spcPct val="4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0542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114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686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25825" indent="-223838" algn="l" rtl="0" eaLnBrk="1" fontAlgn="base" hangingPunct="1">
              <a:spcBef>
                <a:spcPct val="4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r>
              <a:rPr lang="en-US" sz="16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Over 1,300 GBD collaborators in 114 countries contribute to analysis of data, provide country-specific insights, and </a:t>
            </a:r>
            <a:r>
              <a:rPr lang="en-US" sz="1600" b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champion the use of data for policymaking</a:t>
            </a:r>
            <a:r>
              <a:rPr lang="en-US" sz="16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Visualization tools are publicly available at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  <a:hlinkClick r:id="rId2"/>
              </a:rPr>
              <a:t>http://www.healthdata.org/results/data-visualizations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lang="en-US" sz="1600" kern="0" dirty="0"/>
          </a:p>
          <a:p>
            <a:pPr marL="342892" indent="-342892">
              <a:spcAft>
                <a:spcPts val="0"/>
              </a:spcAft>
              <a:buClr>
                <a:srgbClr val="81D158"/>
              </a:buClr>
            </a:pPr>
            <a:endParaRPr lang="en-US" sz="1600" kern="0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88" y="1459949"/>
            <a:ext cx="6359973" cy="24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38" y="169300"/>
            <a:ext cx="8191500" cy="738664"/>
          </a:xfrm>
        </p:spPr>
        <p:txBody>
          <a:bodyPr/>
          <a:lstStyle/>
          <a:p>
            <a:r>
              <a:rPr lang="en-US" sz="2400" kern="1200" dirty="0" smtClean="0"/>
              <a:t>Methods</a:t>
            </a:r>
            <a: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  <a:t/>
            </a:r>
            <a:br>
              <a:rPr lang="en-US" sz="3200" dirty="0" smtClean="0">
                <a:solidFill>
                  <a:srgbClr val="81D158"/>
                </a:solidFill>
                <a:latin typeface="Calibri"/>
                <a:cs typeface="Century Gothic"/>
              </a:rPr>
            </a:br>
            <a:r>
              <a:rPr lang="en-US" sz="1800" b="0" i="1" dirty="0" smtClean="0">
                <a:solidFill>
                  <a:prstClr val="black"/>
                </a:solidFill>
                <a:latin typeface="Calibri"/>
                <a:cs typeface="Century Gothic"/>
              </a:rPr>
              <a:t>Mortality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1E776F5-9A26-455E-BF09-7D727D022004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8150" y="878008"/>
            <a:ext cx="8229600" cy="4425287"/>
          </a:xfrm>
        </p:spPr>
        <p:txBody>
          <a:bodyPr/>
          <a:lstStyle/>
          <a:p>
            <a:r>
              <a:rPr lang="en-US" sz="1600" dirty="0" smtClean="0"/>
              <a:t>Modeled in the Cause of Death Ensemble modeling platform (</a:t>
            </a:r>
            <a:r>
              <a:rPr lang="en-US" sz="1600" dirty="0" err="1" smtClean="0"/>
              <a:t>CODEm</a:t>
            </a:r>
            <a:r>
              <a:rPr lang="en-US" sz="1600" dirty="0" smtClean="0"/>
              <a:t>)</a:t>
            </a:r>
          </a:p>
          <a:p>
            <a:pPr lvl="1"/>
            <a:r>
              <a:rPr lang="en-US" sz="1400" dirty="0" smtClean="0"/>
              <a:t>Vital registration, verbal autopsy, surveillance</a:t>
            </a:r>
          </a:p>
          <a:p>
            <a:pPr lvl="1"/>
            <a:r>
              <a:rPr lang="en-US" sz="1400" dirty="0" smtClean="0"/>
              <a:t>Suite of independent sub-models</a:t>
            </a:r>
          </a:p>
          <a:p>
            <a:pPr lvl="2"/>
            <a:r>
              <a:rPr lang="en-US" sz="1200" dirty="0" smtClean="0"/>
              <a:t>Covariates</a:t>
            </a:r>
          </a:p>
          <a:p>
            <a:pPr lvl="2"/>
            <a:r>
              <a:rPr lang="en-US" sz="1200" dirty="0" smtClean="0"/>
              <a:t>Space-time information</a:t>
            </a:r>
          </a:p>
          <a:p>
            <a:r>
              <a:rPr lang="en-US" sz="1600" dirty="0" smtClean="0"/>
              <a:t>Estimates by age, sex, year, location</a:t>
            </a:r>
          </a:p>
          <a:p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30" y="2721652"/>
            <a:ext cx="6152916" cy="14375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4568" y="4156696"/>
            <a:ext cx="3536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4"/>
              </a:spcBef>
              <a:buClr>
                <a:schemeClr val="accent1"/>
              </a:buClr>
              <a:buSzPct val="110000"/>
            </a:pPr>
            <a:r>
              <a:rPr lang="en-US" sz="1400" dirty="0">
                <a:hlinkClick r:id="rId3"/>
              </a:rPr>
              <a:t>http://vizhub.healthdata.org/cod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2679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HME ppt template_1109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5BBB0E"/>
      </a:accent1>
      <a:accent2>
        <a:srgbClr val="308600"/>
      </a:accent2>
      <a:accent3>
        <a:srgbClr val="4B3892"/>
      </a:accent3>
      <a:accent4>
        <a:srgbClr val="A6A6A6"/>
      </a:accent4>
      <a:accent5>
        <a:srgbClr val="16540A"/>
      </a:accent5>
      <a:accent6>
        <a:srgbClr val="CD6F49"/>
      </a:accent6>
      <a:hlink>
        <a:srgbClr val="4D8540"/>
      </a:hlink>
      <a:folHlink>
        <a:srgbClr val="4D854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spcBef>
            <a:spcPts val="54"/>
          </a:spcBef>
          <a:buClr>
            <a:schemeClr val="accent1"/>
          </a:buClr>
          <a:buSzPct val="110000"/>
          <a:defRPr sz="180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4C5B52"/>
        </a:dk1>
        <a:lt1>
          <a:srgbClr val="FFFFFF"/>
        </a:lt1>
        <a:dk2>
          <a:srgbClr val="000000"/>
        </a:dk2>
        <a:lt2>
          <a:srgbClr val="808080"/>
        </a:lt2>
        <a:accent1>
          <a:srgbClr val="48AA43"/>
        </a:accent1>
        <a:accent2>
          <a:srgbClr val="333399"/>
        </a:accent2>
        <a:accent3>
          <a:srgbClr val="FFFFFF"/>
        </a:accent3>
        <a:accent4>
          <a:srgbClr val="404C45"/>
        </a:accent4>
        <a:accent5>
          <a:srgbClr val="B1D2B0"/>
        </a:accent5>
        <a:accent6>
          <a:srgbClr val="2D2D8A"/>
        </a:accent6>
        <a:hlink>
          <a:srgbClr val="009999"/>
        </a:hlink>
        <a:folHlink>
          <a:srgbClr val="92C67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IHME ppt template_1109</Template>
  <TotalTime>2072</TotalTime>
  <Words>1730</Words>
  <Application>Microsoft Office PowerPoint</Application>
  <PresentationFormat>On-screen Show (16:9)</PresentationFormat>
  <Paragraphs>421</Paragraphs>
  <Slides>67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Arial Unicode MS</vt:lpstr>
      <vt:lpstr>Calibri</vt:lpstr>
      <vt:lpstr>Cambria</vt:lpstr>
      <vt:lpstr>Cambria Math</vt:lpstr>
      <vt:lpstr>Century Gothic</vt:lpstr>
      <vt:lpstr>Courier New</vt:lpstr>
      <vt:lpstr>MS Mincho</vt:lpstr>
      <vt:lpstr>Segoe UI</vt:lpstr>
      <vt:lpstr>Times New Roman</vt:lpstr>
      <vt:lpstr>IHME ppt template_1109</vt:lpstr>
      <vt:lpstr>The global burden of disease:  Diarrhea and lower respiratory infections</vt:lpstr>
      <vt:lpstr>Results</vt:lpstr>
      <vt:lpstr>Outline</vt:lpstr>
      <vt:lpstr>Introduction to IHME </vt:lpstr>
      <vt:lpstr>GBD overview Generating evidence to improve the world’s health</vt:lpstr>
      <vt:lpstr>GBD overview Producing multiple metrics for health </vt:lpstr>
      <vt:lpstr>GBD overview Improving upon existing estimation efforts </vt:lpstr>
      <vt:lpstr>GBD overview Engaging an international research collaboration</vt:lpstr>
      <vt:lpstr>Methods Mortality</vt:lpstr>
      <vt:lpstr>Methods Mortality</vt:lpstr>
      <vt:lpstr>Methods Morbidity</vt:lpstr>
      <vt:lpstr>Methods Morbidity</vt:lpstr>
      <vt:lpstr>Methods Etiology Attribution</vt:lpstr>
      <vt:lpstr>Methods Etiology Attribution</vt:lpstr>
      <vt:lpstr>Results</vt:lpstr>
      <vt:lpstr>Results Lower respiratory infection</vt:lpstr>
      <vt:lpstr>Results Lower respiratory infection</vt:lpstr>
      <vt:lpstr>Results Lower respiratory infection</vt:lpstr>
      <vt:lpstr>Results Lower respiratory infection</vt:lpstr>
      <vt:lpstr>Results Lower respiratory infection</vt:lpstr>
      <vt:lpstr>Results Lower respiratory infection</vt:lpstr>
      <vt:lpstr>Results Lower respiratory infection</vt:lpstr>
      <vt:lpstr>Results Lower respiratory infection</vt:lpstr>
      <vt:lpstr>Results Diarrheal diseases</vt:lpstr>
      <vt:lpstr>Results Diarrheal diseases</vt:lpstr>
      <vt:lpstr>Results Diarrheal diseases</vt:lpstr>
      <vt:lpstr>Results Diarrheal diseases</vt:lpstr>
      <vt:lpstr>Results Diarrheal diseases</vt:lpstr>
      <vt:lpstr>Results Diarrheal diseases</vt:lpstr>
      <vt:lpstr>Results Diarrheal diseases</vt:lpstr>
      <vt:lpstr>Results Diarrheal diseases</vt:lpstr>
      <vt:lpstr>Conclusions</vt:lpstr>
      <vt:lpstr>Mapping diarrheal prevalence in Africa</vt:lpstr>
      <vt:lpstr>Diarrhea data coverage</vt:lpstr>
      <vt:lpstr>Diarrhea data coverage</vt:lpstr>
      <vt:lpstr>Model-based geostatistics</vt:lpstr>
      <vt:lpstr>Model-based geostatistics Covariates</vt:lpstr>
      <vt:lpstr>Model-based geostatistics 1-D example</vt:lpstr>
      <vt:lpstr>Model-based geostatistics 1-D example</vt:lpstr>
      <vt:lpstr>Model-based geostatistics 1-D example</vt:lpstr>
      <vt:lpstr>Model-based geostatistics 1-D example</vt:lpstr>
      <vt:lpstr>Model-based geostatistics 1-D example</vt:lpstr>
      <vt:lpstr>Model-based geostatistics 1-D example</vt:lpstr>
      <vt:lpstr>Model-based geostatistics Bayesian geostatistics and uncertainty</vt:lpstr>
      <vt:lpstr>Diarrhea prevalence in Africa 2015</vt:lpstr>
      <vt:lpstr>Diarrhea prevalence in Africa 2015</vt:lpstr>
      <vt:lpstr>Diarrhea prevalence in Africa 2015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</vt:lpstr>
      <vt:lpstr>Diarrhea prevalence in Africa Uncertainty</vt:lpstr>
      <vt:lpstr>Diarrhea prevalence in Africa Change over time and forecast</vt:lpstr>
      <vt:lpstr>Next steps</vt:lpstr>
      <vt:lpstr>Thank you on behalf of our team!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Information</dc:title>
  <dc:creator>Nebula</dc:creator>
  <cp:lastModifiedBy>Bobby Reiner</cp:lastModifiedBy>
  <cp:revision>190</cp:revision>
  <dcterms:created xsi:type="dcterms:W3CDTF">2009-11-17T17:26:05Z</dcterms:created>
  <dcterms:modified xsi:type="dcterms:W3CDTF">2017-04-18T18:35:53Z</dcterms:modified>
</cp:coreProperties>
</file>