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4" r:id="rId2"/>
    <p:sldId id="278" r:id="rId3"/>
    <p:sldId id="302" r:id="rId4"/>
    <p:sldId id="322" r:id="rId5"/>
    <p:sldId id="326" r:id="rId6"/>
    <p:sldId id="327" r:id="rId7"/>
    <p:sldId id="325" r:id="rId8"/>
    <p:sldId id="328" r:id="rId9"/>
    <p:sldId id="323" r:id="rId10"/>
    <p:sldId id="329" r:id="rId11"/>
    <p:sldId id="305" r:id="rId12"/>
    <p:sldId id="320" r:id="rId13"/>
    <p:sldId id="321" r:id="rId14"/>
    <p:sldId id="335" r:id="rId15"/>
    <p:sldId id="334" r:id="rId16"/>
    <p:sldId id="336" r:id="rId17"/>
    <p:sldId id="337" r:id="rId18"/>
    <p:sldId id="338" r:id="rId19"/>
    <p:sldId id="309" r:id="rId20"/>
    <p:sldId id="318" r:id="rId21"/>
    <p:sldId id="319" r:id="rId22"/>
    <p:sldId id="317" r:id="rId23"/>
    <p:sldId id="310" r:id="rId24"/>
    <p:sldId id="311" r:id="rId25"/>
    <p:sldId id="312" r:id="rId26"/>
    <p:sldId id="314" r:id="rId27"/>
    <p:sldId id="316" r:id="rId28"/>
    <p:sldId id="315" r:id="rId29"/>
    <p:sldId id="313" r:id="rId30"/>
    <p:sldId id="339" r:id="rId31"/>
    <p:sldId id="340" r:id="rId32"/>
    <p:sldId id="343" r:id="rId33"/>
    <p:sldId id="341" r:id="rId34"/>
    <p:sldId id="342" r:id="rId35"/>
    <p:sldId id="344" r:id="rId36"/>
    <p:sldId id="292" r:id="rId37"/>
    <p:sldId id="345" r:id="rId38"/>
    <p:sldId id="331" r:id="rId39"/>
    <p:sldId id="332" r:id="rId40"/>
    <p:sldId id="333" r:id="rId41"/>
    <p:sldId id="299" r:id="rId42"/>
    <p:sldId id="346" r:id="rId43"/>
    <p:sldId id="307" r:id="rId4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7">
          <p15:clr>
            <a:srgbClr val="A4A3A4"/>
          </p15:clr>
        </p15:guide>
        <p15:guide id="2" orient="horz" pos="110">
          <p15:clr>
            <a:srgbClr val="A4A3A4"/>
          </p15:clr>
        </p15:guide>
        <p15:guide id="3" pos="2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7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3" y="765"/>
      </p:cViewPr>
      <p:guideLst>
        <p:guide orient="horz" pos="1617"/>
        <p:guide orient="horz" pos="110"/>
        <p:guide pos="2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Something we’re experimenting with.</a:t>
            </a:r>
            <a:endParaRPr lang="en-US" altLang="en-US" dirty="0" smtClean="0">
              <a:latin typeface="Arial" pitchFamily="34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Search terms included</a:t>
            </a:r>
            <a:r>
              <a:rPr lang="en-US" altLang="en-US" baseline="0" dirty="0" smtClean="0">
                <a:latin typeface="Arial" pitchFamily="34" charset="0"/>
              </a:rPr>
              <a:t> things like: “Global Burden of Disease,” “Institute for Health Metrics and Evaluation,”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"Institute of Health Metrics and Evaluation,” “IHME,” "Global Burden,” "Burden of Disease,” "GBD 2010," "GBD 2013,“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"GBD study“</a:t>
            </a:r>
          </a:p>
          <a:p>
            <a:pPr eaLnBrk="1" hangingPunct="1"/>
            <a:endParaRPr lang="en-US" alt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r>
              <a:rPr lang="en-US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list</a:t>
            </a:r>
            <a:r>
              <a:rPr lang="en-US" alt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of countries includes both highly developed and less developed countries, such as the US, South Africa, Thailand, Peru, and Kenya. </a:t>
            </a:r>
          </a:p>
          <a:p>
            <a:pPr eaLnBrk="1" hangingPunct="1"/>
            <a:endParaRPr lang="en-US" altLang="en-US" sz="12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r>
              <a:rPr lang="en-US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excluded “burden of disease/GBD” search terms from the WHO website and only searched</a:t>
            </a:r>
            <a:r>
              <a:rPr lang="en-US" alt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IHME/Institute for Health Metrics and Evaluation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CC7DC11-E271-475F-8F05-50DF6EF9969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9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508131"/>
            <a:ext cx="9151963" cy="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483078" y="4117997"/>
            <a:ext cx="2868422" cy="213943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140684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41947"/>
            <a:ext cx="2229023" cy="6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7800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3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3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6754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6754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076575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84421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49237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500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4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779413"/>
            <a:ext cx="4120953" cy="2362706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368799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81349"/>
            <a:ext cx="8229600" cy="661968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436450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18965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39437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237078"/>
          </a:xfrm>
        </p:spPr>
        <p:txBody>
          <a:bodyPr/>
          <a:lstStyle>
            <a:lvl1pPr marL="344488" indent="-344488">
              <a:buClr>
                <a:schemeClr val="accent1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1600">
                <a:solidFill>
                  <a:schemeClr val="tx1"/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3040040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0506"/>
            <a:ext cx="4041775" cy="3041369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69300"/>
            <a:ext cx="8191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858441"/>
            <a:ext cx="8199438" cy="31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908835"/>
            <a:ext cx="9151963" cy="2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2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16" y="4632582"/>
            <a:ext cx="2356834" cy="1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451582" y="4602857"/>
            <a:ext cx="2812318" cy="202816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1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1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" y="4562725"/>
            <a:ext cx="928771" cy="272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2000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1600">
          <a:solidFill>
            <a:schemeClr val="tx1"/>
          </a:solidFill>
          <a:latin typeface="+mn-lt"/>
        </a:defRPr>
      </a:lvl2pPr>
      <a:lvl3pPr marL="912813" indent="-2317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400">
          <a:solidFill>
            <a:schemeClr val="tx1"/>
          </a:solidFill>
          <a:latin typeface="+mn-lt"/>
        </a:defRPr>
      </a:lvl3pPr>
      <a:lvl4pPr marL="1258888" indent="-231775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0" fontAlgn="base" hangingPunct="0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7" Type="http://schemas.openxmlformats.org/officeDocument/2006/relationships/image" Target="../media/image41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/>
          <a:lstStyle/>
          <a:p>
            <a:r>
              <a:rPr lang="en-US" dirty="0" smtClean="0"/>
              <a:t>IHME Software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Bobby Reiner</a:t>
            </a:r>
          </a:p>
          <a:p>
            <a:r>
              <a:rPr lang="en-US" sz="1200" dirty="0" smtClean="0"/>
              <a:t>April 16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2018</a:t>
            </a:r>
          </a:p>
          <a:p>
            <a:r>
              <a:rPr lang="en-US" sz="1200" dirty="0" smtClean="0"/>
              <a:t>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Annual IDM Symposium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5158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38"/>
          <a:stretch/>
        </p:blipFill>
        <p:spPr>
          <a:xfrm>
            <a:off x="1016483" y="1"/>
            <a:ext cx="7336769" cy="4623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4677" y="15586"/>
            <a:ext cx="7298575" cy="4565585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39241" y="4234295"/>
            <a:ext cx="457200" cy="301337"/>
          </a:xfrm>
          <a:prstGeom prst="roundRect">
            <a:avLst/>
          </a:prstGeom>
          <a:noFill/>
          <a:ln>
            <a:solidFill>
              <a:srgbClr val="FF0000">
                <a:alpha val="98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4781" y="2389909"/>
            <a:ext cx="523009" cy="223203"/>
          </a:xfrm>
          <a:prstGeom prst="roundRect">
            <a:avLst/>
          </a:prstGeom>
          <a:noFill/>
          <a:ln>
            <a:solidFill>
              <a:srgbClr val="FF0000">
                <a:alpha val="98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85659" y="799503"/>
            <a:ext cx="517814" cy="301337"/>
          </a:xfrm>
          <a:prstGeom prst="roundRect">
            <a:avLst/>
          </a:prstGeom>
          <a:noFill/>
          <a:ln>
            <a:solidFill>
              <a:srgbClr val="FF0000">
                <a:alpha val="98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45778" y="3009303"/>
            <a:ext cx="517814" cy="301337"/>
          </a:xfrm>
          <a:prstGeom prst="roundRect">
            <a:avLst/>
          </a:prstGeom>
          <a:noFill/>
          <a:ln>
            <a:solidFill>
              <a:srgbClr val="FF0000">
                <a:alpha val="98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50032" y="533222"/>
            <a:ext cx="685800" cy="412351"/>
          </a:xfrm>
          <a:prstGeom prst="roundRect">
            <a:avLst/>
          </a:prstGeom>
          <a:noFill/>
          <a:ln>
            <a:solidFill>
              <a:srgbClr val="FF0000">
                <a:alpha val="98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5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343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CODEm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= Cause Of Death Ensemble modeling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Make cause of death estimates for each cause of death, sex pair for every location, age, year,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sex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To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make those estimates, </a:t>
            </a: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CODEm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Uses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all available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data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Correct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for known biases in the data  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Make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estimates so that we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have</a:t>
            </a:r>
          </a:p>
          <a:p>
            <a:pPr marL="1200150" lvl="2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Number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of Deaths  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1200150" lvl="2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Log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(rate)  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1200150" lvl="2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Cause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Fraction  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sz="16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CODEm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will then pass these estimates to </a:t>
            </a: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DisMod</a:t>
            </a:r>
            <a:endParaRPr lang="en-US" sz="16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38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Development </a:t>
            </a:r>
            <a:r>
              <a:rPr lang="en-US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of individual </a:t>
            </a: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models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Step </a:t>
            </a:r>
            <a:r>
              <a:rPr lang="en-US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1: Covariate </a:t>
            </a: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selection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Step 2: Assess individual model performance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Step 3: Development </a:t>
            </a:r>
            <a:r>
              <a:rPr lang="en-US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of an ensemble </a:t>
            </a:r>
            <a:r>
              <a:rPr lang="en-US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model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6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Step 1: Covariate selection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Identify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all covariates that may be related to a given cause of death based on biological, etiological, or socioeconomic links 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Based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on the literature, identify the expected direction of the relationship: positive, negative,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either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Classify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covariates into levels:  </a:t>
            </a:r>
          </a:p>
          <a:p>
            <a:pPr marL="800100" lvl="1" indent="-342900">
              <a:spcBef>
                <a:spcPts val="54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Strong proximal relationship, well known biological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pathway</a:t>
            </a:r>
          </a:p>
          <a:p>
            <a:pPr marL="800100" lvl="1" indent="-342900">
              <a:spcBef>
                <a:spcPts val="54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Strong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evidence of relationship but no direct biological link  </a:t>
            </a: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800100" lvl="1" indent="-342900">
              <a:spcBef>
                <a:spcPts val="54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Weak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evidence of relationship or distal in the causal chain 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86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318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Step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2: Assess individual model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performance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Metrics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Root mean squared error (RMSE)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Whether predicted direction of relationship matches fitted direction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Percent of data included in uncertainty interval (coverage)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sz="16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Out-of-sample testing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Keep 70% of data for model development, 30% for testing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Hold out data according to </a:t>
            </a:r>
            <a:r>
              <a:rPr lang="en-US" sz="1600" b="1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existing patterns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of </a:t>
            </a: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missingness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in input data</a:t>
            </a:r>
          </a:p>
          <a:p>
            <a:pPr marL="742950" lvl="1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Repeat for multiple holdouts</a:t>
            </a:r>
            <a:endParaRPr lang="en-US" sz="16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27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Patterns of </a:t>
            </a: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missingness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in countries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11798"/>
              </p:ext>
            </p:extLst>
          </p:nvPr>
        </p:nvGraphicFramePr>
        <p:xfrm>
          <a:off x="0" y="954347"/>
          <a:ext cx="3111490" cy="3276600"/>
        </p:xfrm>
        <a:graphic>
          <a:graphicData uri="http://schemas.openxmlformats.org/drawingml/2006/table">
            <a:tbl>
              <a:tblPr/>
              <a:tblGrid>
                <a:gridCol w="26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612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6343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885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A: Complete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Missingness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83772"/>
              </p:ext>
            </p:extLst>
          </p:nvPr>
        </p:nvGraphicFramePr>
        <p:xfrm>
          <a:off x="3016240" y="954347"/>
          <a:ext cx="3111505" cy="3276600"/>
        </p:xfrm>
        <a:graphic>
          <a:graphicData uri="http://schemas.openxmlformats.org/drawingml/2006/table">
            <a:tbl>
              <a:tblPr/>
              <a:tblGrid>
                <a:gridCol w="26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57267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9523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90500">
                <a:tc gridSpan="3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B: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Middle of Sequence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97579"/>
              </p:ext>
            </p:extLst>
          </p:nvPr>
        </p:nvGraphicFramePr>
        <p:xfrm>
          <a:off x="6032495" y="954347"/>
          <a:ext cx="3111505" cy="3276600"/>
        </p:xfrm>
        <a:graphic>
          <a:graphicData uri="http://schemas.openxmlformats.org/drawingml/2006/table">
            <a:tbl>
              <a:tblPr/>
              <a:tblGrid>
                <a:gridCol w="26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6356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57267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9523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90500">
                <a:tc gridSpan="3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C: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 at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Beginning of Sequence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7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Patterns of </a:t>
            </a: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missingness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in countries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9110"/>
              </p:ext>
            </p:extLst>
          </p:nvPr>
        </p:nvGraphicFramePr>
        <p:xfrm>
          <a:off x="0" y="954347"/>
          <a:ext cx="2984493" cy="3276600"/>
        </p:xfrm>
        <a:graphic>
          <a:graphicData uri="http://schemas.openxmlformats.org/drawingml/2006/table">
            <a:tbl>
              <a:tblPr/>
              <a:tblGrid>
                <a:gridCol w="21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66533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425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D: Missingness at End of Sequence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64945"/>
              </p:ext>
            </p:extLst>
          </p:nvPr>
        </p:nvGraphicFramePr>
        <p:xfrm>
          <a:off x="3079743" y="954347"/>
          <a:ext cx="2984493" cy="3276600"/>
        </p:xfrm>
        <a:graphic>
          <a:graphicData uri="http://schemas.openxmlformats.org/drawingml/2006/table">
            <a:tbl>
              <a:tblPr/>
              <a:tblGrid>
                <a:gridCol w="21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603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66533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425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Scenario E: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Missing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 Some Age Groups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3984"/>
              </p:ext>
            </p:extLst>
          </p:nvPr>
        </p:nvGraphicFramePr>
        <p:xfrm>
          <a:off x="6159487" y="954347"/>
          <a:ext cx="2984513" cy="3276600"/>
        </p:xfrm>
        <a:graphic>
          <a:graphicData uri="http://schemas.openxmlformats.org/drawingml/2006/table">
            <a:tbl>
              <a:tblPr/>
              <a:tblGrid>
                <a:gridCol w="21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7595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66463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4242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Combination of Scenarios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123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- </a:t>
            </a:r>
            <a:r>
              <a:rPr lang="en-US" dirty="0" err="1" smtClean="0"/>
              <a:t>CODEm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4097" y="941033"/>
            <a:ext cx="1509204" cy="399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3568" y="661743"/>
            <a:ext cx="826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Step 3: Development of an ensemble model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3569" y="1000297"/>
            <a:ext cx="3013364" cy="3819381"/>
          </a:xfrm>
        </p:spPr>
        <p:txBody>
          <a:bodyPr/>
          <a:lstStyle/>
          <a:p>
            <a:r>
              <a:rPr lang="en-US" sz="1400" dirty="0" smtClean="0"/>
              <a:t>Use out-of-sample performance of each component model to rank their performance.</a:t>
            </a:r>
          </a:p>
          <a:p>
            <a:r>
              <a:rPr lang="en-US" sz="1400" dirty="0" smtClean="0"/>
              <a:t>Final “rank” is sum of rank across metrics</a:t>
            </a:r>
          </a:p>
          <a:p>
            <a:r>
              <a:rPr lang="en-US" sz="1400" dirty="0" smtClean="0"/>
              <a:t>A range of ensemble created using </a:t>
            </a:r>
          </a:p>
          <a:p>
            <a:endParaRPr lang="en-US" sz="1400" dirty="0" smtClean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41" y="1000297"/>
            <a:ext cx="4657850" cy="353493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4" y="2859402"/>
            <a:ext cx="2152870" cy="98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42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GBD Modeling Tools – </a:t>
            </a:r>
            <a:r>
              <a:rPr lang="en-US" dirty="0" err="1" smtClean="0"/>
              <a:t>CODEm</a:t>
            </a:r>
            <a:r>
              <a:rPr lang="en-US" dirty="0" smtClean="0"/>
              <a:t> visualization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1"/>
          <a:stretch/>
        </p:blipFill>
        <p:spPr>
          <a:xfrm>
            <a:off x="1381519" y="661743"/>
            <a:ext cx="6155537" cy="3365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3538" y="4184997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vizhub.healthdata.org/cod</a:t>
            </a:r>
          </a:p>
        </p:txBody>
      </p:sp>
    </p:spTree>
    <p:extLst>
      <p:ext uri="{BB962C8B-B14F-4D97-AF65-F5344CB8AC3E}">
        <p14:creationId xmlns:p14="http://schemas.microsoft.com/office/powerpoint/2010/main" val="733922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19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3568" y="661743"/>
            <a:ext cx="8260773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err="1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DisMod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= Disease Modeling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smtClean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Bayesian </a:t>
            </a:r>
            <a:r>
              <a:rPr lang="en-US" sz="1600" dirty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meta-regression </a:t>
            </a:r>
            <a:r>
              <a:rPr lang="en-US" sz="16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tool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Initial “best guess” estimates are revised upon introduction of better information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SzPct val="110000"/>
              <a:buNone/>
            </a:pPr>
            <a:r>
              <a:rPr lang="en-US" sz="1600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Meta-analysis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Pooled estimate: weighted average of many data points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SzPct val="110000"/>
              <a:buNone/>
            </a:pP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Regression: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Estimates association between multiple variables</a:t>
            </a:r>
            <a:b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alternative case definition and prevalence OA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SzPct val="110000"/>
              <a:buNone/>
            </a:pP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Meta-regression: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Weighted pooled e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stimates using information from associations with known </a:t>
            </a:r>
            <a: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variables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57172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3538" y="169299"/>
            <a:ext cx="8451850" cy="4924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38" y="661742"/>
            <a:ext cx="8229600" cy="3318965"/>
          </a:xfrm>
        </p:spPr>
        <p:txBody>
          <a:bodyPr/>
          <a:lstStyle/>
          <a:p>
            <a:r>
              <a:rPr lang="en-US" sz="2000" dirty="0" smtClean="0"/>
              <a:t>GBD Overview</a:t>
            </a:r>
          </a:p>
          <a:p>
            <a:endParaRPr lang="en-US" sz="2000" dirty="0" smtClean="0"/>
          </a:p>
          <a:p>
            <a:r>
              <a:rPr lang="en-US" sz="2000" dirty="0" smtClean="0"/>
              <a:t>GBD Modeling &amp; Visualization Tools</a:t>
            </a:r>
          </a:p>
          <a:p>
            <a:pPr lvl="1"/>
            <a:r>
              <a:rPr lang="en-US" sz="1800" dirty="0" err="1" smtClean="0"/>
              <a:t>CODEm</a:t>
            </a:r>
            <a:endParaRPr lang="en-US" sz="1800" dirty="0" smtClean="0"/>
          </a:p>
          <a:p>
            <a:pPr lvl="1"/>
            <a:r>
              <a:rPr lang="en-US" sz="1800" dirty="0" err="1" smtClean="0"/>
              <a:t>DisMod</a:t>
            </a:r>
            <a:r>
              <a:rPr lang="en-US" sz="1800" dirty="0" smtClean="0"/>
              <a:t>-MR</a:t>
            </a:r>
          </a:p>
          <a:p>
            <a:pPr lvl="1"/>
            <a:r>
              <a:rPr lang="en-US" sz="1800" dirty="0" smtClean="0"/>
              <a:t>GBD Compare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Local Burden of Disease</a:t>
            </a:r>
          </a:p>
          <a:p>
            <a:endParaRPr lang="en-US" sz="2000" dirty="0" smtClean="0"/>
          </a:p>
          <a:p>
            <a:r>
              <a:rPr lang="en-US" sz="2000" dirty="0" smtClean="0"/>
              <a:t>Future Health Scenarios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783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20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3568" y="661743"/>
            <a:ext cx="826077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SzPct val="110000"/>
              <a:buNone/>
            </a:pPr>
            <a:r>
              <a:rPr lang="en-US" sz="2000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DisMod</a:t>
            </a: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base model </a:t>
            </a:r>
            <a:r>
              <a:rPr lang="en-US" sz="2000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Mixed 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effects meta-regression </a:t>
            </a:r>
            <a: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Lognormal </a:t>
            </a: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10000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Fixed effects: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sex 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study-level characteristics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country-level covariates (optional)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SzPct val="110000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Nested random effects:</a:t>
            </a:r>
            <a:endParaRPr lang="en-US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628650" indent="-285750">
              <a:spcBef>
                <a:spcPts val="0"/>
              </a:spcBef>
              <a:spcAft>
                <a:spcPts val="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super-region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region 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003072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21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3568" y="661743"/>
            <a:ext cx="82607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SzPct val="110000"/>
              <a:buNone/>
            </a:pPr>
            <a:r>
              <a:rPr lang="en-US" sz="20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Computational details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110000"/>
              <a:buNone/>
            </a:pPr>
            <a:endParaRPr lang="en-US" sz="2000" dirty="0">
              <a:latin typeface="Segoe UI Semilight" pitchFamily="34" charset="0"/>
              <a:cs typeface="Segoe UI Semilight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110000"/>
              <a:buNone/>
            </a:pPr>
            <a:r>
              <a:rPr lang="en-US" sz="2000" dirty="0">
                <a:latin typeface="Segoe UI Semilight" pitchFamily="34" charset="0"/>
                <a:cs typeface="Segoe UI Semilight" pitchFamily="34" charset="0"/>
              </a:rPr>
              <a:t>Markov chain Monte Carlo (MCMC)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110000"/>
              <a:buNone/>
            </a:pPr>
            <a:r>
              <a:rPr lang="en-US" sz="2000" dirty="0">
                <a:latin typeface="Segoe UI Semilight" pitchFamily="34" charset="0"/>
                <a:cs typeface="Segoe UI Semilight" pitchFamily="34" charset="0"/>
              </a:rPr>
              <a:t>Age integration, distinct solutions for each year by sex 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110000"/>
              <a:buNone/>
            </a:pPr>
            <a:r>
              <a:rPr lang="en-US" sz="2000" dirty="0">
                <a:latin typeface="Segoe UI Semilight" pitchFamily="34" charset="0"/>
                <a:cs typeface="Segoe UI Semilight" pitchFamily="34" charset="0"/>
              </a:rPr>
              <a:t>Single-parameter or compartmental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SzPct val="110000"/>
              <a:buNone/>
            </a:pPr>
            <a:r>
              <a:rPr lang="en-US" sz="2000" dirty="0">
                <a:latin typeface="Segoe UI Semilight" pitchFamily="34" charset="0"/>
                <a:cs typeface="Segoe UI Semilight" pitchFamily="34" charset="0"/>
              </a:rPr>
              <a:t>Cascading geographic hierarchy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110000"/>
              <a:buFont typeface="+mj-lt"/>
              <a:buAutoNum type="arabicPeriod"/>
            </a:pPr>
            <a:endParaRPr lang="en-A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65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0309" y="3685996"/>
            <a:ext cx="3213866" cy="4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90309" y="3524512"/>
            <a:ext cx="3213866" cy="3229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914735" y="3074299"/>
            <a:ext cx="92045" cy="564502"/>
          </a:xfrm>
          <a:prstGeom prst="rect">
            <a:avLst/>
          </a:prstGeom>
          <a:solidFill>
            <a:srgbClr val="194A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emilight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573089" y="2682892"/>
            <a:ext cx="89156" cy="387737"/>
          </a:xfrm>
          <a:prstGeom prst="rect">
            <a:avLst/>
          </a:prstGeom>
          <a:solidFill>
            <a:srgbClr val="194A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emilight" pitchFamily="34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023862" y="2750946"/>
            <a:ext cx="89156" cy="387737"/>
          </a:xfrm>
          <a:prstGeom prst="rect">
            <a:avLst/>
          </a:prstGeom>
          <a:solidFill>
            <a:srgbClr val="194A7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emi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22</a:t>
            </a:fld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859507" y="798834"/>
            <a:ext cx="4351965" cy="2427081"/>
            <a:chOff x="1709077" y="1319653"/>
            <a:chExt cx="6193220" cy="39980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49516" r="16400" b="12353"/>
            <a:stretch/>
          </p:blipFill>
          <p:spPr>
            <a:xfrm flipH="1">
              <a:off x="2563486" y="1952042"/>
              <a:ext cx="342716" cy="823246"/>
            </a:xfrm>
            <a:prstGeom prst="rect">
              <a:avLst/>
            </a:prstGeom>
          </p:spPr>
        </p:pic>
        <p:pic>
          <p:nvPicPr>
            <p:cNvPr id="9" name="Picture 2" descr="Bath tub Desig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077" y="1319653"/>
              <a:ext cx="6193220" cy="399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>
            <a:spLocks noChangeAspect="1"/>
          </p:cNvSpPr>
          <p:nvPr/>
        </p:nvSpPr>
        <p:spPr>
          <a:xfrm>
            <a:off x="3876296" y="1712290"/>
            <a:ext cx="2318385" cy="600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Prevalence</a:t>
            </a:r>
            <a:r>
              <a:rPr lang="en-US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Measure </a:t>
            </a:r>
            <a:r>
              <a:rPr lang="en-US" sz="2000" dirty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of existing cases</a:t>
            </a:r>
            <a:endParaRPr lang="en-US" dirty="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002236" y="756538"/>
            <a:ext cx="2020802" cy="600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Segoe UI Semilight" pitchFamily="34" charset="0"/>
                <a:cs typeface="Segoe UI Semilight" pitchFamily="34" charset="0"/>
              </a:rPr>
              <a:t>Incidence</a:t>
            </a:r>
            <a:r>
              <a:rPr lang="en-US" dirty="0" smtClean="0"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en-US" dirty="0" smtClean="0">
                <a:latin typeface="Segoe UI Semilight" pitchFamily="34" charset="0"/>
                <a:cs typeface="Segoe UI Semilight" pitchFamily="34" charset="0"/>
              </a:rPr>
            </a:br>
            <a:r>
              <a:rPr lang="en-US" sz="2000" dirty="0" smtClean="0">
                <a:latin typeface="Segoe UI Semilight" pitchFamily="34" charset="0"/>
                <a:cs typeface="Segoe UI Semilight" pitchFamily="34" charset="0"/>
              </a:rPr>
              <a:t>Measure </a:t>
            </a:r>
            <a:r>
              <a:rPr lang="en-US" sz="2000" dirty="0">
                <a:latin typeface="Segoe UI Semilight" pitchFamily="34" charset="0"/>
                <a:cs typeface="Segoe UI Semilight" pitchFamily="34" charset="0"/>
              </a:rPr>
              <a:t>of </a:t>
            </a:r>
            <a:r>
              <a:rPr lang="en-US" sz="2000" dirty="0" smtClean="0">
                <a:latin typeface="Segoe UI Semilight" pitchFamily="34" charset="0"/>
                <a:cs typeface="Segoe UI Semilight" pitchFamily="34" charset="0"/>
              </a:rPr>
              <a:t>new </a:t>
            </a:r>
            <a:r>
              <a:rPr lang="en-US" sz="2000" dirty="0">
                <a:latin typeface="Segoe UI Semilight" pitchFamily="34" charset="0"/>
                <a:cs typeface="Segoe UI Semilight" pitchFamily="34" charset="0"/>
              </a:rPr>
              <a:t>cases</a:t>
            </a:r>
            <a:endParaRPr lang="en-US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Round Same Side Corner Rectangle 12"/>
          <p:cNvSpPr>
            <a:spLocks noChangeAspect="1"/>
          </p:cNvSpPr>
          <p:nvPr/>
        </p:nvSpPr>
        <p:spPr>
          <a:xfrm>
            <a:off x="5306625" y="3530581"/>
            <a:ext cx="711240" cy="913582"/>
          </a:xfrm>
          <a:prstGeom prst="round2SameRect">
            <a:avLst>
              <a:gd name="adj1" fmla="val 27977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Segoe UI Semilight" pitchFamily="34" charset="0"/>
            </a:endParaRPr>
          </a:p>
          <a:p>
            <a:pPr algn="ctr"/>
            <a:endParaRPr lang="en-US" dirty="0">
              <a:latin typeface="Segoe UI Semilight" pitchFamily="34" charset="0"/>
            </a:endParaRPr>
          </a:p>
          <a:p>
            <a:pPr algn="ctr"/>
            <a:r>
              <a:rPr lang="en-US" dirty="0" smtClean="0">
                <a:latin typeface="Segoe UI Semilight" pitchFamily="34" charset="0"/>
              </a:rPr>
              <a:t>RIP</a:t>
            </a:r>
          </a:p>
          <a:p>
            <a:pPr algn="ctr"/>
            <a:endParaRPr lang="en-US" dirty="0">
              <a:latin typeface="Segoe UI Semilight" pitchFamily="34" charset="0"/>
            </a:endParaRPr>
          </a:p>
          <a:p>
            <a:pPr algn="ctr"/>
            <a:endParaRPr lang="en-US" dirty="0" smtClean="0">
              <a:latin typeface="Segoe UI Semilight" pitchFamily="34" charset="0"/>
            </a:endParaRPr>
          </a:p>
          <a:p>
            <a:pPr algn="ctr"/>
            <a:endParaRPr lang="en-US" dirty="0">
              <a:latin typeface="Segoe UI Semilight" pitchFamily="34" charset="0"/>
            </a:endParaRPr>
          </a:p>
          <a:p>
            <a:pPr algn="ctr"/>
            <a:endParaRPr lang="en-US" dirty="0">
              <a:latin typeface="Segoe UI Semiligh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9516" r="16400" b="12353"/>
          <a:stretch/>
        </p:blipFill>
        <p:spPr>
          <a:xfrm flipH="1">
            <a:off x="5484006" y="3073915"/>
            <a:ext cx="267322" cy="44831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spect="1"/>
          </p:cNvSpPr>
          <p:nvPr/>
        </p:nvSpPr>
        <p:spPr>
          <a:xfrm>
            <a:off x="4064767" y="2849203"/>
            <a:ext cx="965845" cy="28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Cured</a:t>
            </a:r>
          </a:p>
        </p:txBody>
      </p:sp>
      <p:sp>
        <p:nvSpPr>
          <p:cNvPr id="20" name="Oval 19"/>
          <p:cNvSpPr/>
          <p:nvPr/>
        </p:nvSpPr>
        <p:spPr>
          <a:xfrm>
            <a:off x="1690309" y="4017185"/>
            <a:ext cx="3213866" cy="3229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690309" y="3689745"/>
            <a:ext cx="0" cy="492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97302" y="3685996"/>
            <a:ext cx="0" cy="492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97336" y="3833384"/>
            <a:ext cx="0" cy="492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38332" y="3833385"/>
            <a:ext cx="0" cy="492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spect="1"/>
          </p:cNvSpPr>
          <p:nvPr/>
        </p:nvSpPr>
        <p:spPr>
          <a:xfrm>
            <a:off x="2763576" y="3864393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Healthy</a:t>
            </a:r>
            <a:endParaRPr lang="en-US" dirty="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9516" r="16400" b="12353"/>
          <a:stretch/>
        </p:blipFill>
        <p:spPr>
          <a:xfrm flipH="1">
            <a:off x="3923882" y="3144164"/>
            <a:ext cx="267322" cy="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3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23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5197" y="1019366"/>
            <a:ext cx="1394661" cy="1006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Susceptible Population S(t</a:t>
            </a:r>
            <a:r>
              <a:rPr lang="en-US" sz="15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5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2365" y="1019366"/>
            <a:ext cx="1432503" cy="1006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Other Deaths O(t</a:t>
            </a:r>
            <a:r>
              <a:rPr lang="en-US" sz="15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5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197" y="3163602"/>
            <a:ext cx="1394661" cy="107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Prevalent Population P(t</a:t>
            </a:r>
            <a:r>
              <a:rPr lang="en-US" sz="15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2365" y="3163602"/>
            <a:ext cx="1432503" cy="107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Cause-Specific Deaths D(t</a:t>
            </a:r>
            <a:r>
              <a:rPr lang="en-US" sz="15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5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75730" y="2103249"/>
            <a:ext cx="0" cy="960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24080" y="2103249"/>
            <a:ext cx="0" cy="960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98935" y="3583324"/>
            <a:ext cx="10714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42686" y="1923141"/>
            <a:ext cx="1127655" cy="1141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42686" y="1595162"/>
            <a:ext cx="11276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1288305" y="2169134"/>
                <a:ext cx="1121898" cy="53017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l-GR" sz="1100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𝛒</m:t>
                    </m:r>
                    <m:r>
                      <a:rPr lang="en-US" sz="1100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100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𝐫𝐡𝐨</m:t>
                    </m:r>
                    <m:r>
                      <a:rPr lang="en-US" sz="1100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00" b="1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Calibri"/>
                    <a:cs typeface="Times New Roman"/>
                  </a:rPr>
                  <a:t> = remission rate</a:t>
                </a:r>
                <a:endParaRPr lang="en-US" sz="11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305" y="2169134"/>
                <a:ext cx="1121898" cy="530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38769" y="2228584"/>
                <a:ext cx="1107969" cy="53017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ι</m:t>
                    </m:r>
                  </m:oMath>
                </a14:m>
                <a:r>
                  <a:rPr lang="en-US" sz="1100" b="1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Calibri"/>
                    <a:cs typeface="Times New Roman"/>
                  </a:rPr>
                  <a:t> (iota) </a:t>
                </a:r>
                <a:r>
                  <a:rPr lang="en-US" sz="1100" b="1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Calibri"/>
                    <a:cs typeface="Times New Roman"/>
                  </a:rPr>
                  <a:t>= incidence         rate</a:t>
                </a:r>
                <a:endParaRPr lang="en-US" sz="11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769" y="2228584"/>
                <a:ext cx="1107969" cy="530176"/>
              </a:xfrm>
              <a:prstGeom prst="rect">
                <a:avLst/>
              </a:prstGeom>
              <a:blipFill>
                <a:blip r:embed="rId3"/>
                <a:stretch>
                  <a:fillRect r="-7692" b="-32184"/>
                </a:stretch>
              </a:blip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883037" y="3649596"/>
            <a:ext cx="1302697" cy="43632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1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χ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100" b="1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= 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excess </a:t>
            </a:r>
            <a:r>
              <a:rPr lang="en-US" sz="1100" b="1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mortality 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rate (</a:t>
            </a:r>
            <a:r>
              <a:rPr lang="en-US" sz="1100" b="1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mtexcess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524447" y="2343210"/>
            <a:ext cx="1936810" cy="4963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1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ω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(omega)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100" b="1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=  “all other” mortality 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rate (</a:t>
            </a:r>
            <a:r>
              <a:rPr lang="en-US" sz="1100" b="1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mtother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883037" y="887524"/>
            <a:ext cx="1302697" cy="59877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ω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(omega)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= “all other” mortality rate (</a:t>
            </a:r>
            <a:r>
              <a:rPr lang="en-US" sz="1100" b="1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mtother</a:t>
            </a:r>
            <a:r>
              <a:rPr lang="en-US" sz="1100" b="1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58391" y="887524"/>
                <a:ext cx="3614057" cy="353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2">
                        <a:lumMod val="50000"/>
                      </a:schemeClr>
                    </a:solidFill>
                    <a:latin typeface="Cambria Math"/>
                  </a:rPr>
                  <a:t>For those who are interested in the differential equations:</a:t>
                </a:r>
              </a:p>
              <a:p>
                <a:endParaRPr lang="en-US" sz="1600" b="1" i="1" dirty="0" smtClean="0">
                  <a:solidFill>
                    <a:schemeClr val="bg2">
                      <a:lumMod val="50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𝒅𝑺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ι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sz="16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libri"/>
                              <a:ea typeface="Calibri"/>
                              <a:cs typeface="Calibri"/>
                            </a:rPr>
                            <m:t>χ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𝑺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1" i="1" dirty="0" smtClean="0">
                  <a:solidFill>
                    <a:schemeClr val="bg2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n-US" sz="1600" b="1" i="1" dirty="0" smtClean="0">
                  <a:solidFill>
                    <a:schemeClr val="bg2">
                      <a:lumMod val="50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𝒅𝑶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m:t>ω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2">
                      <a:lumMod val="50000"/>
                    </a:schemeClr>
                  </a:solidFill>
                  <a:ea typeface="Cambria Math"/>
                </a:endParaRPr>
              </a:p>
              <a:p>
                <a:pPr algn="ctr"/>
                <a:endParaRPr lang="en-US" sz="1600" b="1" i="1" dirty="0" smtClean="0">
                  <a:solidFill>
                    <a:schemeClr val="bg2">
                      <a:lumMod val="50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𝒊𝑺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ρ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sz="1600" b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libri"/>
                              <a:ea typeface="Calibri"/>
                              <a:cs typeface="Calibri"/>
                            </a:rPr>
                            <m:t>ω</m:t>
                          </m:r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sz="16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libri"/>
                              <a:ea typeface="Calibri"/>
                              <a:cs typeface="Calibri"/>
                            </a:rPr>
                            <m:t>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1600" b="1" i="1" dirty="0" smtClean="0">
                  <a:solidFill>
                    <a:schemeClr val="bg2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1" i="1" dirty="0" smtClean="0">
                  <a:solidFill>
                    <a:schemeClr val="bg2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𝒅𝑫</m:t>
                          </m:r>
                          <m: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1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m:t>ω</m:t>
                      </m:r>
                      <m:r>
                        <a:rPr lang="en-US" sz="1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1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391" y="887524"/>
                <a:ext cx="3614057" cy="3535135"/>
              </a:xfrm>
              <a:prstGeom prst="rect">
                <a:avLst/>
              </a:prstGeom>
              <a:blipFill>
                <a:blip r:embed="rId4"/>
                <a:stretch>
                  <a:fillRect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63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24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57" t="1593" b="1"/>
          <a:stretch/>
        </p:blipFill>
        <p:spPr>
          <a:xfrm>
            <a:off x="325082" y="1773252"/>
            <a:ext cx="8310164" cy="23885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38" y="619014"/>
            <a:ext cx="81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Inconsistency example: Anxiety, Netherlands, F 1995</a:t>
            </a:r>
          </a:p>
        </p:txBody>
      </p:sp>
    </p:spTree>
    <p:extLst>
      <p:ext uri="{BB962C8B-B14F-4D97-AF65-F5344CB8AC3E}">
        <p14:creationId xmlns:p14="http://schemas.microsoft.com/office/powerpoint/2010/main" val="163400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38" y="619014"/>
            <a:ext cx="81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DisMod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Data Types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38" y="1111457"/>
            <a:ext cx="8310785" cy="37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Measures of frequency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incidence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prevalence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Remission = ‘cure rate’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dirty="0">
                <a:latin typeface="Segoe UI Semilight" pitchFamily="34" charset="0"/>
                <a:cs typeface="Segoe UI Semilight" pitchFamily="34" charset="0"/>
              </a:rPr>
              <a:t>Measures of fatality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with-condition mortality rate (all deaths in prevalent cases)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cause-specific mortality rate (excess deaths per population)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excess mortality rate (excess deaths per prevalent cases)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relative risk (death rate cases/death rate non-cases)</a:t>
            </a:r>
          </a:p>
          <a:p>
            <a:pPr marL="457200" indent="-285750">
              <a:spcAft>
                <a:spcPts val="60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en-US" sz="1600" dirty="0">
                <a:latin typeface="Segoe UI Semilight" pitchFamily="34" charset="0"/>
                <a:cs typeface="Segoe UI Semilight" pitchFamily="34" charset="0"/>
              </a:rPr>
              <a:t>standardized mortality ratio (deaths cases/’expected’ deaths pop)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98616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38" y="619014"/>
            <a:ext cx="81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Location Hierarchy</a:t>
            </a:r>
          </a:p>
        </p:txBody>
      </p:sp>
      <p:pic>
        <p:nvPicPr>
          <p:cNvPr id="8" name="Picture 7" descr="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195" y="1090390"/>
            <a:ext cx="3106333" cy="12801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8720" y="1068521"/>
            <a:ext cx="34733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Global: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Use all data, all time periods</a:t>
            </a:r>
            <a:endParaRPr lang="en-US" sz="1400" dirty="0">
              <a:latin typeface="Segoe UI Semilight" pitchFamily="34" charset="0"/>
              <a:cs typeface="Segoe UI Semilight" pitchFamily="34" charset="0"/>
            </a:endParaRPr>
          </a:p>
          <a:p>
            <a:pPr marL="287338" indent="-287338">
              <a:buClr>
                <a:srgbClr val="00B050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Calculate &amp; apply covariate coefficient &amp; random effects</a:t>
            </a:r>
            <a:endParaRPr lang="en-US" sz="1400" dirty="0">
              <a:latin typeface="Segoe UI Semilight" pitchFamily="34" charset="0"/>
              <a:cs typeface="Segoe UI Semilight" pitchFamily="34" charset="0"/>
            </a:endParaRP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Determine age pattern</a:t>
            </a:r>
            <a:endParaRPr lang="en-US" sz="1400" dirty="0">
              <a:latin typeface="Segoe UI Semilight" pitchFamily="34" charset="0"/>
              <a:cs typeface="Segoe UI Semilight" pitchFamily="34" charset="0"/>
            </a:endParaRP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Consistent fit between parameters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latin typeface="Segoe UI Semilight" pitchFamily="34" charset="0"/>
                <a:cs typeface="Segoe UI Semilight" pitchFamily="34" charset="0"/>
              </a:rPr>
              <a:t>1 model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latin typeface="Segoe UI Semilight" pitchFamily="34" charset="0"/>
                <a:cs typeface="Segoe UI Semilight" pitchFamily="34" charset="0"/>
              </a:rPr>
              <a:t>Both sexes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latin typeface="Segoe UI Semilight" pitchFamily="34" charset="0"/>
                <a:cs typeface="Segoe UI Semilight" pitchFamily="34" charset="0"/>
              </a:rPr>
              <a:t>All time periods</a:t>
            </a:r>
          </a:p>
          <a:p>
            <a:pPr marL="287338" lvl="0" indent="-287338">
              <a:buFont typeface="Arial" pitchFamily="34" charset="0"/>
              <a:buChar char="•"/>
            </a:pPr>
            <a:endParaRPr lang="en-US" sz="1400" dirty="0"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4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27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38" y="619014"/>
            <a:ext cx="81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Location Hierarchy</a:t>
            </a:r>
          </a:p>
        </p:txBody>
      </p:sp>
      <p:pic>
        <p:nvPicPr>
          <p:cNvPr id="8" name="Picture 7" descr="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195" y="1090390"/>
            <a:ext cx="3106333" cy="1280160"/>
          </a:xfrm>
          <a:prstGeom prst="rect">
            <a:avLst/>
          </a:prstGeom>
        </p:spPr>
      </p:pic>
      <p:pic>
        <p:nvPicPr>
          <p:cNvPr id="9" name="Picture 8" descr="superReg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639" y="1686818"/>
            <a:ext cx="31063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hape 8"/>
          <p:cNvCxnSpPr>
            <a:cxnSpLocks noChangeAspect="1"/>
            <a:endCxn id="9" idx="1"/>
          </p:cNvCxnSpPr>
          <p:nvPr/>
        </p:nvCxnSpPr>
        <p:spPr>
          <a:xfrm rot="16200000" flipH="1">
            <a:off x="3814421" y="1766680"/>
            <a:ext cx="835594" cy="28484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8720" y="1068521"/>
            <a:ext cx="34733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Super-Region: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Global fit = prior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Modified by random effects and betas of country covariates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84 Models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7 Super-regions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6 Time periods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Male &amp; Female</a:t>
            </a:r>
          </a:p>
        </p:txBody>
      </p:sp>
    </p:spTree>
    <p:extLst>
      <p:ext uri="{BB962C8B-B14F-4D97-AF65-F5344CB8AC3E}">
        <p14:creationId xmlns:p14="http://schemas.microsoft.com/office/powerpoint/2010/main" val="3434389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38" y="619014"/>
            <a:ext cx="81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Location Hierarchy</a:t>
            </a:r>
          </a:p>
        </p:txBody>
      </p:sp>
      <p:pic>
        <p:nvPicPr>
          <p:cNvPr id="8" name="Picture 7" descr="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195" y="1090390"/>
            <a:ext cx="3106333" cy="1280160"/>
          </a:xfrm>
          <a:prstGeom prst="rect">
            <a:avLst/>
          </a:prstGeom>
        </p:spPr>
      </p:pic>
      <p:pic>
        <p:nvPicPr>
          <p:cNvPr id="9" name="Picture 8" descr="superReg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639" y="1686818"/>
            <a:ext cx="31063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eg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568" y="2499682"/>
            <a:ext cx="31063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hape 8"/>
          <p:cNvCxnSpPr>
            <a:cxnSpLocks noChangeAspect="1"/>
            <a:endCxn id="9" idx="1"/>
          </p:cNvCxnSpPr>
          <p:nvPr/>
        </p:nvCxnSpPr>
        <p:spPr>
          <a:xfrm rot="16200000" flipH="1">
            <a:off x="3814421" y="1766680"/>
            <a:ext cx="835594" cy="28484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8"/>
          <p:cNvCxnSpPr>
            <a:cxnSpLocks noChangeAspect="1"/>
          </p:cNvCxnSpPr>
          <p:nvPr/>
        </p:nvCxnSpPr>
        <p:spPr>
          <a:xfrm rot="16200000" flipH="1">
            <a:off x="4274854" y="2393242"/>
            <a:ext cx="835594" cy="28484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8720" y="1068521"/>
            <a:ext cx="34733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Region: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Super-region fit = prior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Modified by random effects and betas of country covariates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228 Models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19 Regions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6 Time periods</a:t>
            </a:r>
          </a:p>
          <a:p>
            <a:pPr marL="287338" lvl="0" indent="-287338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Male &amp; Female</a:t>
            </a:r>
          </a:p>
        </p:txBody>
      </p:sp>
    </p:spTree>
    <p:extLst>
      <p:ext uri="{BB962C8B-B14F-4D97-AF65-F5344CB8AC3E}">
        <p14:creationId xmlns:p14="http://schemas.microsoft.com/office/powerpoint/2010/main" val="94119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/>
              <a:t>DisMod</a:t>
            </a:r>
            <a:r>
              <a:rPr lang="en-US" dirty="0"/>
              <a:t>-MR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38" y="619014"/>
            <a:ext cx="81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Location Hierarchy</a:t>
            </a:r>
          </a:p>
        </p:txBody>
      </p:sp>
      <p:pic>
        <p:nvPicPr>
          <p:cNvPr id="8" name="Picture 7" descr="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195" y="1090390"/>
            <a:ext cx="3106333" cy="1280160"/>
          </a:xfrm>
          <a:prstGeom prst="rect">
            <a:avLst/>
          </a:prstGeom>
        </p:spPr>
      </p:pic>
      <p:pic>
        <p:nvPicPr>
          <p:cNvPr id="9" name="Picture 8" descr="superReg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639" y="1686818"/>
            <a:ext cx="31063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eg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568" y="2499682"/>
            <a:ext cx="31063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hape 8"/>
          <p:cNvCxnSpPr>
            <a:cxnSpLocks noChangeAspect="1"/>
            <a:endCxn id="9" idx="1"/>
          </p:cNvCxnSpPr>
          <p:nvPr/>
        </p:nvCxnSpPr>
        <p:spPr>
          <a:xfrm rot="16200000" flipH="1">
            <a:off x="3814421" y="1766680"/>
            <a:ext cx="835594" cy="28484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8"/>
          <p:cNvGrpSpPr>
            <a:grpSpLocks noChangeAspect="1"/>
          </p:cNvGrpSpPr>
          <p:nvPr/>
        </p:nvGrpSpPr>
        <p:grpSpPr>
          <a:xfrm>
            <a:off x="5414356" y="3178684"/>
            <a:ext cx="3037994" cy="1309654"/>
            <a:chOff x="5063320" y="4652702"/>
            <a:chExt cx="4339991" cy="1870933"/>
          </a:xfrm>
        </p:grpSpPr>
        <p:pic>
          <p:nvPicPr>
            <p:cNvPr id="14" name="Picture 2" descr="http://www.freeusandworldmaps.com/images/WorldProjections_Maps/WorldProjectionCountriesColorA.jpg"/>
            <p:cNvPicPr>
              <a:picLocks noChangeAspect="1" noChangeArrowheads="1"/>
            </p:cNvPicPr>
            <p:nvPr/>
          </p:nvPicPr>
          <p:blipFill>
            <a:blip r:embed="rId5" cstate="print"/>
            <a:srcRect b="23594"/>
            <a:stretch>
              <a:fillRect/>
            </a:stretch>
          </p:blipFill>
          <p:spPr bwMode="auto">
            <a:xfrm>
              <a:off x="5063320" y="4652702"/>
              <a:ext cx="4339991" cy="18709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6221286" y="4701025"/>
              <a:ext cx="790984" cy="521713"/>
            </a:xfrm>
            <a:custGeom>
              <a:avLst/>
              <a:gdLst>
                <a:gd name="connsiteX0" fmla="*/ 291710 w 790984"/>
                <a:gd name="connsiteY0" fmla="*/ 44879 h 521713"/>
                <a:gd name="connsiteX1" fmla="*/ 162684 w 790984"/>
                <a:gd name="connsiteY1" fmla="*/ 72928 h 521713"/>
                <a:gd name="connsiteX2" fmla="*/ 140245 w 790984"/>
                <a:gd name="connsiteY2" fmla="*/ 100977 h 521713"/>
                <a:gd name="connsiteX3" fmla="*/ 56098 w 790984"/>
                <a:gd name="connsiteY3" fmla="*/ 134636 h 521713"/>
                <a:gd name="connsiteX4" fmla="*/ 0 w 790984"/>
                <a:gd name="connsiteY4" fmla="*/ 179515 h 521713"/>
                <a:gd name="connsiteX5" fmla="*/ 50488 w 790984"/>
                <a:gd name="connsiteY5" fmla="*/ 230003 h 521713"/>
                <a:gd name="connsiteX6" fmla="*/ 123416 w 790984"/>
                <a:gd name="connsiteY6" fmla="*/ 280491 h 521713"/>
                <a:gd name="connsiteX7" fmla="*/ 252441 w 790984"/>
                <a:gd name="connsiteY7" fmla="*/ 493664 h 521713"/>
                <a:gd name="connsiteX8" fmla="*/ 482444 w 790984"/>
                <a:gd name="connsiteY8" fmla="*/ 521713 h 521713"/>
                <a:gd name="connsiteX9" fmla="*/ 516103 w 790984"/>
                <a:gd name="connsiteY9" fmla="*/ 403907 h 521713"/>
                <a:gd name="connsiteX10" fmla="*/ 577811 w 790984"/>
                <a:gd name="connsiteY10" fmla="*/ 364638 h 521713"/>
                <a:gd name="connsiteX11" fmla="*/ 695617 w 790984"/>
                <a:gd name="connsiteY11" fmla="*/ 319760 h 521713"/>
                <a:gd name="connsiteX12" fmla="*/ 774154 w 790984"/>
                <a:gd name="connsiteY12" fmla="*/ 168295 h 521713"/>
                <a:gd name="connsiteX13" fmla="*/ 790984 w 790984"/>
                <a:gd name="connsiteY13" fmla="*/ 44879 h 521713"/>
                <a:gd name="connsiteX14" fmla="*/ 600250 w 790984"/>
                <a:gd name="connsiteY14" fmla="*/ 0 h 521713"/>
                <a:gd name="connsiteX15" fmla="*/ 291710 w 790984"/>
                <a:gd name="connsiteY15" fmla="*/ 44879 h 52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0984" h="521713">
                  <a:moveTo>
                    <a:pt x="291710" y="44879"/>
                  </a:moveTo>
                  <a:lnTo>
                    <a:pt x="162684" y="72928"/>
                  </a:lnTo>
                  <a:lnTo>
                    <a:pt x="140245" y="100977"/>
                  </a:lnTo>
                  <a:lnTo>
                    <a:pt x="56098" y="134636"/>
                  </a:lnTo>
                  <a:lnTo>
                    <a:pt x="0" y="179515"/>
                  </a:lnTo>
                  <a:lnTo>
                    <a:pt x="50488" y="230003"/>
                  </a:lnTo>
                  <a:lnTo>
                    <a:pt x="123416" y="280491"/>
                  </a:lnTo>
                  <a:lnTo>
                    <a:pt x="252441" y="493664"/>
                  </a:lnTo>
                  <a:lnTo>
                    <a:pt x="482444" y="521713"/>
                  </a:lnTo>
                  <a:lnTo>
                    <a:pt x="516103" y="403907"/>
                  </a:lnTo>
                  <a:lnTo>
                    <a:pt x="577811" y="364638"/>
                  </a:lnTo>
                  <a:lnTo>
                    <a:pt x="695617" y="319760"/>
                  </a:lnTo>
                  <a:lnTo>
                    <a:pt x="774154" y="168295"/>
                  </a:lnTo>
                  <a:lnTo>
                    <a:pt x="790984" y="44879"/>
                  </a:lnTo>
                  <a:lnTo>
                    <a:pt x="600250" y="0"/>
                  </a:lnTo>
                  <a:lnTo>
                    <a:pt x="291710" y="448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hape 8"/>
          <p:cNvCxnSpPr>
            <a:cxnSpLocks noChangeAspect="1"/>
          </p:cNvCxnSpPr>
          <p:nvPr/>
        </p:nvCxnSpPr>
        <p:spPr>
          <a:xfrm rot="16200000" flipH="1">
            <a:off x="4274854" y="2393242"/>
            <a:ext cx="835594" cy="28484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8"/>
          <p:cNvCxnSpPr>
            <a:cxnSpLocks noChangeAspect="1"/>
          </p:cNvCxnSpPr>
          <p:nvPr/>
        </p:nvCxnSpPr>
        <p:spPr>
          <a:xfrm rot="16200000" flipH="1">
            <a:off x="4884983" y="3178806"/>
            <a:ext cx="835594" cy="28484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8720" y="1068521"/>
            <a:ext cx="35404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Country: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Region fit = prior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Modified by random effects and betas of country covariates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2256 Models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188 Countries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6 Time periods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Male &amp; Female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  <a:p>
            <a:pPr lvl="0">
              <a:buClr>
                <a:srgbClr val="00B050"/>
              </a:buClr>
            </a:pP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+ </a:t>
            </a: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Subnational estimation for US</a:t>
            </a: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, Russia, Kenya, Ethiopia, South Africa, Japan, UK UTLAs, Mexico, Sweden, Norway, Iran, New Zealand, </a:t>
            </a:r>
            <a:r>
              <a:rPr lang="en-US" sz="1400" dirty="0" smtClean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Brazil, China, Indonesia &amp; </a:t>
            </a:r>
            <a:r>
              <a:rPr lang="en-US" sz="1400" dirty="0">
                <a:solidFill>
                  <a:srgbClr val="000000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India</a:t>
            </a:r>
            <a:endParaRPr lang="en-US" sz="1400" dirty="0" smtClean="0">
              <a:solidFill>
                <a:srgbClr val="000000"/>
              </a:solidFill>
              <a:latin typeface="Segoe UI Semilight" pitchFamily="34" charset="0"/>
              <a:ea typeface="Calibri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7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GBD Overview – what is the GBD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18965"/>
          </a:xfrm>
        </p:spPr>
        <p:txBody>
          <a:bodyPr/>
          <a:lstStyle/>
          <a:p>
            <a:pPr>
              <a:spcAft>
                <a:spcPts val="450"/>
              </a:spcAft>
              <a:defRPr/>
            </a:pPr>
            <a:r>
              <a:rPr lang="en-US" sz="1600" dirty="0"/>
              <a:t>A </a:t>
            </a:r>
            <a:r>
              <a:rPr lang="en-US" sz="1600" b="1" i="1" dirty="0"/>
              <a:t>systematic,</a:t>
            </a:r>
            <a:r>
              <a:rPr lang="en-US" sz="1600" b="1" dirty="0"/>
              <a:t> </a:t>
            </a:r>
            <a:r>
              <a:rPr lang="en-US" sz="1600" b="1" i="1" dirty="0"/>
              <a:t>scientific</a:t>
            </a:r>
            <a:r>
              <a:rPr lang="en-US" sz="1600" b="1" dirty="0"/>
              <a:t> </a:t>
            </a:r>
            <a:r>
              <a:rPr lang="en-US" sz="1600" dirty="0"/>
              <a:t>effort to quantify the </a:t>
            </a:r>
            <a:r>
              <a:rPr lang="en-US" sz="1600" b="1" i="1" dirty="0"/>
              <a:t>comparative</a:t>
            </a:r>
            <a:r>
              <a:rPr lang="en-US" sz="1600" dirty="0"/>
              <a:t> magnitude of </a:t>
            </a:r>
            <a:r>
              <a:rPr lang="en-US" sz="1600" b="1" i="1" dirty="0"/>
              <a:t>health loss </a:t>
            </a:r>
            <a:r>
              <a:rPr lang="en-US" sz="1600" dirty="0"/>
              <a:t>from all major diseases, injuries, and risk factors by age, sex, and population, over time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i="1" dirty="0"/>
              <a:t>Fundamental premise</a:t>
            </a:r>
            <a:r>
              <a:rPr lang="en-US" sz="1600" dirty="0"/>
              <a:t>:</a:t>
            </a:r>
            <a:r>
              <a:rPr lang="en-AU" sz="1600" dirty="0"/>
              <a:t> Policy should be informed by </a:t>
            </a:r>
            <a:r>
              <a:rPr lang="en-AU" sz="1600" b="1" i="1" dirty="0"/>
              <a:t>accurate</a:t>
            </a:r>
            <a:r>
              <a:rPr lang="en-AU" sz="1600" dirty="0"/>
              <a:t> and </a:t>
            </a:r>
            <a:r>
              <a:rPr lang="en-AU" sz="1600" b="1" i="1" dirty="0"/>
              <a:t>timely</a:t>
            </a:r>
            <a:r>
              <a:rPr lang="en-AU" sz="1600" dirty="0"/>
              <a:t> data; poor-quality data </a:t>
            </a:r>
            <a:r>
              <a:rPr lang="en-AU" sz="1600" dirty="0">
                <a:sym typeface="Wingdings" pitchFamily="2" charset="2"/>
              </a:rPr>
              <a:t> poor decisions  lost opportunities to improve population health</a:t>
            </a:r>
            <a:endParaRPr lang="en-US" sz="1600" dirty="0"/>
          </a:p>
          <a:p>
            <a:pPr>
              <a:spcAft>
                <a:spcPts val="450"/>
              </a:spcAft>
              <a:defRPr/>
            </a:pPr>
            <a:r>
              <a:rPr lang="en-US" sz="1600" i="1" dirty="0"/>
              <a:t>Key principles</a:t>
            </a:r>
            <a:r>
              <a:rPr lang="en-US" sz="1600" dirty="0"/>
              <a:t>: </a:t>
            </a:r>
          </a:p>
          <a:p>
            <a:pPr lvl="1">
              <a:spcAft>
                <a:spcPts val="450"/>
              </a:spcAft>
              <a:defRPr/>
            </a:pPr>
            <a:r>
              <a:rPr lang="en-US" sz="1450" dirty="0"/>
              <a:t>Comprehensiveness</a:t>
            </a:r>
          </a:p>
          <a:p>
            <a:pPr lvl="1">
              <a:spcAft>
                <a:spcPts val="450"/>
              </a:spcAft>
              <a:defRPr/>
            </a:pPr>
            <a:r>
              <a:rPr lang="en-US" dirty="0"/>
              <a:t>Informed estimates are better than no estimates</a:t>
            </a:r>
          </a:p>
          <a:p>
            <a:pPr lvl="1">
              <a:spcAft>
                <a:spcPts val="450"/>
              </a:spcAft>
              <a:defRPr/>
            </a:pPr>
            <a:r>
              <a:rPr lang="en-US" dirty="0"/>
              <a:t>Comparability of estimates is critical (across countries, time,  diseases, injuries, risk factors, age, and sex)</a:t>
            </a:r>
          </a:p>
          <a:p>
            <a:pPr>
              <a:spcAft>
                <a:spcPts val="450"/>
              </a:spcAft>
              <a:defRPr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8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Modeling Tools – </a:t>
            </a:r>
            <a:r>
              <a:rPr lang="en-US" dirty="0" err="1" smtClean="0"/>
              <a:t>DisMod</a:t>
            </a:r>
            <a:r>
              <a:rPr lang="en-US" dirty="0" smtClean="0"/>
              <a:t>-MR visualization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720" y="4203186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vizhub.healthdata.org/epi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33" y="607869"/>
            <a:ext cx="5505186" cy="35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4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</a:t>
            </a: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720" y="4203186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gbd</a:t>
            </a:r>
            <a:r>
              <a:rPr lang="en-US" sz="1600" dirty="0" smtClean="0"/>
              <a:t>-compare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39" y="689288"/>
            <a:ext cx="2551112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All GBD estimates are available for download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The most popular tool to investigate GBD estimates is GBD Compare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74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</a:t>
            </a: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720" y="4203186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gbd</a:t>
            </a:r>
            <a:r>
              <a:rPr lang="en-US" sz="1600" dirty="0" smtClean="0"/>
              <a:t>-compare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/>
        </p:blipFill>
        <p:spPr>
          <a:xfrm>
            <a:off x="3048710" y="362647"/>
            <a:ext cx="6095290" cy="384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39" y="689288"/>
            <a:ext cx="2551112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All GBD estimates are available for download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The most popular tool to investigate GBD estimates is GBD Compare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</a:t>
            </a: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720" y="4203186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gbd</a:t>
            </a:r>
            <a:r>
              <a:rPr lang="en-US" sz="1600" dirty="0" smtClean="0"/>
              <a:t>-compare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/>
        </p:blipFill>
        <p:spPr>
          <a:xfrm>
            <a:off x="3048710" y="362647"/>
            <a:ext cx="6095290" cy="384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39" y="689288"/>
            <a:ext cx="2551112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All GBD estimates are available for download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The most popular tool to investigate GBD estimates is GBD Compare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370763"/>
            <a:ext cx="6088277" cy="37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8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</a:t>
            </a: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720" y="4203186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gbd</a:t>
            </a:r>
            <a:r>
              <a:rPr lang="en-US" sz="1600" dirty="0" smtClean="0"/>
              <a:t>-compare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/>
        </p:blipFill>
        <p:spPr>
          <a:xfrm>
            <a:off x="3048710" y="362647"/>
            <a:ext cx="6095290" cy="384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39" y="689288"/>
            <a:ext cx="2551112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All GBD estimates are available for download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The most popular tool to investigate GBD estimates is GBD Compare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370763"/>
            <a:ext cx="6088277" cy="373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373214"/>
            <a:ext cx="6109235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6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GBD </a:t>
            </a: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8720" y="4203186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gbd</a:t>
            </a:r>
            <a:r>
              <a:rPr lang="en-US" sz="1600" dirty="0" smtClean="0"/>
              <a:t>-compare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/>
        </p:blipFill>
        <p:spPr>
          <a:xfrm>
            <a:off x="3048710" y="362647"/>
            <a:ext cx="6095290" cy="384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39" y="689288"/>
            <a:ext cx="2551112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All GBD estimates are available for download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/>
              <a:t>The most popular tool to investigate GBD estimates is GBD Compare</a:t>
            </a:r>
          </a:p>
          <a:p>
            <a:pPr marL="285750" indent="-285750">
              <a:spcBef>
                <a:spcPts val="54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370763"/>
            <a:ext cx="6088277" cy="373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383604"/>
            <a:ext cx="6109235" cy="3819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3" y="370763"/>
            <a:ext cx="6098756" cy="38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62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Local Burden of Disease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7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/>
          <a:p>
            <a:r>
              <a:rPr lang="en-US" dirty="0" smtClean="0"/>
              <a:t>Local Burden of Disease – Small-area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8" y="661743"/>
            <a:ext cx="6203387" cy="3101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4" y="3761509"/>
            <a:ext cx="7310005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Visualization tools </a:t>
            </a:r>
            <a:r>
              <a:rPr lang="en-US" dirty="0"/>
              <a:t>available </a:t>
            </a:r>
            <a:r>
              <a:rPr lang="en-US" dirty="0" smtClean="0"/>
              <a:t>at: vizhub.healthdata.org/subnational/</a:t>
            </a:r>
            <a:r>
              <a:rPr lang="en-US" dirty="0" err="1" smtClean="0"/>
              <a:t>usa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000" dirty="0" smtClean="0"/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See also: </a:t>
            </a:r>
            <a:r>
              <a:rPr lang="en-US" sz="1400" dirty="0" smtClean="0"/>
              <a:t>projects.fivethirtyeight.com/mortality-rates-united-states</a:t>
            </a:r>
            <a:r>
              <a:rPr lang="en-US" sz="1400" dirty="0"/>
              <a:t>/</a:t>
            </a:r>
            <a:endParaRPr lang="en-US" sz="1400" dirty="0" smtClean="0"/>
          </a:p>
        </p:txBody>
      </p:sp>
      <p:pic>
        <p:nvPicPr>
          <p:cNvPr id="8" name="Picture 7" descr="jama_Mokdad_2018_oi_180029.pdf - Adobe Acrobat Pro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t="9697" r="39723" b="32121"/>
          <a:stretch/>
        </p:blipFill>
        <p:spPr>
          <a:xfrm>
            <a:off x="38965" y="658375"/>
            <a:ext cx="2821132" cy="29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6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2.0-S0140673617317580-main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0372" r="11806" b="39899"/>
          <a:stretch/>
        </p:blipFill>
        <p:spPr>
          <a:xfrm>
            <a:off x="405244" y="633844"/>
            <a:ext cx="3777097" cy="1467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00110"/>
          </a:xfrm>
        </p:spPr>
        <p:txBody>
          <a:bodyPr/>
          <a:lstStyle/>
          <a:p>
            <a:r>
              <a:rPr lang="en-US" sz="2000" dirty="0" smtClean="0"/>
              <a:t>Local Burden of Disease – Hierarchical Bayesian </a:t>
            </a:r>
            <a:r>
              <a:rPr lang="en-US" sz="2000" dirty="0" err="1" smtClean="0"/>
              <a:t>Geostatistics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38</a:t>
            </a:fld>
            <a:endParaRPr lang="en-US"/>
          </a:p>
        </p:txBody>
      </p:sp>
      <p:pic>
        <p:nvPicPr>
          <p:cNvPr id="8" name="Picture 7" descr="1-s2.0-S0140673617317580-main.pdf - Adobe Acrobat Pro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4" t="12424" r="34300" b="23940"/>
          <a:stretch/>
        </p:blipFill>
        <p:spPr>
          <a:xfrm>
            <a:off x="4839718" y="633844"/>
            <a:ext cx="3205595" cy="3487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38" y="4184997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lbd</a:t>
            </a:r>
            <a:r>
              <a:rPr lang="en-US" sz="1600" dirty="0" smtClean="0"/>
              <a:t>/under5</a:t>
            </a:r>
          </a:p>
        </p:txBody>
      </p:sp>
    </p:spTree>
    <p:extLst>
      <p:ext uri="{BB962C8B-B14F-4D97-AF65-F5344CB8AC3E}">
        <p14:creationId xmlns:p14="http://schemas.microsoft.com/office/powerpoint/2010/main" val="108009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2.0-S0140673617317580-main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0372" r="11806" b="39899"/>
          <a:stretch/>
        </p:blipFill>
        <p:spPr>
          <a:xfrm>
            <a:off x="405244" y="633844"/>
            <a:ext cx="3777097" cy="1467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00110"/>
          </a:xfrm>
        </p:spPr>
        <p:txBody>
          <a:bodyPr/>
          <a:lstStyle/>
          <a:p>
            <a:r>
              <a:rPr lang="en-US" sz="2000" dirty="0" smtClean="0"/>
              <a:t>Local Burden of Disease – Hierarchical Bayesian </a:t>
            </a:r>
            <a:r>
              <a:rPr lang="en-US" sz="2000" dirty="0" err="1" smtClean="0"/>
              <a:t>Geostatistics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39</a:t>
            </a:fld>
            <a:endParaRPr lang="en-US"/>
          </a:p>
        </p:txBody>
      </p:sp>
      <p:pic>
        <p:nvPicPr>
          <p:cNvPr id="8" name="Picture 7" descr="1-s2.0-S0140673617317580-main.pdf - Adobe Acrobat Pro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4" t="12424" r="34300" b="23940"/>
          <a:stretch/>
        </p:blipFill>
        <p:spPr>
          <a:xfrm>
            <a:off x="4839718" y="633844"/>
            <a:ext cx="3205595" cy="3487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244" y="633844"/>
            <a:ext cx="3782292" cy="147551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39717" y="633844"/>
            <a:ext cx="3205595" cy="348795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ature25761.pdf - Adobe Acrobat Pro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t="12525" r="36754" b="66061"/>
          <a:stretch/>
        </p:blipFill>
        <p:spPr>
          <a:xfrm>
            <a:off x="514349" y="737754"/>
            <a:ext cx="4104890" cy="1436035"/>
          </a:xfrm>
          <a:prstGeom prst="rect">
            <a:avLst/>
          </a:prstGeom>
        </p:spPr>
      </p:pic>
      <p:pic>
        <p:nvPicPr>
          <p:cNvPr id="10" name="Picture 9" descr="nature25761.pdf - Adobe Acrobat Pro D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0" t="15151" r="43549" b="49394"/>
          <a:stretch/>
        </p:blipFill>
        <p:spPr>
          <a:xfrm>
            <a:off x="5105256" y="864377"/>
            <a:ext cx="3449782" cy="33265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3538" y="4184997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lbd</a:t>
            </a:r>
            <a:r>
              <a:rPr lang="en-US" sz="1600" dirty="0" smtClean="0"/>
              <a:t>/education</a:t>
            </a:r>
          </a:p>
        </p:txBody>
      </p:sp>
    </p:spTree>
    <p:extLst>
      <p:ext uri="{BB962C8B-B14F-4D97-AF65-F5344CB8AC3E}">
        <p14:creationId xmlns:p14="http://schemas.microsoft.com/office/powerpoint/2010/main" val="1863573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GBD Overview – DALYs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10" t="5397" r="1577" b="6574"/>
          <a:stretch/>
        </p:blipFill>
        <p:spPr>
          <a:xfrm>
            <a:off x="2649681" y="614621"/>
            <a:ext cx="4382143" cy="3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2.0-S0140673617317580-main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0372" r="11806" b="39899"/>
          <a:stretch/>
        </p:blipFill>
        <p:spPr>
          <a:xfrm>
            <a:off x="405244" y="633844"/>
            <a:ext cx="3777097" cy="1467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00110"/>
          </a:xfrm>
        </p:spPr>
        <p:txBody>
          <a:bodyPr/>
          <a:lstStyle/>
          <a:p>
            <a:r>
              <a:rPr lang="en-US" sz="2000" dirty="0" smtClean="0"/>
              <a:t>Local Burden of Disease – Hierarchical Bayesian </a:t>
            </a:r>
            <a:r>
              <a:rPr lang="en-US" sz="2000" dirty="0" err="1" smtClean="0"/>
              <a:t>Geostatistics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40</a:t>
            </a:fld>
            <a:endParaRPr lang="en-US"/>
          </a:p>
        </p:txBody>
      </p:sp>
      <p:pic>
        <p:nvPicPr>
          <p:cNvPr id="8" name="Picture 7" descr="1-s2.0-S0140673617317580-main.pdf - Adobe Acrobat Pro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4" t="12424" r="34300" b="23940"/>
          <a:stretch/>
        </p:blipFill>
        <p:spPr>
          <a:xfrm>
            <a:off x="4839718" y="633844"/>
            <a:ext cx="3205595" cy="3487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244" y="633844"/>
            <a:ext cx="3782292" cy="147551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39717" y="633844"/>
            <a:ext cx="3205595" cy="348795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ature25761.pdf - Adobe Acrobat Pro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t="12525" r="36754" b="66061"/>
          <a:stretch/>
        </p:blipFill>
        <p:spPr>
          <a:xfrm>
            <a:off x="514349" y="737754"/>
            <a:ext cx="4104890" cy="1436035"/>
          </a:xfrm>
          <a:prstGeom prst="rect">
            <a:avLst/>
          </a:prstGeom>
        </p:spPr>
      </p:pic>
      <p:pic>
        <p:nvPicPr>
          <p:cNvPr id="10" name="Picture 9" descr="nature25761.pdf - Adobe Acrobat Pro D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0" t="15151" r="43549" b="49394"/>
          <a:stretch/>
        </p:blipFill>
        <p:spPr>
          <a:xfrm>
            <a:off x="5105256" y="864377"/>
            <a:ext cx="3449782" cy="33265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153" y="737754"/>
            <a:ext cx="4110085" cy="143603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256" y="864377"/>
            <a:ext cx="3503612" cy="332185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nature25760.pdf - Adobe Acrobat Pro DC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6" t="12626" r="36641" b="62626"/>
          <a:stretch/>
        </p:blipFill>
        <p:spPr>
          <a:xfrm>
            <a:off x="602673" y="868686"/>
            <a:ext cx="4120474" cy="1671384"/>
          </a:xfrm>
          <a:prstGeom prst="rect">
            <a:avLst/>
          </a:prstGeom>
        </p:spPr>
      </p:pic>
      <p:pic>
        <p:nvPicPr>
          <p:cNvPr id="14" name="Picture 13" descr="nature25760.pdf - Adobe Acrobat Pro DC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14849" r="36526" b="26263"/>
          <a:stretch/>
        </p:blipFill>
        <p:spPr>
          <a:xfrm>
            <a:off x="5352256" y="1058842"/>
            <a:ext cx="3522150" cy="34223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538" y="4184997"/>
            <a:ext cx="484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600" dirty="0" smtClean="0"/>
              <a:t>Please visit: vizhub.healthdata.org/</a:t>
            </a:r>
            <a:r>
              <a:rPr lang="en-US" sz="1600" dirty="0" err="1" smtClean="0"/>
              <a:t>lbd</a:t>
            </a:r>
            <a:r>
              <a:rPr lang="en-US" sz="1600" dirty="0" smtClean="0"/>
              <a:t>/</a:t>
            </a:r>
            <a:r>
              <a:rPr lang="en-US" sz="1600" dirty="0" err="1" smtClean="0"/>
              <a:t>cgf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11799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dirty="0"/>
              <a:t>Future Health Scenarios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/>
          <a:stretch/>
        </p:blipFill>
        <p:spPr>
          <a:xfrm>
            <a:off x="3753701" y="1002726"/>
            <a:ext cx="5390299" cy="3590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9917" y="748150"/>
            <a:ext cx="3727846" cy="3569272"/>
          </a:xfrm>
        </p:spPr>
        <p:txBody>
          <a:bodyPr/>
          <a:lstStyle/>
          <a:p>
            <a:r>
              <a:rPr lang="en-US" sz="1600" dirty="0" smtClean="0"/>
              <a:t>Many investment </a:t>
            </a:r>
            <a:r>
              <a:rPr lang="en-US" sz="1600" dirty="0"/>
              <a:t>decisions with long-run payoffs such as R&amp;D, health workers, </a:t>
            </a:r>
            <a:r>
              <a:rPr lang="en-US" sz="1600" dirty="0" smtClean="0"/>
              <a:t>hospitals, </a:t>
            </a:r>
            <a:r>
              <a:rPr lang="en-US" sz="1600" dirty="0"/>
              <a:t>and other </a:t>
            </a:r>
            <a:r>
              <a:rPr lang="en-US" sz="1600" dirty="0" smtClean="0"/>
              <a:t>infrastructure need some quantified scenarios for the future.</a:t>
            </a:r>
            <a:endParaRPr lang="en-US" sz="1600" dirty="0"/>
          </a:p>
          <a:p>
            <a:r>
              <a:rPr lang="en-US" sz="1600" dirty="0" smtClean="0"/>
              <a:t>Scenarios can also identify </a:t>
            </a:r>
            <a:r>
              <a:rPr lang="en-US" sz="1600" dirty="0"/>
              <a:t>challenges that may become more important in determinants of health in the future </a:t>
            </a:r>
            <a:endParaRPr lang="en-US" sz="1600" dirty="0" smtClean="0"/>
          </a:p>
          <a:p>
            <a:r>
              <a:rPr lang="en-US" sz="1600" dirty="0" smtClean="0"/>
              <a:t>Provide </a:t>
            </a:r>
            <a:r>
              <a:rPr lang="en-US" sz="1600" dirty="0"/>
              <a:t>insights into the implications of health change for health and social protection </a:t>
            </a:r>
            <a:r>
              <a:rPr lang="en-US" sz="1600" dirty="0" smtClean="0"/>
              <a:t>systems.</a:t>
            </a:r>
            <a:endParaRPr lang="en-US" sz="1600" dirty="0"/>
          </a:p>
          <a:p>
            <a:r>
              <a:rPr lang="en-US" sz="1600" dirty="0"/>
              <a:t>Identify and mitigate risks for future </a:t>
            </a:r>
            <a:r>
              <a:rPr lang="en-US" sz="1600" dirty="0" smtClean="0"/>
              <a:t>health.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97927" y="633394"/>
            <a:ext cx="529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Global life expectancy at birth</a:t>
            </a:r>
          </a:p>
        </p:txBody>
      </p:sp>
    </p:spTree>
    <p:extLst>
      <p:ext uri="{BB962C8B-B14F-4D97-AF65-F5344CB8AC3E}">
        <p14:creationId xmlns:p14="http://schemas.microsoft.com/office/powerpoint/2010/main" val="4289430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dirty="0"/>
              <a:t>Future Health Scenarios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9917" y="748150"/>
            <a:ext cx="3727846" cy="3569272"/>
          </a:xfrm>
        </p:spPr>
        <p:txBody>
          <a:bodyPr/>
          <a:lstStyle/>
          <a:p>
            <a:r>
              <a:rPr lang="en-US" sz="1600" dirty="0" smtClean="0"/>
              <a:t>Many investment </a:t>
            </a:r>
            <a:r>
              <a:rPr lang="en-US" sz="1600" dirty="0"/>
              <a:t>decisions with long-run payoffs such as R&amp;D, health workers, </a:t>
            </a:r>
            <a:r>
              <a:rPr lang="en-US" sz="1600" dirty="0" smtClean="0"/>
              <a:t>hospitals, </a:t>
            </a:r>
            <a:r>
              <a:rPr lang="en-US" sz="1600" dirty="0"/>
              <a:t>and other </a:t>
            </a:r>
            <a:r>
              <a:rPr lang="en-US" sz="1600" dirty="0" smtClean="0"/>
              <a:t>infrastructure need some quantified scenarios for the future.</a:t>
            </a:r>
            <a:endParaRPr lang="en-US" sz="1600" dirty="0"/>
          </a:p>
          <a:p>
            <a:r>
              <a:rPr lang="en-US" sz="1600" dirty="0" smtClean="0"/>
              <a:t>Scenarios can also identify </a:t>
            </a:r>
            <a:r>
              <a:rPr lang="en-US" sz="1600" dirty="0"/>
              <a:t>challenges that may become more important in determinants of health in the future </a:t>
            </a:r>
            <a:endParaRPr lang="en-US" sz="1600" dirty="0" smtClean="0"/>
          </a:p>
          <a:p>
            <a:r>
              <a:rPr lang="en-US" sz="1600" dirty="0" smtClean="0"/>
              <a:t>Provide </a:t>
            </a:r>
            <a:r>
              <a:rPr lang="en-US" sz="1600" dirty="0"/>
              <a:t>insights into the implications of health change for health and social protection </a:t>
            </a:r>
            <a:r>
              <a:rPr lang="en-US" sz="1600" dirty="0" smtClean="0"/>
              <a:t>systems.</a:t>
            </a:r>
            <a:endParaRPr lang="en-US" sz="1600" dirty="0"/>
          </a:p>
          <a:p>
            <a:r>
              <a:rPr lang="en-US" sz="1600" dirty="0"/>
              <a:t>Identify and mitigate risks for future </a:t>
            </a:r>
            <a:r>
              <a:rPr lang="en-US" sz="1600" dirty="0" smtClean="0"/>
              <a:t>health.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97927" y="633394"/>
            <a:ext cx="529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 smtClean="0"/>
              <a:t>Global life expectancy at birth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67" y="950776"/>
            <a:ext cx="4440992" cy="2665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6188"/>
          <a:stretch/>
        </p:blipFill>
        <p:spPr>
          <a:xfrm>
            <a:off x="4375611" y="3604765"/>
            <a:ext cx="1580971" cy="1266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3433" b="32953"/>
          <a:stretch/>
        </p:blipFill>
        <p:spPr>
          <a:xfrm>
            <a:off x="5950008" y="3604765"/>
            <a:ext cx="1580971" cy="1259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6862"/>
          <a:stretch/>
        </p:blipFill>
        <p:spPr>
          <a:xfrm>
            <a:off x="7524406" y="3604765"/>
            <a:ext cx="1580971" cy="12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60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03" y="767506"/>
            <a:ext cx="8191500" cy="1754326"/>
          </a:xfrm>
        </p:spPr>
        <p:txBody>
          <a:bodyPr/>
          <a:lstStyle/>
          <a:p>
            <a:pPr algn="ctr"/>
            <a:r>
              <a:rPr lang="en-US" sz="3600" dirty="0" smtClean="0"/>
              <a:t>Thank you!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0720" y="3765655"/>
            <a:ext cx="819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For more information please visit: www.healthdata.org/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832438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GBD Overview – Multiple metrics for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274297" y="912267"/>
            <a:ext cx="3384551" cy="33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Death counts, mortality rates</a:t>
            </a:r>
          </a:p>
          <a:p>
            <a:r>
              <a:rPr lang="en-US" dirty="0" smtClean="0"/>
              <a:t>Incidence, prevalence</a:t>
            </a:r>
          </a:p>
          <a:p>
            <a:r>
              <a:rPr lang="en-US" dirty="0" smtClean="0"/>
              <a:t>Years of life lost (YLLs) to premature death</a:t>
            </a:r>
          </a:p>
          <a:p>
            <a:r>
              <a:rPr lang="en-US" dirty="0" smtClean="0"/>
              <a:t>Years lived with disability (YLDs) </a:t>
            </a:r>
            <a:endParaRPr lang="en-US" dirty="0"/>
          </a:p>
          <a:p>
            <a:pPr lvl="1"/>
            <a:r>
              <a:rPr lang="en-US" dirty="0" smtClean="0"/>
              <a:t>Time spent sick or injured</a:t>
            </a:r>
          </a:p>
          <a:p>
            <a:r>
              <a:rPr lang="en-US" dirty="0" smtClean="0"/>
              <a:t>Disability adjusted life years (DALYs) </a:t>
            </a:r>
          </a:p>
          <a:p>
            <a:pPr lvl="1"/>
            <a:r>
              <a:rPr lang="en-US" dirty="0" smtClean="0"/>
              <a:t>Years of healthy life lost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48" y="912267"/>
            <a:ext cx="5210855" cy="33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3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GBD Overview – input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/>
        </p:nvSpPr>
        <p:spPr bwMode="auto">
          <a:xfrm>
            <a:off x="251056" y="639623"/>
            <a:ext cx="4034842" cy="368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800">
                <a:solidFill>
                  <a:srgbClr val="404040"/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81D158"/>
              </a:buClr>
              <a:buNone/>
            </a:pPr>
            <a:r>
              <a:rPr lang="en-US" dirty="0" smtClean="0"/>
              <a:t>Gathering data on </a:t>
            </a:r>
            <a:r>
              <a:rPr lang="en-US" b="1" dirty="0" smtClean="0"/>
              <a:t>700+ geographies</a:t>
            </a:r>
          </a:p>
          <a:p>
            <a:pPr>
              <a:buClr>
                <a:srgbClr val="81D158"/>
              </a:buClr>
            </a:pPr>
            <a:r>
              <a:rPr lang="en-US" dirty="0" smtClean="0"/>
              <a:t>Vital </a:t>
            </a:r>
            <a:r>
              <a:rPr lang="en-US" dirty="0"/>
              <a:t>records (births, deaths</a:t>
            </a:r>
            <a:r>
              <a:rPr lang="en-US" dirty="0" smtClean="0"/>
              <a:t>)</a:t>
            </a:r>
            <a:endParaRPr lang="en-US" dirty="0"/>
          </a:p>
          <a:p>
            <a:pPr>
              <a:buClr>
                <a:srgbClr val="81D158"/>
              </a:buClr>
            </a:pPr>
            <a:r>
              <a:rPr lang="en-US" dirty="0"/>
              <a:t>Age-specific surveys</a:t>
            </a:r>
          </a:p>
          <a:p>
            <a:pPr>
              <a:buClr>
                <a:srgbClr val="81D158"/>
              </a:buClr>
            </a:pPr>
            <a:r>
              <a:rPr lang="en-US" dirty="0"/>
              <a:t>Subject-specific surveys</a:t>
            </a:r>
          </a:p>
          <a:p>
            <a:pPr>
              <a:buClr>
                <a:srgbClr val="81D158"/>
              </a:buClr>
            </a:pPr>
            <a:r>
              <a:rPr lang="en-US" dirty="0"/>
              <a:t>Regular population sample surveys</a:t>
            </a:r>
          </a:p>
          <a:p>
            <a:pPr>
              <a:buClr>
                <a:srgbClr val="81D158"/>
              </a:buClr>
            </a:pPr>
            <a:r>
              <a:rPr lang="en-US" dirty="0"/>
              <a:t>National censuses</a:t>
            </a:r>
          </a:p>
          <a:p>
            <a:pPr>
              <a:buClr>
                <a:srgbClr val="81D158"/>
              </a:buClr>
            </a:pPr>
            <a:r>
              <a:rPr lang="en-US" dirty="0"/>
              <a:t>Hospital records</a:t>
            </a:r>
          </a:p>
          <a:p>
            <a:pPr>
              <a:buClr>
                <a:srgbClr val="81D158"/>
              </a:buClr>
            </a:pPr>
            <a:r>
              <a:rPr lang="en-US" dirty="0"/>
              <a:t>Police records</a:t>
            </a:r>
          </a:p>
          <a:p>
            <a:pPr>
              <a:buClr>
                <a:srgbClr val="81D158"/>
              </a:buClr>
            </a:pPr>
            <a:r>
              <a:rPr lang="en-US" dirty="0"/>
              <a:t>Satellite data</a:t>
            </a:r>
          </a:p>
          <a:p>
            <a:pPr>
              <a:buClr>
                <a:srgbClr val="81D158"/>
              </a:buClr>
            </a:pPr>
            <a:r>
              <a:rPr lang="en-US" dirty="0"/>
              <a:t>Financial data</a:t>
            </a:r>
          </a:p>
          <a:p>
            <a:pPr>
              <a:buClr>
                <a:srgbClr val="81D158"/>
              </a:buClr>
            </a:pPr>
            <a:r>
              <a:rPr lang="en-US" dirty="0"/>
              <a:t>Livestock records, etc.</a:t>
            </a:r>
          </a:p>
          <a:p>
            <a:pPr>
              <a:buClr>
                <a:srgbClr val="81D158"/>
              </a:buClr>
            </a:pP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87619" y="881149"/>
            <a:ext cx="6343649" cy="357448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endParaRPr lang="en-US" sz="1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http://www.who.int/about/WHOLogoTwit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9185" r="8692" b="31559"/>
          <a:stretch/>
        </p:blipFill>
        <p:spPr bwMode="auto">
          <a:xfrm>
            <a:off x="4285897" y="822722"/>
            <a:ext cx="2749479" cy="9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paho.org/cardioapp/web/img/logo%20negro%20e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7"/>
          <a:stretch/>
        </p:blipFill>
        <p:spPr bwMode="auto">
          <a:xfrm>
            <a:off x="6656027" y="3393967"/>
            <a:ext cx="2236918" cy="7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74" y="1169679"/>
            <a:ext cx="1586157" cy="1586157"/>
          </a:xfrm>
          <a:prstGeom prst="rect">
            <a:avLst/>
          </a:prstGeom>
        </p:spPr>
      </p:pic>
      <p:pic>
        <p:nvPicPr>
          <p:cNvPr id="11" name="Picture 10" descr="http://thefifthcolumnnews.com/wp-content/uploads/2015/03/320_worldbank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86" y="3378708"/>
            <a:ext cx="1500225" cy="11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wiki8.com/uploadfiles/ZoomImg/2011-9/201191393753734.P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6"/>
          <a:stretch/>
        </p:blipFill>
        <p:spPr bwMode="auto">
          <a:xfrm>
            <a:off x="3830045" y="2382397"/>
            <a:ext cx="2984830" cy="7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2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GBD Overview –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7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73" y="2717511"/>
            <a:ext cx="3440900" cy="12845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915743"/>
            <a:ext cx="8177160" cy="16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  <a:noAutofit/>
          </a:bodyPr>
          <a:lstStyle>
            <a:lvl1pPr marL="309026" indent="-309026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32" indent="-29421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2pPr>
            <a:lvl3pPr marL="1217054" indent="-309026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  <a:latin typeface="+mn-lt"/>
              </a:defRPr>
            </a:lvl3pPr>
            <a:lvl4pPr marL="1678475" indent="-309026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2129313" indent="-298443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2133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738898" indent="-298443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348483" indent="-298443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958068" indent="-298443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567652" indent="-298443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400" b="1" kern="0" dirty="0" smtClean="0"/>
              <a:t>2,600+ </a:t>
            </a:r>
            <a:r>
              <a:rPr lang="en-US" sz="1400" b="1" kern="0" dirty="0"/>
              <a:t>international collaborators </a:t>
            </a:r>
          </a:p>
          <a:p>
            <a:pPr lvl="1"/>
            <a:r>
              <a:rPr lang="en-US" sz="1400" b="1" kern="0" dirty="0"/>
              <a:t>300 full-time professionals in Seattle, USA</a:t>
            </a:r>
          </a:p>
          <a:p>
            <a:pPr lvl="1"/>
            <a:r>
              <a:rPr lang="en-US" sz="1400" b="1" kern="0" dirty="0"/>
              <a:t>30 full-time faculty</a:t>
            </a:r>
          </a:p>
          <a:p>
            <a:pPr lvl="1"/>
            <a:r>
              <a:rPr lang="en-US" sz="1400" b="1" kern="0" dirty="0"/>
              <a:t>30 member scientific counsel</a:t>
            </a:r>
          </a:p>
          <a:p>
            <a:pPr lvl="1"/>
            <a:r>
              <a:rPr lang="en-US" sz="1400" b="1" kern="0" dirty="0" smtClean="0"/>
              <a:t>100+ statisticians</a:t>
            </a:r>
            <a:r>
              <a:rPr lang="en-US" sz="1400" b="1" kern="0" dirty="0"/>
              <a:t>, data and modelling professionals</a:t>
            </a:r>
          </a:p>
          <a:p>
            <a:pPr lvl="1"/>
            <a:r>
              <a:rPr lang="en-US" sz="1400" b="1" kern="0" dirty="0" smtClean="0"/>
              <a:t>50+ outreach </a:t>
            </a:r>
            <a:r>
              <a:rPr lang="en-US" sz="1400" b="1" kern="0" dirty="0"/>
              <a:t>and training </a:t>
            </a:r>
            <a:r>
              <a:rPr lang="en-US" sz="1400" b="1" kern="0" dirty="0" smtClean="0"/>
              <a:t>personnel </a:t>
            </a:r>
          </a:p>
          <a:p>
            <a:pPr lvl="1"/>
            <a:r>
              <a:rPr lang="en-US" sz="1400" b="1" dirty="0"/>
              <a:t>315 diseases, 2,600 sequelae, 79 risks - in 519 </a:t>
            </a:r>
            <a:r>
              <a:rPr lang="en-US" sz="1400" b="1" dirty="0" smtClean="0"/>
              <a:t>geographical units</a:t>
            </a:r>
            <a:endParaRPr lang="en-US" sz="1400" b="1" kern="0" dirty="0"/>
          </a:p>
        </p:txBody>
      </p:sp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25" y="2723546"/>
            <a:ext cx="3690131" cy="12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9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GBD Overview – a global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" y="709933"/>
            <a:ext cx="8841850" cy="37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9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788" y="855023"/>
            <a:ext cx="7315200" cy="3495201"/>
          </a:xfrm>
        </p:spPr>
        <p:txBody>
          <a:bodyPr/>
          <a:lstStyle/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38"/>
          <a:stretch/>
        </p:blipFill>
        <p:spPr>
          <a:xfrm>
            <a:off x="1016483" y="1"/>
            <a:ext cx="7336769" cy="46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2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6FCQ3RPYFS27-334089976-509</_dlc_DocId>
    <_dlc_DocIdUrl xmlns="6d2bc46a-f014-48ed-be59-9d6cf5da36fb">
      <Url>https://idmod.sharepoint.com/symposium/_layouts/15/DocIdRedir.aspx?ID=6FCQ3RPYFS27-334089976-509</Url>
      <Description>6FCQ3RPYFS27-334089976-509</Description>
    </_dlc_DocIdUrl>
  </documentManagement>
</p:properties>
</file>

<file path=customXml/itemProps1.xml><?xml version="1.0" encoding="utf-8"?>
<ds:datastoreItem xmlns:ds="http://schemas.openxmlformats.org/officeDocument/2006/customXml" ds:itemID="{8415E3C6-4AC0-4DDF-BA62-A7CDA5CAE14C}"/>
</file>

<file path=customXml/itemProps2.xml><?xml version="1.0" encoding="utf-8"?>
<ds:datastoreItem xmlns:ds="http://schemas.openxmlformats.org/officeDocument/2006/customXml" ds:itemID="{CAD65D3F-221C-4B6B-920F-8C8D31CDD7EA}"/>
</file>

<file path=customXml/itemProps3.xml><?xml version="1.0" encoding="utf-8"?>
<ds:datastoreItem xmlns:ds="http://schemas.openxmlformats.org/officeDocument/2006/customXml" ds:itemID="{5EAA0B63-A588-4210-815B-944267FBD22D}"/>
</file>

<file path=customXml/itemProps4.xml><?xml version="1.0" encoding="utf-8"?>
<ds:datastoreItem xmlns:ds="http://schemas.openxmlformats.org/officeDocument/2006/customXml" ds:itemID="{8F3B57FD-7F73-4A57-A1F3-038E25BF596D}"/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1949</TotalTime>
  <Words>1641</Words>
  <Application>Microsoft Office PowerPoint</Application>
  <PresentationFormat>On-screen Show (16:9)</PresentationFormat>
  <Paragraphs>3599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Courier New</vt:lpstr>
      <vt:lpstr>Segoe UI</vt:lpstr>
      <vt:lpstr>Segoe UI Semilight</vt:lpstr>
      <vt:lpstr>Times New Roman</vt:lpstr>
      <vt:lpstr>Wingdings</vt:lpstr>
      <vt:lpstr>IHME ppt template_1109</vt:lpstr>
      <vt:lpstr>IHME Software overview</vt:lpstr>
      <vt:lpstr>Outline</vt:lpstr>
      <vt:lpstr>GBD Overview – what is the GBD study?</vt:lpstr>
      <vt:lpstr>GBD Overview – DALYs</vt:lpstr>
      <vt:lpstr>GBD Overview – Multiple metrics for health</vt:lpstr>
      <vt:lpstr>GBD Overview – input data sources</vt:lpstr>
      <vt:lpstr>GBD Overview – by the numbers</vt:lpstr>
      <vt:lpstr>GBD Overview – a global enterprise</vt:lpstr>
      <vt:lpstr>PowerPoint Presentation</vt:lpstr>
      <vt:lpstr>PowerPoint Presentation</vt:lpstr>
      <vt:lpstr>GBD Modeling Tools - CODEm</vt:lpstr>
      <vt:lpstr>GBD Modeling Tools - CODEm</vt:lpstr>
      <vt:lpstr>GBD Modeling Tools - CODEm</vt:lpstr>
      <vt:lpstr>GBD Modeling Tools - CODEm</vt:lpstr>
      <vt:lpstr>GBD Modeling Tools - CODEm</vt:lpstr>
      <vt:lpstr>GBD Modeling Tools - CODEm</vt:lpstr>
      <vt:lpstr>GBD Modeling Tools - CODEm</vt:lpstr>
      <vt:lpstr>GBD Modeling Tools – CODEm visualization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</vt:lpstr>
      <vt:lpstr>GBD Modeling Tools – DisMod-MR visualization</vt:lpstr>
      <vt:lpstr>GBD Compare</vt:lpstr>
      <vt:lpstr>GBD Compare</vt:lpstr>
      <vt:lpstr>GBD Compare</vt:lpstr>
      <vt:lpstr>GBD Compare</vt:lpstr>
      <vt:lpstr>GBD Compare</vt:lpstr>
      <vt:lpstr>Local Burden of Disease</vt:lpstr>
      <vt:lpstr>Local Burden of Disease – Small-area estimation</vt:lpstr>
      <vt:lpstr>Local Burden of Disease – Hierarchical Bayesian Geostatistics</vt:lpstr>
      <vt:lpstr>Local Burden of Disease – Hierarchical Bayesian Geostatistics</vt:lpstr>
      <vt:lpstr>Local Burden of Disease – Hierarchical Bayesian Geostatistics</vt:lpstr>
      <vt:lpstr>Future Health Scenarios </vt:lpstr>
      <vt:lpstr>Future Health Scenarios </vt:lpstr>
      <vt:lpstr>Thank you!  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Robert Robert</cp:lastModifiedBy>
  <cp:revision>187</cp:revision>
  <dcterms:created xsi:type="dcterms:W3CDTF">2009-11-17T17:26:05Z</dcterms:created>
  <dcterms:modified xsi:type="dcterms:W3CDTF">2018-04-16T02:51:53Z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3b123435-646e-4caf-9218-9b08815974e6</vt:lpwstr>
  </property>
</Properties>
</file>