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4" r:id="rId2"/>
    <p:sldId id="278" r:id="rId3"/>
    <p:sldId id="302" r:id="rId4"/>
    <p:sldId id="304" r:id="rId5"/>
    <p:sldId id="305" r:id="rId6"/>
    <p:sldId id="306" r:id="rId7"/>
    <p:sldId id="307" r:id="rId8"/>
    <p:sldId id="308" r:id="rId9"/>
    <p:sldId id="309" r:id="rId10"/>
    <p:sldId id="312" r:id="rId11"/>
    <p:sldId id="313" r:id="rId12"/>
    <p:sldId id="314" r:id="rId13"/>
    <p:sldId id="311" r:id="rId14"/>
    <p:sldId id="310" r:id="rId15"/>
    <p:sldId id="315" r:id="rId16"/>
    <p:sldId id="316" r:id="rId17"/>
    <p:sldId id="303" r:id="rId18"/>
    <p:sldId id="317" r:id="rId19"/>
    <p:sldId id="321" r:id="rId20"/>
    <p:sldId id="318" r:id="rId21"/>
    <p:sldId id="319" r:id="rId22"/>
    <p:sldId id="322" r:id="rId23"/>
    <p:sldId id="323" r:id="rId24"/>
    <p:sldId id="324" r:id="rId25"/>
    <p:sldId id="325" r:id="rId26"/>
    <p:sldId id="326" r:id="rId27"/>
    <p:sldId id="327" r:id="rId28"/>
    <p:sldId id="320" r:id="rId29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17">
          <p15:clr>
            <a:srgbClr val="A4A3A4"/>
          </p15:clr>
        </p15:guide>
        <p15:guide id="2" orient="horz" pos="110">
          <p15:clr>
            <a:srgbClr val="A4A3A4"/>
          </p15:clr>
        </p15:guide>
        <p15:guide id="3" pos="2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CC"/>
    <a:srgbClr val="92C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3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8" y="714"/>
      </p:cViewPr>
      <p:guideLst>
        <p:guide orient="horz" pos="1617"/>
        <p:guide orient="horz" pos="110"/>
        <p:guide pos="2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F7F0950-DD71-48EC-948F-2D6829375B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562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Something we’re experimenting with.</a:t>
            </a:r>
            <a:endParaRPr lang="en-US" altLang="en-US" dirty="0" smtClean="0">
              <a:latin typeface="Arial" pitchFamily="34" charset="0"/>
            </a:endParaRPr>
          </a:p>
          <a:p>
            <a:pPr eaLnBrk="1" hangingPunct="1"/>
            <a:endParaRPr lang="en-US" altLang="en-US" dirty="0" smtClean="0">
              <a:latin typeface="Arial" pitchFamily="34" charset="0"/>
            </a:endParaRPr>
          </a:p>
          <a:p>
            <a:pPr eaLnBrk="1" hangingPunct="1"/>
            <a:r>
              <a:rPr lang="en-US" altLang="en-US" dirty="0" smtClean="0">
                <a:latin typeface="Arial" pitchFamily="34" charset="0"/>
              </a:rPr>
              <a:t>Search terms included</a:t>
            </a:r>
            <a:r>
              <a:rPr lang="en-US" altLang="en-US" baseline="0" dirty="0" smtClean="0">
                <a:latin typeface="Arial" pitchFamily="34" charset="0"/>
              </a:rPr>
              <a:t> things like: “Global Burden of Disease,” “Institute for Health Metrics and Evaluation,”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"Institute of Health Metrics and Evaluation,” “IHME,” "Global Burden,” "Burden of Disease,” "GBD 2010," "GBD 2013,“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and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"GBD study“</a:t>
            </a:r>
          </a:p>
          <a:p>
            <a:pPr eaLnBrk="1" hangingPunct="1"/>
            <a:endParaRPr lang="en-US" alt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eaLnBrk="1" hangingPunct="1"/>
            <a:r>
              <a:rPr lang="en-US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list</a:t>
            </a:r>
            <a:r>
              <a:rPr lang="en-US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countries includes both highly developed and less developed countries, such as the US, South Africa, Thailand, Peru, and Kenya. </a:t>
            </a:r>
          </a:p>
          <a:p>
            <a:pPr eaLnBrk="1" hangingPunct="1"/>
            <a:endParaRPr lang="en-US" altLang="en-US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eaLnBrk="1" hangingPunct="1"/>
            <a:r>
              <a:rPr lang="en-US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We excluded “burden of disease/GBD” search terms from the WHO website and only searched</a:t>
            </a:r>
            <a:r>
              <a:rPr lang="en-US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for IHME/Institute for Health Metrics and Evaluation</a:t>
            </a:r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CC7DC11-E271-475F-8F05-50DF6EF9969A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49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/>
          <a:stretch/>
        </p:blipFill>
        <p:spPr bwMode="auto">
          <a:xfrm>
            <a:off x="1" y="4508131"/>
            <a:ext cx="9151963" cy="64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775" y="1701496"/>
            <a:ext cx="7772400" cy="615553"/>
          </a:xfrm>
        </p:spPr>
        <p:txBody>
          <a:bodyPr anchor="b"/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3538" y="2736530"/>
            <a:ext cx="7789863" cy="323165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2520899"/>
            <a:ext cx="82296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483078" y="4117997"/>
            <a:ext cx="2868422" cy="213943"/>
            <a:chOff x="457200" y="4117997"/>
            <a:chExt cx="2868422" cy="213943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lum bright="-30000"/>
            </a:blip>
            <a:srcRect l="13858"/>
            <a:stretch/>
          </p:blipFill>
          <p:spPr>
            <a:xfrm>
              <a:off x="837644" y="4117998"/>
              <a:ext cx="2487978" cy="21394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>
              <a:lum/>
            </a:blip>
            <a:srcRect r="87556"/>
            <a:stretch/>
          </p:blipFill>
          <p:spPr>
            <a:xfrm>
              <a:off x="457200" y="4117997"/>
              <a:ext cx="359411" cy="213942"/>
            </a:xfrm>
            <a:prstGeom prst="rect">
              <a:avLst/>
            </a:prstGeom>
          </p:spPr>
        </p:pic>
      </p:grpSp>
      <p:pic>
        <p:nvPicPr>
          <p:cNvPr id="16" name="Picture 58" descr="C:\Users\Sarah\Desktop\IHME_logo_rgb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191" y="4140684"/>
            <a:ext cx="3075857" cy="19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41947"/>
            <a:ext cx="2229023" cy="65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91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umn tabl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3538" y="177800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3538" y="1438275"/>
            <a:ext cx="2531035" cy="2977242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2pPr>
            <a:lvl3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3pPr>
            <a:lvl4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4pPr>
            <a:lvl5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64725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3538" y="870334"/>
            <a:ext cx="2531035" cy="56589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800" b="1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260273" y="1438275"/>
            <a:ext cx="2531035" cy="2977242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2pPr>
            <a:lvl3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3pPr>
            <a:lvl4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4pPr>
            <a:lvl5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260273" y="870334"/>
            <a:ext cx="2531035" cy="56589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800" b="1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176754" y="1438275"/>
            <a:ext cx="2531035" cy="2977242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2pPr>
            <a:lvl3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3pPr>
            <a:lvl4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4pPr>
            <a:lvl5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176754" y="870334"/>
            <a:ext cx="2531035" cy="56589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800" b="1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" y="1436224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" y="864725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457200" y="1436224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3076575" y="866776"/>
            <a:ext cx="0" cy="35487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984421" y="866776"/>
            <a:ext cx="0" cy="35487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6"/>
          <p:cNvSpPr>
            <a:spLocks noGrp="1" noChangeArrowheads="1"/>
          </p:cNvSpPr>
          <p:nvPr userDrawn="1">
            <p:ph type="sldNum" sz="quarter" idx="18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59159"/>
      </p:ext>
    </p:extLst>
  </p:cSld>
  <p:clrMapOvr>
    <a:masterClrMapping/>
  </p:clrMapOvr>
  <p:transition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op-in 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4018" y="170815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3538" y="937700"/>
            <a:ext cx="2336800" cy="3492375"/>
          </a:xfrm>
        </p:spPr>
        <p:txBody>
          <a:bodyPr tIns="45720" rIns="9144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2pPr>
            <a:lvl3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3pPr>
            <a:lvl4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4pPr>
            <a:lvl5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200401" y="937699"/>
            <a:ext cx="5438775" cy="3500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8392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op-in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4603" y="177011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3538" y="3671393"/>
            <a:ext cx="8229600" cy="486725"/>
          </a:xfrm>
        </p:spPr>
        <p:txBody>
          <a:bodyPr tIns="45720" rIns="9144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2pPr>
            <a:lvl3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3pPr>
            <a:lvl4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4pPr>
            <a:lvl5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4603" y="910829"/>
            <a:ext cx="8234362" cy="26600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2536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524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3538" y="168552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3538" y="1779413"/>
            <a:ext cx="4120953" cy="2362706"/>
          </a:xfrm>
        </p:spPr>
        <p:txBody>
          <a:bodyPr lIns="91440" rIns="9144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600">
                <a:solidFill>
                  <a:schemeClr val="bg1"/>
                </a:solidFill>
              </a:defRPr>
            </a:lvl1pPr>
            <a:lvl2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2pPr>
            <a:lvl3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3pPr>
            <a:lvl4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4pPr>
            <a:lvl5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5pPr>
          </a:lstStyle>
          <a:p>
            <a:pPr lvl="0"/>
            <a:r>
              <a:rPr lang="en-US" dirty="0" smtClean="0"/>
              <a:t>Text goes here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2541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3538" y="168552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778999"/>
            <a:ext cx="9144000" cy="368799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81349"/>
            <a:ext cx="8229600" cy="661968"/>
          </a:xfrm>
        </p:spPr>
        <p:txBody>
          <a:bodyPr bIns="13716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600" b="0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704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3538" y="170815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778999"/>
            <a:ext cx="9144000" cy="4364501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6779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796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857250"/>
            <a:ext cx="8229600" cy="3318965"/>
          </a:xfrm>
        </p:spPr>
        <p:txBody>
          <a:bodyPr/>
          <a:lstStyle>
            <a:lvl1pPr>
              <a:buClr>
                <a:schemeClr val="accent1"/>
              </a:buClr>
              <a:buSzPct val="120000"/>
              <a:defRPr sz="1800">
                <a:solidFill>
                  <a:schemeClr val="tx1"/>
                </a:solidFill>
              </a:defRPr>
            </a:lvl1pPr>
            <a:lvl2pPr>
              <a:buSzPct val="90000"/>
              <a:buFont typeface="Courier New" pitchFamily="49" charset="0"/>
              <a:buChar char="o"/>
              <a:defRPr sz="1600">
                <a:solidFill>
                  <a:schemeClr val="tx1"/>
                </a:solidFill>
              </a:defRPr>
            </a:lvl2pPr>
            <a:lvl3pPr>
              <a:buSzPct val="90000"/>
              <a:buFont typeface="Arial" pitchFamily="34" charset="0"/>
              <a:buChar char="─"/>
              <a:defRPr sz="14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altLang="en-US" sz="800" smtClean="0">
                <a:solidFill>
                  <a:schemeClr val="tx1"/>
                </a:solidFill>
              </a:defRPr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97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No fir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>
            <a:lvl1pPr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857250"/>
            <a:ext cx="8229600" cy="3339437"/>
          </a:xfrm>
        </p:spPr>
        <p:txBody>
          <a:bodyPr/>
          <a:lstStyle>
            <a:lvl1pPr marL="0" indent="0">
              <a:buClr>
                <a:schemeClr val="accent1"/>
              </a:buClr>
              <a:buSzPct val="120000"/>
              <a:buNone/>
              <a:defRPr sz="1800">
                <a:solidFill>
                  <a:schemeClr val="tx1"/>
                </a:solidFill>
              </a:defRPr>
            </a:lvl1pPr>
            <a:lvl2pPr>
              <a:buSzPct val="90000"/>
              <a:buFont typeface="Courier New" pitchFamily="49" charset="0"/>
              <a:buChar char="o"/>
              <a:defRPr sz="1600">
                <a:solidFill>
                  <a:schemeClr val="tx1"/>
                </a:solidFill>
              </a:defRPr>
            </a:lvl2pPr>
            <a:lvl3pPr>
              <a:buSzPct val="90000"/>
              <a:buFont typeface="Arial" pitchFamily="34" charset="0"/>
              <a:buChar char="─"/>
              <a:defRPr sz="14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413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numbere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857250"/>
            <a:ext cx="8229600" cy="3237078"/>
          </a:xfrm>
        </p:spPr>
        <p:txBody>
          <a:bodyPr/>
          <a:lstStyle>
            <a:lvl1pPr marL="344488" indent="-344488">
              <a:buClr>
                <a:schemeClr val="accent1"/>
              </a:buClr>
              <a:buSzPct val="100000"/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 marL="647700" indent="-285750">
              <a:buSzPct val="90000"/>
              <a:buFont typeface="+mj-lt"/>
              <a:buAutoNum type="alphaLcPeriod"/>
              <a:defRPr sz="1600">
                <a:solidFill>
                  <a:schemeClr val="tx1"/>
                </a:solidFill>
              </a:defRPr>
            </a:lvl2pPr>
            <a:lvl3pPr marL="889000" indent="-198438">
              <a:buSzPct val="90000"/>
              <a:buFont typeface="+mj-lt"/>
              <a:buAutoNum type="romanLcPeriod"/>
              <a:defRPr sz="14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3340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2110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6862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836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538" y="855023"/>
            <a:ext cx="4038600" cy="349520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5023"/>
            <a:ext cx="4038600" cy="349520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716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8" y="748353"/>
            <a:ext cx="4040188" cy="623248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538" y="1371599"/>
            <a:ext cx="4040188" cy="3040040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757260"/>
            <a:ext cx="4041775" cy="623248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80506"/>
            <a:ext cx="4041775" cy="3041369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55399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3863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169300"/>
            <a:ext cx="81915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858441"/>
            <a:ext cx="8199438" cy="31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/>
          <a:stretch/>
        </p:blipFill>
        <p:spPr bwMode="auto">
          <a:xfrm>
            <a:off x="1" y="4908835"/>
            <a:ext cx="9151963" cy="24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altLang="en-US" sz="800" smtClean="0">
                <a:solidFill>
                  <a:schemeClr val="tx1"/>
                </a:solidFill>
              </a:defRPr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12" name="Picture 58" descr="C:\Users\Sarah\Desktop\IHME_logo_rgb-01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16" y="4632582"/>
            <a:ext cx="2356834" cy="14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 userDrawn="1"/>
        </p:nvGrpSpPr>
        <p:grpSpPr>
          <a:xfrm>
            <a:off x="451582" y="4602857"/>
            <a:ext cx="2812318" cy="202816"/>
            <a:chOff x="451582" y="4588285"/>
            <a:chExt cx="3011671" cy="217192"/>
          </a:xfrm>
        </p:grpSpPr>
        <p:pic>
          <p:nvPicPr>
            <p:cNvPr id="16" name="Picture 15" descr="IHME_logo_acr_RGB_sm.png"/>
            <p:cNvPicPr>
              <a:picLocks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82" y="4588285"/>
              <a:ext cx="670914" cy="21719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 userDrawn="1"/>
          </p:nvCxnSpPr>
          <p:spPr>
            <a:xfrm>
              <a:off x="1263573" y="4605293"/>
              <a:ext cx="0" cy="18906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1">
              <a:lum bright="-30000"/>
            </a:blip>
            <a:srcRect l="13858"/>
            <a:stretch/>
          </p:blipFill>
          <p:spPr>
            <a:xfrm>
              <a:off x="1679866" y="4623146"/>
              <a:ext cx="1783387" cy="1533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 userDrawn="1"/>
          </p:nvPicPr>
          <p:blipFill rotWithShape="1">
            <a:blip r:embed="rId21">
              <a:lum/>
            </a:blip>
            <a:srcRect r="87556"/>
            <a:stretch/>
          </p:blipFill>
          <p:spPr>
            <a:xfrm>
              <a:off x="1392699" y="4625681"/>
              <a:ext cx="257864" cy="1533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6" y="4562725"/>
            <a:ext cx="928771" cy="272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6" r:id="rId4"/>
    <p:sldLayoutId id="2147483681" r:id="rId5"/>
    <p:sldLayoutId id="2147483682" r:id="rId6"/>
    <p:sldLayoutId id="2147483688" r:id="rId7"/>
    <p:sldLayoutId id="2147483679" r:id="rId8"/>
    <p:sldLayoutId id="2147483680" r:id="rId9"/>
    <p:sldLayoutId id="2147483689" r:id="rId10"/>
    <p:sldLayoutId id="2147483690" r:id="rId11"/>
    <p:sldLayoutId id="2147483691" r:id="rId12"/>
    <p:sldLayoutId id="2147483694" r:id="rId13"/>
    <p:sldLayoutId id="2147483695" r:id="rId14"/>
    <p:sldLayoutId id="2147483696" r:id="rId15"/>
    <p:sldLayoutId id="2147483697" r:id="rId16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231775" indent="-2317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2000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206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Courier New" pitchFamily="49" charset="0"/>
        <a:buChar char="o"/>
        <a:defRPr sz="1600">
          <a:solidFill>
            <a:schemeClr val="tx1"/>
          </a:solidFill>
          <a:latin typeface="+mn-lt"/>
        </a:defRPr>
      </a:lvl2pPr>
      <a:lvl3pPr marL="912813" indent="-2317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─"/>
        <a:defRPr sz="1400">
          <a:solidFill>
            <a:schemeClr val="tx1"/>
          </a:solidFill>
          <a:latin typeface="+mn-lt"/>
        </a:defRPr>
      </a:lvl3pPr>
      <a:lvl4pPr marL="1258888" indent="-231775" algn="l" rtl="0" eaLnBrk="0" fontAlgn="base" hangingPunct="0">
        <a:spcBef>
          <a:spcPct val="45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600">
          <a:solidFill>
            <a:srgbClr val="404040"/>
          </a:solidFill>
          <a:latin typeface="+mn-lt"/>
        </a:defRPr>
      </a:lvl4pPr>
      <a:lvl5pPr marL="1597025" indent="-223838" algn="l" rtl="0" eaLnBrk="0" fontAlgn="base" hangingPunct="0">
        <a:spcBef>
          <a:spcPct val="4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0542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5114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9686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4258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775" y="1362942"/>
            <a:ext cx="7772400" cy="954107"/>
          </a:xfrm>
        </p:spPr>
        <p:txBody>
          <a:bodyPr/>
          <a:lstStyle/>
          <a:p>
            <a:r>
              <a:rPr lang="en-US" sz="2800" dirty="0" smtClean="0"/>
              <a:t>Mapping existing and potential infection risk zones of yellow fever worldwide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 smtClean="0"/>
              <a:t>Bobby Reiner and Freya Shearer</a:t>
            </a:r>
          </a:p>
          <a:p>
            <a:r>
              <a:rPr lang="en-US" sz="1200" dirty="0" smtClean="0"/>
              <a:t>April 17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, 2018</a:t>
            </a:r>
          </a:p>
          <a:p>
            <a:r>
              <a:rPr lang="en-US" sz="1200" dirty="0" smtClean="0"/>
              <a:t>6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Annual IDM Modeling Symposium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351581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vaccination coverage</a:t>
            </a:r>
            <a:br>
              <a:rPr lang="en-US" sz="2400" dirty="0" smtClean="0"/>
            </a:br>
            <a:r>
              <a:rPr lang="en-US" sz="2400" b="0" dirty="0" smtClean="0">
                <a:solidFill>
                  <a:schemeClr val="tx1"/>
                </a:solidFill>
              </a:rPr>
              <a:t>Results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10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2272174" y="4286127"/>
            <a:ext cx="4825388" cy="110573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Untargeted, unbiased vaccine strategy</a:t>
            </a:r>
            <a:endParaRPr lang="en-US" dirty="0"/>
          </a:p>
        </p:txBody>
      </p:sp>
      <p:pic>
        <p:nvPicPr>
          <p:cNvPr id="8" name="Picture 7" descr="1-s2.0-S147330991730419X-main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1" t="50458" r="9044" b="16271"/>
          <a:stretch/>
        </p:blipFill>
        <p:spPr>
          <a:xfrm>
            <a:off x="424843" y="1144199"/>
            <a:ext cx="8520050" cy="299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34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vaccination coverage</a:t>
            </a:r>
            <a:br>
              <a:rPr lang="en-US" sz="2400" dirty="0" smtClean="0"/>
            </a:br>
            <a:r>
              <a:rPr lang="en-US" sz="2400" b="0" dirty="0" smtClean="0">
                <a:solidFill>
                  <a:schemeClr val="tx1"/>
                </a:solidFill>
              </a:rPr>
              <a:t>Results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11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2272174" y="4286127"/>
            <a:ext cx="4825388" cy="110573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Untargeted, unbiased vaccine strategy</a:t>
            </a:r>
            <a:endParaRPr lang="en-US" dirty="0"/>
          </a:p>
        </p:txBody>
      </p:sp>
      <p:pic>
        <p:nvPicPr>
          <p:cNvPr id="8" name="Picture 7" descr="1-s2.0-S147330991730419X-main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1" t="50458" r="9044" b="16271"/>
          <a:stretch/>
        </p:blipFill>
        <p:spPr>
          <a:xfrm>
            <a:off x="424843" y="1144199"/>
            <a:ext cx="8520050" cy="2996142"/>
          </a:xfrm>
          <a:prstGeom prst="rect">
            <a:avLst/>
          </a:prstGeom>
        </p:spPr>
      </p:pic>
      <p:pic>
        <p:nvPicPr>
          <p:cNvPr id="3" name="Picture 2" descr="1-s2.0-S147330991730419X-main.pdf - Adobe Acrobat Pro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t="44128" r="8727" b="22392"/>
          <a:stretch/>
        </p:blipFill>
        <p:spPr>
          <a:xfrm>
            <a:off x="381262" y="1145883"/>
            <a:ext cx="8607212" cy="30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3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12</a:t>
            </a:fld>
            <a:endParaRPr lang="en-US"/>
          </a:p>
        </p:txBody>
      </p:sp>
      <p:pic>
        <p:nvPicPr>
          <p:cNvPr id="6" name="Content Placeholder 5" descr="1-s2.0-S147330991730419X-main.pdf - Adobe Acrobat Pro DC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24045" r="21677" b="9071"/>
          <a:stretch/>
        </p:blipFill>
        <p:spPr>
          <a:xfrm>
            <a:off x="1020131" y="0"/>
            <a:ext cx="7329473" cy="5154405"/>
          </a:xfrm>
        </p:spPr>
      </p:pic>
    </p:spTree>
    <p:extLst>
      <p:ext uri="{BB962C8B-B14F-4D97-AF65-F5344CB8AC3E}">
        <p14:creationId xmlns:p14="http://schemas.microsoft.com/office/powerpoint/2010/main" val="337308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vaccination coverage</a:t>
            </a:r>
            <a:br>
              <a:rPr lang="en-US" sz="2400" dirty="0" smtClean="0"/>
            </a:br>
            <a:r>
              <a:rPr lang="en-US" sz="2400" b="0" dirty="0" smtClean="0">
                <a:solidFill>
                  <a:schemeClr val="tx1"/>
                </a:solidFill>
              </a:rPr>
              <a:t>Results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13</a:t>
            </a:fld>
            <a:endParaRPr lang="en-US"/>
          </a:p>
        </p:txBody>
      </p:sp>
      <p:pic>
        <p:nvPicPr>
          <p:cNvPr id="6" name="Picture 5" descr="1-s2.0-S147330991730419X-main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40838" r="8592" b="1759"/>
          <a:stretch/>
        </p:blipFill>
        <p:spPr>
          <a:xfrm>
            <a:off x="1674564" y="666789"/>
            <a:ext cx="6084983" cy="3613241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2272174" y="4224652"/>
            <a:ext cx="4825388" cy="110573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2016 Untargeted, unbiased vaccine strategy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63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vaccination coverage</a:t>
            </a:r>
            <a:br>
              <a:rPr lang="en-US" sz="2400" dirty="0" smtClean="0"/>
            </a:br>
            <a:r>
              <a:rPr lang="en-US" sz="2400" b="0" dirty="0" smtClean="0">
                <a:solidFill>
                  <a:schemeClr val="tx1"/>
                </a:solidFill>
              </a:rPr>
              <a:t>Results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538" y="1000297"/>
            <a:ext cx="8488154" cy="3349927"/>
          </a:xfrm>
        </p:spPr>
        <p:txBody>
          <a:bodyPr/>
          <a:lstStyle/>
          <a:p>
            <a:r>
              <a:rPr lang="en-US" dirty="0" smtClean="0"/>
              <a:t>We calculated the estimated number of individuals that still need the vaccine to achieve a population coverage threshold of 80% by district (WHO recommendation)</a:t>
            </a:r>
          </a:p>
          <a:p>
            <a:r>
              <a:rPr lang="en-US" dirty="0" smtClean="0"/>
              <a:t>We further broke this down either overall, or only those who live in an “at risk” district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Targeted</a:t>
            </a:r>
            <a:r>
              <a:rPr lang="en-US" dirty="0">
                <a:sym typeface="Wingdings" panose="05000000000000000000" pitchFamily="2" charset="2"/>
              </a:rPr>
              <a:t> – </a:t>
            </a:r>
            <a:r>
              <a:rPr lang="en-US" dirty="0" smtClean="0">
                <a:sym typeface="Wingdings" panose="05000000000000000000" pitchFamily="2" charset="2"/>
              </a:rPr>
              <a:t>529,900,000 individuals overall, 393,700,000 individuals in “at risk” districts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Untargeted, unbiased</a:t>
            </a:r>
            <a:r>
              <a:rPr lang="en-US" dirty="0">
                <a:sym typeface="Wingdings" panose="05000000000000000000" pitchFamily="2" charset="2"/>
              </a:rPr>
              <a:t> – </a:t>
            </a:r>
            <a:r>
              <a:rPr lang="en-US" dirty="0" smtClean="0">
                <a:sym typeface="Wingdings" panose="05000000000000000000" pitchFamily="2" charset="2"/>
              </a:rPr>
              <a:t>568,200,000 </a:t>
            </a:r>
            <a:r>
              <a:rPr lang="en-US" dirty="0">
                <a:sym typeface="Wingdings" panose="05000000000000000000" pitchFamily="2" charset="2"/>
              </a:rPr>
              <a:t>individuals overall, </a:t>
            </a:r>
            <a:r>
              <a:rPr lang="en-US" dirty="0" smtClean="0">
                <a:sym typeface="Wingdings" panose="05000000000000000000" pitchFamily="2" charset="2"/>
              </a:rPr>
              <a:t>412,800,000 </a:t>
            </a:r>
            <a:r>
              <a:rPr lang="en-US" dirty="0">
                <a:sym typeface="Wingdings" panose="05000000000000000000" pitchFamily="2" charset="2"/>
              </a:rPr>
              <a:t>individuals in “at risk” </a:t>
            </a:r>
            <a:r>
              <a:rPr lang="en-US" dirty="0" smtClean="0">
                <a:sym typeface="Wingdings" panose="05000000000000000000" pitchFamily="2" charset="2"/>
              </a:rPr>
              <a:t>districts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Untargeted, biased</a:t>
            </a:r>
            <a:r>
              <a:rPr lang="en-US" dirty="0">
                <a:sym typeface="Wingdings" panose="05000000000000000000" pitchFamily="2" charset="2"/>
              </a:rPr>
              <a:t> – 669,500,000 individuals overall, 472,000,000 individuals in “at risk” districts</a:t>
            </a:r>
          </a:p>
          <a:p>
            <a:pPr lvl="1"/>
            <a:endParaRPr lang="en-US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74295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vaccination coverage</a:t>
            </a:r>
            <a:br>
              <a:rPr lang="en-US" sz="2400" dirty="0" smtClean="0"/>
            </a:br>
            <a:r>
              <a:rPr lang="en-US" sz="2400" b="0" dirty="0" smtClean="0">
                <a:solidFill>
                  <a:schemeClr val="tx1"/>
                </a:solidFill>
              </a:rPr>
              <a:t>Results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538" y="1000297"/>
            <a:ext cx="8488154" cy="3349927"/>
          </a:xfrm>
        </p:spPr>
        <p:txBody>
          <a:bodyPr/>
          <a:lstStyle/>
          <a:p>
            <a:r>
              <a:rPr lang="en-US" dirty="0" smtClean="0"/>
              <a:t>There is an ongoing outbreak in coastal Brazil. </a:t>
            </a:r>
            <a:r>
              <a:rPr lang="en-US" dirty="0"/>
              <a:t>In particular, </a:t>
            </a:r>
            <a:r>
              <a:rPr lang="en-US" dirty="0" err="1"/>
              <a:t>Mairiporã</a:t>
            </a:r>
            <a:r>
              <a:rPr lang="en-US" dirty="0"/>
              <a:t> in São Paulo, </a:t>
            </a:r>
            <a:r>
              <a:rPr lang="en-US" dirty="0" err="1"/>
              <a:t>Valença</a:t>
            </a:r>
            <a:r>
              <a:rPr lang="en-US" dirty="0"/>
              <a:t> and </a:t>
            </a:r>
            <a:r>
              <a:rPr lang="en-US" dirty="0" err="1"/>
              <a:t>Teresópolis</a:t>
            </a:r>
            <a:r>
              <a:rPr lang="en-US" dirty="0"/>
              <a:t> </a:t>
            </a:r>
            <a:r>
              <a:rPr lang="en-US" dirty="0" smtClean="0"/>
              <a:t>in Rio de Janeiro, and </a:t>
            </a:r>
            <a:r>
              <a:rPr lang="en-US" dirty="0"/>
              <a:t>Belo </a:t>
            </a:r>
            <a:r>
              <a:rPr lang="en-US" dirty="0" smtClean="0"/>
              <a:t>Horizonte in Minas </a:t>
            </a:r>
            <a:r>
              <a:rPr lang="en-US" dirty="0" err="1" smtClean="0"/>
              <a:t>Gerais</a:t>
            </a:r>
            <a:r>
              <a:rPr lang="en-US" dirty="0" smtClean="0"/>
              <a:t>.</a:t>
            </a:r>
          </a:p>
          <a:p>
            <a:pPr lvl="1"/>
            <a:endParaRPr lang="en-US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65104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vaccination coverage</a:t>
            </a:r>
            <a:br>
              <a:rPr lang="en-US" sz="2400" dirty="0" smtClean="0"/>
            </a:br>
            <a:r>
              <a:rPr lang="en-US" sz="2400" b="0" dirty="0" smtClean="0">
                <a:solidFill>
                  <a:schemeClr val="tx1"/>
                </a:solidFill>
              </a:rPr>
              <a:t>Results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538" y="1000297"/>
            <a:ext cx="8488154" cy="3349927"/>
          </a:xfrm>
        </p:spPr>
        <p:txBody>
          <a:bodyPr/>
          <a:lstStyle/>
          <a:p>
            <a:r>
              <a:rPr lang="en-US" dirty="0" smtClean="0"/>
              <a:t>There is an ongoing outbreak in coastal Brazil. </a:t>
            </a:r>
            <a:r>
              <a:rPr lang="en-US" dirty="0"/>
              <a:t>In particular, </a:t>
            </a:r>
            <a:r>
              <a:rPr lang="en-US" dirty="0" err="1"/>
              <a:t>Mairiporã</a:t>
            </a:r>
            <a:r>
              <a:rPr lang="en-US" dirty="0"/>
              <a:t> in São Paulo, </a:t>
            </a:r>
            <a:r>
              <a:rPr lang="en-US" dirty="0" err="1"/>
              <a:t>Valença</a:t>
            </a:r>
            <a:r>
              <a:rPr lang="en-US" dirty="0"/>
              <a:t> and </a:t>
            </a:r>
            <a:r>
              <a:rPr lang="en-US" dirty="0" err="1"/>
              <a:t>Teresópolis</a:t>
            </a:r>
            <a:r>
              <a:rPr lang="en-US" dirty="0"/>
              <a:t> </a:t>
            </a:r>
            <a:r>
              <a:rPr lang="en-US" dirty="0" smtClean="0"/>
              <a:t>in Rio de Janeiro, and </a:t>
            </a:r>
            <a:r>
              <a:rPr lang="en-US" dirty="0"/>
              <a:t>Belo </a:t>
            </a:r>
            <a:r>
              <a:rPr lang="en-US" dirty="0" smtClean="0"/>
              <a:t>Horizonte in Minas </a:t>
            </a:r>
            <a:r>
              <a:rPr lang="en-US" dirty="0" err="1" smtClean="0"/>
              <a:t>Gerais</a:t>
            </a:r>
            <a:r>
              <a:rPr lang="en-US" dirty="0" smtClean="0"/>
              <a:t>.</a:t>
            </a:r>
          </a:p>
          <a:p>
            <a:pPr lvl="1"/>
            <a:endParaRPr lang="en-US" b="1" dirty="0">
              <a:sym typeface="Wingdings" panose="05000000000000000000" pitchFamily="2" charset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719638"/>
              </p:ext>
            </p:extLst>
          </p:nvPr>
        </p:nvGraphicFramePr>
        <p:xfrm>
          <a:off x="428037" y="1974981"/>
          <a:ext cx="835915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980">
                  <a:extLst>
                    <a:ext uri="{9D8B030D-6E8A-4147-A177-3AD203B41FA5}">
                      <a16:colId xmlns:a16="http://schemas.microsoft.com/office/drawing/2014/main" val="1949072969"/>
                    </a:ext>
                  </a:extLst>
                </a:gridCol>
                <a:gridCol w="1935480">
                  <a:extLst>
                    <a:ext uri="{9D8B030D-6E8A-4147-A177-3AD203B41FA5}">
                      <a16:colId xmlns:a16="http://schemas.microsoft.com/office/drawing/2014/main" val="1949477130"/>
                    </a:ext>
                  </a:extLst>
                </a:gridCol>
                <a:gridCol w="1744980">
                  <a:extLst>
                    <a:ext uri="{9D8B030D-6E8A-4147-A177-3AD203B41FA5}">
                      <a16:colId xmlns:a16="http://schemas.microsoft.com/office/drawing/2014/main" val="3257421977"/>
                    </a:ext>
                  </a:extLst>
                </a:gridCol>
                <a:gridCol w="1617980">
                  <a:extLst>
                    <a:ext uri="{9D8B030D-6E8A-4147-A177-3AD203B41FA5}">
                      <a16:colId xmlns:a16="http://schemas.microsoft.com/office/drawing/2014/main" val="1425004447"/>
                    </a:ext>
                  </a:extLst>
                </a:gridCol>
                <a:gridCol w="1315736">
                  <a:extLst>
                    <a:ext uri="{9D8B030D-6E8A-4147-A177-3AD203B41FA5}">
                      <a16:colId xmlns:a16="http://schemas.microsoft.com/office/drawing/2014/main" val="2745212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Municipality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Conservative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Untargeted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Optimistic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Cases (Deaths)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548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Mairiporã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8% (68,902)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41% (36,883)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58% (21,399)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 (21)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8929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Valença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17% (49,217)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49% (24,049)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65% (11,742)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18 (7)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270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Teresópolis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r>
                        <a:rPr lang="en-US" dirty="0" smtClean="0"/>
                        <a:t>% (</a:t>
                      </a:r>
                      <a:r>
                        <a:rPr lang="en-US" dirty="0" smtClean="0"/>
                        <a:t>132,560)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r>
                        <a:rPr lang="en-US" dirty="0" smtClean="0"/>
                        <a:t>% (</a:t>
                      </a:r>
                      <a:r>
                        <a:rPr lang="en-US" dirty="0" smtClean="0"/>
                        <a:t>73,137)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</a:t>
                      </a:r>
                      <a:r>
                        <a:rPr lang="en-US" dirty="0" smtClean="0"/>
                        <a:t>% (</a:t>
                      </a:r>
                      <a:r>
                        <a:rPr lang="en-US" dirty="0" smtClean="0"/>
                        <a:t>45,451)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8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Belo Horizonte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30% (1,273,264)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72% (206,960)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95% (0)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(24)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0564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0947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61665"/>
          </a:xfrm>
        </p:spPr>
        <p:txBody>
          <a:bodyPr/>
          <a:lstStyle/>
          <a:p>
            <a:r>
              <a:rPr lang="en-US" sz="2400" dirty="0"/>
              <a:t>Estimating yellow fever infection risk </a:t>
            </a:r>
            <a:r>
              <a:rPr lang="en-US" sz="2400" dirty="0" smtClean="0"/>
              <a:t>zones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7" name="Picture 6" descr="PIIS2214109X1830024X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t="13280" r="5524" b="41169"/>
          <a:stretch/>
        </p:blipFill>
        <p:spPr>
          <a:xfrm>
            <a:off x="1652529" y="1109031"/>
            <a:ext cx="5809251" cy="21739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7392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/>
              <a:t>Estimating yellow fever infection risk </a:t>
            </a:r>
            <a:r>
              <a:rPr lang="en-US" sz="2400" dirty="0" smtClean="0"/>
              <a:t>zones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Data collation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"/>
          </p:nvPr>
        </p:nvSpPr>
        <p:spPr>
          <a:xfrm>
            <a:off x="363537" y="1197166"/>
            <a:ext cx="8570601" cy="3153058"/>
          </a:xfrm>
        </p:spPr>
        <p:txBody>
          <a:bodyPr/>
          <a:lstStyle/>
          <a:p>
            <a:r>
              <a:rPr lang="en-US" dirty="0" smtClean="0"/>
              <a:t>A database of locations where at least one symptomatic YFV case was reported was assembled.</a:t>
            </a:r>
          </a:p>
          <a:p>
            <a:r>
              <a:rPr lang="en-US" dirty="0" smtClean="0"/>
              <a:t>Locations were recorded either to 5km</a:t>
            </a:r>
            <a:r>
              <a:rPr lang="en-US" baseline="30000" dirty="0" smtClean="0"/>
              <a:t>2</a:t>
            </a:r>
            <a:r>
              <a:rPr lang="en-US" dirty="0" smtClean="0"/>
              <a:t> resolution (when finer resolution was provided) or to finest administrative unit if </a:t>
            </a:r>
            <a:r>
              <a:rPr lang="en-US" dirty="0" err="1" smtClean="0"/>
              <a:t>nesseasary</a:t>
            </a:r>
            <a:endParaRPr lang="en-US" dirty="0"/>
          </a:p>
          <a:p>
            <a:r>
              <a:rPr lang="en-US" dirty="0" smtClean="0"/>
              <a:t>Of the 1,154 records in the final dataset:</a:t>
            </a:r>
          </a:p>
          <a:p>
            <a:pPr lvl="1"/>
            <a:r>
              <a:rPr lang="en-US" dirty="0" smtClean="0"/>
              <a:t>402 were PCR confirmed</a:t>
            </a:r>
          </a:p>
          <a:p>
            <a:pPr lvl="1"/>
            <a:r>
              <a:rPr lang="en-US" dirty="0" smtClean="0"/>
              <a:t>444 were serologically confirmed</a:t>
            </a:r>
          </a:p>
          <a:p>
            <a:pPr lvl="1"/>
            <a:r>
              <a:rPr lang="en-US" dirty="0" smtClean="0"/>
              <a:t>308 were reported as “confirmed cases” without specifying the diagnostic test used.</a:t>
            </a:r>
          </a:p>
          <a:p>
            <a:r>
              <a:rPr lang="en-US" dirty="0" smtClean="0"/>
              <a:t>A sensitivity analysis was conducted where only PCR-confirmed data was 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088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/>
              <a:t>Estimating yellow fever infection risk </a:t>
            </a:r>
            <a:r>
              <a:rPr lang="en-US" sz="2400" dirty="0" smtClean="0"/>
              <a:t>zones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Data collation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4" name="Picture 3" descr="PIIS2214109X1830024X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3" t="20705" r="8542" b="15323"/>
          <a:stretch/>
        </p:blipFill>
        <p:spPr>
          <a:xfrm>
            <a:off x="2623599" y="623415"/>
            <a:ext cx="5971142" cy="3945532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1"/>
          </p:nvPr>
        </p:nvSpPr>
        <p:spPr>
          <a:xfrm>
            <a:off x="308453" y="3448278"/>
            <a:ext cx="2111586" cy="1035585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Grey areas represent contemporary risk zones as defined by </a:t>
            </a:r>
            <a:r>
              <a:rPr lang="en-US" sz="1600" dirty="0" err="1" smtClean="0"/>
              <a:t>Jentes</a:t>
            </a:r>
            <a:r>
              <a:rPr lang="en-US" sz="1600" dirty="0" smtClean="0"/>
              <a:t> et 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6090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3538" y="169299"/>
            <a:ext cx="8451850" cy="49244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Estimating yellow fever vaccination coverage</a:t>
            </a:r>
          </a:p>
          <a:p>
            <a:pPr lvl="1"/>
            <a:r>
              <a:rPr lang="en-US" sz="2000" dirty="0" smtClean="0"/>
              <a:t>Data collation &amp; data issues</a:t>
            </a:r>
          </a:p>
          <a:p>
            <a:pPr lvl="1"/>
            <a:r>
              <a:rPr lang="en-US" sz="2000" dirty="0" smtClean="0"/>
              <a:t>Age cohort models</a:t>
            </a:r>
          </a:p>
          <a:p>
            <a:pPr lvl="1"/>
            <a:r>
              <a:rPr lang="en-US" sz="2000" dirty="0" smtClean="0"/>
              <a:t>Results</a:t>
            </a:r>
          </a:p>
          <a:p>
            <a:r>
              <a:rPr lang="en-US" sz="2400" dirty="0" smtClean="0"/>
              <a:t>Estimating yellow fever infection risk zones</a:t>
            </a:r>
          </a:p>
          <a:p>
            <a:pPr lvl="1"/>
            <a:r>
              <a:rPr lang="en-US" sz="2000" dirty="0" smtClean="0"/>
              <a:t>Data collation</a:t>
            </a:r>
          </a:p>
          <a:p>
            <a:pPr lvl="1"/>
            <a:r>
              <a:rPr lang="en-US" sz="2000" dirty="0" smtClean="0"/>
              <a:t>Spatial model</a:t>
            </a:r>
          </a:p>
          <a:p>
            <a:pPr lvl="1"/>
            <a:r>
              <a:rPr lang="en-US" sz="2000" dirty="0" smtClean="0"/>
              <a:t>Results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7830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infection risk zones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Spatial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3" name="Picture 2" descr="PIIS2214109X1830024X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51620" r="43308" b="14752"/>
          <a:stretch/>
        </p:blipFill>
        <p:spPr>
          <a:xfrm>
            <a:off x="4218415" y="1340528"/>
            <a:ext cx="4824601" cy="2409742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363537" y="1197166"/>
            <a:ext cx="3918351" cy="3153058"/>
          </a:xfrm>
        </p:spPr>
        <p:txBody>
          <a:bodyPr/>
          <a:lstStyle/>
          <a:p>
            <a:r>
              <a:rPr lang="en-US" dirty="0" smtClean="0"/>
              <a:t>Our goal was to create a single, temporally static map estimating relative risk of YFV infection</a:t>
            </a:r>
          </a:p>
          <a:p>
            <a:r>
              <a:rPr lang="en-US" dirty="0" smtClean="0"/>
              <a:t>We used 10 spatial covariates</a:t>
            </a:r>
          </a:p>
          <a:p>
            <a:r>
              <a:rPr lang="en-US" dirty="0" smtClean="0"/>
              <a:t>As well as our YFV vaccination coverage estimate</a:t>
            </a:r>
          </a:p>
          <a:p>
            <a:r>
              <a:rPr lang="en-US" dirty="0" smtClean="0"/>
              <a:t>We fit an inhomogeneous Poisson point process model using a Boosted Regression Tree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489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infection risk zones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4" name="Picture 3" descr="PIIS2214109X1830024X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t="16921" r="9347" b="22392"/>
          <a:stretch/>
        </p:blipFill>
        <p:spPr>
          <a:xfrm>
            <a:off x="1522079" y="719991"/>
            <a:ext cx="5874418" cy="390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66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infection risk zones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4" name="Picture 3" descr="PIIS2214109X1830024X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t="16921" r="9347" b="22392"/>
          <a:stretch/>
        </p:blipFill>
        <p:spPr>
          <a:xfrm>
            <a:off x="1522079" y="719991"/>
            <a:ext cx="5874418" cy="3903559"/>
          </a:xfrm>
          <a:prstGeom prst="rect">
            <a:avLst/>
          </a:prstGeom>
        </p:spPr>
      </p:pic>
      <p:pic>
        <p:nvPicPr>
          <p:cNvPr id="3" name="Picture 2" descr="PIIS2214109X1830024X.pdf - Adobe Acrobat Pro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6" t="25014" r="9709" b="15220"/>
          <a:stretch/>
        </p:blipFill>
        <p:spPr>
          <a:xfrm>
            <a:off x="1523128" y="701611"/>
            <a:ext cx="5844749" cy="384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58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infection risk zones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4" name="Picture 3" descr="PIIS2214109X1830024X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t="16921" r="9347" b="22392"/>
          <a:stretch/>
        </p:blipFill>
        <p:spPr>
          <a:xfrm>
            <a:off x="1522079" y="719991"/>
            <a:ext cx="5874418" cy="3903559"/>
          </a:xfrm>
          <a:prstGeom prst="rect">
            <a:avLst/>
          </a:prstGeom>
        </p:spPr>
      </p:pic>
      <p:pic>
        <p:nvPicPr>
          <p:cNvPr id="3" name="Picture 2" descr="PIIS2214109X1830024X.pdf - Adobe Acrobat Pro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4" t="24657" r="9898" b="16203"/>
          <a:stretch/>
        </p:blipFill>
        <p:spPr>
          <a:xfrm>
            <a:off x="1562794" y="742966"/>
            <a:ext cx="5792988" cy="380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19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infection risk zones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3" name="Picture 2" descr="PIIS2214109X1830024X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4389" r="9583" b="33177"/>
          <a:stretch/>
        </p:blipFill>
        <p:spPr>
          <a:xfrm>
            <a:off x="29194" y="941033"/>
            <a:ext cx="9114806" cy="3542989"/>
          </a:xfrm>
          <a:prstGeom prst="rect">
            <a:avLst/>
          </a:prstGeom>
        </p:spPr>
      </p:pic>
      <p:pic>
        <p:nvPicPr>
          <p:cNvPr id="8" name="Picture 7" descr="PIIS2214109X1830024X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t="47010" r="73386" b="37416"/>
          <a:stretch/>
        </p:blipFill>
        <p:spPr>
          <a:xfrm>
            <a:off x="491662" y="2982140"/>
            <a:ext cx="1245239" cy="130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74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infection risk zones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4" name="Picture 3" descr="PIIS2214109X1830024X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2" t="19832" r="22615" b="12451"/>
          <a:stretch/>
        </p:blipFill>
        <p:spPr>
          <a:xfrm>
            <a:off x="2109094" y="649485"/>
            <a:ext cx="4893648" cy="3908730"/>
          </a:xfrm>
          <a:prstGeom prst="rect">
            <a:avLst/>
          </a:prstGeom>
        </p:spPr>
      </p:pic>
      <p:pic>
        <p:nvPicPr>
          <p:cNvPr id="7" name="Picture 6" descr="PIIS2214109X1830024X.pdf - Adobe Acrobat Pro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t="47010" r="73386" b="39287"/>
          <a:stretch/>
        </p:blipFill>
        <p:spPr>
          <a:xfrm>
            <a:off x="2382762" y="3170533"/>
            <a:ext cx="1245239" cy="11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4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infection risk zones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3" name="Picture 2" descr="PIIS2214109X1830024X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t="19743" r="8575" b="10754"/>
          <a:stretch/>
        </p:blipFill>
        <p:spPr>
          <a:xfrm>
            <a:off x="1758787" y="628608"/>
            <a:ext cx="6161861" cy="3994942"/>
          </a:xfrm>
          <a:prstGeom prst="rect">
            <a:avLst/>
          </a:prstGeom>
        </p:spPr>
      </p:pic>
      <p:pic>
        <p:nvPicPr>
          <p:cNvPr id="7" name="Picture 6" descr="PIIS2214109X1830024X.pdf - Adobe Acrobat Pro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t="47010" r="73386" b="37416"/>
          <a:stretch/>
        </p:blipFill>
        <p:spPr>
          <a:xfrm>
            <a:off x="513548" y="3216484"/>
            <a:ext cx="1245239" cy="130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930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61665"/>
          </a:xfrm>
        </p:spPr>
        <p:txBody>
          <a:bodyPr/>
          <a:lstStyle/>
          <a:p>
            <a:r>
              <a:rPr lang="en-US" sz="2400" dirty="0" smtClean="0"/>
              <a:t>Conclusions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"/>
          </p:nvPr>
        </p:nvSpPr>
        <p:spPr>
          <a:xfrm>
            <a:off x="363537" y="716816"/>
            <a:ext cx="8570601" cy="3633408"/>
          </a:xfrm>
        </p:spPr>
        <p:txBody>
          <a:bodyPr/>
          <a:lstStyle/>
          <a:p>
            <a:r>
              <a:rPr lang="en-US" dirty="0" smtClean="0"/>
              <a:t>We estimated that vaccination coverage levels achieved by 2016 avert between 94,000 and 119,000 cases of yellow fever within  risk zones, based on either optimistic or conservative vaccination scenarios.</a:t>
            </a:r>
          </a:p>
          <a:p>
            <a:endParaRPr lang="en-US" dirty="0" smtClean="0"/>
          </a:p>
          <a:p>
            <a:r>
              <a:rPr lang="en-US" dirty="0" smtClean="0"/>
              <a:t>High-quality spatial data on yellow fever are lacking, largely because of diagnostic complexity and limitations of health-care systems in many affected countries.</a:t>
            </a:r>
          </a:p>
          <a:p>
            <a:endParaRPr lang="en-US" dirty="0" smtClean="0"/>
          </a:p>
          <a:p>
            <a:r>
              <a:rPr lang="en-US" dirty="0" smtClean="0"/>
              <a:t>Although our vaccination map indicated poor coverage in many of the locations experiencing YFV cases in Brazil, some of those same locations were not estimated to have a high likelihood of cases.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86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5654" y="1700644"/>
            <a:ext cx="3388127" cy="1200329"/>
          </a:xfrm>
        </p:spPr>
        <p:txBody>
          <a:bodyPr/>
          <a:lstStyle/>
          <a:p>
            <a:pPr algn="ctr"/>
            <a:r>
              <a:rPr lang="en-US" sz="2400" dirty="0" smtClean="0"/>
              <a:t>Thank you!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Questions?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72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61665"/>
          </a:xfrm>
        </p:spPr>
        <p:txBody>
          <a:bodyPr/>
          <a:lstStyle/>
          <a:p>
            <a:r>
              <a:rPr lang="en-US" sz="2400" dirty="0"/>
              <a:t>Estimating yellow fever vaccination </a:t>
            </a:r>
            <a:r>
              <a:rPr lang="en-US" sz="2400" dirty="0" smtClean="0"/>
              <a:t>coverage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788" y="855023"/>
            <a:ext cx="7315200" cy="3495201"/>
          </a:xfrm>
        </p:spPr>
        <p:txBody>
          <a:bodyPr/>
          <a:lstStyle/>
          <a:p>
            <a:pPr lvl="1"/>
            <a:endParaRPr lang="en-US" i="1" dirty="0"/>
          </a:p>
          <a:p>
            <a:pPr lvl="1"/>
            <a:endParaRPr lang="en-US" i="1" dirty="0" smtClean="0"/>
          </a:p>
          <a:p>
            <a:pPr lvl="1"/>
            <a:endParaRPr lang="en-US" i="1" dirty="0" smtClean="0"/>
          </a:p>
          <a:p>
            <a:pPr lvl="1"/>
            <a:endParaRPr lang="en-US" i="1" dirty="0"/>
          </a:p>
          <a:p>
            <a:pPr lvl="1"/>
            <a:endParaRPr lang="en-US" i="1" dirty="0" smtClean="0"/>
          </a:p>
          <a:p>
            <a:pPr lvl="1"/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3</a:t>
            </a:fld>
            <a:endParaRPr lang="en-US"/>
          </a:p>
        </p:txBody>
      </p:sp>
      <p:pic>
        <p:nvPicPr>
          <p:cNvPr id="7" name="Picture 6" descr="1-s2.0-S147330991730419X-main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13351" r="6831" b="41098"/>
          <a:stretch/>
        </p:blipFill>
        <p:spPr>
          <a:xfrm>
            <a:off x="1659566" y="1091949"/>
            <a:ext cx="5776511" cy="22081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86885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/>
              <a:t>Estimating yellow fever vaccination </a:t>
            </a:r>
            <a:r>
              <a:rPr lang="en-US" sz="2400" dirty="0" smtClean="0"/>
              <a:t>coverage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Data </a:t>
            </a:r>
            <a:r>
              <a:rPr lang="en-US" sz="2400" b="0" dirty="0" smtClean="0">
                <a:solidFill>
                  <a:schemeClr val="tx1"/>
                </a:solidFill>
              </a:rPr>
              <a:t>collation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9941" y="1197166"/>
            <a:ext cx="4944947" cy="3153058"/>
          </a:xfrm>
        </p:spPr>
        <p:txBody>
          <a:bodyPr/>
          <a:lstStyle/>
          <a:p>
            <a:r>
              <a:rPr lang="en-US" dirty="0" smtClean="0"/>
              <a:t>A systematic literature search was used to identify</a:t>
            </a:r>
          </a:p>
          <a:p>
            <a:pPr lvl="1"/>
            <a:r>
              <a:rPr lang="en-US" dirty="0" smtClean="0"/>
              <a:t>Routine vaccination</a:t>
            </a:r>
          </a:p>
          <a:p>
            <a:pPr lvl="1"/>
            <a:r>
              <a:rPr lang="en-US" dirty="0" smtClean="0"/>
              <a:t>Mass preventative campaigns</a:t>
            </a:r>
          </a:p>
          <a:p>
            <a:pPr lvl="1"/>
            <a:r>
              <a:rPr lang="en-US" dirty="0" smtClean="0"/>
              <a:t>Outbreak response campaigns</a:t>
            </a:r>
          </a:p>
          <a:p>
            <a:pPr lvl="1"/>
            <a:r>
              <a:rPr lang="en-US" dirty="0" smtClean="0"/>
              <a:t>Traveler vaccination</a:t>
            </a:r>
          </a:p>
          <a:p>
            <a:r>
              <a:rPr lang="en-US" dirty="0" smtClean="0"/>
              <a:t>Data on age range of vaccination was tracked</a:t>
            </a:r>
          </a:p>
          <a:p>
            <a:r>
              <a:rPr lang="en-US" dirty="0" smtClean="0"/>
              <a:t>When available, spatial extent was recorded</a:t>
            </a:r>
          </a:p>
          <a:p>
            <a:r>
              <a:rPr lang="en-US" dirty="0" smtClean="0"/>
              <a:t>Non-survey data was adjusted for biases</a:t>
            </a:r>
            <a:endParaRPr lang="en-US" dirty="0"/>
          </a:p>
        </p:txBody>
      </p:sp>
      <p:pic>
        <p:nvPicPr>
          <p:cNvPr id="9" name="Picture 8" descr="1-s2.0-S147330991730419X-main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1" t="47193" r="7284" b="6042"/>
          <a:stretch/>
        </p:blipFill>
        <p:spPr>
          <a:xfrm>
            <a:off x="5034888" y="1197166"/>
            <a:ext cx="3664765" cy="254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5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/>
              <a:t>Estimating yellow fever vaccination </a:t>
            </a:r>
            <a:r>
              <a:rPr lang="en-US" sz="2400" dirty="0" smtClean="0"/>
              <a:t>coverage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Data </a:t>
            </a:r>
            <a:r>
              <a:rPr lang="en-US" sz="2400" b="0" dirty="0" smtClean="0">
                <a:solidFill>
                  <a:schemeClr val="tx1"/>
                </a:solidFill>
              </a:rPr>
              <a:t>collation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3537" y="1197166"/>
            <a:ext cx="8570601" cy="3153058"/>
          </a:xfrm>
        </p:spPr>
        <p:txBody>
          <a:bodyPr/>
          <a:lstStyle/>
          <a:p>
            <a:r>
              <a:rPr lang="en-US" dirty="0" smtClean="0"/>
              <a:t>The Brazilian national immunization program information system provided us with much more detailed data</a:t>
            </a:r>
          </a:p>
          <a:p>
            <a:pPr lvl="1"/>
            <a:r>
              <a:rPr lang="en-US" dirty="0" smtClean="0"/>
              <a:t>Spatial scale: Admin 2</a:t>
            </a:r>
          </a:p>
          <a:p>
            <a:pPr lvl="1"/>
            <a:r>
              <a:rPr lang="en-US" dirty="0" smtClean="0"/>
              <a:t>Temporal scale: 2006-2015</a:t>
            </a:r>
          </a:p>
          <a:p>
            <a:pPr lvl="1"/>
            <a:r>
              <a:rPr lang="en-US" dirty="0" smtClean="0"/>
              <a:t>Age bins:</a:t>
            </a:r>
          </a:p>
          <a:p>
            <a:pPr lvl="2"/>
            <a:r>
              <a:rPr lang="en-US" dirty="0" smtClean="0"/>
              <a:t>1 year bins from 0-4</a:t>
            </a:r>
          </a:p>
          <a:p>
            <a:pPr lvl="2"/>
            <a:r>
              <a:rPr lang="en-US" dirty="0" smtClean="0"/>
              <a:t>5 year bins from 5-14</a:t>
            </a:r>
          </a:p>
          <a:p>
            <a:pPr lvl="2"/>
            <a:r>
              <a:rPr lang="en-US" dirty="0" smtClean="0"/>
              <a:t>15 to 59</a:t>
            </a:r>
          </a:p>
          <a:p>
            <a:pPr lvl="2"/>
            <a:r>
              <a:rPr lang="en-US" dirty="0" smtClean="0"/>
              <a:t>60+</a:t>
            </a:r>
          </a:p>
          <a:p>
            <a:r>
              <a:rPr lang="en-US" dirty="0" smtClean="0"/>
              <a:t>We assumed this data incorporated both routine and mass vaccination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32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/>
              <a:t>Estimating yellow fever vaccination </a:t>
            </a:r>
            <a:r>
              <a:rPr lang="en-US" sz="2400" dirty="0" smtClean="0"/>
              <a:t>coverage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Data </a:t>
            </a:r>
            <a:r>
              <a:rPr lang="en-US" sz="2400" b="0" dirty="0" smtClean="0">
                <a:solidFill>
                  <a:schemeClr val="tx1"/>
                </a:solidFill>
              </a:rPr>
              <a:t>issues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3537" y="1197166"/>
            <a:ext cx="8570601" cy="3153058"/>
          </a:xfrm>
        </p:spPr>
        <p:txBody>
          <a:bodyPr/>
          <a:lstStyle/>
          <a:p>
            <a:r>
              <a:rPr lang="en-US" dirty="0" smtClean="0"/>
              <a:t>When more vaccine doses were said to have been distributed than there were people in the population (after bias correction), we set doses to the population</a:t>
            </a:r>
          </a:p>
          <a:p>
            <a:endParaRPr lang="en-US" dirty="0" smtClean="0"/>
          </a:p>
          <a:p>
            <a:r>
              <a:rPr lang="en-US" dirty="0" smtClean="0"/>
              <a:t>When age was omitted, we assumed all ages were equally likely</a:t>
            </a:r>
          </a:p>
          <a:p>
            <a:endParaRPr lang="en-US" dirty="0" smtClean="0"/>
          </a:p>
          <a:p>
            <a:r>
              <a:rPr lang="en-US" dirty="0" smtClean="0"/>
              <a:t>When age was listed as “children”, we assumed age was &lt; 5</a:t>
            </a:r>
          </a:p>
          <a:p>
            <a:endParaRPr lang="en-US" dirty="0" smtClean="0"/>
          </a:p>
          <a:p>
            <a:r>
              <a:rPr lang="en-US" dirty="0"/>
              <a:t>There was almost always no information on which people/children were </a:t>
            </a:r>
            <a:r>
              <a:rPr lang="en-US" dirty="0" smtClean="0"/>
              <a:t>vaccinated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82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vaccination coverage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Age cohort models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3537" y="1197166"/>
            <a:ext cx="8570601" cy="3153058"/>
          </a:xfrm>
        </p:spPr>
        <p:txBody>
          <a:bodyPr/>
          <a:lstStyle/>
          <a:p>
            <a:r>
              <a:rPr lang="en-US" dirty="0" smtClean="0"/>
              <a:t>Using age, time, and location-specific vaccination coverage and population, we tracked each age cohort (from 0 to 99 years) in every district through time</a:t>
            </a:r>
          </a:p>
          <a:p>
            <a:pPr lvl="1"/>
            <a:r>
              <a:rPr lang="en-US" dirty="0" smtClean="0"/>
              <a:t>Started in 1871 to track coverage of individuals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assumed mortality rate for vaccinated and unvaccinated individuals was the same</a:t>
            </a:r>
          </a:p>
          <a:p>
            <a:endParaRPr lang="en-US" dirty="0"/>
          </a:p>
          <a:p>
            <a:r>
              <a:rPr lang="en-US" dirty="0" smtClean="0"/>
              <a:t>We assumed there was no movement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67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vaccination coverage</a:t>
            </a:r>
            <a:br>
              <a:rPr lang="en-US" sz="2400" dirty="0" smtClean="0"/>
            </a:br>
            <a:r>
              <a:rPr lang="en-US" sz="2400" b="0" dirty="0">
                <a:solidFill>
                  <a:schemeClr val="tx1"/>
                </a:solidFill>
              </a:rPr>
              <a:t>Age cohort models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3537" y="1197166"/>
            <a:ext cx="8570601" cy="3153058"/>
          </a:xfrm>
        </p:spPr>
        <p:txBody>
          <a:bodyPr/>
          <a:lstStyle/>
          <a:p>
            <a:r>
              <a:rPr lang="en-US" dirty="0" smtClean="0"/>
              <a:t>It was unclear (and unlikely) if vaccination campaigns only targeted those who had not previously been vaccinated. We developed three vaccination scenarios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Targeted</a:t>
            </a:r>
            <a:r>
              <a:rPr lang="en-US" dirty="0">
                <a:sym typeface="Wingdings" panose="05000000000000000000" pitchFamily="2" charset="2"/>
              </a:rPr>
              <a:t> – Vaccination history was taken into account and only unvaccinated individuals received </a:t>
            </a:r>
            <a:r>
              <a:rPr lang="en-US" dirty="0" smtClean="0">
                <a:sym typeface="Wingdings" panose="05000000000000000000" pitchFamily="2" charset="2"/>
              </a:rPr>
              <a:t>vaccine [most optimistic scenario]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b="1" dirty="0" smtClean="0">
                <a:sym typeface="Wingdings" panose="05000000000000000000" pitchFamily="2" charset="2"/>
              </a:rPr>
              <a:t>Untargeted, unbiased</a:t>
            </a:r>
            <a:r>
              <a:rPr lang="en-US" dirty="0" smtClean="0">
                <a:sym typeface="Wingdings" panose="05000000000000000000" pitchFamily="2" charset="2"/>
              </a:rPr>
              <a:t> – Vaccination history was not taken into account, </a:t>
            </a:r>
            <a:r>
              <a:rPr lang="en-US" b="1" dirty="0" smtClean="0">
                <a:sym typeface="Wingdings" panose="05000000000000000000" pitchFamily="2" charset="2"/>
              </a:rPr>
              <a:t>but</a:t>
            </a:r>
            <a:r>
              <a:rPr lang="en-US" dirty="0" smtClean="0">
                <a:sym typeface="Wingdings" panose="05000000000000000000" pitchFamily="2" charset="2"/>
              </a:rPr>
              <a:t> all individuals are equally likely to have received the vaccine</a:t>
            </a:r>
          </a:p>
          <a:p>
            <a:pPr lvl="1"/>
            <a:r>
              <a:rPr lang="en-US" b="1" dirty="0" smtClean="0">
                <a:sym typeface="Wingdings" panose="05000000000000000000" pitchFamily="2" charset="2"/>
              </a:rPr>
              <a:t>Untargeted, biased</a:t>
            </a:r>
            <a:r>
              <a:rPr lang="en-US" dirty="0" smtClean="0">
                <a:sym typeface="Wingdings" panose="05000000000000000000" pitchFamily="2" charset="2"/>
              </a:rPr>
              <a:t> – Vaccination history was not taken into account </a:t>
            </a:r>
            <a:r>
              <a:rPr lang="en-US" b="1" dirty="0" smtClean="0">
                <a:sym typeface="Wingdings" panose="05000000000000000000" pitchFamily="2" charset="2"/>
              </a:rPr>
              <a:t>and</a:t>
            </a:r>
            <a:r>
              <a:rPr lang="en-US" dirty="0" smtClean="0">
                <a:sym typeface="Wingdings" panose="05000000000000000000" pitchFamily="2" charset="2"/>
              </a:rPr>
              <a:t> those who had already been vaccinated were more likely to receive vaccine than unvaccinated individuals [most conservative scenario]</a:t>
            </a:r>
            <a:endParaRPr lang="en-US" b="1" dirty="0" smtClean="0">
              <a:sym typeface="Wingdings" panose="05000000000000000000" pitchFamily="2" charset="2"/>
            </a:endParaRP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58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30997"/>
          </a:xfrm>
        </p:spPr>
        <p:txBody>
          <a:bodyPr/>
          <a:lstStyle/>
          <a:p>
            <a:r>
              <a:rPr lang="en-US" sz="2400" dirty="0" smtClean="0"/>
              <a:t>Estimating yellow fever vaccination coverage</a:t>
            </a:r>
            <a:br>
              <a:rPr lang="en-US" sz="2400" dirty="0" smtClean="0"/>
            </a:br>
            <a:r>
              <a:rPr lang="en-US" sz="2400" b="0" dirty="0" smtClean="0">
                <a:solidFill>
                  <a:schemeClr val="tx1"/>
                </a:solidFill>
              </a:rPr>
              <a:t>Results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9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2272174" y="4286127"/>
            <a:ext cx="4825388" cy="110573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Untargeted, unbiased vaccine strategy</a:t>
            </a:r>
            <a:endParaRPr lang="en-US" dirty="0"/>
          </a:p>
        </p:txBody>
      </p:sp>
      <p:pic>
        <p:nvPicPr>
          <p:cNvPr id="8" name="Picture 7" descr="1-s2.0-S147330991730419X-main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1" t="15279" r="9044" b="49451"/>
          <a:stretch/>
        </p:blipFill>
        <p:spPr>
          <a:xfrm>
            <a:off x="424843" y="1000297"/>
            <a:ext cx="8520050" cy="31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02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HME ppt template_1109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5BBB0E"/>
      </a:accent1>
      <a:accent2>
        <a:srgbClr val="308600"/>
      </a:accent2>
      <a:accent3>
        <a:srgbClr val="4B3892"/>
      </a:accent3>
      <a:accent4>
        <a:srgbClr val="A6A6A6"/>
      </a:accent4>
      <a:accent5>
        <a:srgbClr val="16540A"/>
      </a:accent5>
      <a:accent6>
        <a:srgbClr val="CD6F49"/>
      </a:accent6>
      <a:hlink>
        <a:srgbClr val="4D8540"/>
      </a:hlink>
      <a:folHlink>
        <a:srgbClr val="4D854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spcBef>
            <a:spcPts val="54"/>
          </a:spcBef>
          <a:buClr>
            <a:schemeClr val="accent1"/>
          </a:buClr>
          <a:buSzPct val="110000"/>
          <a:defRPr sz="180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8AA4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1D2B0"/>
        </a:accent5>
        <a:accent6>
          <a:srgbClr val="2D2D8A"/>
        </a:accent6>
        <a:hlink>
          <a:srgbClr val="009999"/>
        </a:hlink>
        <a:folHlink>
          <a:srgbClr val="92C6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4C5B52"/>
        </a:dk1>
        <a:lt1>
          <a:srgbClr val="FFFFFF"/>
        </a:lt1>
        <a:dk2>
          <a:srgbClr val="000000"/>
        </a:dk2>
        <a:lt2>
          <a:srgbClr val="808080"/>
        </a:lt2>
        <a:accent1>
          <a:srgbClr val="48AA43"/>
        </a:accent1>
        <a:accent2>
          <a:srgbClr val="333399"/>
        </a:accent2>
        <a:accent3>
          <a:srgbClr val="FFFFFF"/>
        </a:accent3>
        <a:accent4>
          <a:srgbClr val="404C45"/>
        </a:accent4>
        <a:accent5>
          <a:srgbClr val="B1D2B0"/>
        </a:accent5>
        <a:accent6>
          <a:srgbClr val="2D2D8A"/>
        </a:accent6>
        <a:hlink>
          <a:srgbClr val="009999"/>
        </a:hlink>
        <a:folHlink>
          <a:srgbClr val="92C67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IHME ppt template_1109</Template>
  <TotalTime>1798</TotalTime>
  <Words>1114</Words>
  <Application>Microsoft Office PowerPoint</Application>
  <PresentationFormat>On-screen Show (16:9)</PresentationFormat>
  <Paragraphs>162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Courier New</vt:lpstr>
      <vt:lpstr>Wingdings</vt:lpstr>
      <vt:lpstr>IHME ppt template_1109</vt:lpstr>
      <vt:lpstr>Mapping existing and potential infection risk zones of yellow fever worldwide</vt:lpstr>
      <vt:lpstr>Outline</vt:lpstr>
      <vt:lpstr>Estimating yellow fever vaccination coverage</vt:lpstr>
      <vt:lpstr>Estimating yellow fever vaccination coverage Data collation</vt:lpstr>
      <vt:lpstr>Estimating yellow fever vaccination coverage Data collation</vt:lpstr>
      <vt:lpstr>Estimating yellow fever vaccination coverage Data issues</vt:lpstr>
      <vt:lpstr>Estimating yellow fever vaccination coverage Age cohort models</vt:lpstr>
      <vt:lpstr>Estimating yellow fever vaccination coverage Age cohort models</vt:lpstr>
      <vt:lpstr>Estimating yellow fever vaccination coverage Results</vt:lpstr>
      <vt:lpstr>Estimating yellow fever vaccination coverage Results</vt:lpstr>
      <vt:lpstr>Estimating yellow fever vaccination coverage Results</vt:lpstr>
      <vt:lpstr>PowerPoint Presentation</vt:lpstr>
      <vt:lpstr>Estimating yellow fever vaccination coverage Results</vt:lpstr>
      <vt:lpstr>Estimating yellow fever vaccination coverage Results</vt:lpstr>
      <vt:lpstr>Estimating yellow fever vaccination coverage Results</vt:lpstr>
      <vt:lpstr>Estimating yellow fever vaccination coverage Results</vt:lpstr>
      <vt:lpstr>Estimating yellow fever infection risk zones</vt:lpstr>
      <vt:lpstr>Estimating yellow fever infection risk zones Data collation</vt:lpstr>
      <vt:lpstr>Estimating yellow fever infection risk zones Data collation</vt:lpstr>
      <vt:lpstr>Estimating yellow fever infection risk zones Spatial model</vt:lpstr>
      <vt:lpstr>Estimating yellow fever infection risk zones Results</vt:lpstr>
      <vt:lpstr>Estimating yellow fever infection risk zones Results</vt:lpstr>
      <vt:lpstr>Estimating yellow fever infection risk zones Results</vt:lpstr>
      <vt:lpstr>Estimating yellow fever infection risk zones Results</vt:lpstr>
      <vt:lpstr>Estimating yellow fever infection risk zones Results</vt:lpstr>
      <vt:lpstr>Estimating yellow fever infection risk zones Results</vt:lpstr>
      <vt:lpstr>Conclusions</vt:lpstr>
      <vt:lpstr>Thank you!  Questions?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Information</dc:title>
  <dc:creator>Nebula</dc:creator>
  <cp:lastModifiedBy>Robert Robert</cp:lastModifiedBy>
  <cp:revision>179</cp:revision>
  <dcterms:created xsi:type="dcterms:W3CDTF">2009-11-17T17:26:05Z</dcterms:created>
  <dcterms:modified xsi:type="dcterms:W3CDTF">2018-04-17T03:46:57Z</dcterms:modified>
</cp:coreProperties>
</file>