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40"/>
  </p:notesMasterIdLst>
  <p:handoutMasterIdLst>
    <p:handoutMasterId r:id="rId41"/>
  </p:handoutMasterIdLst>
  <p:sldIdLst>
    <p:sldId id="257" r:id="rId5"/>
    <p:sldId id="769" r:id="rId6"/>
    <p:sldId id="625" r:id="rId7"/>
    <p:sldId id="678" r:id="rId8"/>
    <p:sldId id="777" r:id="rId9"/>
    <p:sldId id="651" r:id="rId10"/>
    <p:sldId id="675" r:id="rId11"/>
    <p:sldId id="774" r:id="rId12"/>
    <p:sldId id="773" r:id="rId13"/>
    <p:sldId id="780" r:id="rId14"/>
    <p:sldId id="776" r:id="rId15"/>
    <p:sldId id="778" r:id="rId16"/>
    <p:sldId id="677" r:id="rId17"/>
    <p:sldId id="648" r:id="rId18"/>
    <p:sldId id="649" r:id="rId19"/>
    <p:sldId id="650" r:id="rId20"/>
    <p:sldId id="790" r:id="rId21"/>
    <p:sldId id="639" r:id="rId22"/>
    <p:sldId id="642" r:id="rId23"/>
    <p:sldId id="760" r:id="rId24"/>
    <p:sldId id="657" r:id="rId25"/>
    <p:sldId id="781" r:id="rId26"/>
    <p:sldId id="641" r:id="rId27"/>
    <p:sldId id="785" r:id="rId28"/>
    <p:sldId id="787" r:id="rId29"/>
    <p:sldId id="764" r:id="rId30"/>
    <p:sldId id="766" r:id="rId31"/>
    <p:sldId id="792" r:id="rId32"/>
    <p:sldId id="789" r:id="rId33"/>
    <p:sldId id="729" r:id="rId34"/>
    <p:sldId id="791" r:id="rId35"/>
    <p:sldId id="646" r:id="rId36"/>
    <p:sldId id="788" r:id="rId37"/>
    <p:sldId id="723" r:id="rId38"/>
    <p:sldId id="77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00"/>
    <a:srgbClr val="0080FF"/>
    <a:srgbClr val="FFCC66"/>
    <a:srgbClr val="000080"/>
    <a:srgbClr val="999999"/>
    <a:srgbClr val="008080"/>
    <a:srgbClr val="AD8282"/>
    <a:srgbClr val="BED3F2"/>
    <a:srgbClr val="A3DAEB"/>
    <a:srgbClr val="88A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5" autoAdjust="0"/>
    <p:restoredTop sz="74322" autoAdjust="0"/>
  </p:normalViewPr>
  <p:slideViewPr>
    <p:cSldViewPr snapToObjects="1">
      <p:cViewPr>
        <p:scale>
          <a:sx n="80" d="100"/>
          <a:sy n="80" d="100"/>
        </p:scale>
        <p:origin x="1504" y="248"/>
      </p:cViewPr>
      <p:guideLst>
        <p:guide orient="horz" pos="67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70" d="100"/>
          <a:sy n="70" d="100"/>
        </p:scale>
        <p:origin x="-280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8778875"/>
            <a:ext cx="6867762" cy="365125"/>
            <a:chOff x="0" y="8778875"/>
            <a:chExt cx="6867762" cy="365125"/>
          </a:xfrm>
        </p:grpSpPr>
        <p:pic>
          <p:nvPicPr>
            <p:cNvPr id="6" name="Picture 25"/>
            <p:cNvPicPr>
              <a:picLocks noChangeAspect="1" noChangeArrowheads="1"/>
            </p:cNvPicPr>
            <p:nvPr/>
          </p:nvPicPr>
          <p:blipFill>
            <a:blip r:embed="rId2"/>
            <a:srcRect t="92912"/>
            <a:stretch>
              <a:fillRect/>
            </a:stretch>
          </p:blipFill>
          <p:spPr bwMode="auto">
            <a:xfrm>
              <a:off x="0" y="8778875"/>
              <a:ext cx="6867762" cy="365125"/>
            </a:xfrm>
            <a:prstGeom prst="rect">
              <a:avLst/>
            </a:prstGeom>
            <a:noFill/>
          </p:spPr>
        </p:pic>
        <p:sp>
          <p:nvSpPr>
            <p:cNvPr id="8" name="Rectangle 7"/>
            <p:cNvSpPr/>
            <p:nvPr/>
          </p:nvSpPr>
          <p:spPr>
            <a:xfrm>
              <a:off x="4114800" y="8921404"/>
              <a:ext cx="2286000" cy="181956"/>
            </a:xfrm>
            <a:prstGeom prst="rect">
              <a:avLst/>
            </a:prstGeom>
            <a:solidFill>
              <a:srgbClr val="1A3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900DC1-E128-4546-A8C7-9D026BD645C6}" type="datetimeFigureOut">
              <a:rPr lang="en-US" smtClean="0"/>
              <a:pPr/>
              <a:t>4/16/17</a:t>
            </a:fld>
            <a:endParaRPr lang="en-US" dirty="0"/>
          </a:p>
        </p:txBody>
      </p:sp>
      <p:sp>
        <p:nvSpPr>
          <p:cNvPr id="7" name="Slide Number Placeholder 5"/>
          <p:cNvSpPr txBox="1">
            <a:spLocks/>
          </p:cNvSpPr>
          <p:nvPr/>
        </p:nvSpPr>
        <p:spPr>
          <a:xfrm>
            <a:off x="76200" y="8778875"/>
            <a:ext cx="609600" cy="365125"/>
          </a:xfrm>
          <a:prstGeom prst="rect">
            <a:avLst/>
          </a:prstGeom>
        </p:spPr>
        <p:txBody>
          <a:bodyPr vert="horz" lIns="91440" tIns="45720" rIns="91440" bIns="45720" rtlCol="0" anchor="ctr"/>
          <a:lstStyle>
            <a:lvl1pPr algn="l">
              <a:defRPr sz="1200">
                <a:solidFill>
                  <a:srgbClr val="C4CFD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5E835D3-CDD5-664E-A95E-47F1C4FEE662}" type="slidenum">
              <a:rPr kumimoji="0" lang="en-US" sz="1200" b="0" i="0" u="none" strike="noStrike" kern="1200" cap="none" spc="0" normalizeH="0" baseline="0" noProof="0" smtClean="0">
                <a:ln>
                  <a:noFill/>
                </a:ln>
                <a:solidFill>
                  <a:srgbClr val="C4CFD2"/>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smtClean="0">
              <a:ln>
                <a:noFill/>
              </a:ln>
              <a:solidFill>
                <a:srgbClr val="C4CFD2"/>
              </a:solidFill>
              <a:effectLst/>
              <a:uLnTx/>
              <a:uFillTx/>
              <a:latin typeface="+mn-lt"/>
              <a:ea typeface="+mn-ea"/>
              <a:cs typeface="+mn-cs"/>
            </a:endParaRPr>
          </a:p>
        </p:txBody>
      </p:sp>
    </p:spTree>
    <p:extLst>
      <p:ext uri="{BB962C8B-B14F-4D97-AF65-F5344CB8AC3E}">
        <p14:creationId xmlns:p14="http://schemas.microsoft.com/office/powerpoint/2010/main" val="860225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F9A94-B204-694F-A9B5-66C883517E2A}" type="datetimeFigureOut">
              <a:rPr lang="en-US" smtClean="0"/>
              <a:pPr/>
              <a:t>4/16/17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6BD58-B2CA-5E4B-9662-8016D1F3AF65}" type="slidenum">
              <a:rPr lang="en-US" smtClean="0"/>
              <a:pPr/>
              <a:t>‹#›</a:t>
            </a:fld>
            <a:endParaRPr lang="en-US" dirty="0"/>
          </a:p>
        </p:txBody>
      </p:sp>
    </p:spTree>
    <p:extLst>
      <p:ext uri="{BB962C8B-B14F-4D97-AF65-F5344CB8AC3E}">
        <p14:creationId xmlns:p14="http://schemas.microsoft.com/office/powerpoint/2010/main" val="17586091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a:t>
            </a:fld>
            <a:endParaRPr lang="en-US" dirty="0"/>
          </a:p>
        </p:txBody>
      </p:sp>
    </p:spTree>
    <p:extLst>
      <p:ext uri="{BB962C8B-B14F-4D97-AF65-F5344CB8AC3E}">
        <p14:creationId xmlns:p14="http://schemas.microsoft.com/office/powerpoint/2010/main" val="408222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16</a:t>
            </a:fld>
            <a:endParaRPr lang="en-US" dirty="0"/>
          </a:p>
        </p:txBody>
      </p:sp>
    </p:spTree>
    <p:extLst>
      <p:ext uri="{BB962C8B-B14F-4D97-AF65-F5344CB8AC3E}">
        <p14:creationId xmlns:p14="http://schemas.microsoft.com/office/powerpoint/2010/main" val="372586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age-specific seroprevalence curves</a:t>
            </a:r>
            <a:r>
              <a:rPr lang="en-US" baseline="0" dirty="0" smtClean="0"/>
              <a:t> for the five settings.</a:t>
            </a:r>
          </a:p>
          <a:p>
            <a:r>
              <a:rPr lang="en-US" baseline="0" dirty="0" smtClean="0"/>
              <a:t>The assay used was for all studies was a commercially available indirect IgG Elisa as the serological test, except for the Thai study where we used a neutralization assay that is known to be a bit more sensitive. And while they are all consistent with endemic circulation, they do show significant differences in the </a:t>
            </a:r>
            <a:r>
              <a:rPr lang="en-US" baseline="0" dirty="0" err="1" smtClean="0"/>
              <a:t>seroconversion</a:t>
            </a:r>
            <a:r>
              <a:rPr lang="en-US" baseline="0" dirty="0" smtClean="0"/>
              <a:t> rates, and hence in the transmission intensity. So these results are suggestive of extremely high  transmission in Chennai, and much lower in the </a:t>
            </a:r>
            <a:r>
              <a:rPr lang="en-US" baseline="0" dirty="0" err="1" smtClean="0"/>
              <a:t>mexican</a:t>
            </a:r>
            <a:r>
              <a:rPr lang="en-US" baseline="0" dirty="0" smtClean="0"/>
              <a:t> setting.</a:t>
            </a:r>
          </a:p>
          <a:p>
            <a:r>
              <a:rPr lang="en-US" baseline="0" dirty="0" smtClean="0"/>
              <a:t>By fitting models to this data we can actually estimate the transmission intensity, and other key transmission parameters such as the Basic Reproductive number</a:t>
            </a:r>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17</a:t>
            </a:fld>
            <a:endParaRPr lang="en-US" dirty="0"/>
          </a:p>
        </p:txBody>
      </p:sp>
    </p:spTree>
    <p:extLst>
      <p:ext uri="{BB962C8B-B14F-4D97-AF65-F5344CB8AC3E}">
        <p14:creationId xmlns:p14="http://schemas.microsoft.com/office/powerpoint/2010/main" val="675614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These</a:t>
            </a:r>
            <a:r>
              <a:rPr lang="en-US" baseline="0" dirty="0" smtClean="0"/>
              <a:t> figures show the expected 30 years impact of vaccination with this vaccine. In the y axis we have the age of vaccination and on the x axis we have the transmission setting. As I explained before, we decided to define transmission intensity by the proportion seropositive at age 9 years, so lower </a:t>
            </a:r>
            <a:r>
              <a:rPr lang="en-US" baseline="0" dirty="0" err="1" smtClean="0"/>
              <a:t>seropositivity</a:t>
            </a:r>
            <a:r>
              <a:rPr lang="en-US" baseline="0" dirty="0" smtClean="0"/>
              <a:t> implies lower transmission and higher </a:t>
            </a:r>
            <a:r>
              <a:rPr lang="en-US" baseline="0" dirty="0" err="1" smtClean="0"/>
              <a:t>seropositivity</a:t>
            </a:r>
            <a:r>
              <a:rPr lang="en-US" baseline="0" dirty="0" smtClean="0"/>
              <a:t> implies higher transmission. . And the colors represented the expected proportion of symptomatic cases averted over a 30 year period  on the left and hospitalizations averted to the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what this figure shows is that, </a:t>
            </a:r>
            <a:r>
              <a:rPr lang="en-GB" sz="1200" kern="1200" dirty="0" smtClean="0">
                <a:solidFill>
                  <a:schemeClr val="tx1"/>
                </a:solidFill>
                <a:effectLst/>
                <a:latin typeface="+mn-lt"/>
                <a:ea typeface="+mn-ea"/>
                <a:cs typeface="+mn-cs"/>
              </a:rPr>
              <a:t>In high transmission settings, vaccination is generally associated with modest (20-30%) reductions in both symptomatic disease and hospitalization. For a specific level of transmission, there is an optimal age of vaccination that decreases as transmission intensity increases. However, for both symptomatic and hospitalized disease, negative long-term impacts of vaccine are also possible</a:t>
            </a:r>
            <a:r>
              <a:rPr lang="en-GB" sz="1200" kern="1200" baseline="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particulary</a:t>
            </a:r>
            <a:r>
              <a:rPr lang="en-GB" sz="1200" kern="1200" dirty="0" smtClean="0">
                <a:solidFill>
                  <a:schemeClr val="tx1"/>
                </a:solidFill>
                <a:effectLst/>
                <a:latin typeface="+mn-lt"/>
                <a:ea typeface="+mn-ea"/>
                <a:cs typeface="+mn-cs"/>
              </a:rPr>
              <a:t>  </a:t>
            </a:r>
            <a:r>
              <a:rPr lang="en-US" baseline="0" dirty="0" smtClean="0"/>
              <a:t>if used in low transmission settings if very young age groups are targeted. And the division between positive and negative effects is delineated by the dashed contours. And these results make sense, because it is li </a:t>
            </a:r>
            <a:r>
              <a:rPr lang="en-US" baseline="0" dirty="0" err="1" smtClean="0"/>
              <a:t>kely</a:t>
            </a:r>
            <a:r>
              <a:rPr lang="en-US" baseline="0" dirty="0" smtClean="0"/>
              <a:t>  in low transmission settings </a:t>
            </a:r>
            <a:r>
              <a:rPr lang="en-GB" sz="1200" kern="1200" dirty="0" smtClean="0">
                <a:solidFill>
                  <a:schemeClr val="tx1"/>
                </a:solidFill>
                <a:effectLst/>
                <a:latin typeface="+mn-lt"/>
                <a:ea typeface="+mn-ea"/>
                <a:cs typeface="+mn-cs"/>
              </a:rPr>
              <a:t>substantial fraction of seronegative recipients would not have normally been expected to experience a natural secondary infection</a:t>
            </a:r>
            <a:r>
              <a:rPr lang="en-US" baseline="0" dirty="0" smtClean="0">
                <a:effectLst/>
              </a:rPr>
              <a:t> and this </a:t>
            </a:r>
            <a:r>
              <a:rPr lang="en-US" baseline="0" dirty="0" smtClean="0"/>
              <a:t>vaccine is priming them so that this infection behaves as a secondary one.</a:t>
            </a:r>
          </a:p>
        </p:txBody>
      </p:sp>
      <p:sp>
        <p:nvSpPr>
          <p:cNvPr id="4" name="Slide Number Placeholder 3"/>
          <p:cNvSpPr>
            <a:spLocks noGrp="1"/>
          </p:cNvSpPr>
          <p:nvPr>
            <p:ph type="sldNum" sz="quarter" idx="10"/>
          </p:nvPr>
        </p:nvSpPr>
        <p:spPr/>
        <p:txBody>
          <a:bodyPr/>
          <a:lstStyle/>
          <a:p>
            <a:fld id="{FDB6BD58-B2CA-5E4B-9662-8016D1F3AF65}" type="slidenum">
              <a:rPr lang="en-US" smtClean="0"/>
              <a:pPr/>
              <a:t>18</a:t>
            </a:fld>
            <a:endParaRPr lang="en-US" dirty="0"/>
          </a:p>
        </p:txBody>
      </p:sp>
    </p:spTree>
    <p:extLst>
      <p:ext uri="{BB962C8B-B14F-4D97-AF65-F5344CB8AC3E}">
        <p14:creationId xmlns:p14="http://schemas.microsoft.com/office/powerpoint/2010/main" val="168920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we focus on the hospitalized results</a:t>
            </a:r>
            <a:r>
              <a:rPr lang="en-GB" sz="1200" kern="1200" baseline="0" dirty="0" smtClean="0">
                <a:solidFill>
                  <a:schemeClr val="tx1"/>
                </a:solidFill>
                <a:effectLst/>
                <a:latin typeface="+mn-lt"/>
                <a:ea typeface="+mn-ea"/>
                <a:cs typeface="+mn-cs"/>
              </a:rPr>
              <a:t>, and we stratify them by </a:t>
            </a:r>
            <a:r>
              <a:rPr lang="en-GB" sz="1200" kern="1200" baseline="0" dirty="0" err="1" smtClean="0">
                <a:solidFill>
                  <a:schemeClr val="tx1"/>
                </a:solidFill>
                <a:effectLst/>
                <a:latin typeface="+mn-lt"/>
                <a:ea typeface="+mn-ea"/>
                <a:cs typeface="+mn-cs"/>
              </a:rPr>
              <a:t>seropositivity</a:t>
            </a:r>
            <a:r>
              <a:rPr lang="en-GB" sz="1200" kern="1200" baseline="0" dirty="0" smtClean="0">
                <a:solidFill>
                  <a:schemeClr val="tx1"/>
                </a:solidFill>
                <a:effectLst/>
                <a:latin typeface="+mn-lt"/>
                <a:ea typeface="+mn-ea"/>
                <a:cs typeface="+mn-cs"/>
              </a:rPr>
              <a:t> at the time of vaccination, we see </a:t>
            </a:r>
            <a:r>
              <a:rPr lang="en-GB" sz="1200" kern="1200" dirty="0" smtClean="0">
                <a:solidFill>
                  <a:schemeClr val="tx1"/>
                </a:solidFill>
                <a:effectLst/>
                <a:latin typeface="+mn-lt"/>
                <a:ea typeface="+mn-ea"/>
                <a:cs typeface="+mn-cs"/>
              </a:rPr>
              <a:t>population level impacts of vaccination hide enormous heterogeneity in benefits and risk at the level of the individual recipient: seropositive recipients always gain a substantial benefit from vaccination (&gt;90% reduction in the risk of hospitalized dengue), while seronegative almost recipients experience negative impacts (i.e. an increased risk of hospitalized dengue). And</a:t>
            </a:r>
            <a:r>
              <a:rPr lang="en-GB" sz="1200" kern="1200" baseline="0" dirty="0" smtClean="0">
                <a:solidFill>
                  <a:schemeClr val="tx1"/>
                </a:solidFill>
                <a:effectLst/>
                <a:latin typeface="+mn-lt"/>
                <a:ea typeface="+mn-ea"/>
                <a:cs typeface="+mn-cs"/>
              </a:rPr>
              <a:t> again, these results make sense because the vaccine is priming them to experience a more severe infection.  And these findings raise fundamental issues regarding the individual vs. population benefits of vaccination, because even if the overall impact of vaccination is a reduction in hospitalized , seronegative individuals will almost always experience increased risk of hospitalization.</a:t>
            </a:r>
            <a:endParaRPr lang="en-US" dirty="0" smtClean="0"/>
          </a:p>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19</a:t>
            </a:fld>
            <a:endParaRPr lang="en-US" dirty="0"/>
          </a:p>
        </p:txBody>
      </p:sp>
    </p:spTree>
    <p:extLst>
      <p:ext uri="{BB962C8B-B14F-4D97-AF65-F5344CB8AC3E}">
        <p14:creationId xmlns:p14="http://schemas.microsoft.com/office/powerpoint/2010/main" val="3029127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to emphasize this point, this figure shows the proportion of the target age groups that would need to be seropositive to avoid negative impacts. You can avoid overall negative impacts by ensuring that over 30% of the target age-group is seropositive, but you need much higher levels to ensure that risks in seronegative recipients are not increased.</a:t>
            </a:r>
            <a:endParaRPr lang="en-US" dirty="0" smtClean="0"/>
          </a:p>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20</a:t>
            </a:fld>
            <a:endParaRPr lang="en-US" dirty="0"/>
          </a:p>
        </p:txBody>
      </p:sp>
    </p:spTree>
    <p:extLst>
      <p:ext uri="{BB962C8B-B14F-4D97-AF65-F5344CB8AC3E}">
        <p14:creationId xmlns:p14="http://schemas.microsoft.com/office/powerpoint/2010/main" val="4222059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37BECEE-A4FC-4E4E-AB7C-6D7D5E3E664C}" type="slidenum">
              <a:rPr lang="en-GB" smtClean="0"/>
              <a:t>21</a:t>
            </a:fld>
            <a:endParaRPr lang="en-GB"/>
          </a:p>
        </p:txBody>
      </p:sp>
    </p:spTree>
    <p:extLst>
      <p:ext uri="{BB962C8B-B14F-4D97-AF65-F5344CB8AC3E}">
        <p14:creationId xmlns:p14="http://schemas.microsoft.com/office/powerpoint/2010/main" val="302948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7BECEE-A4FC-4E4E-AB7C-6D7D5E3E664C}" type="slidenum">
              <a:rPr lang="en-GB" smtClean="0"/>
              <a:t>22</a:t>
            </a:fld>
            <a:endParaRPr lang="en-GB"/>
          </a:p>
        </p:txBody>
      </p:sp>
    </p:spTree>
    <p:extLst>
      <p:ext uri="{BB962C8B-B14F-4D97-AF65-F5344CB8AC3E}">
        <p14:creationId xmlns:p14="http://schemas.microsoft.com/office/powerpoint/2010/main" val="108920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23</a:t>
            </a:fld>
            <a:endParaRPr lang="en-US" dirty="0"/>
          </a:p>
        </p:txBody>
      </p:sp>
    </p:spTree>
    <p:extLst>
      <p:ext uri="{BB962C8B-B14F-4D97-AF65-F5344CB8AC3E}">
        <p14:creationId xmlns:p14="http://schemas.microsoft.com/office/powerpoint/2010/main" val="3614314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have also worked collecting age-specific</a:t>
            </a:r>
            <a:r>
              <a:rPr lang="en-US" baseline="0" dirty="0" smtClean="0"/>
              <a:t> case data from surveillance systems from around the world.</a:t>
            </a:r>
          </a:p>
        </p:txBody>
      </p:sp>
      <p:sp>
        <p:nvSpPr>
          <p:cNvPr id="4" name="Slide Number Placeholder 3"/>
          <p:cNvSpPr>
            <a:spLocks noGrp="1"/>
          </p:cNvSpPr>
          <p:nvPr>
            <p:ph type="sldNum" sz="quarter" idx="10"/>
          </p:nvPr>
        </p:nvSpPr>
        <p:spPr/>
        <p:txBody>
          <a:bodyPr/>
          <a:lstStyle/>
          <a:p>
            <a:fld id="{FDB6BD58-B2CA-5E4B-9662-8016D1F3AF65}" type="slidenum">
              <a:rPr lang="en-US" smtClean="0"/>
              <a:pPr/>
              <a:t>24</a:t>
            </a:fld>
            <a:endParaRPr lang="en-US" dirty="0"/>
          </a:p>
        </p:txBody>
      </p:sp>
    </p:spTree>
    <p:extLst>
      <p:ext uri="{BB962C8B-B14F-4D97-AF65-F5344CB8AC3E}">
        <p14:creationId xmlns:p14="http://schemas.microsoft.com/office/powerpoint/2010/main" val="1661016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Piedecuesta</a:t>
            </a:r>
            <a:r>
              <a:rPr lang="en-US" dirty="0" smtClean="0"/>
              <a:t> population 100,000 (50% urban 20%rural)</a:t>
            </a:r>
          </a:p>
          <a:p>
            <a:r>
              <a:rPr lang="en-US" dirty="0" smtClean="0"/>
              <a:t>Bucaramanga</a:t>
            </a:r>
            <a:r>
              <a:rPr lang="en-US" baseline="0" dirty="0" smtClean="0"/>
              <a:t> population 500,000 (12 miles away)</a:t>
            </a:r>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25</a:t>
            </a:fld>
            <a:endParaRPr lang="en-US" dirty="0"/>
          </a:p>
        </p:txBody>
      </p:sp>
    </p:spTree>
    <p:extLst>
      <p:ext uri="{BB962C8B-B14F-4D97-AF65-F5344CB8AC3E}">
        <p14:creationId xmlns:p14="http://schemas.microsoft.com/office/powerpoint/2010/main" val="45323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21,000 deaths/year ????</a:t>
            </a:r>
          </a:p>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2</a:t>
            </a:fld>
            <a:endParaRPr lang="en-US" dirty="0"/>
          </a:p>
        </p:txBody>
      </p:sp>
    </p:spTree>
    <p:extLst>
      <p:ext uri="{BB962C8B-B14F-4D97-AF65-F5344CB8AC3E}">
        <p14:creationId xmlns:p14="http://schemas.microsoft.com/office/powerpoint/2010/main" val="110784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Isabel</a:t>
            </a:r>
            <a:r>
              <a:rPr lang="en-US" baseline="0" dirty="0" smtClean="0"/>
              <a:t> and I are looking for postdocs to join our group at UCSF and the Chan Zuckerberg </a:t>
            </a:r>
            <a:r>
              <a:rPr lang="en-US" baseline="0" dirty="0" err="1" smtClean="0"/>
              <a:t>Biohub</a:t>
            </a:r>
            <a:r>
              <a:rPr lang="en-US" baseline="0" dirty="0" smtClean="0"/>
              <a:t>,</a:t>
            </a:r>
          </a:p>
          <a:p>
            <a:r>
              <a:rPr lang="en-US" baseline="0" dirty="0" smtClean="0"/>
              <a:t> where we study transmission epidemiology and immunology of malaria, dengue, and other infectious diseases by combining </a:t>
            </a:r>
          </a:p>
          <a:p>
            <a:r>
              <a:rPr lang="en-US" baseline="0" dirty="0" smtClean="0"/>
              <a:t>high quality field work with laboratory and computational tools</a:t>
            </a:r>
            <a:endParaRPr lang="en-US" dirty="0"/>
          </a:p>
        </p:txBody>
      </p:sp>
      <p:sp>
        <p:nvSpPr>
          <p:cNvPr id="4" name="Slide Number Placeholder 3"/>
          <p:cNvSpPr>
            <a:spLocks noGrp="1"/>
          </p:cNvSpPr>
          <p:nvPr>
            <p:ph type="sldNum" sz="quarter" idx="10"/>
          </p:nvPr>
        </p:nvSpPr>
        <p:spPr/>
        <p:txBody>
          <a:bodyPr/>
          <a:lstStyle/>
          <a:p>
            <a:fld id="{319CC760-5882-428B-8AAF-549756F28309}" type="slidenum">
              <a:rPr lang="en-US" smtClean="0"/>
              <a:t>31</a:t>
            </a:fld>
            <a:endParaRPr lang="en-US"/>
          </a:p>
        </p:txBody>
      </p:sp>
    </p:spTree>
    <p:extLst>
      <p:ext uri="{BB962C8B-B14F-4D97-AF65-F5344CB8AC3E}">
        <p14:creationId xmlns:p14="http://schemas.microsoft.com/office/powerpoint/2010/main" val="200701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DB6BD58-B2CA-5E4B-9662-8016D1F3AF65}" type="slidenum">
              <a:rPr lang="en-US" smtClean="0"/>
              <a:pPr/>
              <a:t>32</a:t>
            </a:fld>
            <a:endParaRPr lang="en-US" dirty="0"/>
          </a:p>
        </p:txBody>
      </p:sp>
    </p:spTree>
    <p:extLst>
      <p:ext uri="{BB962C8B-B14F-4D97-AF65-F5344CB8AC3E}">
        <p14:creationId xmlns:p14="http://schemas.microsoft.com/office/powerpoint/2010/main" val="163848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3</a:t>
            </a:fld>
            <a:endParaRPr lang="en-US" dirty="0"/>
          </a:p>
        </p:txBody>
      </p:sp>
    </p:spTree>
    <p:extLst>
      <p:ext uri="{BB962C8B-B14F-4D97-AF65-F5344CB8AC3E}">
        <p14:creationId xmlns:p14="http://schemas.microsoft.com/office/powerpoint/2010/main" val="418260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B6BD58-B2CA-5E4B-9662-8016D1F3AF65}" type="slidenum">
              <a:rPr lang="en-US" smtClean="0"/>
              <a:pPr/>
              <a:t>4</a:t>
            </a:fld>
            <a:endParaRPr lang="en-US" dirty="0"/>
          </a:p>
        </p:txBody>
      </p:sp>
    </p:spTree>
    <p:extLst>
      <p:ext uri="{BB962C8B-B14F-4D97-AF65-F5344CB8AC3E}">
        <p14:creationId xmlns:p14="http://schemas.microsoft.com/office/powerpoint/2010/main" val="2873434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B6BD58-B2CA-5E4B-9662-8016D1F3AF65}" type="slidenum">
              <a:rPr lang="en-US" smtClean="0"/>
              <a:pPr/>
              <a:t>6</a:t>
            </a:fld>
            <a:endParaRPr lang="en-US" dirty="0"/>
          </a:p>
        </p:txBody>
      </p:sp>
    </p:spTree>
    <p:extLst>
      <p:ext uri="{BB962C8B-B14F-4D97-AF65-F5344CB8AC3E}">
        <p14:creationId xmlns:p14="http://schemas.microsoft.com/office/powerpoint/2010/main" val="254357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7</a:t>
            </a:fld>
            <a:endParaRPr lang="en-US" dirty="0"/>
          </a:p>
        </p:txBody>
      </p:sp>
    </p:spTree>
    <p:extLst>
      <p:ext uri="{BB962C8B-B14F-4D97-AF65-F5344CB8AC3E}">
        <p14:creationId xmlns:p14="http://schemas.microsoft.com/office/powerpoint/2010/main" val="94090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13</a:t>
            </a:fld>
            <a:endParaRPr lang="en-US" dirty="0"/>
          </a:p>
        </p:txBody>
      </p:sp>
    </p:spTree>
    <p:extLst>
      <p:ext uri="{BB962C8B-B14F-4D97-AF65-F5344CB8AC3E}">
        <p14:creationId xmlns:p14="http://schemas.microsoft.com/office/powerpoint/2010/main" val="322329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14</a:t>
            </a:fld>
            <a:endParaRPr lang="en-US" dirty="0"/>
          </a:p>
        </p:txBody>
      </p:sp>
    </p:spTree>
    <p:extLst>
      <p:ext uri="{BB962C8B-B14F-4D97-AF65-F5344CB8AC3E}">
        <p14:creationId xmlns:p14="http://schemas.microsoft.com/office/powerpoint/2010/main" val="87772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B6BD58-B2CA-5E4B-9662-8016D1F3AF65}" type="slidenum">
              <a:rPr lang="en-US" smtClean="0"/>
              <a:pPr/>
              <a:t>15</a:t>
            </a:fld>
            <a:endParaRPr lang="en-US" dirty="0"/>
          </a:p>
        </p:txBody>
      </p:sp>
    </p:spTree>
    <p:extLst>
      <p:ext uri="{BB962C8B-B14F-4D97-AF65-F5344CB8AC3E}">
        <p14:creationId xmlns:p14="http://schemas.microsoft.com/office/powerpoint/2010/main" val="2390261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5E835D3-CDD5-664E-A95E-47F1C4FEE662}" type="slidenum">
              <a:rPr lang="en-US" smtClean="0"/>
              <a:pPr/>
              <a:t>‹#›</a:t>
            </a:fld>
            <a:endParaRPr lang="en-US" dirty="0"/>
          </a:p>
        </p:txBody>
      </p:sp>
      <p:sp>
        <p:nvSpPr>
          <p:cNvPr id="2" name="Title 1"/>
          <p:cNvSpPr>
            <a:spLocks noGrp="1"/>
          </p:cNvSpPr>
          <p:nvPr>
            <p:ph type="ctrTitle"/>
          </p:nvPr>
        </p:nvSpPr>
        <p:spPr>
          <a:xfrm>
            <a:off x="876300" y="3276600"/>
            <a:ext cx="3810000" cy="1470025"/>
          </a:xfrm>
        </p:spPr>
        <p:txBody>
          <a:bodyPr/>
          <a:lstStyle>
            <a:lvl1pPr algn="r">
              <a:defRPr sz="2400"/>
            </a:lvl1pPr>
          </a:lstStyle>
          <a:p>
            <a:r>
              <a:rPr lang="en-US" smtClean="0"/>
              <a:t>Click to edit Master title style</a:t>
            </a:r>
            <a:endParaRPr lang="en-US" dirty="0"/>
          </a:p>
        </p:txBody>
      </p:sp>
      <p:sp>
        <p:nvSpPr>
          <p:cNvPr id="3" name="Subtitle 2"/>
          <p:cNvSpPr>
            <a:spLocks noGrp="1"/>
          </p:cNvSpPr>
          <p:nvPr>
            <p:ph type="subTitle" idx="1"/>
          </p:nvPr>
        </p:nvSpPr>
        <p:spPr>
          <a:xfrm>
            <a:off x="4762500" y="3276600"/>
            <a:ext cx="3048000" cy="1470025"/>
          </a:xfrm>
        </p:spPr>
        <p:txBody>
          <a:bodyPr anchor="ctr" anchorCtr="0">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74638"/>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781800" cy="5851525"/>
          </a:xfrm>
        </p:spPr>
        <p:txBody>
          <a:bodyPr vert="eaVe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5E835D3-CDD5-664E-A95E-47F1C4FEE662}" type="slidenum">
              <a:rPr lang="en-US" smtClean="0"/>
              <a:pPr/>
              <a:t>‹#›</a:t>
            </a:fld>
            <a:endParaRPr lang="en-US" dirty="0"/>
          </a:p>
        </p:txBody>
      </p:sp>
      <p:sp>
        <p:nvSpPr>
          <p:cNvPr id="5" name="Picture Placeholder 4"/>
          <p:cNvSpPr>
            <a:spLocks noGrp="1"/>
          </p:cNvSpPr>
          <p:nvPr>
            <p:ph type="pic" sz="quarter" idx="11"/>
          </p:nvPr>
        </p:nvSpPr>
        <p:spPr>
          <a:xfrm>
            <a:off x="152400" y="1143000"/>
            <a:ext cx="4267200" cy="2362200"/>
          </a:xfrm>
        </p:spPr>
        <p:txBody>
          <a:bodyPr/>
          <a:lstStyle/>
          <a:p>
            <a:endParaRPr lang="en-US" dirty="0"/>
          </a:p>
        </p:txBody>
      </p:sp>
      <p:sp>
        <p:nvSpPr>
          <p:cNvPr id="6" name="Picture Placeholder 4"/>
          <p:cNvSpPr>
            <a:spLocks noGrp="1"/>
          </p:cNvSpPr>
          <p:nvPr>
            <p:ph type="pic" sz="quarter" idx="12"/>
          </p:nvPr>
        </p:nvSpPr>
        <p:spPr>
          <a:xfrm>
            <a:off x="152400" y="3810000"/>
            <a:ext cx="4267200" cy="2362200"/>
          </a:xfrm>
        </p:spPr>
        <p:txBody>
          <a:bodyPr/>
          <a:lstStyle/>
          <a:p>
            <a:endParaRPr lang="en-US" dirty="0"/>
          </a:p>
        </p:txBody>
      </p:sp>
      <p:sp>
        <p:nvSpPr>
          <p:cNvPr id="7" name="Picture Placeholder 4"/>
          <p:cNvSpPr>
            <a:spLocks noGrp="1"/>
          </p:cNvSpPr>
          <p:nvPr>
            <p:ph type="pic" sz="quarter" idx="13"/>
          </p:nvPr>
        </p:nvSpPr>
        <p:spPr>
          <a:xfrm>
            <a:off x="4724400" y="1143000"/>
            <a:ext cx="4267200" cy="2362200"/>
          </a:xfrm>
        </p:spPr>
        <p:txBody>
          <a:bodyPr/>
          <a:lstStyle/>
          <a:p>
            <a:endParaRPr lang="en-US" dirty="0"/>
          </a:p>
        </p:txBody>
      </p:sp>
      <p:sp>
        <p:nvSpPr>
          <p:cNvPr id="8" name="Picture Placeholder 4"/>
          <p:cNvSpPr>
            <a:spLocks noGrp="1"/>
          </p:cNvSpPr>
          <p:nvPr>
            <p:ph type="pic" sz="quarter" idx="14"/>
          </p:nvPr>
        </p:nvSpPr>
        <p:spPr>
          <a:xfrm>
            <a:off x="4724400" y="3810000"/>
            <a:ext cx="4267200" cy="2362200"/>
          </a:xfrm>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838200"/>
            <a:ext cx="8839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553200"/>
            <a:ext cx="609600" cy="365125"/>
          </a:xfrm>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57538"/>
            <a:ext cx="7772400" cy="1362075"/>
          </a:xfrm>
        </p:spPr>
        <p:txBody>
          <a:bodyPr anchor="b" anchorCtr="0"/>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519613"/>
            <a:ext cx="7772400" cy="1500187"/>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066800"/>
            <a:ext cx="4191000" cy="4906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066800"/>
            <a:ext cx="4191000" cy="4906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2400" y="1066800"/>
            <a:ext cx="41910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 y="1905000"/>
            <a:ext cx="4191000"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98954" y="1066800"/>
            <a:ext cx="4192646"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8954" y="1905000"/>
            <a:ext cx="4192646"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5E835D3-CDD5-664E-A95E-47F1C4FEE662}" type="slidenum">
              <a:rPr lang="en-US" smtClean="0"/>
              <a:pPr/>
              <a:t>‹#›</a:t>
            </a:fld>
            <a:endParaRPr lang="en-US" dirty="0"/>
          </a:p>
        </p:txBody>
      </p:sp>
      <p:sp>
        <p:nvSpPr>
          <p:cNvPr id="5" name="Picture Placeholder 4"/>
          <p:cNvSpPr>
            <a:spLocks noGrp="1"/>
          </p:cNvSpPr>
          <p:nvPr>
            <p:ph type="pic" sz="quarter" idx="11"/>
          </p:nvPr>
        </p:nvSpPr>
        <p:spPr>
          <a:xfrm>
            <a:off x="152400" y="1143000"/>
            <a:ext cx="4267200" cy="2362200"/>
          </a:xfrm>
        </p:spPr>
        <p:txBody>
          <a:bodyPr/>
          <a:lstStyle/>
          <a:p>
            <a:r>
              <a:rPr lang="en-US" smtClean="0"/>
              <a:t>Drag picture to placeholder or click icon to add</a:t>
            </a:r>
            <a:endParaRPr lang="en-US" dirty="0"/>
          </a:p>
        </p:txBody>
      </p:sp>
      <p:sp>
        <p:nvSpPr>
          <p:cNvPr id="6" name="Picture Placeholder 4"/>
          <p:cNvSpPr>
            <a:spLocks noGrp="1"/>
          </p:cNvSpPr>
          <p:nvPr>
            <p:ph type="pic" sz="quarter" idx="12"/>
          </p:nvPr>
        </p:nvSpPr>
        <p:spPr>
          <a:xfrm>
            <a:off x="152400" y="3810000"/>
            <a:ext cx="4267200" cy="2362200"/>
          </a:xfrm>
        </p:spPr>
        <p:txBody>
          <a:bodyPr/>
          <a:lstStyle/>
          <a:p>
            <a:r>
              <a:rPr lang="en-US" smtClean="0"/>
              <a:t>Drag picture to placeholder or click icon to add</a:t>
            </a:r>
            <a:endParaRPr lang="en-US" dirty="0"/>
          </a:p>
        </p:txBody>
      </p:sp>
      <p:sp>
        <p:nvSpPr>
          <p:cNvPr id="7" name="Picture Placeholder 4"/>
          <p:cNvSpPr>
            <a:spLocks noGrp="1"/>
          </p:cNvSpPr>
          <p:nvPr>
            <p:ph type="pic" sz="quarter" idx="13"/>
          </p:nvPr>
        </p:nvSpPr>
        <p:spPr>
          <a:xfrm>
            <a:off x="4724400" y="1143000"/>
            <a:ext cx="4267200" cy="2362200"/>
          </a:xfrm>
        </p:spPr>
        <p:txBody>
          <a:bodyPr/>
          <a:lstStyle/>
          <a:p>
            <a:r>
              <a:rPr lang="en-US" smtClean="0"/>
              <a:t>Drag picture to placeholder or click icon to add</a:t>
            </a:r>
            <a:endParaRPr lang="en-US" dirty="0"/>
          </a:p>
        </p:txBody>
      </p:sp>
      <p:sp>
        <p:nvSpPr>
          <p:cNvPr id="8" name="Picture Placeholder 4"/>
          <p:cNvSpPr>
            <a:spLocks noGrp="1"/>
          </p:cNvSpPr>
          <p:nvPr>
            <p:ph type="pic" sz="quarter" idx="14"/>
          </p:nvPr>
        </p:nvSpPr>
        <p:spPr>
          <a:xfrm>
            <a:off x="4724400" y="3810000"/>
            <a:ext cx="4267200" cy="2362200"/>
          </a:xfrm>
        </p:spPr>
        <p:txBody>
          <a:bodyPr/>
          <a:lstStyle/>
          <a:p>
            <a:r>
              <a:rPr lang="en-US" smtClean="0"/>
              <a:t>Drag picture to placeholder or click icon to add</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2487"/>
            <a:ext cx="3008313" cy="161076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3575050" y="852488"/>
            <a:ext cx="5111750" cy="5283698"/>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89237"/>
            <a:ext cx="3008313" cy="3535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5E835D3-CDD5-664E-A95E-47F1C4FEE662}"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 y="-76200"/>
            <a:ext cx="8839200" cy="762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 y="914400"/>
            <a:ext cx="8839200" cy="5486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0" y="6553200"/>
            <a:ext cx="609600" cy="365125"/>
          </a:xfrm>
          <a:prstGeom prst="rect">
            <a:avLst/>
          </a:prstGeom>
        </p:spPr>
        <p:txBody>
          <a:bodyPr vert="horz" lIns="91440" tIns="45720" rIns="91440" bIns="45720" rtlCol="0" anchor="ctr"/>
          <a:lstStyle>
            <a:lvl1pPr algn="l">
              <a:defRPr sz="1200">
                <a:solidFill>
                  <a:srgbClr val="C4CFD2"/>
                </a:solidFill>
              </a:defRPr>
            </a:lvl1pPr>
          </a:lstStyle>
          <a:p>
            <a:fld id="{35E835D3-CDD5-664E-A95E-47F1C4FEE66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54" r:id="rId13"/>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2800" b="0" kern="1200">
          <a:solidFill>
            <a:schemeClr val="bg1"/>
          </a:solidFill>
          <a:latin typeface="Arial"/>
          <a:ea typeface="+mj-ea"/>
          <a:cs typeface="Arial"/>
        </a:defRPr>
      </a:lvl1pPr>
    </p:titleStyle>
    <p:bodyStyle>
      <a:lvl1pPr marL="231775" indent="-231775" algn="l" defTabSz="457200" rtl="0" eaLnBrk="1" latinLnBrk="0" hangingPunct="1">
        <a:spcBef>
          <a:spcPct val="20000"/>
        </a:spcBef>
        <a:buClr>
          <a:schemeClr val="accent2"/>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2"/>
        </a:buClr>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chemeClr val="accent2"/>
        </a:buClr>
        <a:buFont typeface="Arial"/>
        <a:buChar char="•"/>
        <a:defRPr sz="1600" kern="1200">
          <a:solidFill>
            <a:schemeClr val="accent1"/>
          </a:solidFill>
          <a:latin typeface="Arial"/>
          <a:ea typeface="+mn-ea"/>
          <a:cs typeface="Arial"/>
        </a:defRPr>
      </a:lvl3pPr>
      <a:lvl4pPr marL="16002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4pPr>
      <a:lvl5pPr marL="20574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gif"/><Relationship Id="rId13" Type="http://schemas.openxmlformats.org/officeDocument/2006/relationships/image" Target="../media/image50.jpeg"/><Relationship Id="rId14" Type="http://schemas.openxmlformats.org/officeDocument/2006/relationships/image" Target="../media/image51.png"/><Relationship Id="rId15"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tiff"/><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jpeg"/><Relationship Id="rId10"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09600" y="-105728"/>
            <a:ext cx="7714673" cy="2620328"/>
          </a:xfrm>
        </p:spPr>
        <p:txBody>
          <a:bodyPr>
            <a:noAutofit/>
          </a:bodyPr>
          <a:lstStyle/>
          <a:p>
            <a:pPr algn="ctr"/>
            <a:r>
              <a:rPr lang="en-US" sz="2800" cap="none" dirty="0" smtClean="0"/>
              <a:t>Predicting intensities of </a:t>
            </a:r>
            <a:r>
              <a:rPr lang="en-US" sz="2800" cap="none" dirty="0"/>
              <a:t>Z</a:t>
            </a:r>
            <a:r>
              <a:rPr lang="en-US" sz="2800" cap="none" dirty="0" smtClean="0"/>
              <a:t>ika infection and microcephaly using transmission intensities of other arboviruses</a:t>
            </a:r>
            <a:r>
              <a:rPr lang="en-US" sz="3200" cap="none" dirty="0" smtClean="0"/>
              <a:t/>
            </a:r>
            <a:br>
              <a:rPr lang="en-US" sz="3200" cap="none" dirty="0" smtClean="0"/>
            </a:br>
            <a:endParaRPr lang="en-US" sz="3200" cap="none" dirty="0"/>
          </a:p>
        </p:txBody>
      </p:sp>
      <p:sp>
        <p:nvSpPr>
          <p:cNvPr id="16" name="Text Placeholder 15"/>
          <p:cNvSpPr>
            <a:spLocks noGrp="1"/>
          </p:cNvSpPr>
          <p:nvPr>
            <p:ph type="body" idx="1"/>
          </p:nvPr>
        </p:nvSpPr>
        <p:spPr>
          <a:xfrm>
            <a:off x="1354668" y="2703305"/>
            <a:ext cx="5960532" cy="1972915"/>
          </a:xfrm>
        </p:spPr>
        <p:txBody>
          <a:bodyPr>
            <a:noAutofit/>
          </a:bodyPr>
          <a:lstStyle/>
          <a:p>
            <a:pPr algn="ctr"/>
            <a:r>
              <a:rPr lang="en-US" b="1" dirty="0" smtClean="0">
                <a:solidFill>
                  <a:schemeClr val="accent1">
                    <a:lumMod val="50000"/>
                  </a:schemeClr>
                </a:solidFill>
              </a:rPr>
              <a:t>Isabel </a:t>
            </a:r>
            <a:r>
              <a:rPr lang="en-US" b="1" dirty="0" smtClean="0">
                <a:solidFill>
                  <a:schemeClr val="accent1">
                    <a:lumMod val="50000"/>
                  </a:schemeClr>
                </a:solidFill>
              </a:rPr>
              <a:t>Rodríguez-</a:t>
            </a:r>
            <a:r>
              <a:rPr lang="en-US" b="1" dirty="0" err="1" smtClean="0">
                <a:solidFill>
                  <a:schemeClr val="accent1">
                    <a:lumMod val="50000"/>
                  </a:schemeClr>
                </a:solidFill>
              </a:rPr>
              <a:t>Barraquer</a:t>
            </a:r>
            <a:endParaRPr lang="en-US" b="1" dirty="0" smtClean="0">
              <a:solidFill>
                <a:schemeClr val="accent1">
                  <a:lumMod val="50000"/>
                </a:schemeClr>
              </a:solidFill>
            </a:endParaRPr>
          </a:p>
          <a:p>
            <a:pPr algn="ctr"/>
            <a:r>
              <a:rPr lang="en-US" b="1" dirty="0" smtClean="0">
                <a:solidFill>
                  <a:schemeClr val="accent1">
                    <a:lumMod val="50000"/>
                  </a:schemeClr>
                </a:solidFill>
              </a:rPr>
              <a:t>(with Derek Cummings, Luis </a:t>
            </a:r>
            <a:r>
              <a:rPr lang="en-US" b="1" dirty="0" err="1" smtClean="0">
                <a:solidFill>
                  <a:schemeClr val="accent1">
                    <a:lumMod val="50000"/>
                  </a:schemeClr>
                </a:solidFill>
              </a:rPr>
              <a:t>Mier</a:t>
            </a:r>
            <a:r>
              <a:rPr lang="en-US" b="1" dirty="0" smtClean="0">
                <a:solidFill>
                  <a:schemeClr val="accent1">
                    <a:lumMod val="50000"/>
                  </a:schemeClr>
                </a:solidFill>
              </a:rPr>
              <a:t> y </a:t>
            </a:r>
            <a:r>
              <a:rPr lang="en-US" b="1" dirty="0" err="1" smtClean="0">
                <a:solidFill>
                  <a:schemeClr val="accent1">
                    <a:lumMod val="50000"/>
                  </a:schemeClr>
                </a:solidFill>
              </a:rPr>
              <a:t>Terán</a:t>
            </a:r>
            <a:r>
              <a:rPr lang="en-US" b="1" dirty="0" smtClean="0">
                <a:solidFill>
                  <a:schemeClr val="accent1">
                    <a:lumMod val="50000"/>
                  </a:schemeClr>
                </a:solidFill>
              </a:rPr>
              <a:t> Romero, Neil Ferguson, </a:t>
            </a:r>
            <a:r>
              <a:rPr lang="en-US" b="1" dirty="0" err="1" smtClean="0">
                <a:solidFill>
                  <a:schemeClr val="accent1">
                    <a:lumMod val="50000"/>
                  </a:schemeClr>
                </a:solidFill>
              </a:rPr>
              <a:t>Natsuko</a:t>
            </a:r>
            <a:r>
              <a:rPr lang="en-US" b="1" dirty="0" smtClean="0">
                <a:solidFill>
                  <a:schemeClr val="accent1">
                    <a:lumMod val="50000"/>
                  </a:schemeClr>
                </a:solidFill>
              </a:rPr>
              <a:t> Imai)</a:t>
            </a:r>
          </a:p>
          <a:p>
            <a:pPr algn="ctr"/>
            <a:r>
              <a:rPr lang="en-US" b="1" dirty="0">
                <a:solidFill>
                  <a:schemeClr val="accent1">
                    <a:lumMod val="50000"/>
                  </a:schemeClr>
                </a:solidFill>
              </a:rPr>
              <a:t>IDM </a:t>
            </a:r>
            <a:r>
              <a:rPr lang="en-US" b="1" dirty="0" smtClean="0">
                <a:solidFill>
                  <a:schemeClr val="accent1">
                    <a:lumMod val="50000"/>
                  </a:schemeClr>
                </a:solidFill>
              </a:rPr>
              <a:t>symposium</a:t>
            </a:r>
            <a:endParaRPr lang="en-US" b="1" dirty="0" smtClean="0">
              <a:solidFill>
                <a:schemeClr val="accent1">
                  <a:lumMod val="50000"/>
                </a:schemeClr>
              </a:solidFill>
            </a:endParaRPr>
          </a:p>
          <a:p>
            <a:pPr algn="ctr"/>
            <a:r>
              <a:rPr lang="en-US" b="1" dirty="0" smtClean="0">
                <a:solidFill>
                  <a:schemeClr val="accent1">
                    <a:lumMod val="50000"/>
                  </a:schemeClr>
                </a:solidFill>
              </a:rPr>
              <a:t>April 20, </a:t>
            </a:r>
            <a:r>
              <a:rPr lang="en-US" b="1" dirty="0" smtClean="0">
                <a:solidFill>
                  <a:schemeClr val="accent1">
                    <a:lumMod val="50000"/>
                  </a:schemeClr>
                </a:solidFill>
              </a:rPr>
              <a:t>2017</a:t>
            </a:r>
          </a:p>
        </p:txBody>
      </p:sp>
      <p:sp>
        <p:nvSpPr>
          <p:cNvPr id="4" name="Slide Number Placeholder 3"/>
          <p:cNvSpPr>
            <a:spLocks noGrp="1"/>
          </p:cNvSpPr>
          <p:nvPr>
            <p:ph type="sldNum" sz="quarter" idx="12"/>
          </p:nvPr>
        </p:nvSpPr>
        <p:spPr/>
        <p:txBody>
          <a:bodyPr/>
          <a:lstStyle/>
          <a:p>
            <a:fld id="{35E835D3-CDD5-664E-A95E-47F1C4FEE662}" type="slidenum">
              <a:rPr lang="en-US" smtClean="0"/>
              <a:pPr/>
              <a:t>1</a:t>
            </a:fld>
            <a:endParaRPr lang="en-US" dirty="0"/>
          </a:p>
        </p:txBody>
      </p:sp>
      <p:pic>
        <p:nvPicPr>
          <p:cNvPr id="2" name="Picture 1" descr="jhu-divisions-school_of_heal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9" y="4343401"/>
            <a:ext cx="3089931" cy="2216628"/>
          </a:xfrm>
          <a:prstGeom prst="rect">
            <a:avLst/>
          </a:prstGeom>
        </p:spPr>
      </p:pic>
      <p:sp>
        <p:nvSpPr>
          <p:cNvPr id="5" name="TextBox 4"/>
          <p:cNvSpPr txBox="1"/>
          <p:nvPr/>
        </p:nvSpPr>
        <p:spPr>
          <a:xfrm>
            <a:off x="-32084" y="1143000"/>
            <a:ext cx="8967716" cy="1754326"/>
          </a:xfrm>
          <a:prstGeom prst="rect">
            <a:avLst/>
          </a:prstGeom>
          <a:noFill/>
        </p:spPr>
        <p:txBody>
          <a:bodyPr wrap="square" rtlCol="0">
            <a:spAutoFit/>
          </a:bodyPr>
          <a:lstStyle/>
          <a:p>
            <a:pPr algn="ctr"/>
            <a:r>
              <a:rPr lang="en-US" sz="3600" i="1" dirty="0" smtClean="0">
                <a:solidFill>
                  <a:schemeClr val="accent1">
                    <a:lumMod val="50000"/>
                  </a:schemeClr>
                </a:solidFill>
              </a:rPr>
              <a:t>Challenges in the interpretation of dengue vaccine trial results</a:t>
            </a:r>
            <a:endParaRPr lang="en-US" sz="3600" i="1" dirty="0">
              <a:solidFill>
                <a:schemeClr val="accent1">
                  <a:lumMod val="50000"/>
                </a:schemeClr>
              </a:solidFill>
            </a:endParaRPr>
          </a:p>
          <a:p>
            <a:pPr algn="ctr"/>
            <a:endParaRPr lang="en-US" sz="3600" i="1" dirty="0" smtClean="0">
              <a:latin typeface="Arial"/>
              <a:cs typeface="Aria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6595" y="5034517"/>
            <a:ext cx="1698171" cy="8343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3057"/>
    </mc:Choice>
    <mc:Fallback xmlns="">
      <p:transition xmlns:p14="http://schemas.microsoft.com/office/powerpoint/2010/main" advTm="1305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pPr marL="285750" indent="-285750">
              <a:buFont typeface="Arial" panose="020B0604020202020204" pitchFamily="34" charset="0"/>
              <a:buChar char="•"/>
            </a:pPr>
            <a:r>
              <a:rPr lang="en-GB" sz="2800" dirty="0"/>
              <a:t>Results from clinical trials can’t be directly extrapolated to know what is going to happen at the population </a:t>
            </a:r>
            <a:r>
              <a:rPr lang="en-GB" sz="2800" dirty="0" smtClean="0"/>
              <a:t>level</a:t>
            </a:r>
          </a:p>
          <a:p>
            <a:pPr lvl="1"/>
            <a:r>
              <a:rPr lang="en-GB" dirty="0" smtClean="0"/>
              <a:t>Different transmission settings</a:t>
            </a:r>
          </a:p>
          <a:p>
            <a:pPr lvl="1"/>
            <a:r>
              <a:rPr lang="en-GB" dirty="0"/>
              <a:t>Direct vs. indirect effects of vaccination</a:t>
            </a:r>
          </a:p>
          <a:p>
            <a:endParaRPr lang="en-GB" sz="2800" dirty="0"/>
          </a:p>
          <a:p>
            <a:r>
              <a:rPr lang="en-GB" sz="2800" dirty="0" smtClean="0"/>
              <a:t>This is particularly true for the dengue vaccine</a:t>
            </a:r>
          </a:p>
          <a:p>
            <a:pPr lvl="1"/>
            <a:r>
              <a:rPr lang="en-GB" dirty="0" smtClean="0"/>
              <a:t>Vaccine efficacy against clinical disease is not the same as vaccine efficacy against infection</a:t>
            </a:r>
          </a:p>
          <a:p>
            <a:pPr lvl="1"/>
            <a:r>
              <a:rPr lang="en-GB" dirty="0" smtClean="0"/>
              <a:t>Uncertainty about the vaccine mode of action</a:t>
            </a:r>
          </a:p>
          <a:p>
            <a:pPr lvl="2"/>
            <a:r>
              <a:rPr lang="en-GB" dirty="0" smtClean="0"/>
              <a:t>Reconciling active phase results vs. hospital phase </a:t>
            </a:r>
            <a:r>
              <a:rPr lang="en-GB" dirty="0" smtClean="0"/>
              <a:t>results</a:t>
            </a:r>
            <a:endParaRPr lang="en-GB" dirty="0"/>
          </a:p>
          <a:p>
            <a:endParaRPr lang="en-US" dirty="0" smtClean="0"/>
          </a:p>
          <a:p>
            <a:r>
              <a:rPr lang="en-US" sz="2800" dirty="0"/>
              <a:t>Modeling allows explicit exploration of competing </a:t>
            </a:r>
            <a:r>
              <a:rPr lang="en-US" sz="2800" dirty="0" smtClean="0"/>
              <a:t>hypotheses about mode of action</a:t>
            </a:r>
            <a:endParaRPr lang="en-US" sz="2800" dirty="0"/>
          </a:p>
        </p:txBody>
      </p:sp>
      <p:sp>
        <p:nvSpPr>
          <p:cNvPr id="2" name="Slide Number Placeholder 1"/>
          <p:cNvSpPr>
            <a:spLocks noGrp="1"/>
          </p:cNvSpPr>
          <p:nvPr>
            <p:ph type="sldNum" sz="quarter" idx="12"/>
          </p:nvPr>
        </p:nvSpPr>
        <p:spPr/>
        <p:txBody>
          <a:bodyPr/>
          <a:lstStyle/>
          <a:p>
            <a:fld id="{35E835D3-CDD5-664E-A95E-47F1C4FEE662}" type="slidenum">
              <a:rPr lang="en-US" smtClean="0"/>
              <a:pPr/>
              <a:t>10</a:t>
            </a:fld>
            <a:endParaRPr lang="en-US" dirty="0"/>
          </a:p>
        </p:txBody>
      </p:sp>
      <p:sp>
        <p:nvSpPr>
          <p:cNvPr id="3" name="Title 1"/>
          <p:cNvSpPr txBox="1">
            <a:spLocks/>
          </p:cNvSpPr>
          <p:nvPr/>
        </p:nvSpPr>
        <p:spPr>
          <a:xfrm>
            <a:off x="152400" y="0"/>
            <a:ext cx="8839200" cy="762000"/>
          </a:xfrm>
          <a:prstGeom prst="rect">
            <a:avLst/>
          </a:prstGeom>
        </p:spPr>
        <p:txBody>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dirty="0" smtClean="0"/>
              <a:t>Why is modeling necessary?</a:t>
            </a:r>
            <a:endParaRPr lang="en-US" dirty="0"/>
          </a:p>
        </p:txBody>
      </p:sp>
    </p:spTree>
    <p:extLst>
      <p:ext uri="{BB962C8B-B14F-4D97-AF65-F5344CB8AC3E}">
        <p14:creationId xmlns:p14="http://schemas.microsoft.com/office/powerpoint/2010/main" val="1846320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11</a:t>
            </a:fld>
            <a:endParaRPr lang="en-US" dirty="0"/>
          </a:p>
        </p:txBody>
      </p:sp>
      <p:pic>
        <p:nvPicPr>
          <p:cNvPr id="5" name="Content Placeholder 2" descr="fig_chi.pdf"/>
          <p:cNvPicPr>
            <a:picLocks noChangeAspect="1"/>
          </p:cNvPicPr>
          <p:nvPr/>
        </p:nvPicPr>
        <p:blipFill>
          <a:blip r:embed="rId2">
            <a:extLst>
              <a:ext uri="{28A0092B-C50C-407E-A947-70E740481C1C}">
                <a14:useLocalDpi xmlns:a14="http://schemas.microsoft.com/office/drawing/2010/main" val="0"/>
              </a:ext>
            </a:extLst>
          </a:blip>
          <a:srcRect t="-13309" b="-13309"/>
          <a:stretch>
            <a:fillRect/>
          </a:stretch>
        </p:blipFill>
        <p:spPr>
          <a:xfrm>
            <a:off x="1082842" y="0"/>
            <a:ext cx="6613358" cy="7743142"/>
          </a:xfrm>
          <a:prstGeom prst="rect">
            <a:avLst/>
          </a:prstGeom>
          <a:ln>
            <a:noFill/>
          </a:ln>
          <a:effectLst/>
        </p:spPr>
      </p:pic>
      <p:sp>
        <p:nvSpPr>
          <p:cNvPr id="6" name="Title 1"/>
          <p:cNvSpPr>
            <a:spLocks noGrp="1"/>
          </p:cNvSpPr>
          <p:nvPr>
            <p:ph type="title"/>
          </p:nvPr>
        </p:nvSpPr>
        <p:spPr>
          <a:xfrm>
            <a:off x="76200" y="-76200"/>
            <a:ext cx="8839200" cy="762000"/>
          </a:xfrm>
        </p:spPr>
        <p:txBody>
          <a:bodyPr/>
          <a:lstStyle/>
          <a:p>
            <a:r>
              <a:rPr lang="en-US" dirty="0" smtClean="0"/>
              <a:t>Challenges in the interpretation of vaccine trials</a:t>
            </a:r>
            <a:endParaRPr lang="en-US" dirty="0"/>
          </a:p>
        </p:txBody>
      </p:sp>
    </p:spTree>
    <p:extLst>
      <p:ext uri="{BB962C8B-B14F-4D97-AF65-F5344CB8AC3E}">
        <p14:creationId xmlns:p14="http://schemas.microsoft.com/office/powerpoint/2010/main" val="22327567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12</a:t>
            </a:fld>
            <a:endParaRPr lang="en-US" dirty="0"/>
          </a:p>
        </p:txBody>
      </p:sp>
      <p:sp>
        <p:nvSpPr>
          <p:cNvPr id="6" name="Title 1"/>
          <p:cNvSpPr>
            <a:spLocks noGrp="1"/>
          </p:cNvSpPr>
          <p:nvPr>
            <p:ph type="title"/>
          </p:nvPr>
        </p:nvSpPr>
        <p:spPr>
          <a:xfrm>
            <a:off x="76200" y="-76200"/>
            <a:ext cx="8839200" cy="762000"/>
          </a:xfrm>
        </p:spPr>
        <p:txBody>
          <a:bodyPr/>
          <a:lstStyle/>
          <a:p>
            <a:r>
              <a:rPr lang="en-US" dirty="0" smtClean="0"/>
              <a:t>Challenges in the interpretation of vaccine trials</a:t>
            </a:r>
            <a:endParaRPr lang="en-US" dirty="0"/>
          </a:p>
        </p:txBody>
      </p:sp>
      <p:pic>
        <p:nvPicPr>
          <p:cNvPr id="7" name="Content Placeholder 2" descr="fig_chi_2.pdf"/>
          <p:cNvPicPr>
            <a:picLocks noChangeAspect="1"/>
          </p:cNvPicPr>
          <p:nvPr/>
        </p:nvPicPr>
        <p:blipFill>
          <a:blip r:embed="rId2">
            <a:extLst>
              <a:ext uri="{28A0092B-C50C-407E-A947-70E740481C1C}">
                <a14:useLocalDpi xmlns:a14="http://schemas.microsoft.com/office/drawing/2010/main" val="0"/>
              </a:ext>
            </a:extLst>
          </a:blip>
          <a:srcRect t="-13309" b="-13309"/>
          <a:stretch>
            <a:fillRect/>
          </a:stretch>
        </p:blipFill>
        <p:spPr>
          <a:xfrm>
            <a:off x="1167406" y="-76200"/>
            <a:ext cx="6833594" cy="8001000"/>
          </a:xfrm>
          <a:prstGeom prst="rect">
            <a:avLst/>
          </a:prstGeom>
        </p:spPr>
      </p:pic>
    </p:spTree>
    <p:extLst>
      <p:ext uri="{BB962C8B-B14F-4D97-AF65-F5344CB8AC3E}">
        <p14:creationId xmlns:p14="http://schemas.microsoft.com/office/powerpoint/2010/main" val="203591777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Modeling the potential impact of CYD-TV</a:t>
            </a:r>
            <a:endParaRPr lang="en-US" sz="2400" dirty="0"/>
          </a:p>
        </p:txBody>
      </p:sp>
      <p:sp>
        <p:nvSpPr>
          <p:cNvPr id="3" name="Content Placeholder 2"/>
          <p:cNvSpPr>
            <a:spLocks noGrp="1"/>
          </p:cNvSpPr>
          <p:nvPr>
            <p:ph idx="1"/>
          </p:nvPr>
        </p:nvSpPr>
        <p:spPr/>
        <p:txBody>
          <a:bodyPr>
            <a:normAutofit/>
          </a:bodyPr>
          <a:lstStyle/>
          <a:p>
            <a:r>
              <a:rPr lang="en-US" dirty="0" smtClean="0"/>
              <a:t>Flexible compartmental dengue transmission model</a:t>
            </a:r>
          </a:p>
          <a:p>
            <a:pPr lvl="1"/>
            <a:r>
              <a:rPr lang="en-US" dirty="0" smtClean="0"/>
              <a:t>Age-stratified</a:t>
            </a:r>
          </a:p>
          <a:p>
            <a:pPr lvl="1"/>
            <a:r>
              <a:rPr lang="en-US" dirty="0" smtClean="0"/>
              <a:t>4 serotypes</a:t>
            </a:r>
          </a:p>
          <a:p>
            <a:pPr lvl="1"/>
            <a:r>
              <a:rPr lang="en-US" dirty="0" smtClean="0"/>
              <a:t>Seasonality, cross-immunity and cross-enhancement</a:t>
            </a:r>
          </a:p>
          <a:p>
            <a:pPr marL="0" indent="0">
              <a:buNone/>
            </a:pPr>
            <a:endParaRPr lang="en-US" dirty="0" smtClean="0"/>
          </a:p>
          <a:p>
            <a:r>
              <a:rPr lang="en-US" dirty="0" smtClean="0"/>
              <a:t>Fitted to publicly available trial data</a:t>
            </a:r>
          </a:p>
          <a:p>
            <a:pPr lvl="1"/>
            <a:r>
              <a:rPr lang="en-US" dirty="0"/>
              <a:t>Phase 3 study in Asia</a:t>
            </a:r>
          </a:p>
          <a:p>
            <a:pPr lvl="1"/>
            <a:r>
              <a:rPr lang="en-US" dirty="0"/>
              <a:t>Phase 3 study in Latin America</a:t>
            </a:r>
          </a:p>
          <a:p>
            <a:pPr lvl="1"/>
            <a:r>
              <a:rPr lang="en-US" dirty="0"/>
              <a:t>Long-term hospital based follow-</a:t>
            </a:r>
            <a:r>
              <a:rPr lang="en-US" dirty="0" smtClean="0"/>
              <a:t>up</a:t>
            </a:r>
          </a:p>
          <a:p>
            <a:pPr lvl="3"/>
            <a:endParaRPr lang="en-US" dirty="0"/>
          </a:p>
          <a:p>
            <a:r>
              <a:rPr lang="en-US" dirty="0" smtClean="0"/>
              <a:t>Considered several competing models of vaccine action</a:t>
            </a:r>
          </a:p>
          <a:p>
            <a:pPr marL="1371600" lvl="3" indent="0">
              <a:buNone/>
            </a:pP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13</a:t>
            </a:fld>
            <a:endParaRPr lang="en-US" dirty="0"/>
          </a:p>
        </p:txBody>
      </p:sp>
      <p:pic>
        <p:nvPicPr>
          <p:cNvPr id="5" name="Picture 4" descr="imperial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562600"/>
            <a:ext cx="2537656" cy="975700"/>
          </a:xfrm>
          <a:prstGeom prst="rect">
            <a:avLst/>
          </a:prstGeom>
        </p:spPr>
      </p:pic>
    </p:spTree>
    <p:extLst>
      <p:ext uri="{BB962C8B-B14F-4D97-AF65-F5344CB8AC3E}">
        <p14:creationId xmlns:p14="http://schemas.microsoft.com/office/powerpoint/2010/main" val="15680244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mode of action of CYD-TV vaccine</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14</a:t>
            </a:fld>
            <a:endParaRPr lang="en-US" dirty="0"/>
          </a:p>
        </p:txBody>
      </p:sp>
      <p:pic>
        <p:nvPicPr>
          <p:cNvPr id="47" name="Picture 46"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309" y="1219200"/>
            <a:ext cx="581691" cy="1280160"/>
          </a:xfrm>
          <a:prstGeom prst="rect">
            <a:avLst/>
          </a:prstGeom>
        </p:spPr>
      </p:pic>
      <p:pic>
        <p:nvPicPr>
          <p:cNvPr id="48" name="Picture 47" descr="Man_Symbol_Sign_clip_art_yell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318" y="1219200"/>
            <a:ext cx="581691" cy="1280160"/>
          </a:xfrm>
          <a:prstGeom prst="rect">
            <a:avLst/>
          </a:prstGeom>
        </p:spPr>
      </p:pic>
      <p:pic>
        <p:nvPicPr>
          <p:cNvPr id="49" name="Picture 48" descr="Man_Symbol_Sign_clip_art_r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327" y="1219200"/>
            <a:ext cx="581691" cy="1280160"/>
          </a:xfrm>
          <a:prstGeom prst="rect">
            <a:avLst/>
          </a:prstGeom>
        </p:spPr>
      </p:pic>
      <p:sp>
        <p:nvSpPr>
          <p:cNvPr id="55" name="Rectangle 54"/>
          <p:cNvSpPr/>
          <p:nvPr/>
        </p:nvSpPr>
        <p:spPr>
          <a:xfrm>
            <a:off x="4324470" y="5813028"/>
            <a:ext cx="274320" cy="274320"/>
          </a:xfrm>
          <a:prstGeom prst="rect">
            <a:avLst/>
          </a:prstGeom>
          <a:solidFill>
            <a:srgbClr val="0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6" name="Rectangle 55"/>
          <p:cNvSpPr>
            <a:spLocks noChangeAspect="1"/>
          </p:cNvSpPr>
          <p:nvPr/>
        </p:nvSpPr>
        <p:spPr>
          <a:xfrm>
            <a:off x="4553373" y="5813028"/>
            <a:ext cx="274320" cy="27432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7" name="Rectangle 56"/>
          <p:cNvSpPr/>
          <p:nvPr/>
        </p:nvSpPr>
        <p:spPr>
          <a:xfrm>
            <a:off x="4781973" y="5813028"/>
            <a:ext cx="228903" cy="27432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58" name="TextBox 57"/>
          <p:cNvSpPr txBox="1"/>
          <p:nvPr/>
        </p:nvSpPr>
        <p:spPr>
          <a:xfrm>
            <a:off x="5526523" y="5696012"/>
            <a:ext cx="2855477" cy="646331"/>
          </a:xfrm>
          <a:prstGeom prst="rect">
            <a:avLst/>
          </a:prstGeom>
          <a:noFill/>
        </p:spPr>
        <p:txBody>
          <a:bodyPr wrap="square" rtlCol="0">
            <a:spAutoFit/>
          </a:bodyPr>
          <a:lstStyle/>
          <a:p>
            <a:pPr algn="ctr"/>
            <a:r>
              <a:rPr lang="en-US" b="1" dirty="0" smtClean="0"/>
              <a:t>Prob. </a:t>
            </a:r>
            <a:r>
              <a:rPr lang="en-US" b="1" dirty="0"/>
              <a:t>s</a:t>
            </a:r>
            <a:r>
              <a:rPr lang="en-US" b="1" dirty="0" smtClean="0"/>
              <a:t>evere disease upon infection</a:t>
            </a:r>
          </a:p>
        </p:txBody>
      </p:sp>
      <p:sp>
        <p:nvSpPr>
          <p:cNvPr id="59" name="TextBox 58"/>
          <p:cNvSpPr txBox="1"/>
          <p:nvPr/>
        </p:nvSpPr>
        <p:spPr>
          <a:xfrm>
            <a:off x="4019973" y="6107668"/>
            <a:ext cx="568447" cy="369332"/>
          </a:xfrm>
          <a:prstGeom prst="rect">
            <a:avLst/>
          </a:prstGeom>
          <a:noFill/>
        </p:spPr>
        <p:txBody>
          <a:bodyPr wrap="none" rtlCol="0">
            <a:spAutoFit/>
          </a:bodyPr>
          <a:lstStyle/>
          <a:p>
            <a:r>
              <a:rPr lang="en-US" dirty="0" smtClean="0"/>
              <a:t>Low</a:t>
            </a:r>
            <a:endParaRPr lang="en-US" dirty="0"/>
          </a:p>
        </p:txBody>
      </p:sp>
      <p:sp>
        <p:nvSpPr>
          <p:cNvPr id="60" name="TextBox 59"/>
          <p:cNvSpPr txBox="1"/>
          <p:nvPr/>
        </p:nvSpPr>
        <p:spPr>
          <a:xfrm>
            <a:off x="4798810" y="6107668"/>
            <a:ext cx="611390" cy="369332"/>
          </a:xfrm>
          <a:prstGeom prst="rect">
            <a:avLst/>
          </a:prstGeom>
          <a:noFill/>
        </p:spPr>
        <p:txBody>
          <a:bodyPr wrap="none" rtlCol="0">
            <a:spAutoFit/>
          </a:bodyPr>
          <a:lstStyle/>
          <a:p>
            <a:r>
              <a:rPr lang="en-US" dirty="0" smtClean="0"/>
              <a:t>High</a:t>
            </a:r>
            <a:endParaRPr lang="en-US" dirty="0"/>
          </a:p>
        </p:txBody>
      </p:sp>
      <p:sp>
        <p:nvSpPr>
          <p:cNvPr id="63" name="Right Arrow 62"/>
          <p:cNvSpPr/>
          <p:nvPr/>
        </p:nvSpPr>
        <p:spPr>
          <a:xfrm>
            <a:off x="2819400" y="168656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64" name="Right Arrow 63"/>
          <p:cNvSpPr/>
          <p:nvPr/>
        </p:nvSpPr>
        <p:spPr>
          <a:xfrm>
            <a:off x="4214939" y="168656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65" name="Right Arrow 64"/>
          <p:cNvSpPr/>
          <p:nvPr/>
        </p:nvSpPr>
        <p:spPr>
          <a:xfrm>
            <a:off x="5610478" y="1686560"/>
            <a:ext cx="457200" cy="274320"/>
          </a:xfrm>
          <a:prstGeom prst="rightArrow">
            <a:avLst>
              <a:gd name="adj1" fmla="val 34765"/>
              <a:gd name="adj2" fmla="val 43177"/>
            </a:avLst>
          </a:prstGeom>
          <a:solidFill>
            <a:srgbClr val="000080"/>
          </a:solidFill>
          <a:ln w="6350"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66" name="Right Arrow 65"/>
          <p:cNvSpPr/>
          <p:nvPr/>
        </p:nvSpPr>
        <p:spPr>
          <a:xfrm>
            <a:off x="7006018" y="1686560"/>
            <a:ext cx="457200" cy="274320"/>
          </a:xfrm>
          <a:prstGeom prst="rightArrow">
            <a:avLst>
              <a:gd name="adj1" fmla="val 34765"/>
              <a:gd name="adj2" fmla="val 43177"/>
            </a:avLst>
          </a:prstGeom>
          <a:solidFill>
            <a:srgbClr val="000080"/>
          </a:solidFill>
          <a:ln w="31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pic>
        <p:nvPicPr>
          <p:cNvPr id="70" name="Picture 69"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336" y="1219200"/>
            <a:ext cx="581691" cy="1280160"/>
          </a:xfrm>
          <a:prstGeom prst="rect">
            <a:avLst/>
          </a:prstGeom>
        </p:spPr>
      </p:pic>
      <p:pic>
        <p:nvPicPr>
          <p:cNvPr id="71" name="Picture 70"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3344" y="1219200"/>
            <a:ext cx="581691" cy="1280160"/>
          </a:xfrm>
          <a:prstGeom prst="rect">
            <a:avLst/>
          </a:prstGeom>
        </p:spPr>
      </p:pic>
      <p:pic>
        <p:nvPicPr>
          <p:cNvPr id="81" name="Picture 80"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874" y="2677160"/>
            <a:ext cx="581691" cy="1280160"/>
          </a:xfrm>
          <a:prstGeom prst="rect">
            <a:avLst/>
          </a:prstGeom>
        </p:spPr>
      </p:pic>
      <p:pic>
        <p:nvPicPr>
          <p:cNvPr id="83" name="Picture 82" descr="Man_Symbol_Sign_clip_art_r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892" y="2677160"/>
            <a:ext cx="581691" cy="1280160"/>
          </a:xfrm>
          <a:prstGeom prst="rect">
            <a:avLst/>
          </a:prstGeom>
        </p:spPr>
      </p:pic>
      <p:sp>
        <p:nvSpPr>
          <p:cNvPr id="84" name="Right Arrow 83"/>
          <p:cNvSpPr/>
          <p:nvPr/>
        </p:nvSpPr>
        <p:spPr>
          <a:xfrm>
            <a:off x="2833965" y="314452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85" name="Right Arrow 84"/>
          <p:cNvSpPr/>
          <p:nvPr/>
        </p:nvSpPr>
        <p:spPr>
          <a:xfrm>
            <a:off x="4229504" y="314452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86" name="Right Arrow 85"/>
          <p:cNvSpPr/>
          <p:nvPr/>
        </p:nvSpPr>
        <p:spPr>
          <a:xfrm>
            <a:off x="5625043" y="3144520"/>
            <a:ext cx="457200" cy="274320"/>
          </a:xfrm>
          <a:prstGeom prst="rightArrow">
            <a:avLst>
              <a:gd name="adj1" fmla="val 34765"/>
              <a:gd name="adj2" fmla="val 43177"/>
            </a:avLst>
          </a:prstGeom>
          <a:solidFill>
            <a:srgbClr val="000080"/>
          </a:solidFill>
          <a:ln w="6350"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87" name="Right Arrow 86"/>
          <p:cNvSpPr/>
          <p:nvPr/>
        </p:nvSpPr>
        <p:spPr>
          <a:xfrm>
            <a:off x="7020583" y="3144520"/>
            <a:ext cx="457200" cy="274320"/>
          </a:xfrm>
          <a:prstGeom prst="rightArrow">
            <a:avLst>
              <a:gd name="adj1" fmla="val 34765"/>
              <a:gd name="adj2" fmla="val 43177"/>
            </a:avLst>
          </a:prstGeom>
          <a:solidFill>
            <a:srgbClr val="000080"/>
          </a:solidFill>
          <a:ln w="31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pic>
        <p:nvPicPr>
          <p:cNvPr id="88" name="Picture 87"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901" y="2677160"/>
            <a:ext cx="581691" cy="1280160"/>
          </a:xfrm>
          <a:prstGeom prst="rect">
            <a:avLst/>
          </a:prstGeom>
        </p:spPr>
      </p:pic>
      <p:pic>
        <p:nvPicPr>
          <p:cNvPr id="89" name="Picture 88"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909" y="2677160"/>
            <a:ext cx="581691" cy="1280160"/>
          </a:xfrm>
          <a:prstGeom prst="rect">
            <a:avLst/>
          </a:prstGeom>
        </p:spPr>
      </p:pic>
      <p:pic>
        <p:nvPicPr>
          <p:cNvPr id="90" name="Picture 89"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874" y="4128930"/>
            <a:ext cx="581691" cy="1280160"/>
          </a:xfrm>
          <a:prstGeom prst="rect">
            <a:avLst/>
          </a:prstGeom>
        </p:spPr>
      </p:pic>
      <p:pic>
        <p:nvPicPr>
          <p:cNvPr id="91" name="Picture 90" descr="Man_Symbol_Sign_clip_art_yell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883" y="4128930"/>
            <a:ext cx="581691" cy="1280160"/>
          </a:xfrm>
          <a:prstGeom prst="rect">
            <a:avLst/>
          </a:prstGeom>
        </p:spPr>
      </p:pic>
      <p:sp>
        <p:nvSpPr>
          <p:cNvPr id="93" name="Right Arrow 92"/>
          <p:cNvSpPr/>
          <p:nvPr/>
        </p:nvSpPr>
        <p:spPr>
          <a:xfrm>
            <a:off x="2833965" y="459629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94" name="Right Arrow 93"/>
          <p:cNvSpPr/>
          <p:nvPr/>
        </p:nvSpPr>
        <p:spPr>
          <a:xfrm>
            <a:off x="4229504" y="4596290"/>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95" name="Right Arrow 94"/>
          <p:cNvSpPr/>
          <p:nvPr/>
        </p:nvSpPr>
        <p:spPr>
          <a:xfrm>
            <a:off x="5625043" y="4596290"/>
            <a:ext cx="457200" cy="274320"/>
          </a:xfrm>
          <a:prstGeom prst="rightArrow">
            <a:avLst>
              <a:gd name="adj1" fmla="val 34765"/>
              <a:gd name="adj2" fmla="val 43177"/>
            </a:avLst>
          </a:prstGeom>
          <a:solidFill>
            <a:srgbClr val="000080"/>
          </a:solidFill>
          <a:ln w="6350"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96" name="Right Arrow 95"/>
          <p:cNvSpPr/>
          <p:nvPr/>
        </p:nvSpPr>
        <p:spPr>
          <a:xfrm>
            <a:off x="7020583" y="4596290"/>
            <a:ext cx="457200" cy="274320"/>
          </a:xfrm>
          <a:prstGeom prst="rightArrow">
            <a:avLst>
              <a:gd name="adj1" fmla="val 34765"/>
              <a:gd name="adj2" fmla="val 43177"/>
            </a:avLst>
          </a:prstGeom>
          <a:solidFill>
            <a:srgbClr val="000080"/>
          </a:solidFill>
          <a:ln w="31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pic>
        <p:nvPicPr>
          <p:cNvPr id="97" name="Picture 96"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901" y="4128930"/>
            <a:ext cx="581691" cy="1280160"/>
          </a:xfrm>
          <a:prstGeom prst="rect">
            <a:avLst/>
          </a:prstGeom>
        </p:spPr>
      </p:pic>
      <p:pic>
        <p:nvPicPr>
          <p:cNvPr id="98" name="Picture 97"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909" y="4128930"/>
            <a:ext cx="581691" cy="1280160"/>
          </a:xfrm>
          <a:prstGeom prst="rect">
            <a:avLst/>
          </a:prstGeom>
        </p:spPr>
      </p:pic>
      <p:pic>
        <p:nvPicPr>
          <p:cNvPr id="99" name="Picture 98" descr="remigho-syringe_no_color.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1641" y="2600960"/>
            <a:ext cx="494362" cy="1163205"/>
          </a:xfrm>
          <a:prstGeom prst="rect">
            <a:avLst/>
          </a:prstGeom>
        </p:spPr>
      </p:pic>
      <p:pic>
        <p:nvPicPr>
          <p:cNvPr id="100" name="Picture 99" descr="remigho-syringe_no_color.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5838" y="4126256"/>
            <a:ext cx="494362" cy="1163205"/>
          </a:xfrm>
          <a:prstGeom prst="rect">
            <a:avLst/>
          </a:prstGeom>
        </p:spPr>
      </p:pic>
      <p:sp>
        <p:nvSpPr>
          <p:cNvPr id="101" name="Title 1"/>
          <p:cNvSpPr txBox="1">
            <a:spLocks/>
          </p:cNvSpPr>
          <p:nvPr/>
        </p:nvSpPr>
        <p:spPr>
          <a:xfrm>
            <a:off x="76200" y="457200"/>
            <a:ext cx="7162800" cy="8382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sz="2400" dirty="0" smtClean="0">
                <a:solidFill>
                  <a:srgbClr val="000000"/>
                </a:solidFill>
              </a:rPr>
              <a:t>Vaccine acts like a silent infection</a:t>
            </a:r>
            <a:endParaRPr lang="en-US" sz="2400" dirty="0">
              <a:solidFill>
                <a:srgbClr val="000000"/>
              </a:solidFill>
            </a:endParaRPr>
          </a:p>
        </p:txBody>
      </p:sp>
      <p:sp>
        <p:nvSpPr>
          <p:cNvPr id="102" name="TextBox 101"/>
          <p:cNvSpPr txBox="1"/>
          <p:nvPr/>
        </p:nvSpPr>
        <p:spPr>
          <a:xfrm>
            <a:off x="381000" y="1828800"/>
            <a:ext cx="1427895" cy="338554"/>
          </a:xfrm>
          <a:prstGeom prst="rect">
            <a:avLst/>
          </a:prstGeom>
          <a:noFill/>
        </p:spPr>
        <p:txBody>
          <a:bodyPr wrap="none" rtlCol="0">
            <a:spAutoFit/>
          </a:bodyPr>
          <a:lstStyle/>
          <a:p>
            <a:r>
              <a:rPr lang="en-US" sz="1600" dirty="0" smtClean="0">
                <a:latin typeface="Arial"/>
                <a:cs typeface="Arial"/>
              </a:rPr>
              <a:t>Unvaccinated</a:t>
            </a:r>
          </a:p>
        </p:txBody>
      </p:sp>
      <p:sp>
        <p:nvSpPr>
          <p:cNvPr id="103" name="TextBox 102"/>
          <p:cNvSpPr txBox="1"/>
          <p:nvPr/>
        </p:nvSpPr>
        <p:spPr>
          <a:xfrm>
            <a:off x="381000" y="2996624"/>
            <a:ext cx="1359567" cy="584776"/>
          </a:xfrm>
          <a:prstGeom prst="rect">
            <a:avLst/>
          </a:prstGeom>
          <a:noFill/>
        </p:spPr>
        <p:txBody>
          <a:bodyPr wrap="none" rtlCol="0">
            <a:spAutoFit/>
          </a:bodyPr>
          <a:lstStyle/>
          <a:p>
            <a:r>
              <a:rPr lang="en-US" sz="1600" dirty="0" smtClean="0">
                <a:latin typeface="Arial"/>
                <a:cs typeface="Arial"/>
              </a:rPr>
              <a:t>Vaccinated </a:t>
            </a:r>
          </a:p>
          <a:p>
            <a:r>
              <a:rPr lang="en-US" sz="1600" dirty="0" err="1" smtClean="0">
                <a:latin typeface="Arial"/>
                <a:cs typeface="Arial"/>
              </a:rPr>
              <a:t>seronegative</a:t>
            </a:r>
            <a:endParaRPr lang="en-US" sz="1600" dirty="0" smtClean="0">
              <a:latin typeface="Arial"/>
              <a:cs typeface="Arial"/>
            </a:endParaRPr>
          </a:p>
        </p:txBody>
      </p:sp>
      <p:sp>
        <p:nvSpPr>
          <p:cNvPr id="104" name="TextBox 103"/>
          <p:cNvSpPr txBox="1"/>
          <p:nvPr/>
        </p:nvSpPr>
        <p:spPr>
          <a:xfrm>
            <a:off x="381000" y="4419600"/>
            <a:ext cx="1279517" cy="584776"/>
          </a:xfrm>
          <a:prstGeom prst="rect">
            <a:avLst/>
          </a:prstGeom>
          <a:noFill/>
        </p:spPr>
        <p:txBody>
          <a:bodyPr wrap="none" rtlCol="0">
            <a:spAutoFit/>
          </a:bodyPr>
          <a:lstStyle/>
          <a:p>
            <a:r>
              <a:rPr lang="en-US" sz="1600" dirty="0" smtClean="0">
                <a:latin typeface="Arial"/>
                <a:cs typeface="Arial"/>
              </a:rPr>
              <a:t>Vaccinated </a:t>
            </a:r>
          </a:p>
          <a:p>
            <a:r>
              <a:rPr lang="en-US" sz="1600" dirty="0" smtClean="0">
                <a:latin typeface="Arial"/>
                <a:cs typeface="Arial"/>
              </a:rPr>
              <a:t>seropositive</a:t>
            </a:r>
          </a:p>
        </p:txBody>
      </p:sp>
      <p:sp>
        <p:nvSpPr>
          <p:cNvPr id="3" name="Rectangle 2"/>
          <p:cNvSpPr/>
          <p:nvPr/>
        </p:nvSpPr>
        <p:spPr>
          <a:xfrm>
            <a:off x="76200" y="2667000"/>
            <a:ext cx="8839200" cy="3018852"/>
          </a:xfrm>
          <a:prstGeom prst="rect">
            <a:avLst/>
          </a:prstGeom>
          <a:solidFill>
            <a:schemeClr val="bg1"/>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Tree>
    <p:extLst>
      <p:ext uri="{BB962C8B-B14F-4D97-AF65-F5344CB8AC3E}">
        <p14:creationId xmlns:p14="http://schemas.microsoft.com/office/powerpoint/2010/main" val="174612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fits publicly available trial data well</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15</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8671514" cy="5181600"/>
          </a:xfrm>
          <a:prstGeom prst="rect">
            <a:avLst/>
          </a:prstGeom>
          <a:noFill/>
          <a:ln>
            <a:noFill/>
          </a:ln>
        </p:spPr>
      </p:pic>
    </p:spTree>
    <p:extLst>
      <p:ext uri="{BB962C8B-B14F-4D97-AF65-F5344CB8AC3E}">
        <p14:creationId xmlns:p14="http://schemas.microsoft.com/office/powerpoint/2010/main" val="22221128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Simulating the potential impact of vaccine roll-out in different settings</a:t>
            </a:r>
            <a:endParaRPr lang="en-US" sz="2200" dirty="0"/>
          </a:p>
        </p:txBody>
      </p:sp>
      <p:sp>
        <p:nvSpPr>
          <p:cNvPr id="6" name="Content Placeholder 5"/>
          <p:cNvSpPr>
            <a:spLocks noGrp="1"/>
          </p:cNvSpPr>
          <p:nvPr>
            <p:ph idx="1"/>
          </p:nvPr>
        </p:nvSpPr>
        <p:spPr>
          <a:xfrm>
            <a:off x="4648200" y="1524000"/>
            <a:ext cx="4519998" cy="3276600"/>
          </a:xfrm>
        </p:spPr>
        <p:txBody>
          <a:bodyPr>
            <a:normAutofit fontScale="92500" lnSpcReduction="20000"/>
          </a:bodyPr>
          <a:lstStyle/>
          <a:p>
            <a:r>
              <a:rPr lang="en-US" dirty="0" smtClean="0"/>
              <a:t>80% coverage</a:t>
            </a:r>
          </a:p>
          <a:p>
            <a:r>
              <a:rPr lang="en-US" sz="2600" dirty="0"/>
              <a:t>Varied</a:t>
            </a:r>
            <a:r>
              <a:rPr lang="en-US" dirty="0" smtClean="0"/>
              <a:t> the age of routine vaccination (2-18 years)</a:t>
            </a:r>
          </a:p>
          <a:p>
            <a:r>
              <a:rPr lang="en-US" dirty="0" smtClean="0"/>
              <a:t>Varied the transmission setting (R</a:t>
            </a:r>
            <a:r>
              <a:rPr lang="en-US" baseline="-25000" dirty="0" smtClean="0"/>
              <a:t>0</a:t>
            </a:r>
            <a:r>
              <a:rPr lang="en-US" dirty="0" smtClean="0"/>
              <a:t> 1.2 - 5)</a:t>
            </a:r>
          </a:p>
          <a:p>
            <a:pPr lvl="1"/>
            <a:r>
              <a:rPr lang="en-US" dirty="0" smtClean="0"/>
              <a:t>Proportion of children aged 9 years who are seropositive</a:t>
            </a:r>
          </a:p>
          <a:p>
            <a:r>
              <a:rPr lang="en-US" dirty="0" smtClean="0"/>
              <a:t>Looked at proportion of symptomatic/hospitalized cases averted over different time periods</a:t>
            </a:r>
            <a:r>
              <a:rPr lang="en-US" b="1" dirty="0" smtClean="0"/>
              <a:t> (10y and 30y)</a:t>
            </a:r>
          </a:p>
          <a:p>
            <a:pPr lvl="1">
              <a:buFontTx/>
              <a:buChar char="-"/>
            </a:pPr>
            <a:endParaRPr lang="en-US" b="1" dirty="0" smtClean="0"/>
          </a:p>
          <a:p>
            <a:pPr marL="0" indent="0">
              <a:buNone/>
            </a:pPr>
            <a:endParaRPr lang="en-US" dirty="0" smtClean="0"/>
          </a:p>
          <a:p>
            <a:pPr lvl="2">
              <a:buFontTx/>
              <a:buChar char="-"/>
            </a:pPr>
            <a:endParaRPr lang="en-US" dirty="0" smtClean="0"/>
          </a:p>
          <a:p>
            <a:pPr>
              <a:buFontTx/>
              <a:buChar char="-"/>
            </a:pP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16</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6200" y="1133144"/>
            <a:ext cx="4419600" cy="4317793"/>
          </a:xfrm>
          <a:prstGeom prst="rect">
            <a:avLst/>
          </a:prstGeom>
          <a:noFill/>
          <a:ln>
            <a:noFill/>
          </a:ln>
        </p:spPr>
      </p:pic>
      <p:sp>
        <p:nvSpPr>
          <p:cNvPr id="10" name="Title 1"/>
          <p:cNvSpPr txBox="1">
            <a:spLocks/>
          </p:cNvSpPr>
          <p:nvPr/>
        </p:nvSpPr>
        <p:spPr>
          <a:xfrm>
            <a:off x="76200" y="-152067"/>
            <a:ext cx="8839200" cy="7620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1" kern="1200">
                <a:solidFill>
                  <a:schemeClr val="bg1"/>
                </a:solidFill>
                <a:latin typeface="Arial"/>
                <a:ea typeface="+mj-ea"/>
                <a:cs typeface="Arial"/>
              </a:defRPr>
            </a:lvl1pPr>
          </a:lstStyle>
          <a:p>
            <a:r>
              <a:rPr lang="en-US" sz="2800" b="0" dirty="0" smtClean="0"/>
              <a:t>Simulating the impact of CYD-TV introduction</a:t>
            </a:r>
            <a:endParaRPr lang="en-US" sz="2800" b="0" dirty="0"/>
          </a:p>
        </p:txBody>
      </p:sp>
      <p:sp>
        <p:nvSpPr>
          <p:cNvPr id="7" name="TextBox 6"/>
          <p:cNvSpPr txBox="1"/>
          <p:nvPr/>
        </p:nvSpPr>
        <p:spPr>
          <a:xfrm>
            <a:off x="3768811" y="6273969"/>
            <a:ext cx="5432898" cy="338554"/>
          </a:xfrm>
          <a:prstGeom prst="rect">
            <a:avLst/>
          </a:prstGeom>
          <a:noFill/>
        </p:spPr>
        <p:txBody>
          <a:bodyPr wrap="none" rtlCol="0">
            <a:spAutoFit/>
          </a:bodyPr>
          <a:lstStyle/>
          <a:p>
            <a:r>
              <a:rPr lang="en-US" sz="1600" i="1" dirty="0" smtClean="0">
                <a:latin typeface="Arial"/>
                <a:cs typeface="Arial"/>
              </a:rPr>
              <a:t>Ferguson </a:t>
            </a:r>
            <a:r>
              <a:rPr lang="en-US" sz="1600" i="1" dirty="0">
                <a:latin typeface="Arial"/>
                <a:cs typeface="Arial"/>
              </a:rPr>
              <a:t>N</a:t>
            </a:r>
            <a:r>
              <a:rPr lang="en-US" sz="1600" i="1" dirty="0">
                <a:latin typeface="Arial"/>
                <a:cs typeface="Arial"/>
              </a:rPr>
              <a:t>*, Rodríguez-</a:t>
            </a:r>
            <a:r>
              <a:rPr lang="en-US" sz="1600" i="1" dirty="0" err="1">
                <a:latin typeface="Arial"/>
                <a:cs typeface="Arial"/>
              </a:rPr>
              <a:t>Barraquer</a:t>
            </a:r>
            <a:r>
              <a:rPr lang="en-US" sz="1600" i="1" dirty="0">
                <a:latin typeface="Arial"/>
                <a:cs typeface="Arial"/>
              </a:rPr>
              <a:t> I*, </a:t>
            </a:r>
            <a:r>
              <a:rPr lang="en-US" sz="1600" i="1" dirty="0" smtClean="0">
                <a:latin typeface="Arial"/>
                <a:cs typeface="Arial"/>
              </a:rPr>
              <a:t>et al. Science 2016</a:t>
            </a:r>
          </a:p>
        </p:txBody>
      </p:sp>
    </p:spTree>
    <p:extLst>
      <p:ext uri="{BB962C8B-B14F-4D97-AF65-F5344CB8AC3E}">
        <p14:creationId xmlns:p14="http://schemas.microsoft.com/office/powerpoint/2010/main" val="4074289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Different settings have different levels of </a:t>
            </a:r>
            <a:r>
              <a:rPr lang="en-US" dirty="0" err="1" smtClean="0"/>
              <a:t>endemicity</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17</a:t>
            </a:fld>
            <a:endParaRPr lang="en-US"/>
          </a:p>
        </p:txBody>
      </p:sp>
      <p:pic>
        <p:nvPicPr>
          <p:cNvPr id="2" name="Picture 1" descr="seroprev_studies1wo_rur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447800"/>
            <a:ext cx="9086850" cy="4038600"/>
          </a:xfrm>
          <a:prstGeom prst="rect">
            <a:avLst/>
          </a:prstGeom>
        </p:spPr>
      </p:pic>
      <p:sp>
        <p:nvSpPr>
          <p:cNvPr id="14" name="TextBox 13"/>
          <p:cNvSpPr txBox="1"/>
          <p:nvPr/>
        </p:nvSpPr>
        <p:spPr>
          <a:xfrm>
            <a:off x="891353" y="1457980"/>
            <a:ext cx="1242247" cy="523220"/>
          </a:xfrm>
          <a:prstGeom prst="rect">
            <a:avLst/>
          </a:prstGeom>
          <a:noFill/>
        </p:spPr>
        <p:txBody>
          <a:bodyPr wrap="none" rtlCol="0">
            <a:spAutoFit/>
          </a:bodyPr>
          <a:lstStyle/>
          <a:p>
            <a:pPr algn="ctr"/>
            <a:r>
              <a:rPr lang="en-US" sz="1400" dirty="0" smtClean="0">
                <a:latin typeface="Arial"/>
                <a:cs typeface="Arial"/>
              </a:rPr>
              <a:t>Recife, Brazil</a:t>
            </a:r>
          </a:p>
          <a:p>
            <a:pPr algn="ctr"/>
            <a:r>
              <a:rPr lang="en-US" sz="1400" dirty="0" smtClean="0">
                <a:latin typeface="Arial"/>
                <a:cs typeface="Arial"/>
              </a:rPr>
              <a:t>(n=1427)</a:t>
            </a:r>
          </a:p>
        </p:txBody>
      </p:sp>
      <p:sp>
        <p:nvSpPr>
          <p:cNvPr id="15" name="TextBox 14"/>
          <p:cNvSpPr txBox="1"/>
          <p:nvPr/>
        </p:nvSpPr>
        <p:spPr>
          <a:xfrm>
            <a:off x="2357972" y="1457980"/>
            <a:ext cx="1452028" cy="523220"/>
          </a:xfrm>
          <a:prstGeom prst="rect">
            <a:avLst/>
          </a:prstGeom>
          <a:noFill/>
        </p:spPr>
        <p:txBody>
          <a:bodyPr wrap="none" rtlCol="0">
            <a:spAutoFit/>
          </a:bodyPr>
          <a:lstStyle/>
          <a:p>
            <a:pPr algn="ctr"/>
            <a:r>
              <a:rPr lang="en-US" sz="1400" dirty="0" smtClean="0">
                <a:latin typeface="Arial"/>
                <a:cs typeface="Arial"/>
              </a:rPr>
              <a:t>Pied., Colombia</a:t>
            </a:r>
          </a:p>
          <a:p>
            <a:pPr algn="ctr"/>
            <a:r>
              <a:rPr lang="en-US" sz="1400" dirty="0" smtClean="0">
                <a:latin typeface="Arial"/>
                <a:cs typeface="Arial"/>
              </a:rPr>
              <a:t>(n=1248)</a:t>
            </a:r>
          </a:p>
        </p:txBody>
      </p:sp>
      <p:sp>
        <p:nvSpPr>
          <p:cNvPr id="16" name="TextBox 15"/>
          <p:cNvSpPr txBox="1"/>
          <p:nvPr/>
        </p:nvSpPr>
        <p:spPr>
          <a:xfrm>
            <a:off x="3872140" y="1457980"/>
            <a:ext cx="1491652" cy="523220"/>
          </a:xfrm>
          <a:prstGeom prst="rect">
            <a:avLst/>
          </a:prstGeom>
          <a:noFill/>
        </p:spPr>
        <p:txBody>
          <a:bodyPr wrap="none" rtlCol="0">
            <a:spAutoFit/>
          </a:bodyPr>
          <a:lstStyle/>
          <a:p>
            <a:pPr algn="ctr"/>
            <a:r>
              <a:rPr lang="en-US" sz="1400" dirty="0" smtClean="0">
                <a:latin typeface="Arial"/>
                <a:cs typeface="Arial"/>
              </a:rPr>
              <a:t>Morelos, Mexico</a:t>
            </a:r>
          </a:p>
          <a:p>
            <a:pPr algn="ctr"/>
            <a:r>
              <a:rPr lang="en-US" sz="1400" dirty="0" smtClean="0">
                <a:latin typeface="Arial"/>
                <a:cs typeface="Arial"/>
              </a:rPr>
              <a:t>(n=1196)</a:t>
            </a:r>
          </a:p>
        </p:txBody>
      </p:sp>
      <p:sp>
        <p:nvSpPr>
          <p:cNvPr id="17" name="TextBox 16"/>
          <p:cNvSpPr txBox="1"/>
          <p:nvPr/>
        </p:nvSpPr>
        <p:spPr>
          <a:xfrm>
            <a:off x="5507048" y="1457980"/>
            <a:ext cx="1588696" cy="523220"/>
          </a:xfrm>
          <a:prstGeom prst="rect">
            <a:avLst/>
          </a:prstGeom>
          <a:noFill/>
        </p:spPr>
        <p:txBody>
          <a:bodyPr wrap="none" rtlCol="0">
            <a:spAutoFit/>
          </a:bodyPr>
          <a:lstStyle/>
          <a:p>
            <a:pPr algn="ctr"/>
            <a:r>
              <a:rPr lang="en-US" sz="1400" dirty="0" err="1" smtClean="0">
                <a:latin typeface="Arial"/>
                <a:cs typeface="Arial"/>
              </a:rPr>
              <a:t>Rayong</a:t>
            </a:r>
            <a:r>
              <a:rPr lang="en-US" sz="1400" dirty="0" smtClean="0">
                <a:latin typeface="Arial"/>
                <a:cs typeface="Arial"/>
              </a:rPr>
              <a:t>, Thailand</a:t>
            </a:r>
          </a:p>
          <a:p>
            <a:pPr algn="ctr"/>
            <a:r>
              <a:rPr lang="en-US" sz="1400" dirty="0" smtClean="0">
                <a:latin typeface="Arial"/>
                <a:cs typeface="Arial"/>
              </a:rPr>
              <a:t>(n=1744)</a:t>
            </a:r>
          </a:p>
        </p:txBody>
      </p:sp>
      <p:sp>
        <p:nvSpPr>
          <p:cNvPr id="18" name="TextBox 17"/>
          <p:cNvSpPr txBox="1"/>
          <p:nvPr/>
        </p:nvSpPr>
        <p:spPr>
          <a:xfrm>
            <a:off x="7239000" y="1457980"/>
            <a:ext cx="1342535" cy="523220"/>
          </a:xfrm>
          <a:prstGeom prst="rect">
            <a:avLst/>
          </a:prstGeom>
          <a:noFill/>
        </p:spPr>
        <p:txBody>
          <a:bodyPr wrap="none" rtlCol="0">
            <a:spAutoFit/>
          </a:bodyPr>
          <a:lstStyle/>
          <a:p>
            <a:pPr algn="ctr"/>
            <a:r>
              <a:rPr lang="en-US" sz="1400" dirty="0" smtClean="0">
                <a:latin typeface="Arial"/>
                <a:cs typeface="Arial"/>
              </a:rPr>
              <a:t>Chennai, India</a:t>
            </a:r>
          </a:p>
          <a:p>
            <a:pPr algn="ctr"/>
            <a:r>
              <a:rPr lang="en-US" sz="1400" dirty="0" smtClean="0">
                <a:latin typeface="Arial"/>
                <a:cs typeface="Arial"/>
              </a:rPr>
              <a:t>(n=1000)</a:t>
            </a:r>
          </a:p>
        </p:txBody>
      </p:sp>
      <p:sp>
        <p:nvSpPr>
          <p:cNvPr id="3" name="Rectangle 2"/>
          <p:cNvSpPr/>
          <p:nvPr/>
        </p:nvSpPr>
        <p:spPr>
          <a:xfrm>
            <a:off x="101600" y="5906869"/>
            <a:ext cx="8813800" cy="646331"/>
          </a:xfrm>
          <a:prstGeom prst="rect">
            <a:avLst/>
          </a:prstGeom>
        </p:spPr>
        <p:txBody>
          <a:bodyPr wrap="square">
            <a:spAutoFit/>
          </a:bodyPr>
          <a:lstStyle/>
          <a:p>
            <a:r>
              <a:rPr lang="en-US" i="1" dirty="0" smtClean="0"/>
              <a:t>Rodriguez-Barraquer et al, </a:t>
            </a:r>
            <a:r>
              <a:rPr lang="en-US" i="1" dirty="0" err="1" smtClean="0"/>
              <a:t>PLoS</a:t>
            </a:r>
            <a:r>
              <a:rPr lang="en-US" i="1" dirty="0" smtClean="0"/>
              <a:t> NTDS (2011); Rodríguez-Barraquer et al, AJE (2014); Rodríguez Barraquer et al, </a:t>
            </a:r>
            <a:r>
              <a:rPr lang="en-US" i="1" dirty="0" err="1" smtClean="0"/>
              <a:t>PLoS</a:t>
            </a:r>
            <a:r>
              <a:rPr lang="en-US" i="1" dirty="0" smtClean="0"/>
              <a:t> NTD (2015)</a:t>
            </a:r>
            <a:endParaRPr lang="en-US" i="1" dirty="0"/>
          </a:p>
        </p:txBody>
      </p:sp>
    </p:spTree>
    <p:extLst>
      <p:ext uri="{BB962C8B-B14F-4D97-AF65-F5344CB8AC3E}">
        <p14:creationId xmlns:p14="http://schemas.microsoft.com/office/powerpoint/2010/main" val="521482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could lead to positive or negative impacts</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18</a:t>
            </a:fld>
            <a:endParaRPr lang="en-US" dirty="0"/>
          </a:p>
        </p:txBody>
      </p:sp>
      <p:pic>
        <p:nvPicPr>
          <p:cNvPr id="7" name="Content Placeholder 6" descr="image_plot_30_symp_hosp.pdf"/>
          <p:cNvPicPr>
            <a:picLocks noGrp="1" noChangeAspect="1"/>
          </p:cNvPicPr>
          <p:nvPr>
            <p:ph idx="1"/>
          </p:nvPr>
        </p:nvPicPr>
        <p:blipFill>
          <a:blip r:embed="rId3">
            <a:extLst>
              <a:ext uri="{28A0092B-C50C-407E-A947-70E740481C1C}">
                <a14:useLocalDpi xmlns:a14="http://schemas.microsoft.com/office/drawing/2010/main" val="0"/>
              </a:ext>
            </a:extLst>
          </a:blip>
          <a:srcRect l="1667" r="1667"/>
          <a:stretch>
            <a:fillRect/>
          </a:stretch>
        </p:blipFill>
        <p:spPr>
          <a:xfrm>
            <a:off x="-29411" y="1329835"/>
            <a:ext cx="7678821" cy="4766165"/>
          </a:xfrm>
        </p:spPr>
      </p:pic>
      <p:pic>
        <p:nvPicPr>
          <p:cNvPr id="9" name="Picture 8" descr="legend_vacc_seropos_serone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569" y="1892300"/>
            <a:ext cx="1407031" cy="2832100"/>
          </a:xfrm>
          <a:prstGeom prst="rect">
            <a:avLst/>
          </a:prstGeom>
        </p:spPr>
      </p:pic>
      <p:sp>
        <p:nvSpPr>
          <p:cNvPr id="10" name="TextBox 9"/>
          <p:cNvSpPr txBox="1"/>
          <p:nvPr/>
        </p:nvSpPr>
        <p:spPr>
          <a:xfrm>
            <a:off x="7505002" y="1295400"/>
            <a:ext cx="1393531" cy="584776"/>
          </a:xfrm>
          <a:prstGeom prst="rect">
            <a:avLst/>
          </a:prstGeom>
          <a:noFill/>
        </p:spPr>
        <p:txBody>
          <a:bodyPr wrap="none" rtlCol="0">
            <a:spAutoFit/>
          </a:bodyPr>
          <a:lstStyle/>
          <a:p>
            <a:pPr algn="ctr"/>
            <a:r>
              <a:rPr lang="en-US" sz="1600" dirty="0" smtClean="0">
                <a:latin typeface="Arial"/>
                <a:cs typeface="Arial"/>
              </a:rPr>
              <a:t>Proportion</a:t>
            </a:r>
          </a:p>
          <a:p>
            <a:pPr algn="ctr"/>
            <a:r>
              <a:rPr lang="en-US" sz="1600" dirty="0" smtClean="0">
                <a:latin typeface="Arial"/>
                <a:cs typeface="Arial"/>
              </a:rPr>
              <a:t>averted (30y) </a:t>
            </a:r>
          </a:p>
        </p:txBody>
      </p:sp>
      <p:sp>
        <p:nvSpPr>
          <p:cNvPr id="11" name="TextBox 10"/>
          <p:cNvSpPr txBox="1"/>
          <p:nvPr/>
        </p:nvSpPr>
        <p:spPr>
          <a:xfrm>
            <a:off x="1923873" y="1337846"/>
            <a:ext cx="1370487" cy="338554"/>
          </a:xfrm>
          <a:prstGeom prst="rect">
            <a:avLst/>
          </a:prstGeom>
          <a:noFill/>
        </p:spPr>
        <p:txBody>
          <a:bodyPr wrap="none" rtlCol="0">
            <a:spAutoFit/>
          </a:bodyPr>
          <a:lstStyle/>
          <a:p>
            <a:pPr algn="ctr"/>
            <a:r>
              <a:rPr lang="en-US" sz="1600" dirty="0" smtClean="0">
                <a:latin typeface="Arial"/>
                <a:cs typeface="Arial"/>
              </a:rPr>
              <a:t>Symptomatic</a:t>
            </a:r>
          </a:p>
        </p:txBody>
      </p:sp>
      <p:sp>
        <p:nvSpPr>
          <p:cNvPr id="12" name="TextBox 11"/>
          <p:cNvSpPr txBox="1"/>
          <p:nvPr/>
        </p:nvSpPr>
        <p:spPr>
          <a:xfrm>
            <a:off x="5007742" y="1344197"/>
            <a:ext cx="1621658" cy="338554"/>
          </a:xfrm>
          <a:prstGeom prst="rect">
            <a:avLst/>
          </a:prstGeom>
          <a:noFill/>
        </p:spPr>
        <p:txBody>
          <a:bodyPr wrap="none" rtlCol="0">
            <a:spAutoFit/>
          </a:bodyPr>
          <a:lstStyle/>
          <a:p>
            <a:pPr algn="ctr"/>
            <a:r>
              <a:rPr lang="en-US" sz="1600" dirty="0" smtClean="0">
                <a:latin typeface="Arial"/>
                <a:cs typeface="Arial"/>
              </a:rPr>
              <a:t>Hospitalizations</a:t>
            </a:r>
          </a:p>
        </p:txBody>
      </p:sp>
      <p:sp>
        <p:nvSpPr>
          <p:cNvPr id="14" name="Rectangle 13"/>
          <p:cNvSpPr/>
          <p:nvPr/>
        </p:nvSpPr>
        <p:spPr>
          <a:xfrm>
            <a:off x="609600" y="1219200"/>
            <a:ext cx="3733800" cy="4191000"/>
          </a:xfrm>
          <a:prstGeom prst="rect">
            <a:avLst/>
          </a:prstGeom>
          <a:solidFill>
            <a:schemeClr val="bg1">
              <a:alpha val="87000"/>
            </a:schemeClr>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15" name="TextBox 14"/>
          <p:cNvSpPr txBox="1"/>
          <p:nvPr/>
        </p:nvSpPr>
        <p:spPr>
          <a:xfrm>
            <a:off x="3768811" y="6273969"/>
            <a:ext cx="5432898" cy="338554"/>
          </a:xfrm>
          <a:prstGeom prst="rect">
            <a:avLst/>
          </a:prstGeom>
          <a:noFill/>
        </p:spPr>
        <p:txBody>
          <a:bodyPr wrap="none" rtlCol="0">
            <a:spAutoFit/>
          </a:bodyPr>
          <a:lstStyle/>
          <a:p>
            <a:r>
              <a:rPr lang="en-US" sz="1600" i="1" dirty="0" smtClean="0">
                <a:latin typeface="Arial"/>
                <a:cs typeface="Arial"/>
              </a:rPr>
              <a:t>Ferguson </a:t>
            </a:r>
            <a:r>
              <a:rPr lang="en-US" sz="1600" i="1" dirty="0">
                <a:latin typeface="Arial"/>
                <a:cs typeface="Arial"/>
              </a:rPr>
              <a:t>N</a:t>
            </a:r>
            <a:r>
              <a:rPr lang="en-US" sz="1600" i="1" dirty="0">
                <a:latin typeface="Arial"/>
                <a:cs typeface="Arial"/>
              </a:rPr>
              <a:t>*, Rodríguez-</a:t>
            </a:r>
            <a:r>
              <a:rPr lang="en-US" sz="1600" i="1" dirty="0" err="1">
                <a:latin typeface="Arial"/>
                <a:cs typeface="Arial"/>
              </a:rPr>
              <a:t>Barraquer</a:t>
            </a:r>
            <a:r>
              <a:rPr lang="en-US" sz="1600" i="1" dirty="0">
                <a:latin typeface="Arial"/>
                <a:cs typeface="Arial"/>
              </a:rPr>
              <a:t> I*, </a:t>
            </a:r>
            <a:r>
              <a:rPr lang="en-US" sz="1600" i="1" dirty="0" smtClean="0">
                <a:latin typeface="Arial"/>
                <a:cs typeface="Arial"/>
              </a:rPr>
              <a:t>et al. Science 2016</a:t>
            </a:r>
          </a:p>
        </p:txBody>
      </p:sp>
    </p:spTree>
    <p:extLst>
      <p:ext uri="{BB962C8B-B14F-4D97-AF65-F5344CB8AC3E}">
        <p14:creationId xmlns:p14="http://schemas.microsoft.com/office/powerpoint/2010/main" val="3854566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vaccine impact hides enormous heterogeneity</a:t>
            </a:r>
            <a:endParaRPr lang="en-US" dirty="0"/>
          </a:p>
        </p:txBody>
      </p:sp>
      <p:pic>
        <p:nvPicPr>
          <p:cNvPr id="5" name="Content Placeholder 4" descr="image_plot_seropos_seroneg_hosp.pdf"/>
          <p:cNvPicPr>
            <a:picLocks noGrp="1" noChangeAspect="1"/>
          </p:cNvPicPr>
          <p:nvPr>
            <p:ph idx="1"/>
          </p:nvPr>
        </p:nvPicPr>
        <p:blipFill>
          <a:blip r:embed="rId3">
            <a:extLst>
              <a:ext uri="{28A0092B-C50C-407E-A947-70E740481C1C}">
                <a14:useLocalDpi xmlns:a14="http://schemas.microsoft.com/office/drawing/2010/main" val="0"/>
              </a:ext>
            </a:extLst>
          </a:blip>
          <a:srcRect t="-1724" b="-1724"/>
          <a:stretch>
            <a:fillRect/>
          </a:stretch>
        </p:blipFill>
        <p:spPr>
          <a:xfrm>
            <a:off x="76200" y="1219200"/>
            <a:ext cx="7690104" cy="4773168"/>
          </a:xfrm>
        </p:spPr>
      </p:pic>
      <p:sp>
        <p:nvSpPr>
          <p:cNvPr id="4" name="Slide Number Placeholder 3"/>
          <p:cNvSpPr>
            <a:spLocks noGrp="1"/>
          </p:cNvSpPr>
          <p:nvPr>
            <p:ph type="sldNum" sz="quarter" idx="12"/>
          </p:nvPr>
        </p:nvSpPr>
        <p:spPr/>
        <p:txBody>
          <a:bodyPr/>
          <a:lstStyle/>
          <a:p>
            <a:fld id="{35E835D3-CDD5-664E-A95E-47F1C4FEE662}" type="slidenum">
              <a:rPr lang="en-US" smtClean="0"/>
              <a:pPr/>
              <a:t>19</a:t>
            </a:fld>
            <a:endParaRPr lang="en-US" dirty="0"/>
          </a:p>
        </p:txBody>
      </p:sp>
      <p:pic>
        <p:nvPicPr>
          <p:cNvPr id="6" name="Picture 5" descr="legend_vacc_seropos_serone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569" y="1892300"/>
            <a:ext cx="1407031" cy="2832100"/>
          </a:xfrm>
          <a:prstGeom prst="rect">
            <a:avLst/>
          </a:prstGeom>
        </p:spPr>
      </p:pic>
      <p:sp>
        <p:nvSpPr>
          <p:cNvPr id="7" name="TextBox 6"/>
          <p:cNvSpPr txBox="1"/>
          <p:nvPr/>
        </p:nvSpPr>
        <p:spPr>
          <a:xfrm>
            <a:off x="1958969" y="1337846"/>
            <a:ext cx="1393831" cy="338554"/>
          </a:xfrm>
          <a:prstGeom prst="rect">
            <a:avLst/>
          </a:prstGeom>
          <a:noFill/>
        </p:spPr>
        <p:txBody>
          <a:bodyPr wrap="none" rtlCol="0">
            <a:spAutoFit/>
          </a:bodyPr>
          <a:lstStyle/>
          <a:p>
            <a:pPr algn="ctr"/>
            <a:r>
              <a:rPr lang="en-US" sz="1600" dirty="0" err="1" smtClean="0">
                <a:latin typeface="Arial"/>
                <a:cs typeface="Arial"/>
              </a:rPr>
              <a:t>Seronegative</a:t>
            </a:r>
            <a:endParaRPr lang="en-US" sz="1600" dirty="0" smtClean="0">
              <a:latin typeface="Arial"/>
              <a:cs typeface="Arial"/>
            </a:endParaRPr>
          </a:p>
        </p:txBody>
      </p:sp>
      <p:sp>
        <p:nvSpPr>
          <p:cNvPr id="8" name="TextBox 7"/>
          <p:cNvSpPr txBox="1"/>
          <p:nvPr/>
        </p:nvSpPr>
        <p:spPr>
          <a:xfrm>
            <a:off x="5145427" y="1371600"/>
            <a:ext cx="1313781" cy="338554"/>
          </a:xfrm>
          <a:prstGeom prst="rect">
            <a:avLst/>
          </a:prstGeom>
          <a:noFill/>
        </p:spPr>
        <p:txBody>
          <a:bodyPr wrap="none" rtlCol="0">
            <a:spAutoFit/>
          </a:bodyPr>
          <a:lstStyle/>
          <a:p>
            <a:pPr algn="ctr"/>
            <a:r>
              <a:rPr lang="en-US" sz="1600" dirty="0" smtClean="0">
                <a:latin typeface="Arial"/>
                <a:cs typeface="Arial"/>
              </a:rPr>
              <a:t>Seropositive</a:t>
            </a:r>
          </a:p>
        </p:txBody>
      </p:sp>
      <p:sp>
        <p:nvSpPr>
          <p:cNvPr id="9" name="TextBox 8"/>
          <p:cNvSpPr txBox="1"/>
          <p:nvPr/>
        </p:nvSpPr>
        <p:spPr>
          <a:xfrm>
            <a:off x="3810000" y="6290846"/>
            <a:ext cx="5375189" cy="338554"/>
          </a:xfrm>
          <a:prstGeom prst="rect">
            <a:avLst/>
          </a:prstGeom>
          <a:noFill/>
        </p:spPr>
        <p:txBody>
          <a:bodyPr wrap="none" rtlCol="0">
            <a:spAutoFit/>
          </a:bodyPr>
          <a:lstStyle/>
          <a:p>
            <a:r>
              <a:rPr lang="en-US" sz="1600" i="1" dirty="0" smtClean="0">
                <a:latin typeface="Arial"/>
                <a:cs typeface="Arial"/>
              </a:rPr>
              <a:t>Ferguson N*, Rodríguez-Barraquer I* et al. Science 2016</a:t>
            </a:r>
          </a:p>
        </p:txBody>
      </p:sp>
      <p:sp>
        <p:nvSpPr>
          <p:cNvPr id="10" name="TextBox 9"/>
          <p:cNvSpPr txBox="1"/>
          <p:nvPr/>
        </p:nvSpPr>
        <p:spPr>
          <a:xfrm>
            <a:off x="7257517" y="1219200"/>
            <a:ext cx="1810283" cy="830997"/>
          </a:xfrm>
          <a:prstGeom prst="rect">
            <a:avLst/>
          </a:prstGeom>
          <a:noFill/>
        </p:spPr>
        <p:txBody>
          <a:bodyPr wrap="square" rtlCol="0">
            <a:spAutoFit/>
          </a:bodyPr>
          <a:lstStyle/>
          <a:p>
            <a:pPr algn="ctr"/>
            <a:r>
              <a:rPr lang="en-US" sz="1600" dirty="0" smtClean="0">
                <a:latin typeface="Arial"/>
                <a:cs typeface="Arial"/>
              </a:rPr>
              <a:t>Proportion of</a:t>
            </a:r>
          </a:p>
          <a:p>
            <a:pPr algn="ctr"/>
            <a:r>
              <a:rPr lang="en-US" sz="1600" dirty="0" smtClean="0">
                <a:latin typeface="Arial"/>
                <a:cs typeface="Arial"/>
              </a:rPr>
              <a:t>hospitalizations</a:t>
            </a:r>
          </a:p>
          <a:p>
            <a:pPr algn="ctr"/>
            <a:r>
              <a:rPr lang="en-US" sz="1600" dirty="0" smtClean="0">
                <a:latin typeface="Arial"/>
                <a:cs typeface="Arial"/>
              </a:rPr>
              <a:t>averted (30y) </a:t>
            </a:r>
          </a:p>
        </p:txBody>
      </p:sp>
    </p:spTree>
    <p:extLst>
      <p:ext uri="{BB962C8B-B14F-4D97-AF65-F5344CB8AC3E}">
        <p14:creationId xmlns:p14="http://schemas.microsoft.com/office/powerpoint/2010/main" val="3284793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906000" cy="762000"/>
          </a:xfrm>
        </p:spPr>
        <p:txBody>
          <a:bodyPr/>
          <a:lstStyle/>
          <a:p>
            <a:r>
              <a:rPr lang="en-US" dirty="0" smtClean="0"/>
              <a:t>Dengue is the most rapidly spreading arboviral disease</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2</a:t>
            </a:fld>
            <a:endParaRPr lang="en-US" dirty="0"/>
          </a:p>
        </p:txBody>
      </p:sp>
      <p:sp>
        <p:nvSpPr>
          <p:cNvPr id="6" name="Content Placeholder 9"/>
          <p:cNvSpPr>
            <a:spLocks noGrp="1"/>
          </p:cNvSpPr>
          <p:nvPr>
            <p:ph sz="half" idx="4294967295"/>
          </p:nvPr>
        </p:nvSpPr>
        <p:spPr>
          <a:xfrm>
            <a:off x="76200" y="1143000"/>
            <a:ext cx="5715000" cy="5029200"/>
          </a:xfrm>
          <a:prstGeom prst="rect">
            <a:avLst/>
          </a:prstGeom>
        </p:spPr>
        <p:txBody>
          <a:bodyPr>
            <a:normAutofit/>
          </a:bodyPr>
          <a:lstStyle/>
          <a:p>
            <a:pPr>
              <a:buNone/>
            </a:pPr>
            <a:endParaRPr lang="en-US" sz="2400" i="1" dirty="0" smtClean="0"/>
          </a:p>
          <a:p>
            <a:r>
              <a:rPr lang="en-US" dirty="0" smtClean="0"/>
              <a:t>2.05-3.74</a:t>
            </a:r>
            <a:r>
              <a:rPr lang="en-US" sz="2400" dirty="0" smtClean="0"/>
              <a:t> billion people at risk</a:t>
            </a:r>
          </a:p>
          <a:p>
            <a:endParaRPr lang="en-US" sz="2400" dirty="0" smtClean="0"/>
          </a:p>
          <a:p>
            <a:r>
              <a:rPr lang="en-US" dirty="0" smtClean="0"/>
              <a:t>&gt;</a:t>
            </a:r>
            <a:r>
              <a:rPr lang="en-US" sz="2400" dirty="0" smtClean="0"/>
              <a:t>300 million people infected annually</a:t>
            </a:r>
          </a:p>
          <a:p>
            <a:endParaRPr lang="en-US" sz="2400" dirty="0" smtClean="0"/>
          </a:p>
          <a:p>
            <a:r>
              <a:rPr lang="en-US" sz="2400" dirty="0" smtClean="0"/>
              <a:t>&gt; 50 million symptomatic infections</a:t>
            </a:r>
          </a:p>
          <a:p>
            <a:pPr marL="0" indent="0">
              <a:buNone/>
            </a:pPr>
            <a:endParaRPr lang="en-US" sz="2400" dirty="0" smtClean="0"/>
          </a:p>
          <a:p>
            <a:r>
              <a:rPr lang="en-US" sz="2400" dirty="0" smtClean="0"/>
              <a:t>2.1 million cases/year of dengue hemorrhagic fever (DHF)</a:t>
            </a:r>
          </a:p>
          <a:p>
            <a:pPr lvl="1"/>
            <a:r>
              <a:rPr lang="en-US" sz="2000" dirty="0" smtClean="0"/>
              <a:t>Mostly in children</a:t>
            </a:r>
          </a:p>
          <a:p>
            <a:pPr>
              <a:buNone/>
            </a:pPr>
            <a:r>
              <a:rPr lang="en-US" sz="2400" dirty="0" smtClean="0"/>
              <a:t> </a:t>
            </a:r>
          </a:p>
        </p:txBody>
      </p:sp>
      <p:pic>
        <p:nvPicPr>
          <p:cNvPr id="7" name="Picture 6" descr="dengue_vir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731819"/>
            <a:ext cx="3297381" cy="3297381"/>
          </a:xfrm>
          <a:prstGeom prst="rect">
            <a:avLst/>
          </a:prstGeom>
        </p:spPr>
      </p:pic>
      <p:sp>
        <p:nvSpPr>
          <p:cNvPr id="3" name="TextBox 2"/>
          <p:cNvSpPr txBox="1"/>
          <p:nvPr/>
        </p:nvSpPr>
        <p:spPr>
          <a:xfrm>
            <a:off x="6552151" y="5410200"/>
            <a:ext cx="2058449" cy="338554"/>
          </a:xfrm>
          <a:prstGeom prst="rect">
            <a:avLst/>
          </a:prstGeom>
          <a:noFill/>
        </p:spPr>
        <p:txBody>
          <a:bodyPr wrap="none" rtlCol="0">
            <a:spAutoFit/>
          </a:bodyPr>
          <a:lstStyle/>
          <a:p>
            <a:r>
              <a:rPr lang="en-US" sz="1600" i="1" dirty="0" smtClean="0">
                <a:latin typeface="Arial"/>
                <a:cs typeface="Arial"/>
              </a:rPr>
              <a:t>Dengue virus model</a:t>
            </a:r>
          </a:p>
        </p:txBody>
      </p:sp>
    </p:spTree>
    <p:extLst>
      <p:ext uri="{BB962C8B-B14F-4D97-AF65-F5344CB8AC3E}">
        <p14:creationId xmlns:p14="http://schemas.microsoft.com/office/powerpoint/2010/main" val="999890961"/>
      </p:ext>
    </p:extLst>
  </p:cSld>
  <p:clrMapOvr>
    <a:masterClrMapping/>
  </p:clrMapOvr>
  <p:transition advTm="17225">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3" y="-76200"/>
            <a:ext cx="9256067" cy="762000"/>
          </a:xfrm>
        </p:spPr>
        <p:txBody>
          <a:bodyPr/>
          <a:lstStyle/>
          <a:p>
            <a:r>
              <a:rPr lang="en-US" sz="2400" dirty="0" smtClean="0"/>
              <a:t>What proportion should be seropositive to avoid negative impacts?</a:t>
            </a:r>
            <a:endParaRPr lang="en-US" sz="2400" dirty="0"/>
          </a:p>
        </p:txBody>
      </p:sp>
      <p:pic>
        <p:nvPicPr>
          <p:cNvPr id="5" name="Content Placeholder 4" descr="plot_prop_min_seropos_indiv.pdf"/>
          <p:cNvPicPr>
            <a:picLocks noGrp="1" noChangeAspect="1"/>
          </p:cNvPicPr>
          <p:nvPr>
            <p:ph idx="1"/>
          </p:nvPr>
        </p:nvPicPr>
        <p:blipFill>
          <a:blip r:embed="rId3">
            <a:extLst>
              <a:ext uri="{28A0092B-C50C-407E-A947-70E740481C1C}">
                <a14:useLocalDpi xmlns:a14="http://schemas.microsoft.com/office/drawing/2010/main" val="0"/>
              </a:ext>
            </a:extLst>
          </a:blip>
          <a:srcRect l="-40625" r="-40625"/>
          <a:stretch>
            <a:fillRect/>
          </a:stretch>
        </p:blipFill>
        <p:spPr>
          <a:xfrm>
            <a:off x="-381000" y="304800"/>
            <a:ext cx="9088967" cy="5641428"/>
          </a:xfrm>
        </p:spPr>
      </p:pic>
      <p:sp>
        <p:nvSpPr>
          <p:cNvPr id="4" name="Slide Number Placeholder 3"/>
          <p:cNvSpPr>
            <a:spLocks noGrp="1"/>
          </p:cNvSpPr>
          <p:nvPr>
            <p:ph type="sldNum" sz="quarter" idx="12"/>
          </p:nvPr>
        </p:nvSpPr>
        <p:spPr/>
        <p:txBody>
          <a:bodyPr/>
          <a:lstStyle/>
          <a:p>
            <a:fld id="{35E835D3-CDD5-664E-A95E-47F1C4FEE662}" type="slidenum">
              <a:rPr lang="en-US" smtClean="0"/>
              <a:pPr/>
              <a:t>20</a:t>
            </a:fld>
            <a:endParaRPr lang="en-US" dirty="0"/>
          </a:p>
        </p:txBody>
      </p:sp>
      <p:sp>
        <p:nvSpPr>
          <p:cNvPr id="6" name="TextBox 5"/>
          <p:cNvSpPr txBox="1"/>
          <p:nvPr/>
        </p:nvSpPr>
        <p:spPr>
          <a:xfrm>
            <a:off x="3616411" y="6273969"/>
            <a:ext cx="5375189" cy="338554"/>
          </a:xfrm>
          <a:prstGeom prst="rect">
            <a:avLst/>
          </a:prstGeom>
          <a:noFill/>
        </p:spPr>
        <p:txBody>
          <a:bodyPr wrap="none" rtlCol="0">
            <a:spAutoFit/>
          </a:bodyPr>
          <a:lstStyle/>
          <a:p>
            <a:r>
              <a:rPr lang="en-US" sz="1600" i="1" dirty="0" smtClean="0">
                <a:latin typeface="Arial"/>
                <a:cs typeface="Arial"/>
              </a:rPr>
              <a:t>Rodríguez-Barraquer I</a:t>
            </a:r>
            <a:r>
              <a:rPr lang="en-US" sz="1600" i="1" dirty="0">
                <a:latin typeface="Arial"/>
                <a:cs typeface="Arial"/>
              </a:rPr>
              <a:t>*, Ferguson N</a:t>
            </a:r>
            <a:r>
              <a:rPr lang="en-US" sz="1600" i="1" dirty="0" smtClean="0">
                <a:latin typeface="Arial"/>
                <a:cs typeface="Arial"/>
              </a:rPr>
              <a:t>* et al. Science 2016</a:t>
            </a:r>
          </a:p>
        </p:txBody>
      </p:sp>
    </p:spTree>
    <p:extLst>
      <p:ext uri="{BB962C8B-B14F-4D97-AF65-F5344CB8AC3E}">
        <p14:creationId xmlns:p14="http://schemas.microsoft.com/office/powerpoint/2010/main" val="623758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4186459"/>
              </p:ext>
            </p:extLst>
          </p:nvPr>
        </p:nvGraphicFramePr>
        <p:xfrm>
          <a:off x="199412" y="914400"/>
          <a:ext cx="8715988" cy="5273040"/>
        </p:xfrm>
        <a:graphic>
          <a:graphicData uri="http://schemas.openxmlformats.org/drawingml/2006/table">
            <a:tbl>
              <a:tblPr firstRow="1" bandRow="1">
                <a:tableStyleId>{74C1A8A3-306A-4EB7-A6B1-4F7E0EB9C5D6}</a:tableStyleId>
              </a:tblPr>
              <a:tblGrid>
                <a:gridCol w="1787043">
                  <a:extLst>
                    <a:ext uri="{9D8B030D-6E8A-4147-A177-3AD203B41FA5}">
                      <a16:colId xmlns="" xmlns:a16="http://schemas.microsoft.com/office/drawing/2014/main" val="20000"/>
                    </a:ext>
                  </a:extLst>
                </a:gridCol>
                <a:gridCol w="1466193">
                  <a:extLst>
                    <a:ext uri="{9D8B030D-6E8A-4147-A177-3AD203B41FA5}">
                      <a16:colId xmlns="" xmlns:a16="http://schemas.microsoft.com/office/drawing/2014/main" val="20001"/>
                    </a:ext>
                  </a:extLst>
                </a:gridCol>
                <a:gridCol w="1253359">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694793">
                  <a:extLst>
                    <a:ext uri="{9D8B030D-6E8A-4147-A177-3AD203B41FA5}">
                      <a16:colId xmlns="" xmlns:a16="http://schemas.microsoft.com/office/drawing/2014/main" val="20005"/>
                    </a:ext>
                  </a:extLst>
                </a:gridCol>
              </a:tblGrid>
              <a:tr h="370840">
                <a:tc>
                  <a:txBody>
                    <a:bodyPr/>
                    <a:lstStyle/>
                    <a:p>
                      <a:r>
                        <a:rPr lang="en-GB" dirty="0" smtClean="0"/>
                        <a:t>Group</a:t>
                      </a:r>
                      <a:endParaRPr lang="en-GB" dirty="0"/>
                    </a:p>
                  </a:txBody>
                  <a:tcPr/>
                </a:tc>
                <a:tc>
                  <a:txBody>
                    <a:bodyPr/>
                    <a:lstStyle/>
                    <a:p>
                      <a:r>
                        <a:rPr lang="en-GB" dirty="0" smtClean="0"/>
                        <a:t>Model type</a:t>
                      </a:r>
                      <a:endParaRPr lang="en-GB" dirty="0"/>
                    </a:p>
                  </a:txBody>
                  <a:tcPr/>
                </a:tc>
                <a:tc>
                  <a:txBody>
                    <a:bodyPr/>
                    <a:lstStyle/>
                    <a:p>
                      <a:r>
                        <a:rPr lang="en-GB" dirty="0" smtClean="0"/>
                        <a:t>Fitted to trial</a:t>
                      </a:r>
                      <a:endParaRPr lang="en-GB" dirty="0"/>
                    </a:p>
                  </a:txBody>
                  <a:tcPr/>
                </a:tc>
                <a:tc>
                  <a:txBody>
                    <a:bodyPr/>
                    <a:lstStyle/>
                    <a:p>
                      <a:r>
                        <a:rPr lang="en-GB" dirty="0" smtClean="0"/>
                        <a:t>Vectors</a:t>
                      </a:r>
                      <a:endParaRPr lang="en-GB" dirty="0"/>
                    </a:p>
                  </a:txBody>
                  <a:tcPr/>
                </a:tc>
                <a:tc>
                  <a:txBody>
                    <a:bodyPr/>
                    <a:lstStyle/>
                    <a:p>
                      <a:r>
                        <a:rPr lang="en-GB" dirty="0" smtClean="0"/>
                        <a:t>Trans </a:t>
                      </a:r>
                      <a:r>
                        <a:rPr lang="en-GB" dirty="0" smtClean="0">
                          <a:sym typeface="Symbol" panose="05050102010706020507" pitchFamily="18" charset="2"/>
                        </a:rPr>
                        <a:t> symptoms</a:t>
                      </a:r>
                      <a:endParaRPr lang="en-GB" dirty="0"/>
                    </a:p>
                  </a:txBody>
                  <a:tcPr/>
                </a:tc>
                <a:tc>
                  <a:txBody>
                    <a:bodyPr/>
                    <a:lstStyle/>
                    <a:p>
                      <a:r>
                        <a:rPr lang="en-GB" dirty="0" smtClean="0"/>
                        <a:t>Demography</a:t>
                      </a:r>
                      <a:endParaRPr lang="en-GB" dirty="0"/>
                    </a:p>
                  </a:txBody>
                  <a:tcPr/>
                </a:tc>
                <a:extLst>
                  <a:ext uri="{0D108BD9-81ED-4DB2-BD59-A6C34878D82A}">
                    <a16:rowId xmlns="" xmlns:a16="http://schemas.microsoft.com/office/drawing/2014/main" val="10000"/>
                  </a:ext>
                </a:extLst>
              </a:tr>
              <a:tr h="370840">
                <a:tc>
                  <a:txBody>
                    <a:bodyPr/>
                    <a:lstStyle/>
                    <a:p>
                      <a:r>
                        <a:rPr lang="en-GB" sz="1600" dirty="0" smtClean="0"/>
                        <a:t>Sanofi Pasteur</a:t>
                      </a:r>
                      <a:endParaRPr lang="en-GB" sz="1600" dirty="0"/>
                    </a:p>
                  </a:txBody>
                  <a:tcPr/>
                </a:tc>
                <a:tc>
                  <a:txBody>
                    <a:bodyPr/>
                    <a:lstStyle/>
                    <a:p>
                      <a:r>
                        <a:rPr lang="en-GB" sz="1600" dirty="0" smtClean="0"/>
                        <a:t>Deterministic</a:t>
                      </a:r>
                      <a:r>
                        <a:rPr lang="en-GB" sz="1600" baseline="0" dirty="0" smtClean="0"/>
                        <a:t> non-spatial</a:t>
                      </a:r>
                      <a:endParaRPr lang="en-GB" sz="1600" dirty="0"/>
                    </a:p>
                  </a:txBody>
                  <a:tcPr/>
                </a:tc>
                <a:tc>
                  <a:txBody>
                    <a:bodyPr/>
                    <a:lstStyle/>
                    <a:p>
                      <a:r>
                        <a:rPr lang="en-GB" sz="1600" dirty="0" smtClean="0"/>
                        <a:t>Yes (both, pre LTFU)</a:t>
                      </a:r>
                      <a:endParaRPr lang="en-GB" sz="1600" dirty="0"/>
                    </a:p>
                  </a:txBody>
                  <a:tcPr/>
                </a:tc>
                <a:tc>
                  <a:txBody>
                    <a:bodyPr/>
                    <a:lstStyle/>
                    <a:p>
                      <a:r>
                        <a:rPr lang="en-GB" sz="1600" dirty="0" smtClean="0"/>
                        <a:t>Yes</a:t>
                      </a:r>
                      <a:endParaRPr lang="en-GB" sz="1600" dirty="0"/>
                    </a:p>
                  </a:txBody>
                  <a:tcPr/>
                </a:tc>
                <a:tc>
                  <a:txBody>
                    <a:bodyPr/>
                    <a:lstStyle/>
                    <a:p>
                      <a:r>
                        <a:rPr lang="en-GB" sz="1600" dirty="0" smtClean="0"/>
                        <a:t>Yes</a:t>
                      </a:r>
                      <a:endParaRPr lang="en-GB" sz="1600" dirty="0"/>
                    </a:p>
                  </a:txBody>
                  <a:tcPr/>
                </a:tc>
                <a:tc>
                  <a:txBody>
                    <a:bodyPr/>
                    <a:lstStyle/>
                    <a:p>
                      <a:r>
                        <a:rPr lang="en-GB" sz="1600" dirty="0" smtClean="0"/>
                        <a:t>Brazil</a:t>
                      </a:r>
                      <a:endParaRPr lang="en-GB" sz="1600" dirty="0"/>
                    </a:p>
                  </a:txBody>
                  <a:tcPr/>
                </a:tc>
                <a:extLst>
                  <a:ext uri="{0D108BD9-81ED-4DB2-BD59-A6C34878D82A}">
                    <a16:rowId xmlns="" xmlns:a16="http://schemas.microsoft.com/office/drawing/2014/main" val="10001"/>
                  </a:ext>
                </a:extLst>
              </a:tr>
              <a:tr h="370840">
                <a:tc>
                  <a:txBody>
                    <a:bodyPr/>
                    <a:lstStyle/>
                    <a:p>
                      <a:r>
                        <a:rPr lang="en-GB" sz="1600" b="0" dirty="0" smtClean="0"/>
                        <a:t>Johns</a:t>
                      </a:r>
                      <a:r>
                        <a:rPr lang="en-GB" sz="1600" b="0" baseline="0" dirty="0" smtClean="0"/>
                        <a:t> Hopkins + </a:t>
                      </a:r>
                      <a:r>
                        <a:rPr lang="en-GB" sz="1600" b="0" baseline="0" dirty="0" err="1" smtClean="0"/>
                        <a:t>Univ</a:t>
                      </a:r>
                      <a:r>
                        <a:rPr lang="en-GB" sz="1600" b="0" baseline="0" dirty="0" smtClean="0"/>
                        <a:t> Florida</a:t>
                      </a:r>
                      <a:endParaRPr lang="en-GB" sz="1600" b="0" dirty="0">
                        <a:solidFill>
                          <a:srgbClr val="0000FF"/>
                        </a:solidFill>
                      </a:endParaRPr>
                    </a:p>
                  </a:txBody>
                  <a:tcPr/>
                </a:tc>
                <a:tc>
                  <a:txBody>
                    <a:bodyPr/>
                    <a:lstStyle/>
                    <a:p>
                      <a:pPr marL="0" marR="0" indent="0" algn="l" defTabSz="914400" eaLnBrk="0" fontAlgn="base" latinLnBrk="0" hangingPunct="0">
                        <a:lnSpc>
                          <a:spcPct val="100000"/>
                        </a:lnSpc>
                        <a:spcBef>
                          <a:spcPct val="0"/>
                        </a:spcBef>
                        <a:spcAft>
                          <a:spcPct val="0"/>
                        </a:spcAft>
                        <a:buClrTx/>
                        <a:buSzTx/>
                        <a:buFontTx/>
                        <a:buNone/>
                        <a:tabLst/>
                        <a:defRPr/>
                      </a:pPr>
                      <a:r>
                        <a:rPr lang="en-GB" sz="1600" b="0" dirty="0" smtClean="0"/>
                        <a:t>Deterministic non-spatial</a:t>
                      </a:r>
                      <a:endParaRPr lang="en-GB" sz="1600" b="0" dirty="0" smtClean="0">
                        <a:solidFill>
                          <a:srgbClr val="0000FF"/>
                        </a:solidFill>
                      </a:endParaRPr>
                    </a:p>
                  </a:txBody>
                  <a:tcPr/>
                </a:tc>
                <a:tc>
                  <a:txBody>
                    <a:bodyPr/>
                    <a:lstStyle/>
                    <a:p>
                      <a:r>
                        <a:rPr lang="en-GB" sz="1600" b="0" dirty="0" smtClean="0"/>
                        <a:t>Yes (both)</a:t>
                      </a:r>
                      <a:endParaRPr lang="en-GB" sz="1600" b="0" dirty="0">
                        <a:solidFill>
                          <a:srgbClr val="0000FF"/>
                        </a:solidFill>
                      </a:endParaRPr>
                    </a:p>
                  </a:txBody>
                  <a:tcPr/>
                </a:tc>
                <a:tc>
                  <a:txBody>
                    <a:bodyPr/>
                    <a:lstStyle/>
                    <a:p>
                      <a:r>
                        <a:rPr lang="en-GB" sz="1600" b="0" dirty="0" smtClean="0"/>
                        <a:t>Yes</a:t>
                      </a:r>
                      <a:endParaRPr lang="en-GB" sz="1600" b="0" dirty="0">
                        <a:solidFill>
                          <a:srgbClr val="0000FF"/>
                        </a:solidFill>
                      </a:endParaRPr>
                    </a:p>
                  </a:txBody>
                  <a:tcPr/>
                </a:tc>
                <a:tc>
                  <a:txBody>
                    <a:bodyPr/>
                    <a:lstStyle/>
                    <a:p>
                      <a:r>
                        <a:rPr lang="en-GB" sz="1600" b="0" dirty="0" smtClean="0"/>
                        <a:t>Yes</a:t>
                      </a:r>
                      <a:endParaRPr lang="en-GB" sz="1600" b="0" dirty="0">
                        <a:solidFill>
                          <a:srgbClr val="0000FF"/>
                        </a:solidFill>
                      </a:endParaRPr>
                    </a:p>
                  </a:txBody>
                  <a:tcPr/>
                </a:tc>
                <a:tc>
                  <a:txBody>
                    <a:bodyPr/>
                    <a:lstStyle/>
                    <a:p>
                      <a:r>
                        <a:rPr lang="en-GB" sz="1600" b="0" dirty="0" smtClean="0"/>
                        <a:t>Brazil</a:t>
                      </a:r>
                      <a:endParaRPr lang="en-GB" sz="1600" b="0" dirty="0">
                        <a:solidFill>
                          <a:srgbClr val="0000FF"/>
                        </a:solidFill>
                      </a:endParaRPr>
                    </a:p>
                  </a:txBody>
                  <a:tcPr/>
                </a:tc>
                <a:extLst>
                  <a:ext uri="{0D108BD9-81ED-4DB2-BD59-A6C34878D82A}">
                    <a16:rowId xmlns="" xmlns:a16="http://schemas.microsoft.com/office/drawing/2014/main" val="10002"/>
                  </a:ext>
                </a:extLst>
              </a:tr>
              <a:tr h="370840">
                <a:tc>
                  <a:txBody>
                    <a:bodyPr/>
                    <a:lstStyle/>
                    <a:p>
                      <a:r>
                        <a:rPr lang="en-GB" sz="1600" b="0" dirty="0" smtClean="0"/>
                        <a:t>Imperial College London</a:t>
                      </a:r>
                      <a:endParaRPr lang="en-GB" sz="1600" b="0" dirty="0">
                        <a:solidFill>
                          <a:srgbClr val="0000FF"/>
                        </a:solidFill>
                      </a:endParaRPr>
                    </a:p>
                  </a:txBody>
                  <a:tcPr/>
                </a:tc>
                <a:tc>
                  <a:txBody>
                    <a:bodyPr/>
                    <a:lstStyle/>
                    <a:p>
                      <a:pPr marL="0" marR="0" indent="0" algn="l" defTabSz="914400" eaLnBrk="0" fontAlgn="base" latinLnBrk="0" hangingPunct="0">
                        <a:lnSpc>
                          <a:spcPct val="100000"/>
                        </a:lnSpc>
                        <a:spcBef>
                          <a:spcPct val="0"/>
                        </a:spcBef>
                        <a:spcAft>
                          <a:spcPct val="0"/>
                        </a:spcAft>
                        <a:buClrTx/>
                        <a:buSzTx/>
                        <a:buFontTx/>
                        <a:buNone/>
                        <a:tabLst/>
                        <a:defRPr/>
                      </a:pPr>
                      <a:r>
                        <a:rPr lang="en-GB" sz="1600" b="0" dirty="0" smtClean="0"/>
                        <a:t>Deterministic non-spatial</a:t>
                      </a:r>
                      <a:endParaRPr lang="en-GB" sz="1600" b="0" dirty="0" smtClean="0">
                        <a:solidFill>
                          <a:srgbClr val="0000FF"/>
                        </a:solidFill>
                      </a:endParaRPr>
                    </a:p>
                  </a:txBody>
                  <a:tcPr/>
                </a:tc>
                <a:tc>
                  <a:txBody>
                    <a:bodyPr/>
                    <a:lstStyle/>
                    <a:p>
                      <a:r>
                        <a:rPr lang="en-GB" sz="1600" b="0" dirty="0" smtClean="0"/>
                        <a:t>Yes (both)</a:t>
                      </a:r>
                      <a:endParaRPr lang="en-GB" sz="1600" b="0" dirty="0">
                        <a:solidFill>
                          <a:srgbClr val="0000FF"/>
                        </a:solidFill>
                      </a:endParaRPr>
                    </a:p>
                  </a:txBody>
                  <a:tcPr/>
                </a:tc>
                <a:tc>
                  <a:txBody>
                    <a:bodyPr/>
                    <a:lstStyle/>
                    <a:p>
                      <a:r>
                        <a:rPr lang="en-GB" sz="1600" b="0" dirty="0" smtClean="0"/>
                        <a:t>Yes</a:t>
                      </a:r>
                      <a:endParaRPr lang="en-GB" sz="1600" b="0" dirty="0">
                        <a:solidFill>
                          <a:srgbClr val="0000FF"/>
                        </a:solidFill>
                      </a:endParaRPr>
                    </a:p>
                  </a:txBody>
                  <a:tcPr/>
                </a:tc>
                <a:tc>
                  <a:txBody>
                    <a:bodyPr/>
                    <a:lstStyle/>
                    <a:p>
                      <a:r>
                        <a:rPr lang="en-GB" sz="1600" b="0" dirty="0" smtClean="0"/>
                        <a:t>Yes</a:t>
                      </a:r>
                      <a:endParaRPr lang="en-GB" sz="1600" b="0" dirty="0">
                        <a:solidFill>
                          <a:srgbClr val="0000FF"/>
                        </a:solidFill>
                      </a:endParaRPr>
                    </a:p>
                  </a:txBody>
                  <a:tcPr/>
                </a:tc>
                <a:tc>
                  <a:txBody>
                    <a:bodyPr/>
                    <a:lstStyle/>
                    <a:p>
                      <a:r>
                        <a:rPr lang="en-GB" sz="1600" b="0" dirty="0" smtClean="0"/>
                        <a:t>Brazil</a:t>
                      </a:r>
                      <a:endParaRPr lang="en-GB" sz="1600" b="0" dirty="0" smtClean="0">
                        <a:solidFill>
                          <a:srgbClr val="0000FF"/>
                        </a:solidFill>
                      </a:endParaRPr>
                    </a:p>
                  </a:txBody>
                  <a:tcPr/>
                </a:tc>
                <a:extLst>
                  <a:ext uri="{0D108BD9-81ED-4DB2-BD59-A6C34878D82A}">
                    <a16:rowId xmlns="" xmlns:a16="http://schemas.microsoft.com/office/drawing/2014/main" val="10003"/>
                  </a:ext>
                </a:extLst>
              </a:tr>
              <a:tr h="370840">
                <a:tc>
                  <a:txBody>
                    <a:bodyPr/>
                    <a:lstStyle/>
                    <a:p>
                      <a:r>
                        <a:rPr lang="en-GB" sz="1600" dirty="0" smtClean="0"/>
                        <a:t>Duke </a:t>
                      </a:r>
                      <a:r>
                        <a:rPr lang="en-GB" sz="1600" dirty="0" err="1" smtClean="0"/>
                        <a:t>Univ</a:t>
                      </a:r>
                      <a:endParaRPr lang="en-GB" sz="1600" dirty="0"/>
                    </a:p>
                  </a:txBody>
                  <a:tcPr/>
                </a:tc>
                <a:tc>
                  <a:txBody>
                    <a:bodyPr/>
                    <a:lstStyle/>
                    <a:p>
                      <a:pPr marL="0" marR="0" indent="0" algn="l" defTabSz="914400" eaLnBrk="0" fontAlgn="base" latinLnBrk="0" hangingPunct="0">
                        <a:lnSpc>
                          <a:spcPct val="100000"/>
                        </a:lnSpc>
                        <a:spcBef>
                          <a:spcPct val="0"/>
                        </a:spcBef>
                        <a:spcAft>
                          <a:spcPct val="0"/>
                        </a:spcAft>
                        <a:buClrTx/>
                        <a:buSzTx/>
                        <a:buFontTx/>
                        <a:buNone/>
                        <a:tabLst/>
                        <a:defRPr/>
                      </a:pPr>
                      <a:r>
                        <a:rPr lang="en-GB" sz="1600" dirty="0" smtClean="0"/>
                        <a:t>Deterministic non-spatial</a:t>
                      </a:r>
                    </a:p>
                  </a:txBody>
                  <a:tcPr/>
                </a:tc>
                <a:tc>
                  <a:txBody>
                    <a:bodyPr/>
                    <a:lstStyle/>
                    <a:p>
                      <a:r>
                        <a:rPr lang="en-GB" sz="1600" dirty="0" smtClean="0"/>
                        <a:t>Calibrated</a:t>
                      </a:r>
                      <a:endParaRPr lang="en-GB" sz="1600" dirty="0"/>
                    </a:p>
                  </a:txBody>
                  <a:tcPr/>
                </a:tc>
                <a:tc>
                  <a:txBody>
                    <a:bodyPr/>
                    <a:lstStyle/>
                    <a:p>
                      <a:r>
                        <a:rPr lang="en-GB" sz="1600" dirty="0" smtClean="0"/>
                        <a:t>No</a:t>
                      </a:r>
                      <a:endParaRPr lang="en-GB" sz="1600" dirty="0"/>
                    </a:p>
                  </a:txBody>
                  <a:tcPr/>
                </a:tc>
                <a:tc>
                  <a:txBody>
                    <a:bodyPr/>
                    <a:lstStyle/>
                    <a:p>
                      <a:r>
                        <a:rPr lang="en-GB" sz="1600" dirty="0" smtClean="0"/>
                        <a:t>No</a:t>
                      </a:r>
                      <a:endParaRPr lang="en-GB" sz="1600" dirty="0"/>
                    </a:p>
                  </a:txBody>
                  <a:tcPr/>
                </a:tc>
                <a:tc>
                  <a:txBody>
                    <a:bodyPr/>
                    <a:lstStyle/>
                    <a:p>
                      <a:r>
                        <a:rPr lang="en-GB" sz="1600" dirty="0" smtClean="0"/>
                        <a:t>Brazil</a:t>
                      </a:r>
                    </a:p>
                    <a:p>
                      <a:endParaRPr lang="en-GB" sz="1600" dirty="0"/>
                    </a:p>
                  </a:txBody>
                  <a:tcPr/>
                </a:tc>
                <a:extLst>
                  <a:ext uri="{0D108BD9-81ED-4DB2-BD59-A6C34878D82A}">
                    <a16:rowId xmlns="" xmlns:a16="http://schemas.microsoft.com/office/drawing/2014/main" val="10004"/>
                  </a:ext>
                </a:extLst>
              </a:tr>
              <a:tr h="370840">
                <a:tc>
                  <a:txBody>
                    <a:bodyPr/>
                    <a:lstStyle/>
                    <a:p>
                      <a:r>
                        <a:rPr lang="en-GB" sz="1600" dirty="0" err="1" smtClean="0"/>
                        <a:t>Univ</a:t>
                      </a:r>
                      <a:r>
                        <a:rPr lang="en-GB" sz="1600" dirty="0" smtClean="0"/>
                        <a:t> Florida</a:t>
                      </a:r>
                      <a:endParaRPr lang="en-GB" sz="1600" dirty="0"/>
                    </a:p>
                  </a:txBody>
                  <a:tcPr/>
                </a:tc>
                <a:tc>
                  <a:txBody>
                    <a:bodyPr/>
                    <a:lstStyle/>
                    <a:p>
                      <a:r>
                        <a:rPr lang="en-GB" sz="1600" dirty="0" smtClean="0"/>
                        <a:t>Stochastic spatial</a:t>
                      </a:r>
                      <a:endParaRPr lang="en-GB" sz="1600" dirty="0"/>
                    </a:p>
                  </a:txBody>
                  <a:tcPr/>
                </a:tc>
                <a:tc>
                  <a:txBody>
                    <a:bodyPr/>
                    <a:lstStyle/>
                    <a:p>
                      <a:r>
                        <a:rPr lang="en-GB" sz="1600" dirty="0" smtClean="0"/>
                        <a:t>No</a:t>
                      </a:r>
                      <a:endParaRPr lang="en-GB" sz="1600" dirty="0"/>
                    </a:p>
                  </a:txBody>
                  <a:tcPr/>
                </a:tc>
                <a:tc>
                  <a:txBody>
                    <a:bodyPr/>
                    <a:lstStyle/>
                    <a:p>
                      <a:r>
                        <a:rPr lang="en-GB" sz="1600" dirty="0" smtClean="0"/>
                        <a:t>Yes</a:t>
                      </a:r>
                      <a:endParaRPr lang="en-GB" sz="1600" dirty="0"/>
                    </a:p>
                  </a:txBody>
                  <a:tcPr/>
                </a:tc>
                <a:tc>
                  <a:txBody>
                    <a:bodyPr/>
                    <a:lstStyle/>
                    <a:p>
                      <a:r>
                        <a:rPr lang="en-GB" sz="1600" dirty="0" smtClean="0"/>
                        <a:t>Yes</a:t>
                      </a:r>
                      <a:endParaRPr lang="en-GB" sz="1600" dirty="0"/>
                    </a:p>
                  </a:txBody>
                  <a:tcPr/>
                </a:tc>
                <a:tc>
                  <a:txBody>
                    <a:bodyPr/>
                    <a:lstStyle/>
                    <a:p>
                      <a:r>
                        <a:rPr lang="en-GB" sz="1600" dirty="0" smtClean="0"/>
                        <a:t>Mexico</a:t>
                      </a:r>
                      <a:endParaRPr lang="en-GB" sz="1600" dirty="0"/>
                    </a:p>
                  </a:txBody>
                  <a:tcPr/>
                </a:tc>
                <a:extLst>
                  <a:ext uri="{0D108BD9-81ED-4DB2-BD59-A6C34878D82A}">
                    <a16:rowId xmlns="" xmlns:a16="http://schemas.microsoft.com/office/drawing/2014/main" val="10005"/>
                  </a:ext>
                </a:extLst>
              </a:tr>
              <a:tr h="370840">
                <a:tc>
                  <a:txBody>
                    <a:bodyPr/>
                    <a:lstStyle/>
                    <a:p>
                      <a:r>
                        <a:rPr lang="en-GB" sz="1600" dirty="0" err="1" smtClean="0"/>
                        <a:t>Univ</a:t>
                      </a:r>
                      <a:r>
                        <a:rPr lang="en-GB" sz="1600" dirty="0" smtClean="0"/>
                        <a:t> Western</a:t>
                      </a:r>
                      <a:r>
                        <a:rPr lang="en-GB" sz="1600" baseline="0" dirty="0" smtClean="0"/>
                        <a:t> Australia</a:t>
                      </a:r>
                      <a:endParaRPr lang="en-GB" sz="1600" dirty="0">
                        <a:solidFill>
                          <a:schemeClr val="tx1"/>
                        </a:solidFill>
                      </a:endParaRPr>
                    </a:p>
                  </a:txBody>
                  <a:tcPr/>
                </a:tc>
                <a:tc>
                  <a:txBody>
                    <a:bodyPr/>
                    <a:lstStyle/>
                    <a:p>
                      <a:r>
                        <a:rPr lang="en-GB" sz="1600" dirty="0" smtClean="0"/>
                        <a:t>Stochastic spatial</a:t>
                      </a:r>
                      <a:endParaRPr lang="en-GB" sz="1600" dirty="0">
                        <a:solidFill>
                          <a:schemeClr val="tx1"/>
                        </a:solidFill>
                      </a:endParaRPr>
                    </a:p>
                  </a:txBody>
                  <a:tcPr/>
                </a:tc>
                <a:tc>
                  <a:txBody>
                    <a:bodyPr/>
                    <a:lstStyle/>
                    <a:p>
                      <a:r>
                        <a:rPr lang="en-GB" sz="1600" dirty="0" smtClean="0"/>
                        <a:t>No</a:t>
                      </a:r>
                      <a:endParaRPr lang="en-GB" sz="1600" dirty="0">
                        <a:solidFill>
                          <a:schemeClr val="tx1"/>
                        </a:solidFill>
                      </a:endParaRPr>
                    </a:p>
                  </a:txBody>
                  <a:tcPr/>
                </a:tc>
                <a:tc>
                  <a:txBody>
                    <a:bodyPr/>
                    <a:lstStyle/>
                    <a:p>
                      <a:r>
                        <a:rPr lang="en-GB" sz="1600" dirty="0" smtClean="0"/>
                        <a:t>Yes</a:t>
                      </a:r>
                      <a:endParaRPr lang="en-GB" sz="1600" dirty="0">
                        <a:solidFill>
                          <a:schemeClr val="tx1"/>
                        </a:solidFill>
                      </a:endParaRPr>
                    </a:p>
                  </a:txBody>
                  <a:tcPr/>
                </a:tc>
                <a:tc>
                  <a:txBody>
                    <a:bodyPr/>
                    <a:lstStyle/>
                    <a:p>
                      <a:r>
                        <a:rPr lang="en-GB" sz="1600" dirty="0" smtClean="0"/>
                        <a:t>No</a:t>
                      </a:r>
                      <a:endParaRPr lang="en-GB" sz="1600" dirty="0">
                        <a:solidFill>
                          <a:schemeClr val="tx1"/>
                        </a:solidFill>
                      </a:endParaRPr>
                    </a:p>
                  </a:txBody>
                  <a:tcPr/>
                </a:tc>
                <a:tc>
                  <a:txBody>
                    <a:bodyPr/>
                    <a:lstStyle/>
                    <a:p>
                      <a:r>
                        <a:rPr lang="en-GB" sz="1600" dirty="0" smtClean="0"/>
                        <a:t>Thailand</a:t>
                      </a:r>
                      <a:endParaRPr lang="en-GB" sz="1600" dirty="0">
                        <a:solidFill>
                          <a:schemeClr val="tx1"/>
                        </a:solidFill>
                      </a:endParaRPr>
                    </a:p>
                  </a:txBody>
                  <a:tcPr/>
                </a:tc>
                <a:extLst>
                  <a:ext uri="{0D108BD9-81ED-4DB2-BD59-A6C34878D82A}">
                    <a16:rowId xmlns="" xmlns:a16="http://schemas.microsoft.com/office/drawing/2014/main" val="10006"/>
                  </a:ext>
                </a:extLst>
              </a:tr>
              <a:tr h="370840">
                <a:tc>
                  <a:txBody>
                    <a:bodyPr/>
                    <a:lstStyle/>
                    <a:p>
                      <a:r>
                        <a:rPr lang="en-GB" sz="1600" dirty="0" smtClean="0"/>
                        <a:t>Notre Dame </a:t>
                      </a:r>
                      <a:r>
                        <a:rPr lang="en-GB" sz="1600" dirty="0" err="1" smtClean="0"/>
                        <a:t>Univ</a:t>
                      </a:r>
                      <a:endParaRPr lang="en-GB" sz="1600" dirty="0"/>
                    </a:p>
                  </a:txBody>
                  <a:tcPr/>
                </a:tc>
                <a:tc>
                  <a:txBody>
                    <a:bodyPr/>
                    <a:lstStyle/>
                    <a:p>
                      <a:r>
                        <a:rPr lang="en-GB" sz="1600" dirty="0" smtClean="0"/>
                        <a:t>Stochastic spatial</a:t>
                      </a:r>
                      <a:endParaRPr lang="en-GB" sz="1600" dirty="0"/>
                    </a:p>
                  </a:txBody>
                  <a:tcPr/>
                </a:tc>
                <a:tc>
                  <a:txBody>
                    <a:bodyPr/>
                    <a:lstStyle/>
                    <a:p>
                      <a:r>
                        <a:rPr lang="en-GB" sz="1600" dirty="0" smtClean="0"/>
                        <a:t>No</a:t>
                      </a:r>
                      <a:endParaRPr lang="en-GB" sz="1600" dirty="0"/>
                    </a:p>
                  </a:txBody>
                  <a:tcPr/>
                </a:tc>
                <a:tc>
                  <a:txBody>
                    <a:bodyPr/>
                    <a:lstStyle/>
                    <a:p>
                      <a:r>
                        <a:rPr lang="en-GB" sz="1600" dirty="0" smtClean="0"/>
                        <a:t>Yes</a:t>
                      </a:r>
                      <a:endParaRPr lang="en-GB" sz="1600" dirty="0"/>
                    </a:p>
                  </a:txBody>
                  <a:tcPr/>
                </a:tc>
                <a:tc>
                  <a:txBody>
                    <a:bodyPr/>
                    <a:lstStyle/>
                    <a:p>
                      <a:r>
                        <a:rPr lang="en-GB" sz="1600" dirty="0" smtClean="0"/>
                        <a:t>Yes</a:t>
                      </a:r>
                      <a:endParaRPr lang="en-GB" sz="1600" dirty="0"/>
                    </a:p>
                  </a:txBody>
                  <a:tcPr/>
                </a:tc>
                <a:tc>
                  <a:txBody>
                    <a:bodyPr/>
                    <a:lstStyle/>
                    <a:p>
                      <a:r>
                        <a:rPr lang="en-GB" sz="1600" dirty="0" smtClean="0"/>
                        <a:t>Peru</a:t>
                      </a:r>
                      <a:endParaRPr lang="en-GB" sz="1600" dirty="0"/>
                    </a:p>
                  </a:txBody>
                  <a:tcPr/>
                </a:tc>
                <a:extLst>
                  <a:ext uri="{0D108BD9-81ED-4DB2-BD59-A6C34878D82A}">
                    <a16:rowId xmlns="" xmlns:a16="http://schemas.microsoft.com/office/drawing/2014/main" val="10007"/>
                  </a:ext>
                </a:extLst>
              </a:tr>
              <a:tr h="370840">
                <a:tc>
                  <a:txBody>
                    <a:bodyPr/>
                    <a:lstStyle/>
                    <a:p>
                      <a:r>
                        <a:rPr lang="en-GB" sz="1600" dirty="0" err="1" smtClean="0"/>
                        <a:t>Exeter+Oxford</a:t>
                      </a:r>
                      <a:r>
                        <a:rPr lang="en-GB" sz="1600" baseline="0" dirty="0" smtClean="0"/>
                        <a:t> </a:t>
                      </a:r>
                      <a:r>
                        <a:rPr lang="en-GB" sz="1600" baseline="0" dirty="0" err="1" smtClean="0"/>
                        <a:t>Univs</a:t>
                      </a:r>
                      <a:endParaRPr lang="en-GB" sz="1600" dirty="0"/>
                    </a:p>
                  </a:txBody>
                  <a:tcPr/>
                </a:tc>
                <a:tc>
                  <a:txBody>
                    <a:bodyPr/>
                    <a:lstStyle/>
                    <a:p>
                      <a:r>
                        <a:rPr lang="en-GB" sz="1600" dirty="0" smtClean="0"/>
                        <a:t>Stochastic spatial</a:t>
                      </a:r>
                      <a:endParaRPr lang="en-GB" sz="1600" dirty="0"/>
                    </a:p>
                  </a:txBody>
                  <a:tcPr/>
                </a:tc>
                <a:tc>
                  <a:txBody>
                    <a:bodyPr/>
                    <a:lstStyle/>
                    <a:p>
                      <a:r>
                        <a:rPr lang="en-GB" sz="1600" dirty="0" smtClean="0"/>
                        <a:t>Yes (CYD14)</a:t>
                      </a:r>
                      <a:endParaRPr lang="en-GB" sz="1600" dirty="0"/>
                    </a:p>
                  </a:txBody>
                  <a:tcPr/>
                </a:tc>
                <a:tc>
                  <a:txBody>
                    <a:bodyPr/>
                    <a:lstStyle/>
                    <a:p>
                      <a:r>
                        <a:rPr lang="en-GB" sz="1600" dirty="0" smtClean="0"/>
                        <a:t>Yes</a:t>
                      </a:r>
                      <a:endParaRPr lang="en-GB" sz="1600" dirty="0"/>
                    </a:p>
                  </a:txBody>
                  <a:tcPr/>
                </a:tc>
                <a:tc>
                  <a:txBody>
                    <a:bodyPr/>
                    <a:lstStyle/>
                    <a:p>
                      <a:r>
                        <a:rPr lang="en-GB" sz="1600" dirty="0" smtClean="0"/>
                        <a:t>No</a:t>
                      </a:r>
                      <a:endParaRPr lang="en-GB" sz="1600" dirty="0"/>
                    </a:p>
                  </a:txBody>
                  <a:tcPr/>
                </a:tc>
                <a:tc>
                  <a:txBody>
                    <a:bodyPr/>
                    <a:lstStyle/>
                    <a:p>
                      <a:r>
                        <a:rPr lang="en-GB" sz="1600" dirty="0" smtClean="0"/>
                        <a:t>Generic</a:t>
                      </a:r>
                      <a:r>
                        <a:rPr lang="en-GB" sz="1600" baseline="0" dirty="0" smtClean="0"/>
                        <a:t> (65 y mean lifespan)</a:t>
                      </a:r>
                      <a:endParaRPr lang="en-GB" sz="1600" dirty="0"/>
                    </a:p>
                  </a:txBody>
                  <a:tcPr/>
                </a:tc>
                <a:extLst>
                  <a:ext uri="{0D108BD9-81ED-4DB2-BD59-A6C34878D82A}">
                    <a16:rowId xmlns="" xmlns:a16="http://schemas.microsoft.com/office/drawing/2014/main" val="10008"/>
                  </a:ext>
                </a:extLst>
              </a:tr>
            </a:tbl>
          </a:graphicData>
        </a:graphic>
      </p:graphicFrame>
      <p:sp>
        <p:nvSpPr>
          <p:cNvPr id="6" name="Title 1"/>
          <p:cNvSpPr txBox="1">
            <a:spLocks/>
          </p:cNvSpPr>
          <p:nvPr/>
        </p:nvSpPr>
        <p:spPr>
          <a:xfrm>
            <a:off x="76200" y="-72189"/>
            <a:ext cx="8839200" cy="762000"/>
          </a:xfrm>
          <a:prstGeom prst="rect">
            <a:avLst/>
          </a:prstGeom>
        </p:spPr>
        <p:txBody>
          <a:bodyPr vert="horz" lIns="91440" tIns="45720" rIns="91440" bIns="45720" rtlCol="0" anchor="ctr">
            <a:noAutofit/>
          </a:bodyPr>
          <a:lstStyle>
            <a:lvl1pPr algn="r" defTabSz="457200" rtl="0" eaLnBrk="1" latinLnBrk="0" hangingPunct="1">
              <a:spcBef>
                <a:spcPct val="0"/>
              </a:spcBef>
              <a:buNone/>
              <a:defRPr sz="2400" b="0" kern="1200">
                <a:solidFill>
                  <a:schemeClr val="bg1"/>
                </a:solidFill>
                <a:latin typeface="Arial"/>
                <a:ea typeface="+mj-ea"/>
                <a:cs typeface="Arial"/>
              </a:defRPr>
            </a:lvl1pPr>
          </a:lstStyle>
          <a:p>
            <a:pPr algn="l"/>
            <a:r>
              <a:rPr lang="en-US" dirty="0" smtClean="0"/>
              <a:t>WHO’s Comparative modeling working group (CMDVI)</a:t>
            </a:r>
            <a:endParaRPr lang="en-US" dirty="0"/>
          </a:p>
        </p:txBody>
      </p:sp>
    </p:spTree>
    <p:extLst>
      <p:ext uri="{BB962C8B-B14F-4D97-AF65-F5344CB8AC3E}">
        <p14:creationId xmlns:p14="http://schemas.microsoft.com/office/powerpoint/2010/main" val="238951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863" y="777478"/>
            <a:ext cx="8259698" cy="923330"/>
          </a:xfrm>
          <a:prstGeom prst="rect">
            <a:avLst/>
          </a:prstGeom>
          <a:noFill/>
        </p:spPr>
        <p:txBody>
          <a:bodyPr wrap="square" rtlCol="0">
            <a:spAutoFit/>
          </a:bodyPr>
          <a:lstStyle/>
          <a:p>
            <a:r>
              <a:rPr lang="en-GB" dirty="0" smtClean="0"/>
              <a:t>Routine vaccination at 9y with 80% coverage. All </a:t>
            </a:r>
            <a:r>
              <a:rPr lang="en-GB" dirty="0"/>
              <a:t>groups show negative impacts in </a:t>
            </a:r>
            <a:r>
              <a:rPr lang="en-GB" dirty="0" smtClean="0"/>
              <a:t>SP9=10%; more </a:t>
            </a:r>
            <a:r>
              <a:rPr lang="en-GB" dirty="0"/>
              <a:t>mixed results for </a:t>
            </a:r>
            <a:r>
              <a:rPr lang="en-GB" dirty="0" smtClean="0"/>
              <a:t>SP9=30</a:t>
            </a:r>
            <a:r>
              <a:rPr lang="en-GB" dirty="0"/>
              <a:t>% setting. </a:t>
            </a:r>
            <a:r>
              <a:rPr lang="en-GB" dirty="0" smtClean="0"/>
              <a:t>For SP9=50% and above, no negative impacts at the population level predicted.</a:t>
            </a:r>
            <a:endParaRPr lang="en-GB" i="0" dirty="0" smtClean="0">
              <a:solidFill>
                <a:schemeClr val="tx1">
                  <a:lumMod val="95000"/>
                  <a:lumOff val="5000"/>
                </a:schemeClr>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828800"/>
            <a:ext cx="9144000" cy="4572000"/>
          </a:xfrm>
          <a:prstGeom prst="rect">
            <a:avLst/>
          </a:prstGeom>
        </p:spPr>
      </p:pic>
      <p:sp>
        <p:nvSpPr>
          <p:cNvPr id="3" name="Title 2"/>
          <p:cNvSpPr>
            <a:spLocks noGrp="1"/>
          </p:cNvSpPr>
          <p:nvPr>
            <p:ph type="title"/>
          </p:nvPr>
        </p:nvSpPr>
        <p:spPr>
          <a:xfrm>
            <a:off x="76200" y="-76200"/>
            <a:ext cx="8839200" cy="685800"/>
          </a:xfrm>
        </p:spPr>
        <p:txBody>
          <a:bodyPr/>
          <a:lstStyle/>
          <a:p>
            <a:r>
              <a:rPr lang="en-GB" dirty="0"/>
              <a:t>Reference scenario: cases averted (%) over 30 </a:t>
            </a:r>
            <a:r>
              <a:rPr lang="en-GB" dirty="0" smtClean="0"/>
              <a:t>years</a:t>
            </a:r>
            <a:endParaRPr lang="en-US" dirty="0"/>
          </a:p>
        </p:txBody>
      </p:sp>
      <p:sp>
        <p:nvSpPr>
          <p:cNvPr id="5" name="TextBox 4"/>
          <p:cNvSpPr txBox="1"/>
          <p:nvPr/>
        </p:nvSpPr>
        <p:spPr>
          <a:xfrm>
            <a:off x="6436836" y="6319555"/>
            <a:ext cx="2478564" cy="338554"/>
          </a:xfrm>
          <a:prstGeom prst="rect">
            <a:avLst/>
          </a:prstGeom>
          <a:noFill/>
        </p:spPr>
        <p:txBody>
          <a:bodyPr wrap="none" rtlCol="0">
            <a:spAutoFit/>
          </a:bodyPr>
          <a:lstStyle/>
          <a:p>
            <a:r>
              <a:rPr lang="en-US" sz="1600" i="1" dirty="0" smtClean="0">
                <a:latin typeface="Arial"/>
                <a:cs typeface="Arial"/>
              </a:rPr>
              <a:t>Jit et al, </a:t>
            </a:r>
            <a:r>
              <a:rPr lang="en-US" sz="1600" i="1" dirty="0" err="1" smtClean="0">
                <a:latin typeface="Arial"/>
                <a:cs typeface="Arial"/>
              </a:rPr>
              <a:t>PLoS</a:t>
            </a:r>
            <a:r>
              <a:rPr lang="en-US" sz="1600" i="1" dirty="0" smtClean="0">
                <a:latin typeface="Arial"/>
                <a:cs typeface="Arial"/>
              </a:rPr>
              <a:t> Med, 2016</a:t>
            </a:r>
          </a:p>
        </p:txBody>
      </p:sp>
    </p:spTree>
    <p:extLst>
      <p:ext uri="{BB962C8B-B14F-4D97-AF65-F5344CB8AC3E}">
        <p14:creationId xmlns:p14="http://schemas.microsoft.com/office/powerpoint/2010/main" val="172679140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SAGE on immunization: April 12-14 2016</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23</a:t>
            </a:fld>
            <a:endParaRPr lang="en-US" dirty="0"/>
          </a:p>
        </p:txBody>
      </p:sp>
      <p:pic>
        <p:nvPicPr>
          <p:cNvPr id="5" name="Picture 4" descr="S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9" y="1361107"/>
            <a:ext cx="5281863" cy="2040719"/>
          </a:xfrm>
          <a:prstGeom prst="rect">
            <a:avLst/>
          </a:prstGeom>
          <a:ln>
            <a:solidFill>
              <a:schemeClr val="tx1"/>
            </a:solidFill>
          </a:ln>
        </p:spPr>
      </p:pic>
      <p:pic>
        <p:nvPicPr>
          <p:cNvPr id="6" name="Picture 5" descr="SAGE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9" y="3570907"/>
            <a:ext cx="5281863" cy="597008"/>
          </a:xfrm>
          <a:prstGeom prst="rect">
            <a:avLst/>
          </a:prstGeom>
          <a:ln>
            <a:solidFill>
              <a:srgbClr val="000000"/>
            </a:solidFill>
          </a:ln>
        </p:spPr>
      </p:pic>
      <p:sp>
        <p:nvSpPr>
          <p:cNvPr id="8" name="Content Placeholder 2"/>
          <p:cNvSpPr>
            <a:spLocks noGrp="1"/>
          </p:cNvSpPr>
          <p:nvPr>
            <p:ph idx="1"/>
          </p:nvPr>
        </p:nvSpPr>
        <p:spPr>
          <a:xfrm>
            <a:off x="5443622" y="1371600"/>
            <a:ext cx="3429000" cy="4876800"/>
          </a:xfrm>
        </p:spPr>
        <p:txBody>
          <a:bodyPr>
            <a:normAutofit/>
          </a:bodyPr>
          <a:lstStyle/>
          <a:p>
            <a:r>
              <a:rPr lang="en-US" dirty="0" smtClean="0"/>
              <a:t>SAGE recommended the use of the vaccine </a:t>
            </a:r>
            <a:r>
              <a:rPr lang="en-US" b="1" dirty="0" smtClean="0">
                <a:solidFill>
                  <a:srgbClr val="FF0000"/>
                </a:solidFill>
              </a:rPr>
              <a:t>only</a:t>
            </a:r>
            <a:r>
              <a:rPr lang="en-US" dirty="0" smtClean="0"/>
              <a:t> in geographic settings with high </a:t>
            </a:r>
            <a:r>
              <a:rPr lang="en-US" dirty="0" err="1" smtClean="0"/>
              <a:t>endemicity</a:t>
            </a:r>
            <a:r>
              <a:rPr lang="en-US" dirty="0"/>
              <a:t> </a:t>
            </a:r>
            <a:r>
              <a:rPr lang="en-US" dirty="0" smtClean="0"/>
              <a:t>(70% or greater seroprevalence in vaccinated group)</a:t>
            </a:r>
          </a:p>
          <a:p>
            <a:r>
              <a:rPr lang="en-US" b="1" dirty="0" smtClean="0">
                <a:solidFill>
                  <a:srgbClr val="FF0000"/>
                </a:solidFill>
              </a:rPr>
              <a:t>Not</a:t>
            </a:r>
            <a:r>
              <a:rPr lang="en-US" dirty="0" smtClean="0"/>
              <a:t> recommended if seroprevalence is &lt;50%.</a:t>
            </a:r>
            <a:endParaRPr lang="en-US" dirty="0"/>
          </a:p>
        </p:txBody>
      </p:sp>
      <p:pic>
        <p:nvPicPr>
          <p:cNvPr id="9" name="Picture 8" descr="SAGE3_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9" y="4306438"/>
            <a:ext cx="5273843" cy="1312729"/>
          </a:xfrm>
          <a:prstGeom prst="rect">
            <a:avLst/>
          </a:prstGeom>
          <a:ln>
            <a:solidFill>
              <a:srgbClr val="000000"/>
            </a:solidFill>
          </a:ln>
        </p:spPr>
      </p:pic>
      <p:sp>
        <p:nvSpPr>
          <p:cNvPr id="10" name="TextBox 9"/>
          <p:cNvSpPr txBox="1"/>
          <p:nvPr/>
        </p:nvSpPr>
        <p:spPr>
          <a:xfrm>
            <a:off x="2686784" y="6259095"/>
            <a:ext cx="6457216" cy="338554"/>
          </a:xfrm>
          <a:prstGeom prst="rect">
            <a:avLst/>
          </a:prstGeom>
          <a:noFill/>
        </p:spPr>
        <p:txBody>
          <a:bodyPr wrap="none" rtlCol="0">
            <a:spAutoFit/>
          </a:bodyPr>
          <a:lstStyle/>
          <a:p>
            <a:r>
              <a:rPr lang="en-US" sz="1600" i="1" dirty="0" smtClean="0">
                <a:latin typeface="Arial"/>
                <a:cs typeface="Arial"/>
              </a:rPr>
              <a:t>Full </a:t>
            </a:r>
            <a:r>
              <a:rPr lang="en-US" sz="1600" i="1" dirty="0">
                <a:latin typeface="Arial"/>
                <a:cs typeface="Arial"/>
              </a:rPr>
              <a:t>text </a:t>
            </a:r>
            <a:r>
              <a:rPr lang="en-US" sz="1600" i="1" dirty="0" smtClean="0">
                <a:latin typeface="Arial"/>
                <a:cs typeface="Arial"/>
              </a:rPr>
              <a:t>available at: </a:t>
            </a:r>
            <a:r>
              <a:rPr lang="en-US" sz="1600" i="1" dirty="0">
                <a:latin typeface="Arial"/>
                <a:cs typeface="Arial"/>
              </a:rPr>
              <a:t>http://</a:t>
            </a:r>
            <a:r>
              <a:rPr lang="en-US" sz="1600" i="1" dirty="0" err="1">
                <a:latin typeface="Arial"/>
                <a:cs typeface="Arial"/>
              </a:rPr>
              <a:t>www.who.int</a:t>
            </a:r>
            <a:r>
              <a:rPr lang="en-US" sz="1600" i="1" dirty="0">
                <a:latin typeface="Arial"/>
                <a:cs typeface="Arial"/>
              </a:rPr>
              <a:t>/immunization/policy/sage/en/</a:t>
            </a:r>
            <a:endParaRPr lang="en-US" sz="1600" i="1" dirty="0" smtClean="0">
              <a:latin typeface="Arial"/>
              <a:cs typeface="Arial"/>
            </a:endParaRPr>
          </a:p>
        </p:txBody>
      </p:sp>
    </p:spTree>
    <p:extLst>
      <p:ext uri="{BB962C8B-B14F-4D97-AF65-F5344CB8AC3E}">
        <p14:creationId xmlns:p14="http://schemas.microsoft.com/office/powerpoint/2010/main" val="1126669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_map_natsuko_review.pdf"/>
          <p:cNvPicPr>
            <a:picLocks noGrp="1" noChangeAspect="1"/>
          </p:cNvPicPr>
          <p:nvPr>
            <p:ph idx="1"/>
          </p:nvPr>
        </p:nvPicPr>
        <p:blipFill>
          <a:blip r:embed="rId3">
            <a:extLst>
              <a:ext uri="{28A0092B-C50C-407E-A947-70E740481C1C}">
                <a14:useLocalDpi xmlns:a14="http://schemas.microsoft.com/office/drawing/2010/main" val="0"/>
              </a:ext>
            </a:extLst>
          </a:blip>
          <a:srcRect l="-12654" r="-12654"/>
          <a:stretch>
            <a:fillRect/>
          </a:stretch>
        </p:blipFill>
        <p:spPr>
          <a:xfrm>
            <a:off x="-2514600" y="-1295400"/>
            <a:ext cx="14732000" cy="9144000"/>
          </a:xfrm>
        </p:spPr>
      </p:pic>
      <p:sp>
        <p:nvSpPr>
          <p:cNvPr id="4" name="Slide Number Placeholder 3"/>
          <p:cNvSpPr>
            <a:spLocks noGrp="1"/>
          </p:cNvSpPr>
          <p:nvPr>
            <p:ph type="sldNum" sz="quarter" idx="12"/>
          </p:nvPr>
        </p:nvSpPr>
        <p:spPr/>
        <p:txBody>
          <a:bodyPr/>
          <a:lstStyle/>
          <a:p>
            <a:fld id="{35E835D3-CDD5-664E-A95E-47F1C4FEE662}" type="slidenum">
              <a:rPr lang="en-US" smtClean="0"/>
              <a:pPr/>
              <a:t>24</a:t>
            </a:fld>
            <a:endParaRPr lang="en-US" dirty="0"/>
          </a:p>
        </p:txBody>
      </p:sp>
      <p:sp>
        <p:nvSpPr>
          <p:cNvPr id="12" name="Rectangle 11"/>
          <p:cNvSpPr/>
          <p:nvPr/>
        </p:nvSpPr>
        <p:spPr>
          <a:xfrm>
            <a:off x="105530" y="3996154"/>
            <a:ext cx="152400" cy="152400"/>
          </a:xfrm>
          <a:prstGeom prst="rect">
            <a:avLst/>
          </a:prstGeom>
          <a:solidFill>
            <a:srgbClr val="00800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13" name="TextBox 12"/>
          <p:cNvSpPr txBox="1"/>
          <p:nvPr/>
        </p:nvSpPr>
        <p:spPr>
          <a:xfrm>
            <a:off x="228600" y="3810000"/>
            <a:ext cx="2315330" cy="1015663"/>
          </a:xfrm>
          <a:prstGeom prst="rect">
            <a:avLst/>
          </a:prstGeom>
          <a:noFill/>
        </p:spPr>
        <p:txBody>
          <a:bodyPr wrap="square" rtlCol="0">
            <a:spAutoFit/>
          </a:bodyPr>
          <a:lstStyle/>
          <a:p>
            <a:r>
              <a:rPr lang="en-US" sz="1600" dirty="0" smtClean="0">
                <a:latin typeface="Arial"/>
                <a:cs typeface="Arial"/>
              </a:rPr>
              <a:t>Areas environmentally</a:t>
            </a:r>
          </a:p>
          <a:p>
            <a:r>
              <a:rPr lang="en-US" sz="1600" dirty="0">
                <a:latin typeface="Arial"/>
                <a:cs typeface="Arial"/>
              </a:rPr>
              <a:t>s</a:t>
            </a:r>
            <a:r>
              <a:rPr lang="en-US" sz="1600" dirty="0" smtClean="0">
                <a:latin typeface="Arial"/>
                <a:cs typeface="Arial"/>
              </a:rPr>
              <a:t>uitable for dengue transmission</a:t>
            </a:r>
          </a:p>
          <a:p>
            <a:r>
              <a:rPr lang="en-US" sz="1200" dirty="0" smtClean="0">
                <a:latin typeface="Arial"/>
                <a:cs typeface="Arial"/>
              </a:rPr>
              <a:t>(prob. occurrence &gt;.2)</a:t>
            </a:r>
          </a:p>
        </p:txBody>
      </p:sp>
      <p:sp>
        <p:nvSpPr>
          <p:cNvPr id="7" name="Title 1"/>
          <p:cNvSpPr txBox="1">
            <a:spLocks/>
          </p:cNvSpPr>
          <p:nvPr/>
        </p:nvSpPr>
        <p:spPr>
          <a:xfrm>
            <a:off x="76200" y="-76200"/>
            <a:ext cx="8839200" cy="762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dirty="0" smtClean="0"/>
              <a:t>Characterizing the global dengue epidemiology</a:t>
            </a:r>
            <a:endParaRPr lang="en-US" dirty="0"/>
          </a:p>
        </p:txBody>
      </p:sp>
      <p:sp>
        <p:nvSpPr>
          <p:cNvPr id="8" name="TextBox 7"/>
          <p:cNvSpPr txBox="1"/>
          <p:nvPr/>
        </p:nvSpPr>
        <p:spPr>
          <a:xfrm>
            <a:off x="3925090" y="5943600"/>
            <a:ext cx="5066510" cy="1015663"/>
          </a:xfrm>
          <a:prstGeom prst="rect">
            <a:avLst/>
          </a:prstGeom>
          <a:noFill/>
        </p:spPr>
        <p:txBody>
          <a:bodyPr wrap="none" rtlCol="0">
            <a:spAutoFit/>
          </a:bodyPr>
          <a:lstStyle/>
          <a:p>
            <a:r>
              <a:rPr lang="en-US" sz="2000" i="1" dirty="0" smtClean="0">
                <a:latin typeface="Arial"/>
                <a:cs typeface="Arial"/>
              </a:rPr>
              <a:t>Adapted from Bhatt et al, Nature 2012 and</a:t>
            </a:r>
          </a:p>
          <a:p>
            <a:r>
              <a:rPr lang="en-US" sz="2000" i="1" dirty="0">
                <a:latin typeface="Arial"/>
                <a:cs typeface="Arial"/>
              </a:rPr>
              <a:t>Imai et al, </a:t>
            </a:r>
            <a:r>
              <a:rPr lang="en-US" sz="2000" i="1" dirty="0" err="1">
                <a:latin typeface="Arial"/>
                <a:cs typeface="Arial"/>
              </a:rPr>
              <a:t>PLoS</a:t>
            </a:r>
            <a:r>
              <a:rPr lang="en-US" sz="2000" i="1" dirty="0">
                <a:latin typeface="Arial"/>
                <a:cs typeface="Arial"/>
              </a:rPr>
              <a:t> NTDs, 2014</a:t>
            </a:r>
          </a:p>
          <a:p>
            <a:endParaRPr lang="en-US" sz="2000" i="1" dirty="0" smtClean="0">
              <a:latin typeface="Arial"/>
              <a:cs typeface="Arial"/>
            </a:endParaRPr>
          </a:p>
        </p:txBody>
      </p:sp>
    </p:spTree>
    <p:extLst>
      <p:ext uri="{BB962C8B-B14F-4D97-AF65-F5344CB8AC3E}">
        <p14:creationId xmlns:p14="http://schemas.microsoft.com/office/powerpoint/2010/main" val="1077737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Large heterogeneity in dengue transmission</a:t>
            </a:r>
            <a:endParaRPr lang="en-US" sz="2400"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25</a:t>
            </a:fld>
            <a:endParaRPr lang="en-US" dirty="0"/>
          </a:p>
        </p:txBody>
      </p:sp>
      <p:pic>
        <p:nvPicPr>
          <p:cNvPr id="5" name="Picture 4" descr="piedecuesta_satelli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5181600" cy="4698428"/>
          </a:xfrm>
          <a:prstGeom prst="rect">
            <a:avLst/>
          </a:prstGeom>
        </p:spPr>
      </p:pic>
      <p:pic>
        <p:nvPicPr>
          <p:cNvPr id="6" name="Picture 5" descr="colombia_map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86" y="1524000"/>
            <a:ext cx="1524000" cy="1361872"/>
          </a:xfrm>
          <a:prstGeom prst="rect">
            <a:avLst/>
          </a:prstGeom>
          <a:ln w="3175" cmpd="sng">
            <a:solidFill>
              <a:schemeClr val="tx1"/>
            </a:solidFill>
          </a:ln>
        </p:spPr>
      </p:pic>
      <p:pic>
        <p:nvPicPr>
          <p:cNvPr id="8" name="Picture 7" descr="piedecuesta_urban_rura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1384300"/>
            <a:ext cx="3860800" cy="5092700"/>
          </a:xfrm>
          <a:prstGeom prst="rect">
            <a:avLst/>
          </a:prstGeom>
        </p:spPr>
      </p:pic>
      <p:sp>
        <p:nvSpPr>
          <p:cNvPr id="9" name="TextBox 8"/>
          <p:cNvSpPr txBox="1"/>
          <p:nvPr/>
        </p:nvSpPr>
        <p:spPr>
          <a:xfrm>
            <a:off x="6019800" y="2438400"/>
            <a:ext cx="709449" cy="338554"/>
          </a:xfrm>
          <a:prstGeom prst="rect">
            <a:avLst/>
          </a:prstGeom>
          <a:noFill/>
        </p:spPr>
        <p:txBody>
          <a:bodyPr wrap="none" rtlCol="0">
            <a:spAutoFit/>
          </a:bodyPr>
          <a:lstStyle/>
          <a:p>
            <a:r>
              <a:rPr lang="en-US" sz="1600" dirty="0" smtClean="0">
                <a:latin typeface="Arial"/>
                <a:cs typeface="Arial"/>
              </a:rPr>
              <a:t>urban</a:t>
            </a:r>
          </a:p>
        </p:txBody>
      </p:sp>
      <p:sp>
        <p:nvSpPr>
          <p:cNvPr id="10" name="TextBox 9"/>
          <p:cNvSpPr txBox="1"/>
          <p:nvPr/>
        </p:nvSpPr>
        <p:spPr>
          <a:xfrm>
            <a:off x="7554616" y="4495800"/>
            <a:ext cx="595135" cy="338554"/>
          </a:xfrm>
          <a:prstGeom prst="rect">
            <a:avLst/>
          </a:prstGeom>
          <a:noFill/>
        </p:spPr>
        <p:txBody>
          <a:bodyPr wrap="none" rtlCol="0">
            <a:spAutoFit/>
          </a:bodyPr>
          <a:lstStyle/>
          <a:p>
            <a:r>
              <a:rPr lang="en-US" sz="1600" dirty="0">
                <a:latin typeface="Arial"/>
                <a:cs typeface="Arial"/>
              </a:rPr>
              <a:t>r</a:t>
            </a:r>
            <a:r>
              <a:rPr lang="en-US" sz="1600" dirty="0" smtClean="0">
                <a:latin typeface="Arial"/>
                <a:cs typeface="Arial"/>
              </a:rPr>
              <a:t>ural</a:t>
            </a:r>
          </a:p>
        </p:txBody>
      </p:sp>
    </p:spTree>
    <p:extLst>
      <p:ext uri="{BB962C8B-B14F-4D97-AF65-F5344CB8AC3E}">
        <p14:creationId xmlns:p14="http://schemas.microsoft.com/office/powerpoint/2010/main" val="1107948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aps_seroppd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0" y="838200"/>
            <a:ext cx="8727570" cy="5486400"/>
          </a:xfrm>
          <a:prstGeom prst="rect">
            <a:avLst/>
          </a:prstGeom>
        </p:spPr>
      </p:pic>
      <p:sp>
        <p:nvSpPr>
          <p:cNvPr id="13" name="TextBox 12"/>
          <p:cNvSpPr txBox="1"/>
          <p:nvPr/>
        </p:nvSpPr>
        <p:spPr>
          <a:xfrm>
            <a:off x="8458200" y="2052935"/>
            <a:ext cx="686756" cy="461665"/>
          </a:xfrm>
          <a:prstGeom prst="rect">
            <a:avLst/>
          </a:prstGeom>
          <a:noFill/>
        </p:spPr>
        <p:txBody>
          <a:bodyPr wrap="none" rtlCol="0">
            <a:spAutoFit/>
          </a:bodyPr>
          <a:lstStyle/>
          <a:p>
            <a:r>
              <a:rPr lang="en-US" sz="2400" dirty="0" smtClean="0">
                <a:solidFill>
                  <a:srgbClr val="008000"/>
                </a:solidFill>
                <a:latin typeface="Arial"/>
                <a:cs typeface="Arial"/>
              </a:rPr>
              <a:t>Yes</a:t>
            </a:r>
          </a:p>
        </p:txBody>
      </p:sp>
      <p:sp>
        <p:nvSpPr>
          <p:cNvPr id="2" name="Title 1"/>
          <p:cNvSpPr>
            <a:spLocks noGrp="1"/>
          </p:cNvSpPr>
          <p:nvPr>
            <p:ph type="title"/>
          </p:nvPr>
        </p:nvSpPr>
        <p:spPr/>
        <p:txBody>
          <a:bodyPr/>
          <a:lstStyle/>
          <a:p>
            <a:r>
              <a:rPr lang="en-US" dirty="0" smtClean="0"/>
              <a:t>Using case data to estimate </a:t>
            </a:r>
            <a:r>
              <a:rPr lang="en-US" dirty="0" err="1" smtClean="0"/>
              <a:t>seroprevalence</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26</a:t>
            </a:fld>
            <a:endParaRPr lang="en-US" dirty="0"/>
          </a:p>
        </p:txBody>
      </p:sp>
      <p:sp>
        <p:nvSpPr>
          <p:cNvPr id="8" name="Right Bracket 7"/>
          <p:cNvSpPr/>
          <p:nvPr/>
        </p:nvSpPr>
        <p:spPr>
          <a:xfrm>
            <a:off x="8001000" y="1905000"/>
            <a:ext cx="457200" cy="838200"/>
          </a:xfrm>
          <a:prstGeom prst="rightBracket">
            <a:avLst/>
          </a:prstGeom>
          <a:ln w="31750" cap="flat" cmpd="sng" algn="ctr">
            <a:solidFill>
              <a:schemeClr val="accent5">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p:cNvSpPr/>
          <p:nvPr/>
        </p:nvSpPr>
        <p:spPr>
          <a:xfrm>
            <a:off x="8007350" y="2743200"/>
            <a:ext cx="457200" cy="533400"/>
          </a:xfrm>
          <a:prstGeom prst="rightBracket">
            <a:avLst/>
          </a:prstGeom>
          <a:ln w="31750" cap="flat" cmpd="sng" algn="ctr">
            <a:solidFill>
              <a:schemeClr val="accent5">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ight Bracket 11"/>
          <p:cNvSpPr/>
          <p:nvPr/>
        </p:nvSpPr>
        <p:spPr>
          <a:xfrm>
            <a:off x="8007350" y="3273424"/>
            <a:ext cx="457200" cy="1146175"/>
          </a:xfrm>
          <a:prstGeom prst="rightBracket">
            <a:avLst/>
          </a:prstGeom>
          <a:ln w="31750" cap="flat" cmpd="sng" algn="ctr">
            <a:solidFill>
              <a:schemeClr val="accent5">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8512527" y="3733800"/>
            <a:ext cx="578103" cy="461665"/>
          </a:xfrm>
          <a:prstGeom prst="rect">
            <a:avLst/>
          </a:prstGeom>
          <a:noFill/>
        </p:spPr>
        <p:txBody>
          <a:bodyPr wrap="none" rtlCol="0">
            <a:spAutoFit/>
          </a:bodyPr>
          <a:lstStyle/>
          <a:p>
            <a:r>
              <a:rPr lang="en-US" sz="2400" dirty="0" smtClean="0">
                <a:solidFill>
                  <a:srgbClr val="FF0000"/>
                </a:solidFill>
                <a:latin typeface="Arial"/>
                <a:cs typeface="Arial"/>
              </a:rPr>
              <a:t>No</a:t>
            </a:r>
          </a:p>
        </p:txBody>
      </p:sp>
      <p:sp>
        <p:nvSpPr>
          <p:cNvPr id="18" name="TextBox 17"/>
          <p:cNvSpPr txBox="1"/>
          <p:nvPr/>
        </p:nvSpPr>
        <p:spPr>
          <a:xfrm>
            <a:off x="1219200" y="2057400"/>
            <a:ext cx="1168509" cy="400110"/>
          </a:xfrm>
          <a:prstGeom prst="rect">
            <a:avLst/>
          </a:prstGeom>
          <a:noFill/>
        </p:spPr>
        <p:txBody>
          <a:bodyPr wrap="none" rtlCol="0">
            <a:spAutoFit/>
          </a:bodyPr>
          <a:lstStyle/>
          <a:p>
            <a:r>
              <a:rPr lang="en-US" sz="2000" dirty="0" smtClean="0">
                <a:latin typeface="Arial"/>
                <a:cs typeface="Arial"/>
              </a:rPr>
              <a:t>Thailand</a:t>
            </a:r>
          </a:p>
        </p:txBody>
      </p:sp>
      <p:sp>
        <p:nvSpPr>
          <p:cNvPr id="19" name="TextBox 18"/>
          <p:cNvSpPr txBox="1"/>
          <p:nvPr/>
        </p:nvSpPr>
        <p:spPr>
          <a:xfrm>
            <a:off x="5334000" y="2057400"/>
            <a:ext cx="1425115" cy="400110"/>
          </a:xfrm>
          <a:prstGeom prst="rect">
            <a:avLst/>
          </a:prstGeom>
          <a:noFill/>
        </p:spPr>
        <p:txBody>
          <a:bodyPr wrap="none" rtlCol="0">
            <a:spAutoFit/>
          </a:bodyPr>
          <a:lstStyle/>
          <a:p>
            <a:r>
              <a:rPr lang="en-US" sz="2000" dirty="0" smtClean="0">
                <a:latin typeface="Arial"/>
                <a:cs typeface="Arial"/>
              </a:rPr>
              <a:t>Philippines</a:t>
            </a:r>
          </a:p>
        </p:txBody>
      </p:sp>
      <p:sp>
        <p:nvSpPr>
          <p:cNvPr id="20" name="TextBox 19"/>
          <p:cNvSpPr txBox="1"/>
          <p:nvPr/>
        </p:nvSpPr>
        <p:spPr>
          <a:xfrm>
            <a:off x="1295400" y="6096000"/>
            <a:ext cx="825992" cy="400110"/>
          </a:xfrm>
          <a:prstGeom prst="rect">
            <a:avLst/>
          </a:prstGeom>
          <a:noFill/>
        </p:spPr>
        <p:txBody>
          <a:bodyPr wrap="none" rtlCol="0">
            <a:spAutoFit/>
          </a:bodyPr>
          <a:lstStyle/>
          <a:p>
            <a:r>
              <a:rPr lang="en-US" sz="2000" dirty="0" smtClean="0">
                <a:latin typeface="Arial"/>
                <a:cs typeface="Arial"/>
              </a:rPr>
              <a:t>Brazil</a:t>
            </a:r>
          </a:p>
        </p:txBody>
      </p:sp>
      <p:sp>
        <p:nvSpPr>
          <p:cNvPr id="21" name="TextBox 20"/>
          <p:cNvSpPr txBox="1"/>
          <p:nvPr/>
        </p:nvSpPr>
        <p:spPr>
          <a:xfrm>
            <a:off x="3303930" y="6096000"/>
            <a:ext cx="1268070" cy="400110"/>
          </a:xfrm>
          <a:prstGeom prst="rect">
            <a:avLst/>
          </a:prstGeom>
          <a:noFill/>
        </p:spPr>
        <p:txBody>
          <a:bodyPr wrap="none" rtlCol="0">
            <a:spAutoFit/>
          </a:bodyPr>
          <a:lstStyle/>
          <a:p>
            <a:r>
              <a:rPr lang="en-US" sz="2000" dirty="0" smtClean="0">
                <a:latin typeface="Arial"/>
                <a:cs typeface="Arial"/>
              </a:rPr>
              <a:t>Colombia</a:t>
            </a:r>
          </a:p>
        </p:txBody>
      </p:sp>
      <p:sp>
        <p:nvSpPr>
          <p:cNvPr id="22" name="TextBox 21"/>
          <p:cNvSpPr txBox="1"/>
          <p:nvPr/>
        </p:nvSpPr>
        <p:spPr>
          <a:xfrm>
            <a:off x="5715000" y="6096000"/>
            <a:ext cx="997063" cy="400110"/>
          </a:xfrm>
          <a:prstGeom prst="rect">
            <a:avLst/>
          </a:prstGeom>
          <a:noFill/>
        </p:spPr>
        <p:txBody>
          <a:bodyPr wrap="none" rtlCol="0">
            <a:spAutoFit/>
          </a:bodyPr>
          <a:lstStyle/>
          <a:p>
            <a:r>
              <a:rPr lang="en-US" sz="2000" dirty="0" smtClean="0">
                <a:latin typeface="Arial"/>
                <a:cs typeface="Arial"/>
              </a:rPr>
              <a:t>Mexico</a:t>
            </a:r>
          </a:p>
        </p:txBody>
      </p:sp>
    </p:spTree>
    <p:extLst>
      <p:ext uri="{BB962C8B-B14F-4D97-AF65-F5344CB8AC3E}">
        <p14:creationId xmlns:p14="http://schemas.microsoft.com/office/powerpoint/2010/main" val="89712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1" grpId="0" animBg="1"/>
      <p:bldP spid="12"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762000"/>
          </a:xfrm>
        </p:spPr>
        <p:txBody>
          <a:bodyPr/>
          <a:lstStyle/>
          <a:p>
            <a:r>
              <a:rPr lang="en-US" dirty="0" smtClean="0"/>
              <a:t>Predicted target vaccination age (70% seropositivity)</a:t>
            </a:r>
            <a:endParaRPr lang="en-US" dirty="0"/>
          </a:p>
        </p:txBody>
      </p:sp>
      <p:pic>
        <p:nvPicPr>
          <p:cNvPr id="5" name="Content Placeholder 4" descr="maps_ages.pdf"/>
          <p:cNvPicPr>
            <a:picLocks noGrp="1" noChangeAspect="1"/>
          </p:cNvPicPr>
          <p:nvPr>
            <p:ph idx="1"/>
          </p:nvPr>
        </p:nvPicPr>
        <p:blipFill>
          <a:blip r:embed="rId2">
            <a:extLst>
              <a:ext uri="{28A0092B-C50C-407E-A947-70E740481C1C}">
                <a14:useLocalDpi xmlns:a14="http://schemas.microsoft.com/office/drawing/2010/main" val="0"/>
              </a:ext>
            </a:extLst>
          </a:blip>
          <a:srcRect t="631" b="631"/>
          <a:stretch>
            <a:fillRect/>
          </a:stretch>
        </p:blipFill>
        <p:spPr/>
      </p:pic>
      <p:sp>
        <p:nvSpPr>
          <p:cNvPr id="4" name="Slide Number Placeholder 3"/>
          <p:cNvSpPr>
            <a:spLocks noGrp="1"/>
          </p:cNvSpPr>
          <p:nvPr>
            <p:ph type="sldNum" sz="quarter" idx="12"/>
          </p:nvPr>
        </p:nvSpPr>
        <p:spPr/>
        <p:txBody>
          <a:bodyPr/>
          <a:lstStyle/>
          <a:p>
            <a:fld id="{35E835D3-CDD5-664E-A95E-47F1C4FEE662}" type="slidenum">
              <a:rPr lang="en-US" smtClean="0"/>
              <a:pPr/>
              <a:t>27</a:t>
            </a:fld>
            <a:endParaRPr lang="en-US" dirty="0"/>
          </a:p>
        </p:txBody>
      </p:sp>
      <p:sp>
        <p:nvSpPr>
          <p:cNvPr id="6" name="TextBox 5"/>
          <p:cNvSpPr txBox="1"/>
          <p:nvPr/>
        </p:nvSpPr>
        <p:spPr>
          <a:xfrm>
            <a:off x="1219200" y="2057400"/>
            <a:ext cx="1168509" cy="400110"/>
          </a:xfrm>
          <a:prstGeom prst="rect">
            <a:avLst/>
          </a:prstGeom>
          <a:noFill/>
        </p:spPr>
        <p:txBody>
          <a:bodyPr wrap="none" rtlCol="0">
            <a:spAutoFit/>
          </a:bodyPr>
          <a:lstStyle/>
          <a:p>
            <a:r>
              <a:rPr lang="en-US" sz="2000" dirty="0" smtClean="0">
                <a:latin typeface="Arial"/>
                <a:cs typeface="Arial"/>
              </a:rPr>
              <a:t>Thailand</a:t>
            </a:r>
          </a:p>
        </p:txBody>
      </p:sp>
      <p:sp>
        <p:nvSpPr>
          <p:cNvPr id="7" name="TextBox 6"/>
          <p:cNvSpPr txBox="1"/>
          <p:nvPr/>
        </p:nvSpPr>
        <p:spPr>
          <a:xfrm>
            <a:off x="5486400" y="2057400"/>
            <a:ext cx="1425115" cy="400110"/>
          </a:xfrm>
          <a:prstGeom prst="rect">
            <a:avLst/>
          </a:prstGeom>
          <a:noFill/>
        </p:spPr>
        <p:txBody>
          <a:bodyPr wrap="none" rtlCol="0">
            <a:spAutoFit/>
          </a:bodyPr>
          <a:lstStyle/>
          <a:p>
            <a:r>
              <a:rPr lang="en-US" sz="2000" dirty="0" smtClean="0">
                <a:latin typeface="Arial"/>
                <a:cs typeface="Arial"/>
              </a:rPr>
              <a:t>Philippines</a:t>
            </a:r>
          </a:p>
        </p:txBody>
      </p:sp>
      <p:sp>
        <p:nvSpPr>
          <p:cNvPr id="8" name="TextBox 7"/>
          <p:cNvSpPr txBox="1"/>
          <p:nvPr/>
        </p:nvSpPr>
        <p:spPr>
          <a:xfrm>
            <a:off x="1295400" y="6096000"/>
            <a:ext cx="825992" cy="400110"/>
          </a:xfrm>
          <a:prstGeom prst="rect">
            <a:avLst/>
          </a:prstGeom>
          <a:noFill/>
        </p:spPr>
        <p:txBody>
          <a:bodyPr wrap="none" rtlCol="0">
            <a:spAutoFit/>
          </a:bodyPr>
          <a:lstStyle/>
          <a:p>
            <a:r>
              <a:rPr lang="en-US" sz="2000" dirty="0" smtClean="0">
                <a:latin typeface="Arial"/>
                <a:cs typeface="Arial"/>
              </a:rPr>
              <a:t>Brazil</a:t>
            </a:r>
          </a:p>
        </p:txBody>
      </p:sp>
      <p:sp>
        <p:nvSpPr>
          <p:cNvPr id="9" name="TextBox 8"/>
          <p:cNvSpPr txBox="1"/>
          <p:nvPr/>
        </p:nvSpPr>
        <p:spPr>
          <a:xfrm>
            <a:off x="3303930" y="6096000"/>
            <a:ext cx="1268070" cy="400110"/>
          </a:xfrm>
          <a:prstGeom prst="rect">
            <a:avLst/>
          </a:prstGeom>
          <a:noFill/>
        </p:spPr>
        <p:txBody>
          <a:bodyPr wrap="none" rtlCol="0">
            <a:spAutoFit/>
          </a:bodyPr>
          <a:lstStyle/>
          <a:p>
            <a:r>
              <a:rPr lang="en-US" sz="2000" dirty="0" smtClean="0">
                <a:latin typeface="Arial"/>
                <a:cs typeface="Arial"/>
              </a:rPr>
              <a:t>Colombia</a:t>
            </a:r>
          </a:p>
        </p:txBody>
      </p:sp>
      <p:sp>
        <p:nvSpPr>
          <p:cNvPr id="10" name="TextBox 9"/>
          <p:cNvSpPr txBox="1"/>
          <p:nvPr/>
        </p:nvSpPr>
        <p:spPr>
          <a:xfrm>
            <a:off x="5715000" y="6096000"/>
            <a:ext cx="997063" cy="400110"/>
          </a:xfrm>
          <a:prstGeom prst="rect">
            <a:avLst/>
          </a:prstGeom>
          <a:noFill/>
        </p:spPr>
        <p:txBody>
          <a:bodyPr wrap="none" rtlCol="0">
            <a:spAutoFit/>
          </a:bodyPr>
          <a:lstStyle/>
          <a:p>
            <a:r>
              <a:rPr lang="en-US" sz="2000" dirty="0" smtClean="0">
                <a:latin typeface="Arial"/>
                <a:cs typeface="Arial"/>
              </a:rPr>
              <a:t>Mexico</a:t>
            </a:r>
          </a:p>
        </p:txBody>
      </p:sp>
    </p:spTree>
    <p:extLst>
      <p:ext uri="{BB962C8B-B14F-4D97-AF65-F5344CB8AC3E}">
        <p14:creationId xmlns:p14="http://schemas.microsoft.com/office/powerpoint/2010/main" val="112674496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target vaccination?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031" y="1440873"/>
            <a:ext cx="7927369" cy="4433455"/>
          </a:xfrm>
        </p:spPr>
      </p:pic>
      <p:sp>
        <p:nvSpPr>
          <p:cNvPr id="4" name="Slide Number Placeholder 3"/>
          <p:cNvSpPr>
            <a:spLocks noGrp="1"/>
          </p:cNvSpPr>
          <p:nvPr>
            <p:ph type="sldNum" sz="quarter" idx="12"/>
          </p:nvPr>
        </p:nvSpPr>
        <p:spPr/>
        <p:txBody>
          <a:bodyPr/>
          <a:lstStyle/>
          <a:p>
            <a:fld id="{35E835D3-CDD5-664E-A95E-47F1C4FEE662}" type="slidenum">
              <a:rPr lang="en-US" smtClean="0"/>
              <a:pPr/>
              <a:t>28</a:t>
            </a:fld>
            <a:endParaRPr lang="en-US" dirty="0"/>
          </a:p>
        </p:txBody>
      </p:sp>
      <p:sp>
        <p:nvSpPr>
          <p:cNvPr id="6" name="TextBox 5"/>
          <p:cNvSpPr txBox="1"/>
          <p:nvPr/>
        </p:nvSpPr>
        <p:spPr>
          <a:xfrm>
            <a:off x="1422291" y="5433125"/>
            <a:ext cx="1168509" cy="400110"/>
          </a:xfrm>
          <a:prstGeom prst="rect">
            <a:avLst/>
          </a:prstGeom>
          <a:noFill/>
        </p:spPr>
        <p:txBody>
          <a:bodyPr wrap="none" rtlCol="0">
            <a:spAutoFit/>
          </a:bodyPr>
          <a:lstStyle/>
          <a:p>
            <a:r>
              <a:rPr lang="en-US" sz="2000" dirty="0" smtClean="0">
                <a:latin typeface="Arial"/>
                <a:cs typeface="Arial"/>
              </a:rPr>
              <a:t>Thailand</a:t>
            </a:r>
          </a:p>
        </p:txBody>
      </p:sp>
      <p:sp>
        <p:nvSpPr>
          <p:cNvPr id="7" name="TextBox 6"/>
          <p:cNvSpPr txBox="1"/>
          <p:nvPr/>
        </p:nvSpPr>
        <p:spPr>
          <a:xfrm>
            <a:off x="6629400" y="5433125"/>
            <a:ext cx="825992" cy="400110"/>
          </a:xfrm>
          <a:prstGeom prst="rect">
            <a:avLst/>
          </a:prstGeom>
          <a:noFill/>
        </p:spPr>
        <p:txBody>
          <a:bodyPr wrap="none" rtlCol="0">
            <a:spAutoFit/>
          </a:bodyPr>
          <a:lstStyle/>
          <a:p>
            <a:r>
              <a:rPr lang="en-US" sz="2000" dirty="0" smtClean="0">
                <a:latin typeface="Arial"/>
                <a:cs typeface="Arial"/>
              </a:rPr>
              <a:t>Brazil</a:t>
            </a:r>
          </a:p>
        </p:txBody>
      </p:sp>
      <p:sp>
        <p:nvSpPr>
          <p:cNvPr id="9" name="TextBox 8"/>
          <p:cNvSpPr txBox="1"/>
          <p:nvPr/>
        </p:nvSpPr>
        <p:spPr>
          <a:xfrm>
            <a:off x="4946537" y="5433125"/>
            <a:ext cx="997063" cy="400110"/>
          </a:xfrm>
          <a:prstGeom prst="rect">
            <a:avLst/>
          </a:prstGeom>
          <a:noFill/>
        </p:spPr>
        <p:txBody>
          <a:bodyPr wrap="none" rtlCol="0">
            <a:spAutoFit/>
          </a:bodyPr>
          <a:lstStyle/>
          <a:p>
            <a:r>
              <a:rPr lang="en-US" sz="2000" dirty="0" smtClean="0">
                <a:latin typeface="Arial"/>
                <a:cs typeface="Arial"/>
              </a:rPr>
              <a:t>Mexico</a:t>
            </a:r>
          </a:p>
        </p:txBody>
      </p:sp>
      <p:sp>
        <p:nvSpPr>
          <p:cNvPr id="10" name="TextBox 9"/>
          <p:cNvSpPr txBox="1"/>
          <p:nvPr/>
        </p:nvSpPr>
        <p:spPr>
          <a:xfrm>
            <a:off x="2994485" y="5433125"/>
            <a:ext cx="1425115" cy="400110"/>
          </a:xfrm>
          <a:prstGeom prst="rect">
            <a:avLst/>
          </a:prstGeom>
          <a:noFill/>
        </p:spPr>
        <p:txBody>
          <a:bodyPr wrap="none" rtlCol="0">
            <a:spAutoFit/>
          </a:bodyPr>
          <a:lstStyle/>
          <a:p>
            <a:r>
              <a:rPr lang="en-US" sz="2000" dirty="0" smtClean="0">
                <a:latin typeface="Arial"/>
                <a:cs typeface="Arial"/>
              </a:rPr>
              <a:t>Philippines</a:t>
            </a:r>
          </a:p>
        </p:txBody>
      </p:sp>
    </p:spTree>
    <p:extLst>
      <p:ext uri="{BB962C8B-B14F-4D97-AF65-F5344CB8AC3E}">
        <p14:creationId xmlns:p14="http://schemas.microsoft.com/office/powerpoint/2010/main" val="14765235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Dengue transmission map: Web tool</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2506"/>
            <a:ext cx="9144000" cy="4733987"/>
          </a:xfrm>
          <a:prstGeom prst="rect">
            <a:avLst/>
          </a:prstGeom>
        </p:spPr>
      </p:pic>
    </p:spTree>
    <p:extLst>
      <p:ext uri="{BB962C8B-B14F-4D97-AF65-F5344CB8AC3E}">
        <p14:creationId xmlns:p14="http://schemas.microsoft.com/office/powerpoint/2010/main" val="19779046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Dengue basics</a:t>
            </a:r>
            <a:endParaRPr lang="en-US" dirty="0"/>
          </a:p>
        </p:txBody>
      </p:sp>
      <p:sp>
        <p:nvSpPr>
          <p:cNvPr id="3" name="Content Placeholder 2"/>
          <p:cNvSpPr>
            <a:spLocks noGrp="1"/>
          </p:cNvSpPr>
          <p:nvPr>
            <p:ph idx="1"/>
          </p:nvPr>
        </p:nvSpPr>
        <p:spPr>
          <a:xfrm>
            <a:off x="76200" y="762000"/>
            <a:ext cx="8839200" cy="5181600"/>
          </a:xfrm>
        </p:spPr>
        <p:txBody>
          <a:bodyPr/>
          <a:lstStyle/>
          <a:p>
            <a:r>
              <a:rPr lang="en-US" dirty="0" err="1" smtClean="0"/>
              <a:t>Flavivirus</a:t>
            </a:r>
            <a:r>
              <a:rPr lang="en-US" dirty="0" smtClean="0"/>
              <a:t> </a:t>
            </a:r>
            <a:r>
              <a:rPr lang="en-US" b="1" dirty="0" smtClean="0">
                <a:solidFill>
                  <a:schemeClr val="accent1">
                    <a:lumMod val="60000"/>
                    <a:lumOff val="40000"/>
                  </a:schemeClr>
                </a:solidFill>
              </a:rPr>
              <a:t>(4 serotypes)</a:t>
            </a:r>
          </a:p>
        </p:txBody>
      </p:sp>
      <p:sp>
        <p:nvSpPr>
          <p:cNvPr id="4" name="Slide Number Placeholder 3"/>
          <p:cNvSpPr>
            <a:spLocks noGrp="1"/>
          </p:cNvSpPr>
          <p:nvPr>
            <p:ph type="sldNum" sz="quarter" idx="12"/>
          </p:nvPr>
        </p:nvSpPr>
        <p:spPr/>
        <p:txBody>
          <a:bodyPr/>
          <a:lstStyle/>
          <a:p>
            <a:fld id="{35E835D3-CDD5-664E-A95E-47F1C4FEE662}" type="slidenum">
              <a:rPr lang="en-US" smtClean="0"/>
              <a:pPr/>
              <a:t>3</a:t>
            </a:fld>
            <a:endParaRPr lang="en-US" dirty="0"/>
          </a:p>
        </p:txBody>
      </p:sp>
      <p:pic>
        <p:nvPicPr>
          <p:cNvPr id="10" name="Picture 9"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67" y="2222269"/>
            <a:ext cx="1080282" cy="2377440"/>
          </a:xfrm>
          <a:prstGeom prst="rect">
            <a:avLst/>
          </a:prstGeom>
        </p:spPr>
      </p:pic>
      <p:pic>
        <p:nvPicPr>
          <p:cNvPr id="11" name="Picture 10" descr="Man_Symbol_Sign_clip_art_yell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749" y="2209569"/>
            <a:ext cx="1080284" cy="2377440"/>
          </a:xfrm>
          <a:prstGeom prst="rect">
            <a:avLst/>
          </a:prstGeom>
        </p:spPr>
      </p:pic>
      <p:pic>
        <p:nvPicPr>
          <p:cNvPr id="14" name="Picture 13" descr="Man_Symbol_Sign_clip_art_r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616" y="2205335"/>
            <a:ext cx="1080284" cy="2377440"/>
          </a:xfrm>
          <a:prstGeom prst="rect">
            <a:avLst/>
          </a:prstGeom>
        </p:spPr>
      </p:pic>
      <p:sp>
        <p:nvSpPr>
          <p:cNvPr id="15" name="TextBox 14"/>
          <p:cNvSpPr txBox="1"/>
          <p:nvPr/>
        </p:nvSpPr>
        <p:spPr>
          <a:xfrm>
            <a:off x="2488073" y="1703962"/>
            <a:ext cx="489637" cy="830997"/>
          </a:xfrm>
          <a:prstGeom prst="rect">
            <a:avLst/>
          </a:prstGeom>
          <a:noFill/>
        </p:spPr>
        <p:txBody>
          <a:bodyPr wrap="none" rtlCol="0">
            <a:spAutoFit/>
          </a:bodyPr>
          <a:lstStyle/>
          <a:p>
            <a:r>
              <a:rPr lang="en-US" sz="2400" dirty="0" smtClean="0"/>
              <a:t>1</a:t>
            </a:r>
            <a:r>
              <a:rPr lang="en-US" sz="2400" baseline="30000" dirty="0" smtClean="0"/>
              <a:t>st</a:t>
            </a:r>
            <a:endParaRPr lang="en-US" sz="2400" dirty="0" smtClean="0"/>
          </a:p>
          <a:p>
            <a:endParaRPr lang="en-US" sz="2400" dirty="0"/>
          </a:p>
        </p:txBody>
      </p:sp>
      <p:sp>
        <p:nvSpPr>
          <p:cNvPr id="16" name="TextBox 15"/>
          <p:cNvSpPr txBox="1"/>
          <p:nvPr/>
        </p:nvSpPr>
        <p:spPr>
          <a:xfrm>
            <a:off x="4314644" y="1703962"/>
            <a:ext cx="556262" cy="830997"/>
          </a:xfrm>
          <a:prstGeom prst="rect">
            <a:avLst/>
          </a:prstGeom>
          <a:noFill/>
        </p:spPr>
        <p:txBody>
          <a:bodyPr wrap="none" rtlCol="0">
            <a:spAutoFit/>
          </a:bodyPr>
          <a:lstStyle/>
          <a:p>
            <a:r>
              <a:rPr lang="en-US" sz="2400" dirty="0" smtClean="0"/>
              <a:t>2</a:t>
            </a:r>
            <a:r>
              <a:rPr lang="en-US" sz="2400" baseline="30000" dirty="0" smtClean="0"/>
              <a:t>nd</a:t>
            </a:r>
            <a:endParaRPr lang="en-US" sz="2400" dirty="0" smtClean="0"/>
          </a:p>
          <a:p>
            <a:endParaRPr lang="en-US" sz="2400" dirty="0"/>
          </a:p>
        </p:txBody>
      </p:sp>
      <p:sp>
        <p:nvSpPr>
          <p:cNvPr id="17" name="TextBox 16"/>
          <p:cNvSpPr txBox="1"/>
          <p:nvPr/>
        </p:nvSpPr>
        <p:spPr>
          <a:xfrm>
            <a:off x="6192662" y="1703962"/>
            <a:ext cx="519994" cy="830997"/>
          </a:xfrm>
          <a:prstGeom prst="rect">
            <a:avLst/>
          </a:prstGeom>
          <a:noFill/>
        </p:spPr>
        <p:txBody>
          <a:bodyPr wrap="none" rtlCol="0">
            <a:spAutoFit/>
          </a:bodyPr>
          <a:lstStyle/>
          <a:p>
            <a:r>
              <a:rPr lang="en-US" sz="2400" dirty="0" smtClean="0"/>
              <a:t>3</a:t>
            </a:r>
            <a:r>
              <a:rPr lang="en-US" sz="2400" baseline="30000" dirty="0" smtClean="0"/>
              <a:t>rd</a:t>
            </a:r>
            <a:endParaRPr lang="en-US" sz="2400" dirty="0" smtClean="0"/>
          </a:p>
          <a:p>
            <a:endParaRPr lang="en-US" sz="2400" dirty="0"/>
          </a:p>
        </p:txBody>
      </p:sp>
      <p:sp>
        <p:nvSpPr>
          <p:cNvPr id="18" name="TextBox 17"/>
          <p:cNvSpPr txBox="1"/>
          <p:nvPr/>
        </p:nvSpPr>
        <p:spPr>
          <a:xfrm>
            <a:off x="346469" y="4748305"/>
            <a:ext cx="1472015" cy="430887"/>
          </a:xfrm>
          <a:prstGeom prst="rect">
            <a:avLst/>
          </a:prstGeom>
          <a:noFill/>
        </p:spPr>
        <p:txBody>
          <a:bodyPr wrap="none" rtlCol="0">
            <a:spAutoFit/>
          </a:bodyPr>
          <a:lstStyle/>
          <a:p>
            <a:r>
              <a:rPr lang="en-US" sz="2200" dirty="0"/>
              <a:t>s</a:t>
            </a:r>
            <a:r>
              <a:rPr lang="en-US" sz="2200" dirty="0" smtClean="0"/>
              <a:t>usceptible</a:t>
            </a:r>
            <a:endParaRPr lang="en-US" sz="2200" dirty="0"/>
          </a:p>
        </p:txBody>
      </p:sp>
      <p:sp>
        <p:nvSpPr>
          <p:cNvPr id="19" name="TextBox 18"/>
          <p:cNvSpPr txBox="1"/>
          <p:nvPr/>
        </p:nvSpPr>
        <p:spPr>
          <a:xfrm>
            <a:off x="8053948" y="1703962"/>
            <a:ext cx="517189" cy="830997"/>
          </a:xfrm>
          <a:prstGeom prst="rect">
            <a:avLst/>
          </a:prstGeom>
          <a:noFill/>
        </p:spPr>
        <p:txBody>
          <a:bodyPr wrap="none" rtlCol="0">
            <a:spAutoFit/>
          </a:bodyPr>
          <a:lstStyle/>
          <a:p>
            <a:r>
              <a:rPr lang="en-US" sz="2400" dirty="0" smtClean="0"/>
              <a:t>4</a:t>
            </a:r>
            <a:r>
              <a:rPr lang="en-US" sz="2400" baseline="30000" dirty="0" smtClean="0"/>
              <a:t>th</a:t>
            </a:r>
            <a:endParaRPr lang="en-US" sz="2400" dirty="0" smtClean="0"/>
          </a:p>
          <a:p>
            <a:endParaRPr lang="en-US" sz="2400" dirty="0"/>
          </a:p>
        </p:txBody>
      </p:sp>
      <p:sp>
        <p:nvSpPr>
          <p:cNvPr id="20" name="Rectangle 19"/>
          <p:cNvSpPr/>
          <p:nvPr/>
        </p:nvSpPr>
        <p:spPr>
          <a:xfrm>
            <a:off x="7010097" y="4953000"/>
            <a:ext cx="274320" cy="274320"/>
          </a:xfrm>
          <a:prstGeom prst="rect">
            <a:avLst/>
          </a:prstGeom>
          <a:solidFill>
            <a:srgbClr val="0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21" name="Rectangle 20"/>
          <p:cNvSpPr>
            <a:spLocks noChangeAspect="1"/>
          </p:cNvSpPr>
          <p:nvPr/>
        </p:nvSpPr>
        <p:spPr>
          <a:xfrm>
            <a:off x="7239000" y="4953000"/>
            <a:ext cx="274320" cy="27432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22" name="Rectangle 21"/>
          <p:cNvSpPr/>
          <p:nvPr/>
        </p:nvSpPr>
        <p:spPr>
          <a:xfrm>
            <a:off x="7467600" y="4953000"/>
            <a:ext cx="228903" cy="27432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23" name="TextBox 22"/>
          <p:cNvSpPr txBox="1"/>
          <p:nvPr/>
        </p:nvSpPr>
        <p:spPr>
          <a:xfrm>
            <a:off x="6006910" y="5478959"/>
            <a:ext cx="2855477" cy="646331"/>
          </a:xfrm>
          <a:prstGeom prst="rect">
            <a:avLst/>
          </a:prstGeom>
          <a:noFill/>
        </p:spPr>
        <p:txBody>
          <a:bodyPr wrap="square" rtlCol="0">
            <a:spAutoFit/>
          </a:bodyPr>
          <a:lstStyle/>
          <a:p>
            <a:pPr algn="ctr"/>
            <a:r>
              <a:rPr lang="en-US" b="1" dirty="0" smtClean="0"/>
              <a:t>Prob. </a:t>
            </a:r>
            <a:r>
              <a:rPr lang="en-US" b="1" dirty="0"/>
              <a:t>s</a:t>
            </a:r>
            <a:r>
              <a:rPr lang="en-US" b="1" dirty="0" smtClean="0"/>
              <a:t>evere disease upon infection</a:t>
            </a:r>
          </a:p>
        </p:txBody>
      </p:sp>
      <p:sp>
        <p:nvSpPr>
          <p:cNvPr id="24" name="TextBox 23"/>
          <p:cNvSpPr txBox="1"/>
          <p:nvPr/>
        </p:nvSpPr>
        <p:spPr>
          <a:xfrm>
            <a:off x="6705600" y="5181600"/>
            <a:ext cx="568447" cy="369332"/>
          </a:xfrm>
          <a:prstGeom prst="rect">
            <a:avLst/>
          </a:prstGeom>
          <a:noFill/>
        </p:spPr>
        <p:txBody>
          <a:bodyPr wrap="none" rtlCol="0">
            <a:spAutoFit/>
          </a:bodyPr>
          <a:lstStyle/>
          <a:p>
            <a:r>
              <a:rPr lang="en-US" dirty="0" smtClean="0"/>
              <a:t>Low</a:t>
            </a:r>
            <a:endParaRPr lang="en-US" dirty="0"/>
          </a:p>
        </p:txBody>
      </p:sp>
      <p:sp>
        <p:nvSpPr>
          <p:cNvPr id="25" name="TextBox 24"/>
          <p:cNvSpPr txBox="1"/>
          <p:nvPr/>
        </p:nvSpPr>
        <p:spPr>
          <a:xfrm>
            <a:off x="7484437" y="5181600"/>
            <a:ext cx="611390" cy="369332"/>
          </a:xfrm>
          <a:prstGeom prst="rect">
            <a:avLst/>
          </a:prstGeom>
          <a:noFill/>
        </p:spPr>
        <p:txBody>
          <a:bodyPr wrap="none" rtlCol="0">
            <a:spAutoFit/>
          </a:bodyPr>
          <a:lstStyle/>
          <a:p>
            <a:r>
              <a:rPr lang="en-US" dirty="0" smtClean="0"/>
              <a:t>High</a:t>
            </a:r>
            <a:endParaRPr lang="en-US" dirty="0"/>
          </a:p>
        </p:txBody>
      </p:sp>
      <p:sp>
        <p:nvSpPr>
          <p:cNvPr id="35" name="TextBox 34"/>
          <p:cNvSpPr txBox="1"/>
          <p:nvPr/>
        </p:nvSpPr>
        <p:spPr>
          <a:xfrm>
            <a:off x="2209800" y="4748305"/>
            <a:ext cx="1410299" cy="769441"/>
          </a:xfrm>
          <a:prstGeom prst="rect">
            <a:avLst/>
          </a:prstGeom>
          <a:noFill/>
        </p:spPr>
        <p:txBody>
          <a:bodyPr wrap="none" rtlCol="0">
            <a:spAutoFit/>
          </a:bodyPr>
          <a:lstStyle/>
          <a:p>
            <a:pPr algn="ctr"/>
            <a:r>
              <a:rPr lang="en-US" sz="2200" dirty="0"/>
              <a:t>m</a:t>
            </a:r>
            <a:r>
              <a:rPr lang="en-US" sz="2200" dirty="0" smtClean="0"/>
              <a:t>onotypic</a:t>
            </a:r>
          </a:p>
          <a:p>
            <a:pPr algn="ctr"/>
            <a:r>
              <a:rPr lang="en-US" sz="2200" dirty="0"/>
              <a:t>l</a:t>
            </a:r>
            <a:r>
              <a:rPr lang="en-US" sz="2200" dirty="0" smtClean="0"/>
              <a:t>ife-long</a:t>
            </a:r>
          </a:p>
        </p:txBody>
      </p:sp>
      <p:sp>
        <p:nvSpPr>
          <p:cNvPr id="36" name="TextBox 35"/>
          <p:cNvSpPr txBox="1"/>
          <p:nvPr/>
        </p:nvSpPr>
        <p:spPr>
          <a:xfrm>
            <a:off x="4043060" y="4748305"/>
            <a:ext cx="1334670" cy="430887"/>
          </a:xfrm>
          <a:prstGeom prst="rect">
            <a:avLst/>
          </a:prstGeom>
          <a:noFill/>
        </p:spPr>
        <p:txBody>
          <a:bodyPr wrap="none" rtlCol="0">
            <a:spAutoFit/>
          </a:bodyPr>
          <a:lstStyle/>
          <a:p>
            <a:r>
              <a:rPr lang="en-US" sz="2200" dirty="0"/>
              <a:t>m</a:t>
            </a:r>
            <a:r>
              <a:rPr lang="en-US" sz="2200" dirty="0" smtClean="0"/>
              <a:t>ultitypic</a:t>
            </a:r>
          </a:p>
        </p:txBody>
      </p:sp>
      <p:sp>
        <p:nvSpPr>
          <p:cNvPr id="37" name="Right Arrow 36"/>
          <p:cNvSpPr/>
          <p:nvPr/>
        </p:nvSpPr>
        <p:spPr>
          <a:xfrm>
            <a:off x="1600200" y="3119735"/>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38" name="Right Arrow 37"/>
          <p:cNvSpPr/>
          <p:nvPr/>
        </p:nvSpPr>
        <p:spPr>
          <a:xfrm>
            <a:off x="3454400" y="3119735"/>
            <a:ext cx="457200" cy="274320"/>
          </a:xfrm>
          <a:prstGeom prst="rightArrow">
            <a:avLst>
              <a:gd name="adj1" fmla="val 34765"/>
              <a:gd name="adj2" fmla="val 43177"/>
            </a:avLst>
          </a:prstGeom>
          <a:solidFill>
            <a:srgbClr val="000090"/>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39" name="Right Arrow 38"/>
          <p:cNvSpPr/>
          <p:nvPr/>
        </p:nvSpPr>
        <p:spPr>
          <a:xfrm>
            <a:off x="5308600" y="3119735"/>
            <a:ext cx="457200" cy="274320"/>
          </a:xfrm>
          <a:prstGeom prst="rightArrow">
            <a:avLst>
              <a:gd name="adj1" fmla="val 34765"/>
              <a:gd name="adj2" fmla="val 43177"/>
            </a:avLst>
          </a:prstGeom>
          <a:pattFill prst="ltUpDiag">
            <a:fgClr>
              <a:srgbClr val="000090"/>
            </a:fgClr>
            <a:bgClr>
              <a:prstClr val="white"/>
            </a:bgClr>
          </a:pattFill>
          <a:ln w="6350"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40" name="Right Arrow 39"/>
          <p:cNvSpPr/>
          <p:nvPr/>
        </p:nvSpPr>
        <p:spPr>
          <a:xfrm>
            <a:off x="7162800" y="3119735"/>
            <a:ext cx="457200" cy="274320"/>
          </a:xfrm>
          <a:prstGeom prst="rightArrow">
            <a:avLst>
              <a:gd name="adj1" fmla="val 34765"/>
              <a:gd name="adj2" fmla="val 43177"/>
            </a:avLst>
          </a:prstGeom>
          <a:pattFill prst="ltUpDiag">
            <a:fgClr>
              <a:srgbClr val="000090"/>
            </a:fgClr>
            <a:bgClr>
              <a:prstClr val="white"/>
            </a:bgClr>
          </a:pattFill>
          <a:ln w="31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41" name="TextBox 40"/>
          <p:cNvSpPr txBox="1"/>
          <p:nvPr/>
        </p:nvSpPr>
        <p:spPr>
          <a:xfrm>
            <a:off x="5359163" y="3348335"/>
            <a:ext cx="355837" cy="461665"/>
          </a:xfrm>
          <a:prstGeom prst="rect">
            <a:avLst/>
          </a:prstGeom>
          <a:noFill/>
        </p:spPr>
        <p:txBody>
          <a:bodyPr wrap="none" rtlCol="0">
            <a:spAutoFit/>
          </a:bodyPr>
          <a:lstStyle/>
          <a:p>
            <a:r>
              <a:rPr lang="en-US" sz="2400" dirty="0" smtClean="0">
                <a:latin typeface="Arial"/>
                <a:cs typeface="Arial"/>
              </a:rPr>
              <a:t>?</a:t>
            </a:r>
          </a:p>
        </p:txBody>
      </p:sp>
      <p:sp>
        <p:nvSpPr>
          <p:cNvPr id="42" name="TextBox 41"/>
          <p:cNvSpPr txBox="1"/>
          <p:nvPr/>
        </p:nvSpPr>
        <p:spPr>
          <a:xfrm>
            <a:off x="7187963" y="3348335"/>
            <a:ext cx="355837" cy="461665"/>
          </a:xfrm>
          <a:prstGeom prst="rect">
            <a:avLst/>
          </a:prstGeom>
          <a:noFill/>
        </p:spPr>
        <p:txBody>
          <a:bodyPr wrap="none" rtlCol="0">
            <a:spAutoFit/>
          </a:bodyPr>
          <a:lstStyle/>
          <a:p>
            <a:r>
              <a:rPr lang="en-US" sz="2400" dirty="0" smtClean="0">
                <a:latin typeface="Arial"/>
                <a:cs typeface="Arial"/>
              </a:rPr>
              <a:t>?</a:t>
            </a:r>
          </a:p>
        </p:txBody>
      </p:sp>
      <p:sp>
        <p:nvSpPr>
          <p:cNvPr id="45" name="TextBox 44"/>
          <p:cNvSpPr txBox="1"/>
          <p:nvPr/>
        </p:nvSpPr>
        <p:spPr>
          <a:xfrm>
            <a:off x="3537315" y="1367135"/>
            <a:ext cx="2295520" cy="461665"/>
          </a:xfrm>
          <a:prstGeom prst="rect">
            <a:avLst/>
          </a:prstGeom>
          <a:noFill/>
        </p:spPr>
        <p:txBody>
          <a:bodyPr wrap="none" rtlCol="0">
            <a:spAutoFit/>
          </a:bodyPr>
          <a:lstStyle/>
          <a:p>
            <a:r>
              <a:rPr lang="en-US" sz="2400" dirty="0">
                <a:solidFill>
                  <a:srgbClr val="4079DB"/>
                </a:solidFill>
              </a:rPr>
              <a:t>d</a:t>
            </a:r>
            <a:r>
              <a:rPr lang="en-US" sz="2400" dirty="0" smtClean="0">
                <a:solidFill>
                  <a:srgbClr val="4079DB"/>
                </a:solidFill>
              </a:rPr>
              <a:t>engue infection</a:t>
            </a:r>
            <a:endParaRPr lang="en-US" sz="2400" dirty="0">
              <a:solidFill>
                <a:srgbClr val="4079DB"/>
              </a:solidFill>
            </a:endParaRPr>
          </a:p>
        </p:txBody>
      </p:sp>
      <p:pic>
        <p:nvPicPr>
          <p:cNvPr id="46" name="Picture 45"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254" y="2223044"/>
            <a:ext cx="1080283" cy="2377440"/>
          </a:xfrm>
          <a:prstGeom prst="rect">
            <a:avLst/>
          </a:prstGeom>
        </p:spPr>
      </p:pic>
      <p:pic>
        <p:nvPicPr>
          <p:cNvPr id="47" name="Picture 46" descr="Man_Symbol_Sign_clip_art_blu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125" y="2240985"/>
            <a:ext cx="1080283" cy="2377440"/>
          </a:xfrm>
          <a:prstGeom prst="rect">
            <a:avLst/>
          </a:prstGeom>
        </p:spPr>
      </p:pic>
      <p:pic>
        <p:nvPicPr>
          <p:cNvPr id="48" name="Picture 47" descr="Mosquito.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3060" y="838200"/>
            <a:ext cx="1089857" cy="627494"/>
          </a:xfrm>
          <a:prstGeom prst="rect">
            <a:avLst/>
          </a:prstGeom>
        </p:spPr>
      </p:pic>
      <p:pic>
        <p:nvPicPr>
          <p:cNvPr id="32" name="Picture 31"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318" y="2205104"/>
            <a:ext cx="1080282" cy="2377440"/>
          </a:xfrm>
          <a:prstGeom prst="rect">
            <a:avLst/>
          </a:prstGeom>
        </p:spPr>
      </p:pic>
      <p:pic>
        <p:nvPicPr>
          <p:cNvPr id="33" name="Picture 32"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17" y="2205104"/>
            <a:ext cx="1080282" cy="2377440"/>
          </a:xfrm>
          <a:prstGeom prst="rect">
            <a:avLst/>
          </a:prstGeom>
        </p:spPr>
      </p:pic>
      <p:pic>
        <p:nvPicPr>
          <p:cNvPr id="43" name="Picture 42"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254" y="2223044"/>
            <a:ext cx="1080282" cy="2377440"/>
          </a:xfrm>
          <a:prstGeom prst="rect">
            <a:avLst/>
          </a:prstGeom>
        </p:spPr>
      </p:pic>
      <p:pic>
        <p:nvPicPr>
          <p:cNvPr id="49" name="Picture 48" descr="Man_Symbol_Sign_clip_art_gre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126" y="2240985"/>
            <a:ext cx="1080282" cy="2377440"/>
          </a:xfrm>
          <a:prstGeom prst="rect">
            <a:avLst/>
          </a:prstGeom>
        </p:spPr>
      </p:pic>
    </p:spTree>
    <p:extLst>
      <p:ext uri="{BB962C8B-B14F-4D97-AF65-F5344CB8AC3E}">
        <p14:creationId xmlns:p14="http://schemas.microsoft.com/office/powerpoint/2010/main" val="2967755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conclusions</a:t>
            </a:r>
            <a:endParaRPr lang="en-US" dirty="0"/>
          </a:p>
        </p:txBody>
      </p:sp>
      <p:sp>
        <p:nvSpPr>
          <p:cNvPr id="3" name="Content Placeholder 2"/>
          <p:cNvSpPr>
            <a:spLocks noGrp="1"/>
          </p:cNvSpPr>
          <p:nvPr>
            <p:ph idx="1"/>
          </p:nvPr>
        </p:nvSpPr>
        <p:spPr/>
        <p:txBody>
          <a:bodyPr>
            <a:normAutofit fontScale="77500" lnSpcReduction="20000"/>
          </a:bodyPr>
          <a:lstStyle/>
          <a:p>
            <a:r>
              <a:rPr lang="en-GB" sz="2800" dirty="0" smtClean="0"/>
              <a:t>Lots to learn about this and other dengue </a:t>
            </a:r>
            <a:r>
              <a:rPr lang="en-GB" sz="2800" dirty="0" smtClean="0"/>
              <a:t>vaccines!</a:t>
            </a:r>
            <a:endParaRPr lang="en-GB" sz="2800" dirty="0" smtClean="0"/>
          </a:p>
          <a:p>
            <a:endParaRPr lang="en-GB" sz="2800" dirty="0" smtClean="0"/>
          </a:p>
          <a:p>
            <a:r>
              <a:rPr lang="en-GB" sz="2800" dirty="0" smtClean="0"/>
              <a:t>Routine immunization with </a:t>
            </a:r>
            <a:r>
              <a:rPr lang="en-US" sz="2800" dirty="0"/>
              <a:t>CYD-TV vaccine </a:t>
            </a:r>
            <a:r>
              <a:rPr lang="en-GB" sz="2800" dirty="0" smtClean="0"/>
              <a:t>predicted </a:t>
            </a:r>
            <a:r>
              <a:rPr lang="en-GB" sz="2800" dirty="0"/>
              <a:t>to reduce dengue disease by 20-30% </a:t>
            </a:r>
            <a:r>
              <a:rPr lang="en-GB" sz="2800" dirty="0" smtClean="0"/>
              <a:t>moderate</a:t>
            </a:r>
            <a:r>
              <a:rPr lang="en-GB" sz="2800" dirty="0"/>
              <a:t>-to-high transmission </a:t>
            </a:r>
            <a:r>
              <a:rPr lang="en-GB" sz="2800" dirty="0" smtClean="0"/>
              <a:t>settings</a:t>
            </a:r>
          </a:p>
          <a:p>
            <a:endParaRPr lang="en-GB" sz="2800" dirty="0" smtClean="0"/>
          </a:p>
          <a:p>
            <a:r>
              <a:rPr lang="en-GB" sz="2800" dirty="0" smtClean="0"/>
              <a:t>Vaccine not beneficial in low transmission settings</a:t>
            </a:r>
          </a:p>
          <a:p>
            <a:pPr lvl="1"/>
            <a:r>
              <a:rPr lang="en-GB" sz="2400" dirty="0" smtClean="0"/>
              <a:t>Potentially harmful!</a:t>
            </a:r>
          </a:p>
          <a:p>
            <a:pPr marL="457200" lvl="1" indent="0">
              <a:buNone/>
            </a:pPr>
            <a:endParaRPr lang="en-GB" sz="3000" dirty="0" smtClean="0"/>
          </a:p>
          <a:p>
            <a:r>
              <a:rPr lang="en-GB" sz="2800" dirty="0" smtClean="0"/>
              <a:t>Trade-off between individual and population benefits</a:t>
            </a:r>
          </a:p>
          <a:p>
            <a:pPr marL="0" indent="0">
              <a:buNone/>
            </a:pPr>
            <a:endParaRPr lang="en-GB" sz="2800" dirty="0" smtClean="0"/>
          </a:p>
          <a:p>
            <a:r>
              <a:rPr lang="en-GB" sz="2800" dirty="0" smtClean="0"/>
              <a:t>Countries should target vaccine carefully</a:t>
            </a:r>
          </a:p>
          <a:p>
            <a:pPr lvl="1"/>
            <a:r>
              <a:rPr lang="en-GB" sz="2400" dirty="0" smtClean="0"/>
              <a:t>Vaccinating </a:t>
            </a:r>
            <a:r>
              <a:rPr lang="en-GB" sz="2400" dirty="0" err="1" smtClean="0"/>
              <a:t>seropositives</a:t>
            </a:r>
            <a:r>
              <a:rPr lang="en-GB" sz="2400" dirty="0" smtClean="0"/>
              <a:t> only should be considered as an option</a:t>
            </a:r>
          </a:p>
          <a:p>
            <a:endParaRPr lang="en-GB" dirty="0" smtClean="0"/>
          </a:p>
          <a:p>
            <a:r>
              <a:rPr lang="en-US" sz="2800" dirty="0"/>
              <a:t>Other vaccine candidates that are being developed could behave in a similar way</a:t>
            </a:r>
            <a:endParaRPr lang="en-GB" sz="2800"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30</a:t>
            </a:fld>
            <a:endParaRPr lang="en-US" dirty="0"/>
          </a:p>
        </p:txBody>
      </p:sp>
    </p:spTree>
    <p:extLst>
      <p:ext uri="{BB962C8B-B14F-4D97-AF65-F5344CB8AC3E}">
        <p14:creationId xmlns:p14="http://schemas.microsoft.com/office/powerpoint/2010/main" val="352656878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40" t="18757" r="5525" b="27649"/>
          <a:stretch/>
        </p:blipFill>
        <p:spPr>
          <a:xfrm>
            <a:off x="1745" y="1676400"/>
            <a:ext cx="9201148" cy="4267200"/>
          </a:xfrm>
        </p:spPr>
      </p:pic>
      <p:pic>
        <p:nvPicPr>
          <p:cNvPr id="3076" name="Picture 4" descr="C:\Users\bgreenhouse\AppData\Local\Microsoft\Windows\Temporary Internet Files\Content.IE5\ZEEPC05C\bottle-and-glass-silhouette[1].jp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368809" y="2801113"/>
            <a:ext cx="445381" cy="445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36" y="2970254"/>
            <a:ext cx="554704" cy="554704"/>
          </a:xfrm>
          <a:prstGeom prst="rect">
            <a:avLst/>
          </a:prstGeom>
        </p:spPr>
      </p:pic>
      <p:pic>
        <p:nvPicPr>
          <p:cNvPr id="3082" name="Picture 10" descr="Image result for hiking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906" y="2462366"/>
            <a:ext cx="342127" cy="32045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bgreenhouse\AppData\Local\Microsoft\Windows\Temporary Internet Files\Content.IE5\CPERIIEK\480px-Skiing.svg[1].png"/>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flipH="1">
            <a:off x="76201" y="2810996"/>
            <a:ext cx="432077" cy="4320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32" y="2422232"/>
            <a:ext cx="397169" cy="397169"/>
          </a:xfrm>
          <a:prstGeom prst="rect">
            <a:avLst/>
          </a:prstGeom>
        </p:spPr>
      </p:pic>
      <p:pic>
        <p:nvPicPr>
          <p:cNvPr id="17" name="Picture 16"/>
          <p:cNvPicPr>
            <a:picLocks/>
          </p:cNvPicPr>
          <p:nvPr/>
        </p:nvPicPr>
        <p:blipFill rotWithShape="1">
          <a:blip r:embed="rId9" cstate="print">
            <a:extLst>
              <a:ext uri="{28A0092B-C50C-407E-A947-70E740481C1C}">
                <a14:useLocalDpi xmlns:a14="http://schemas.microsoft.com/office/drawing/2010/main" val="0"/>
              </a:ext>
            </a:extLst>
          </a:blip>
          <a:srcRect l="9596" r="7885" b="20904"/>
          <a:stretch/>
        </p:blipFill>
        <p:spPr>
          <a:xfrm>
            <a:off x="822615" y="1413075"/>
            <a:ext cx="862972" cy="914400"/>
          </a:xfrm>
          <a:prstGeom prst="ellipse">
            <a:avLst/>
          </a:prstGeom>
          <a:ln w="25400">
            <a:solidFill>
              <a:schemeClr val="accent5">
                <a:lumMod val="75000"/>
              </a:schemeClr>
            </a:solidFill>
          </a:ln>
        </p:spPr>
      </p:pic>
      <p:pic>
        <p:nvPicPr>
          <p:cNvPr id="8" name="Picture 7"/>
          <p:cNvPicPr>
            <a:picLocks noChangeAspect="1"/>
          </p:cNvPicPr>
          <p:nvPr/>
        </p:nvPicPr>
        <p:blipFill rotWithShape="1">
          <a:blip r:embed="rId10" cstate="print">
            <a:grayscl/>
            <a:extLst>
              <a:ext uri="{28A0092B-C50C-407E-A947-70E740481C1C}">
                <a14:useLocalDpi xmlns:a14="http://schemas.microsoft.com/office/drawing/2010/main" val="0"/>
              </a:ext>
            </a:extLst>
          </a:blip>
          <a:srcRect l="30885" t="6137" r="50750" b="66315"/>
          <a:stretch/>
        </p:blipFill>
        <p:spPr>
          <a:xfrm>
            <a:off x="2057400" y="1981200"/>
            <a:ext cx="914400" cy="914400"/>
          </a:xfrm>
          <a:prstGeom prst="ellipse">
            <a:avLst/>
          </a:prstGeom>
          <a:ln w="25400">
            <a:solidFill>
              <a:schemeClr val="accent5">
                <a:lumMod val="75000"/>
              </a:schemeClr>
            </a:solidFill>
          </a:ln>
        </p:spPr>
      </p:pic>
      <p:sp>
        <p:nvSpPr>
          <p:cNvPr id="30" name="Oval 29"/>
          <p:cNvSpPr/>
          <p:nvPr/>
        </p:nvSpPr>
        <p:spPr>
          <a:xfrm>
            <a:off x="574452" y="3429000"/>
            <a:ext cx="914400" cy="914400"/>
          </a:xfrm>
          <a:prstGeom prst="ellipse">
            <a:avLst/>
          </a:prstGeom>
          <a:solidFill>
            <a:srgbClr val="EFF8FB"/>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052512" y="2459832"/>
            <a:ext cx="914400" cy="914400"/>
            <a:chOff x="1358888" y="2266950"/>
            <a:chExt cx="914400" cy="914400"/>
          </a:xfrm>
        </p:grpSpPr>
        <p:sp>
          <p:nvSpPr>
            <p:cNvPr id="29" name="Oval 28"/>
            <p:cNvSpPr/>
            <p:nvPr/>
          </p:nvSpPr>
          <p:spPr>
            <a:xfrm>
              <a:off x="1358888" y="2266950"/>
              <a:ext cx="914400" cy="914400"/>
            </a:xfrm>
            <a:prstGeom prst="ellipse">
              <a:avLst/>
            </a:prstGeom>
            <a:solidFill>
              <a:srgbClr val="EFF8FB"/>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0176" y="2711206"/>
              <a:ext cx="626444" cy="400924"/>
            </a:xfrm>
            <a:prstGeom prst="rect">
              <a:avLst/>
            </a:prstGeom>
          </p:spPr>
        </p:pic>
        <p:grpSp>
          <p:nvGrpSpPr>
            <p:cNvPr id="31" name="Group 30"/>
            <p:cNvGrpSpPr>
              <a:grpSpLocks noChangeAspect="1"/>
            </p:cNvGrpSpPr>
            <p:nvPr/>
          </p:nvGrpSpPr>
          <p:grpSpPr>
            <a:xfrm rot="2022387">
              <a:off x="1508014" y="2482252"/>
              <a:ext cx="252839" cy="353888"/>
              <a:chOff x="3447747" y="2419372"/>
              <a:chExt cx="398829" cy="534140"/>
            </a:xfrm>
            <a:effectLst/>
          </p:grpSpPr>
          <p:grpSp>
            <p:nvGrpSpPr>
              <p:cNvPr id="32" name="Group 48"/>
              <p:cNvGrpSpPr/>
              <p:nvPr/>
            </p:nvGrpSpPr>
            <p:grpSpPr>
              <a:xfrm>
                <a:off x="3447747" y="2422420"/>
                <a:ext cx="164133" cy="531092"/>
                <a:chOff x="3447747" y="2422420"/>
                <a:chExt cx="164133" cy="531092"/>
              </a:xfrm>
            </p:grpSpPr>
            <p:cxnSp>
              <p:nvCxnSpPr>
                <p:cNvPr id="37" name="Straight Connector 36"/>
                <p:cNvCxnSpPr/>
                <p:nvPr/>
              </p:nvCxnSpPr>
              <p:spPr>
                <a:xfrm rot="5400000">
                  <a:off x="3456432" y="2798064"/>
                  <a:ext cx="31089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2700000">
                  <a:off x="3382540" y="2559580"/>
                  <a:ext cx="27432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2700000">
                  <a:off x="3356307" y="2579067"/>
                  <a:ext cx="1828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49"/>
              <p:cNvGrpSpPr/>
              <p:nvPr/>
            </p:nvGrpSpPr>
            <p:grpSpPr>
              <a:xfrm flipH="1">
                <a:off x="3682443" y="2419372"/>
                <a:ext cx="164133" cy="531092"/>
                <a:chOff x="3447747" y="2422420"/>
                <a:chExt cx="164133" cy="531092"/>
              </a:xfrm>
            </p:grpSpPr>
            <p:cxnSp>
              <p:nvCxnSpPr>
                <p:cNvPr id="34" name="Straight Connector 33"/>
                <p:cNvCxnSpPr/>
                <p:nvPr/>
              </p:nvCxnSpPr>
              <p:spPr>
                <a:xfrm rot="5400000">
                  <a:off x="3456432" y="2798064"/>
                  <a:ext cx="31089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2700000">
                  <a:off x="3382540" y="2559580"/>
                  <a:ext cx="27432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2700000">
                  <a:off x="3356307" y="2579067"/>
                  <a:ext cx="18288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087" name="Picture 15" descr="C:\Users\bgreenhouse\AppData\Local\Microsoft\Windows\Temporary Internet Files\Content.IE5\ZEEPC05C\dna-helix[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25776">
              <a:off x="1721049" y="2373093"/>
              <a:ext cx="503249" cy="3774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Straight Connector 22"/>
          <p:cNvCxnSpPr/>
          <p:nvPr/>
        </p:nvCxnSpPr>
        <p:spPr>
          <a:xfrm flipH="1" flipV="1">
            <a:off x="1325565" y="2341764"/>
            <a:ext cx="38334" cy="155448"/>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249593" y="3331471"/>
            <a:ext cx="75973" cy="155448"/>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895474" y="2603252"/>
            <a:ext cx="182880" cy="6008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088" name="Picture 16" descr="C:\Users\bgreenhouse\AppData\Local\Microsoft\Windows\Temporary Internet Files\Content.IE5\ZEEPC05C\CivQA[1].jpg"/>
          <p:cNvPicPr>
            <a:picLocks noChangeAspect="1" noChangeArrowheads="1"/>
          </p:cNvPicPr>
          <p:nvPr/>
        </p:nvPicPr>
        <p:blipFill>
          <a:blip r:embed="rId13"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rot="20695645">
            <a:off x="63118" y="3298359"/>
            <a:ext cx="537674" cy="302179"/>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p:cNvSpPr>
            <a:spLocks noChangeAspect="1"/>
          </p:cNvSpPr>
          <p:nvPr/>
        </p:nvSpPr>
        <p:spPr>
          <a:xfrm>
            <a:off x="2365248" y="4050792"/>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62"/>
          <p:cNvSpPr>
            <a:spLocks noChangeAspect="1"/>
          </p:cNvSpPr>
          <p:nvPr/>
        </p:nvSpPr>
        <p:spPr>
          <a:xfrm>
            <a:off x="5486400" y="4111752"/>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4" name="Straight Connector 63"/>
          <p:cNvCxnSpPr>
            <a:stCxn id="46" idx="1"/>
          </p:cNvCxnSpPr>
          <p:nvPr/>
        </p:nvCxnSpPr>
        <p:spPr>
          <a:xfrm flipH="1" flipV="1">
            <a:off x="1820244" y="3246494"/>
            <a:ext cx="571786" cy="831081"/>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3" idx="2"/>
            <a:endCxn id="29" idx="5"/>
          </p:cNvCxnSpPr>
          <p:nvPr/>
        </p:nvCxnSpPr>
        <p:spPr>
          <a:xfrm flipH="1" flipV="1">
            <a:off x="1833002" y="3240322"/>
            <a:ext cx="3653399" cy="962871"/>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Oval 69"/>
          <p:cNvSpPr>
            <a:spLocks noChangeAspect="1"/>
          </p:cNvSpPr>
          <p:nvPr/>
        </p:nvSpPr>
        <p:spPr>
          <a:xfrm>
            <a:off x="5407152" y="4953000"/>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a:spLocks noChangeAspect="1"/>
          </p:cNvSpPr>
          <p:nvPr/>
        </p:nvSpPr>
        <p:spPr>
          <a:xfrm>
            <a:off x="5029200" y="4751070"/>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a:spLocks noChangeAspect="1"/>
          </p:cNvSpPr>
          <p:nvPr/>
        </p:nvSpPr>
        <p:spPr>
          <a:xfrm>
            <a:off x="5526024" y="4837176"/>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Connector 72"/>
          <p:cNvCxnSpPr>
            <a:stCxn id="71" idx="1"/>
            <a:endCxn id="29" idx="5"/>
          </p:cNvCxnSpPr>
          <p:nvPr/>
        </p:nvCxnSpPr>
        <p:spPr>
          <a:xfrm flipH="1" flipV="1">
            <a:off x="1833002" y="3240322"/>
            <a:ext cx="3222981" cy="1537531"/>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2" idx="1"/>
            <a:endCxn id="29" idx="5"/>
          </p:cNvCxnSpPr>
          <p:nvPr/>
        </p:nvCxnSpPr>
        <p:spPr>
          <a:xfrm flipH="1" flipV="1">
            <a:off x="1833002" y="3240322"/>
            <a:ext cx="3719805" cy="1623637"/>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0" idx="2"/>
            <a:endCxn id="29" idx="5"/>
          </p:cNvCxnSpPr>
          <p:nvPr/>
        </p:nvCxnSpPr>
        <p:spPr>
          <a:xfrm flipH="1" flipV="1">
            <a:off x="1833002" y="3240322"/>
            <a:ext cx="3574151" cy="1804119"/>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3" name="Oval 82"/>
          <p:cNvSpPr>
            <a:spLocks noChangeAspect="1"/>
          </p:cNvSpPr>
          <p:nvPr/>
        </p:nvSpPr>
        <p:spPr>
          <a:xfrm>
            <a:off x="7467600" y="3720334"/>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p:cNvSpPr>
            <a:spLocks noChangeAspect="1"/>
          </p:cNvSpPr>
          <p:nvPr/>
        </p:nvSpPr>
        <p:spPr>
          <a:xfrm>
            <a:off x="8732520" y="4343400"/>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p:cNvCxnSpPr>
            <a:stCxn id="83" idx="2"/>
            <a:endCxn id="29" idx="5"/>
          </p:cNvCxnSpPr>
          <p:nvPr/>
        </p:nvCxnSpPr>
        <p:spPr>
          <a:xfrm flipH="1" flipV="1">
            <a:off x="1833002" y="3240322"/>
            <a:ext cx="5634599" cy="571453"/>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2"/>
            <a:endCxn id="29" idx="5"/>
          </p:cNvCxnSpPr>
          <p:nvPr/>
        </p:nvCxnSpPr>
        <p:spPr>
          <a:xfrm flipH="1" flipV="1">
            <a:off x="1833002" y="3240322"/>
            <a:ext cx="6899519" cy="1194519"/>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Oval 90"/>
          <p:cNvSpPr>
            <a:spLocks noChangeAspect="1"/>
          </p:cNvSpPr>
          <p:nvPr/>
        </p:nvSpPr>
        <p:spPr>
          <a:xfrm>
            <a:off x="5638800" y="4264152"/>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p:cNvSpPr>
            <a:spLocks noChangeAspect="1"/>
          </p:cNvSpPr>
          <p:nvPr/>
        </p:nvSpPr>
        <p:spPr>
          <a:xfrm>
            <a:off x="4343400" y="3731363"/>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Oval 92"/>
          <p:cNvSpPr>
            <a:spLocks noChangeAspect="1"/>
          </p:cNvSpPr>
          <p:nvPr/>
        </p:nvSpPr>
        <p:spPr>
          <a:xfrm>
            <a:off x="4114800" y="3822803"/>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4" name="Straight Connector 93"/>
          <p:cNvCxnSpPr>
            <a:stCxn id="92" idx="1"/>
            <a:endCxn id="29" idx="5"/>
          </p:cNvCxnSpPr>
          <p:nvPr/>
        </p:nvCxnSpPr>
        <p:spPr>
          <a:xfrm flipH="1" flipV="1">
            <a:off x="1833002" y="3240321"/>
            <a:ext cx="2537181" cy="517824"/>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3" idx="2"/>
          </p:cNvCxnSpPr>
          <p:nvPr/>
        </p:nvCxnSpPr>
        <p:spPr>
          <a:xfrm flipH="1" flipV="1">
            <a:off x="1820246" y="3246493"/>
            <a:ext cx="2294555" cy="66775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91" idx="2"/>
            <a:endCxn id="29" idx="5"/>
          </p:cNvCxnSpPr>
          <p:nvPr/>
        </p:nvCxnSpPr>
        <p:spPr>
          <a:xfrm flipH="1" flipV="1">
            <a:off x="1833002" y="3240322"/>
            <a:ext cx="3805799" cy="1115271"/>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Oval 102"/>
          <p:cNvSpPr>
            <a:spLocks noChangeAspect="1"/>
          </p:cNvSpPr>
          <p:nvPr/>
        </p:nvSpPr>
        <p:spPr>
          <a:xfrm>
            <a:off x="3010151" y="4447032"/>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4" name="Straight Connector 103"/>
          <p:cNvCxnSpPr>
            <a:stCxn id="103" idx="1"/>
            <a:endCxn id="29" idx="5"/>
          </p:cNvCxnSpPr>
          <p:nvPr/>
        </p:nvCxnSpPr>
        <p:spPr>
          <a:xfrm flipH="1" flipV="1">
            <a:off x="1833001" y="3240322"/>
            <a:ext cx="1203932" cy="1233493"/>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762001" y="3600346"/>
            <a:ext cx="507553" cy="590655"/>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Arc 81"/>
          <p:cNvSpPr/>
          <p:nvPr/>
        </p:nvSpPr>
        <p:spPr>
          <a:xfrm rot="7726597">
            <a:off x="884930" y="3797956"/>
            <a:ext cx="277352" cy="252836"/>
          </a:xfrm>
          <a:prstGeom prst="arc">
            <a:avLst>
              <a:gd name="adj1" fmla="val 16200000"/>
              <a:gd name="adj2" fmla="val 120569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3360388" y="1021398"/>
            <a:ext cx="2895600" cy="1815882"/>
          </a:xfrm>
          <a:prstGeom prst="rect">
            <a:avLst/>
          </a:prstGeom>
          <a:noFill/>
        </p:spPr>
        <p:txBody>
          <a:bodyPr wrap="square" rtlCol="0">
            <a:spAutoFit/>
          </a:bodyPr>
          <a:lstStyle/>
          <a:p>
            <a:r>
              <a:rPr lang="en-US" sz="2800" dirty="0"/>
              <a:t>Molecular and computational infectious disease epidemiology</a:t>
            </a:r>
            <a:endParaRPr lang="en-US" sz="2800" dirty="0"/>
          </a:p>
        </p:txBody>
      </p:sp>
      <p:sp>
        <p:nvSpPr>
          <p:cNvPr id="87" name="TextBox 86"/>
          <p:cNvSpPr txBox="1"/>
          <p:nvPr/>
        </p:nvSpPr>
        <p:spPr>
          <a:xfrm>
            <a:off x="454295" y="4777853"/>
            <a:ext cx="1186130" cy="646331"/>
          </a:xfrm>
          <a:prstGeom prst="rect">
            <a:avLst/>
          </a:prstGeom>
          <a:noFill/>
        </p:spPr>
        <p:txBody>
          <a:bodyPr wrap="square" rtlCol="0">
            <a:spAutoFit/>
          </a:bodyPr>
          <a:lstStyle/>
          <a:p>
            <a:pPr algn="ctr"/>
            <a:r>
              <a:rPr lang="en-US" b="1" dirty="0">
                <a:solidFill>
                  <a:schemeClr val="accent3">
                    <a:lumMod val="75000"/>
                  </a:schemeClr>
                </a:solidFill>
              </a:rPr>
              <a:t>This could be you!</a:t>
            </a:r>
            <a:endParaRPr lang="en-US" b="1" dirty="0">
              <a:solidFill>
                <a:schemeClr val="accent3">
                  <a:lumMod val="75000"/>
                </a:schemeClr>
              </a:solidFill>
            </a:endParaRPr>
          </a:p>
        </p:txBody>
      </p:sp>
      <p:cxnSp>
        <p:nvCxnSpPr>
          <p:cNvPr id="90" name="Straight Arrow Connector 89"/>
          <p:cNvCxnSpPr/>
          <p:nvPr/>
        </p:nvCxnSpPr>
        <p:spPr>
          <a:xfrm flipV="1">
            <a:off x="1047360" y="4419600"/>
            <a:ext cx="0" cy="395478"/>
          </a:xfrm>
          <a:prstGeom prst="straightConnector1">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1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37534" y="955125"/>
            <a:ext cx="1277867" cy="61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4" name="Group 113"/>
          <p:cNvGrpSpPr>
            <a:grpSpLocks noChangeAspect="1"/>
          </p:cNvGrpSpPr>
          <p:nvPr/>
        </p:nvGrpSpPr>
        <p:grpSpPr>
          <a:xfrm>
            <a:off x="7045300" y="1615966"/>
            <a:ext cx="2036446" cy="670035"/>
            <a:chOff x="0" y="0"/>
            <a:chExt cx="4338636" cy="1427520"/>
          </a:xfrm>
        </p:grpSpPr>
        <p:pic>
          <p:nvPicPr>
            <p:cNvPr id="115" name="Picture 114" descr=" Biohub Logo V2.pdf"/>
            <p:cNvPicPr>
              <a:picLocks noChangeAspect="1"/>
            </p:cNvPicPr>
            <p:nvPr/>
          </p:nvPicPr>
          <p:blipFill rotWithShape="1">
            <a:blip r:embed="rId15" cstate="print">
              <a:extLst>
                <a:ext uri="{28A0092B-C50C-407E-A947-70E740481C1C}">
                  <a14:useLocalDpi xmlns:a14="http://schemas.microsoft.com/office/drawing/2010/main" val="0"/>
                </a:ext>
              </a:extLst>
            </a:blip>
            <a:srcRect l="24284" t="34388" r="58249" b="34254"/>
            <a:stretch/>
          </p:blipFill>
          <p:spPr>
            <a:xfrm>
              <a:off x="0" y="0"/>
              <a:ext cx="1413641" cy="1427520"/>
            </a:xfrm>
            <a:prstGeom prst="rect">
              <a:avLst/>
            </a:prstGeom>
            <a:effectLst>
              <a:outerShdw blurRad="50800" dist="38100" dir="2700000" algn="tl" rotWithShape="0">
                <a:prstClr val="black">
                  <a:alpha val="40000"/>
                </a:prstClr>
              </a:outerShdw>
            </a:effectLst>
          </p:spPr>
        </p:pic>
        <p:pic>
          <p:nvPicPr>
            <p:cNvPr id="116" name="Picture 115" descr=" Biohub Logo V2.pdf"/>
            <p:cNvPicPr>
              <a:picLocks noChangeAspect="1"/>
            </p:cNvPicPr>
            <p:nvPr/>
          </p:nvPicPr>
          <p:blipFill rotWithShape="1">
            <a:blip r:embed="rId15" cstate="print">
              <a:extLst>
                <a:ext uri="{28A0092B-C50C-407E-A947-70E740481C1C}">
                  <a14:useLocalDpi xmlns:a14="http://schemas.microsoft.com/office/drawing/2010/main" val="0"/>
                </a:ext>
              </a:extLst>
            </a:blip>
            <a:srcRect l="42347" t="38932" r="24934" b="38799"/>
            <a:stretch/>
          </p:blipFill>
          <p:spPr>
            <a:xfrm>
              <a:off x="1546141" y="166791"/>
              <a:ext cx="2792495" cy="1069066"/>
            </a:xfrm>
            <a:prstGeom prst="rect">
              <a:avLst/>
            </a:prstGeom>
          </p:spPr>
        </p:pic>
      </p:grpSp>
    </p:spTree>
    <p:extLst>
      <p:ext uri="{BB962C8B-B14F-4D97-AF65-F5344CB8AC3E}">
        <p14:creationId xmlns:p14="http://schemas.microsoft.com/office/powerpoint/2010/main" val="130468346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we focus on vaccinating only </a:t>
            </a:r>
            <a:r>
              <a:rPr lang="en-US" dirty="0" err="1" smtClean="0"/>
              <a:t>seropositives</a:t>
            </a:r>
            <a:r>
              <a:rPr lang="en-US" dirty="0" smtClean="0"/>
              <a:t>?</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32</a:t>
            </a:fld>
            <a:endParaRPr lang="en-US" dirty="0"/>
          </a:p>
        </p:txBody>
      </p:sp>
      <p:pic>
        <p:nvPicPr>
          <p:cNvPr id="5" name="Picture 4" descr="image_plot_vacc_seropos_gain_vacc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 y="1251284"/>
            <a:ext cx="8666259" cy="4768516"/>
          </a:xfrm>
          <a:prstGeom prst="rect">
            <a:avLst/>
          </a:prstGeom>
        </p:spPr>
      </p:pic>
      <p:pic>
        <p:nvPicPr>
          <p:cNvPr id="6" name="Picture 5" descr="image_plot_30_hosp_alon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676400"/>
            <a:ext cx="3209544" cy="3164967"/>
          </a:xfrm>
          <a:prstGeom prst="rect">
            <a:avLst/>
          </a:prstGeom>
        </p:spPr>
      </p:pic>
      <p:sp>
        <p:nvSpPr>
          <p:cNvPr id="7" name="Rectangle 6"/>
          <p:cNvSpPr/>
          <p:nvPr/>
        </p:nvSpPr>
        <p:spPr>
          <a:xfrm>
            <a:off x="4495800" y="1524000"/>
            <a:ext cx="3962400" cy="3810000"/>
          </a:xfrm>
          <a:prstGeom prst="rect">
            <a:avLst/>
          </a:prstGeom>
          <a:solidFill>
            <a:schemeClr val="bg1"/>
          </a:solidFill>
          <a:ln w="190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pic>
        <p:nvPicPr>
          <p:cNvPr id="8" name="Picture 7" descr="legend_vacc_seropos_seroneg.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92" y="2099511"/>
            <a:ext cx="1407031" cy="2832100"/>
          </a:xfrm>
          <a:prstGeom prst="rect">
            <a:avLst/>
          </a:prstGeom>
        </p:spPr>
      </p:pic>
      <p:sp>
        <p:nvSpPr>
          <p:cNvPr id="10" name="TextBox 9"/>
          <p:cNvSpPr txBox="1"/>
          <p:nvPr/>
        </p:nvSpPr>
        <p:spPr>
          <a:xfrm>
            <a:off x="4057117" y="1378803"/>
            <a:ext cx="1810283" cy="830997"/>
          </a:xfrm>
          <a:prstGeom prst="rect">
            <a:avLst/>
          </a:prstGeom>
          <a:noFill/>
        </p:spPr>
        <p:txBody>
          <a:bodyPr wrap="square" rtlCol="0">
            <a:spAutoFit/>
          </a:bodyPr>
          <a:lstStyle/>
          <a:p>
            <a:pPr algn="ctr"/>
            <a:r>
              <a:rPr lang="en-US" sz="1600" dirty="0" smtClean="0">
                <a:latin typeface="Arial"/>
                <a:cs typeface="Arial"/>
              </a:rPr>
              <a:t>Proportion of</a:t>
            </a:r>
          </a:p>
          <a:p>
            <a:pPr algn="ctr"/>
            <a:r>
              <a:rPr lang="en-US" sz="1600" dirty="0" smtClean="0">
                <a:latin typeface="Arial"/>
                <a:cs typeface="Arial"/>
              </a:rPr>
              <a:t>hospitalizations</a:t>
            </a:r>
          </a:p>
          <a:p>
            <a:pPr algn="ctr"/>
            <a:r>
              <a:rPr lang="en-US" sz="1600" dirty="0">
                <a:latin typeface="Arial"/>
                <a:cs typeface="Arial"/>
              </a:rPr>
              <a:t>a</a:t>
            </a:r>
            <a:r>
              <a:rPr lang="en-US" sz="1600" dirty="0" smtClean="0">
                <a:latin typeface="Arial"/>
                <a:cs typeface="Arial"/>
              </a:rPr>
              <a:t>verted </a:t>
            </a:r>
          </a:p>
        </p:txBody>
      </p:sp>
      <p:sp>
        <p:nvSpPr>
          <p:cNvPr id="13" name="TextBox 12"/>
          <p:cNvSpPr txBox="1"/>
          <p:nvPr/>
        </p:nvSpPr>
        <p:spPr>
          <a:xfrm>
            <a:off x="3810000" y="6290846"/>
            <a:ext cx="5375189" cy="338554"/>
          </a:xfrm>
          <a:prstGeom prst="rect">
            <a:avLst/>
          </a:prstGeom>
          <a:noFill/>
        </p:spPr>
        <p:txBody>
          <a:bodyPr wrap="none" rtlCol="0">
            <a:spAutoFit/>
          </a:bodyPr>
          <a:lstStyle/>
          <a:p>
            <a:r>
              <a:rPr lang="en-US" sz="1600" i="1" dirty="0" smtClean="0">
                <a:latin typeface="Arial"/>
                <a:cs typeface="Arial"/>
              </a:rPr>
              <a:t>Ferguson N*, Rodríguez-Barraquer I* et al. Science 2016</a:t>
            </a:r>
          </a:p>
        </p:txBody>
      </p:sp>
    </p:spTree>
    <p:extLst>
      <p:ext uri="{BB962C8B-B14F-4D97-AF65-F5344CB8AC3E}">
        <p14:creationId xmlns:p14="http://schemas.microsoft.com/office/powerpoint/2010/main" val="3089406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33</a:t>
            </a:fld>
            <a:endParaRPr lang="en-US" dirty="0"/>
          </a:p>
        </p:txBody>
      </p:sp>
      <p:sp>
        <p:nvSpPr>
          <p:cNvPr id="5" name="Rectangle 4"/>
          <p:cNvSpPr/>
          <p:nvPr/>
        </p:nvSpPr>
        <p:spPr>
          <a:xfrm>
            <a:off x="104274" y="914400"/>
            <a:ext cx="8610600" cy="2308324"/>
          </a:xfrm>
          <a:prstGeom prst="rect">
            <a:avLst/>
          </a:prstGeom>
        </p:spPr>
        <p:txBody>
          <a:bodyPr wrap="square">
            <a:spAutoFit/>
          </a:bodyPr>
          <a:lstStyle/>
          <a:p>
            <a:r>
              <a:rPr lang="en-US" sz="2400" dirty="0"/>
              <a:t>Derek </a:t>
            </a:r>
            <a:r>
              <a:rPr lang="en-US" sz="2400" dirty="0" smtClean="0"/>
              <a:t>Cummings</a:t>
            </a:r>
          </a:p>
          <a:p>
            <a:r>
              <a:rPr lang="en-US" sz="2400" dirty="0" smtClean="0"/>
              <a:t>Luis </a:t>
            </a:r>
            <a:r>
              <a:rPr lang="en-US" sz="2400" dirty="0" err="1" smtClean="0"/>
              <a:t>Mier</a:t>
            </a:r>
            <a:r>
              <a:rPr lang="en-US" sz="2400" dirty="0" smtClean="0"/>
              <a:t>-y-</a:t>
            </a:r>
            <a:r>
              <a:rPr lang="en-US" sz="2400" dirty="0" err="1" smtClean="0"/>
              <a:t>Terán</a:t>
            </a:r>
            <a:r>
              <a:rPr lang="en-US" sz="2400" dirty="0" smtClean="0"/>
              <a:t>-Romero</a:t>
            </a:r>
            <a:endParaRPr lang="en-US" sz="2400" dirty="0"/>
          </a:p>
          <a:p>
            <a:r>
              <a:rPr lang="en-US" sz="2400" dirty="0"/>
              <a:t>Henrik </a:t>
            </a:r>
            <a:r>
              <a:rPr lang="en-US" sz="2400" dirty="0" err="1" smtClean="0"/>
              <a:t>Salje</a:t>
            </a:r>
            <a:endParaRPr lang="en-US" sz="2400" dirty="0"/>
          </a:p>
          <a:p>
            <a:r>
              <a:rPr lang="en-US" sz="2400" dirty="0"/>
              <a:t>Neil Ferguson</a:t>
            </a:r>
          </a:p>
          <a:p>
            <a:r>
              <a:rPr lang="en-US" sz="2400" dirty="0" err="1"/>
              <a:t>Natsuko</a:t>
            </a:r>
            <a:r>
              <a:rPr lang="en-US" sz="2400" dirty="0"/>
              <a:t> Imai</a:t>
            </a:r>
          </a:p>
          <a:p>
            <a:endParaRPr lang="en-US" sz="2400" dirty="0"/>
          </a:p>
        </p:txBody>
      </p:sp>
    </p:spTree>
    <p:extLst>
      <p:ext uri="{BB962C8B-B14F-4D97-AF65-F5344CB8AC3E}">
        <p14:creationId xmlns:p14="http://schemas.microsoft.com/office/powerpoint/2010/main" val="1892575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9600" dirty="0" smtClean="0"/>
              <a:t> Questions?</a:t>
            </a:r>
          </a:p>
          <a:p>
            <a:pPr marL="0" indent="0" algn="ctr">
              <a:buNone/>
            </a:pPr>
            <a:r>
              <a:rPr lang="en-US" sz="4400" dirty="0" smtClean="0">
                <a:solidFill>
                  <a:srgbClr val="000090"/>
                </a:solidFill>
              </a:rPr>
              <a:t>(isabelr</a:t>
            </a:r>
            <a:r>
              <a:rPr lang="en-US" sz="4400" dirty="0">
                <a:solidFill>
                  <a:srgbClr val="000090"/>
                </a:solidFill>
              </a:rPr>
              <a:t>@</a:t>
            </a:r>
            <a:r>
              <a:rPr lang="en-US" sz="4400" dirty="0" smtClean="0">
                <a:solidFill>
                  <a:srgbClr val="000090"/>
                </a:solidFill>
              </a:rPr>
              <a:t>jhu.edu)</a:t>
            </a:r>
            <a:endParaRPr lang="en-US" sz="4400" dirty="0">
              <a:solidFill>
                <a:srgbClr val="000090"/>
              </a:solidFill>
            </a:endParaRPr>
          </a:p>
          <a:p>
            <a:pPr marL="0" indent="0" algn="ctr">
              <a:buNone/>
            </a:pPr>
            <a:endParaRPr lang="en-US" sz="9600"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34</a:t>
            </a:fld>
            <a:endParaRPr lang="en-US" dirty="0"/>
          </a:p>
        </p:txBody>
      </p:sp>
    </p:spTree>
    <p:extLst>
      <p:ext uri="{BB962C8B-B14F-4D97-AF65-F5344CB8AC3E}">
        <p14:creationId xmlns:p14="http://schemas.microsoft.com/office/powerpoint/2010/main" val="3078503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Sanofi Pasteur CYD vaccine</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35</a:t>
            </a:fld>
            <a:endParaRPr lang="en-US" dirty="0"/>
          </a:p>
        </p:txBody>
      </p:sp>
      <p:pic>
        <p:nvPicPr>
          <p:cNvPr id="6" name="Picture 5" descr="chimeric vacc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14400"/>
            <a:ext cx="7340600" cy="5201503"/>
          </a:xfrm>
          <a:prstGeom prst="rect">
            <a:avLst/>
          </a:prstGeom>
        </p:spPr>
      </p:pic>
    </p:spTree>
    <p:extLst>
      <p:ext uri="{BB962C8B-B14F-4D97-AF65-F5344CB8AC3E}">
        <p14:creationId xmlns:p14="http://schemas.microsoft.com/office/powerpoint/2010/main" val="7698547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slow path to a dengue vaccine</a:t>
            </a:r>
            <a:endParaRPr lang="en-US" dirty="0"/>
          </a:p>
        </p:txBody>
      </p:sp>
      <p:sp>
        <p:nvSpPr>
          <p:cNvPr id="3" name="Content Placeholder 2"/>
          <p:cNvSpPr>
            <a:spLocks noGrp="1"/>
          </p:cNvSpPr>
          <p:nvPr>
            <p:ph idx="1"/>
          </p:nvPr>
        </p:nvSpPr>
        <p:spPr/>
        <p:txBody>
          <a:bodyPr>
            <a:normAutofit/>
          </a:bodyPr>
          <a:lstStyle/>
          <a:p>
            <a:r>
              <a:rPr lang="en-US" dirty="0"/>
              <a:t>Risk of </a:t>
            </a:r>
            <a:r>
              <a:rPr lang="en-US" dirty="0" err="1"/>
              <a:t>immunopathogenicity</a:t>
            </a:r>
            <a:r>
              <a:rPr lang="en-US" dirty="0"/>
              <a:t> has slowed down </a:t>
            </a:r>
            <a:r>
              <a:rPr lang="en-US" dirty="0" smtClean="0"/>
              <a:t>dengue vaccine </a:t>
            </a:r>
            <a:r>
              <a:rPr lang="en-US" dirty="0"/>
              <a:t>development </a:t>
            </a:r>
            <a:r>
              <a:rPr lang="en-US" dirty="0" smtClean="0"/>
              <a:t>significantly</a:t>
            </a:r>
          </a:p>
          <a:p>
            <a:pPr marL="0" indent="0">
              <a:buNone/>
            </a:pPr>
            <a:endParaRPr lang="en-US" dirty="0"/>
          </a:p>
          <a:p>
            <a:r>
              <a:rPr lang="en-US" dirty="0"/>
              <a:t>It is thought that </a:t>
            </a:r>
            <a:r>
              <a:rPr lang="en-US" dirty="0" smtClean="0"/>
              <a:t>a vaccine </a:t>
            </a:r>
            <a:r>
              <a:rPr lang="en-US" dirty="0"/>
              <a:t>should induce a balanced protective response against the four dengue </a:t>
            </a:r>
            <a:r>
              <a:rPr lang="en-US" dirty="0" smtClean="0"/>
              <a:t>serotypes</a:t>
            </a:r>
          </a:p>
          <a:p>
            <a:pPr lvl="1"/>
            <a:r>
              <a:rPr lang="en-US" dirty="0" smtClean="0"/>
              <a:t>To avoid potentially </a:t>
            </a:r>
            <a:r>
              <a:rPr lang="en-US" dirty="0" err="1" smtClean="0"/>
              <a:t>immunopathogenic</a:t>
            </a:r>
            <a:r>
              <a:rPr lang="en-US" dirty="0"/>
              <a:t> </a:t>
            </a:r>
            <a:r>
              <a:rPr lang="en-US" dirty="0" smtClean="0"/>
              <a:t>effects of imperfect vaccines</a:t>
            </a:r>
            <a:endParaRPr lang="en-US" dirty="0"/>
          </a:p>
          <a:p>
            <a:pPr marL="914400" lvl="2" indent="0">
              <a:buNone/>
            </a:pPr>
            <a:endParaRPr lang="en-US" sz="2200" dirty="0">
              <a:solidFill>
                <a:schemeClr val="tx2">
                  <a:lumMod val="75000"/>
                </a:schemeClr>
              </a:solidFill>
            </a:endParaRPr>
          </a:p>
          <a:p>
            <a:r>
              <a:rPr lang="en-US" dirty="0" smtClean="0"/>
              <a:t>The first dengue vaccine (CYD-TV*) was recently licensed for use in several countries </a:t>
            </a:r>
          </a:p>
          <a:p>
            <a:endParaRPr lang="en-US" dirty="0"/>
          </a:p>
          <a:p>
            <a:r>
              <a:rPr lang="en-US" dirty="0" smtClean="0"/>
              <a:t>There are several other candidates in advanced stages of development</a:t>
            </a:r>
          </a:p>
        </p:txBody>
      </p:sp>
      <p:sp>
        <p:nvSpPr>
          <p:cNvPr id="4" name="Slide Number Placeholder 3"/>
          <p:cNvSpPr>
            <a:spLocks noGrp="1"/>
          </p:cNvSpPr>
          <p:nvPr>
            <p:ph type="sldNum" sz="quarter" idx="12"/>
          </p:nvPr>
        </p:nvSpPr>
        <p:spPr/>
        <p:txBody>
          <a:bodyPr/>
          <a:lstStyle/>
          <a:p>
            <a:fld id="{35E835D3-CDD5-664E-A95E-47F1C4FEE662}" type="slidenum">
              <a:rPr lang="en-US" smtClean="0"/>
              <a:pPr/>
              <a:t>4</a:t>
            </a:fld>
            <a:endParaRPr lang="en-US" dirty="0"/>
          </a:p>
        </p:txBody>
      </p:sp>
      <p:sp>
        <p:nvSpPr>
          <p:cNvPr id="6" name="TextBox 5"/>
          <p:cNvSpPr txBox="1"/>
          <p:nvPr/>
        </p:nvSpPr>
        <p:spPr>
          <a:xfrm>
            <a:off x="0" y="6290846"/>
            <a:ext cx="8019617" cy="338554"/>
          </a:xfrm>
          <a:prstGeom prst="rect">
            <a:avLst/>
          </a:prstGeom>
          <a:noFill/>
        </p:spPr>
        <p:txBody>
          <a:bodyPr wrap="none" rtlCol="0">
            <a:spAutoFit/>
          </a:bodyPr>
          <a:lstStyle/>
          <a:p>
            <a:r>
              <a:rPr lang="en-US" sz="1600" i="1" dirty="0" smtClean="0">
                <a:latin typeface="Arial"/>
                <a:cs typeface="Arial"/>
              </a:rPr>
              <a:t>*Live attenuated chimeric Yellow Fever – Dengue tetravalent vaccine (</a:t>
            </a:r>
            <a:r>
              <a:rPr lang="en-US" sz="1600" i="1" dirty="0" err="1" smtClean="0">
                <a:latin typeface="Arial"/>
                <a:cs typeface="Arial"/>
              </a:rPr>
              <a:t>Sanofi</a:t>
            </a:r>
            <a:r>
              <a:rPr lang="en-US" sz="1600" i="1" dirty="0" smtClean="0">
                <a:latin typeface="Arial"/>
                <a:cs typeface="Arial"/>
              </a:rPr>
              <a:t>-Pasteur)</a:t>
            </a:r>
          </a:p>
        </p:txBody>
      </p:sp>
    </p:spTree>
    <p:extLst>
      <p:ext uri="{BB962C8B-B14F-4D97-AF65-F5344CB8AC3E}">
        <p14:creationId xmlns:p14="http://schemas.microsoft.com/office/powerpoint/2010/main" val="3431640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5</a:t>
            </a:fld>
            <a:endParaRPr lang="en-US" dirty="0"/>
          </a:p>
        </p:txBody>
      </p:sp>
      <p:sp>
        <p:nvSpPr>
          <p:cNvPr id="5" name="Title 1"/>
          <p:cNvSpPr>
            <a:spLocks noGrp="1"/>
          </p:cNvSpPr>
          <p:nvPr>
            <p:ph type="title"/>
          </p:nvPr>
        </p:nvSpPr>
        <p:spPr>
          <a:xfrm>
            <a:off x="76200" y="-76200"/>
            <a:ext cx="8839200" cy="762000"/>
          </a:xfrm>
        </p:spPr>
        <p:txBody>
          <a:bodyPr/>
          <a:lstStyle/>
          <a:p>
            <a:r>
              <a:rPr lang="en-US" dirty="0" smtClean="0"/>
              <a:t>CYD-TV Clinical trials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27100"/>
            <a:ext cx="6400800" cy="5000878"/>
          </a:xfrm>
          <a:prstGeom prst="rect">
            <a:avLst/>
          </a:prstGeom>
        </p:spPr>
      </p:pic>
      <p:sp>
        <p:nvSpPr>
          <p:cNvPr id="7" name="TextBox 6"/>
          <p:cNvSpPr txBox="1"/>
          <p:nvPr/>
        </p:nvSpPr>
        <p:spPr>
          <a:xfrm>
            <a:off x="6569570" y="6190583"/>
            <a:ext cx="2405659" cy="338554"/>
          </a:xfrm>
          <a:prstGeom prst="rect">
            <a:avLst/>
          </a:prstGeom>
          <a:noFill/>
        </p:spPr>
        <p:txBody>
          <a:bodyPr wrap="none" rtlCol="0">
            <a:spAutoFit/>
          </a:bodyPr>
          <a:lstStyle/>
          <a:p>
            <a:r>
              <a:rPr lang="en-US" sz="1600" i="1" dirty="0" smtClean="0">
                <a:latin typeface="Arial"/>
                <a:cs typeface="Arial"/>
              </a:rPr>
              <a:t>Guy et al. Vaccine, 2015</a:t>
            </a:r>
          </a:p>
        </p:txBody>
      </p:sp>
    </p:spTree>
    <p:extLst>
      <p:ext uri="{BB962C8B-B14F-4D97-AF65-F5344CB8AC3E}">
        <p14:creationId xmlns:p14="http://schemas.microsoft.com/office/powerpoint/2010/main" val="13535639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CYD-TV Clinical trials</a:t>
            </a:r>
            <a:endParaRPr lang="en-US"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6</a:t>
            </a:fld>
            <a:endParaRPr lang="en-US" dirty="0"/>
          </a:p>
        </p:txBody>
      </p:sp>
      <p:pic>
        <p:nvPicPr>
          <p:cNvPr id="8" name="Picture 7" descr="latam_tri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401146"/>
            <a:ext cx="3810000" cy="1551854"/>
          </a:xfrm>
          <a:prstGeom prst="rect">
            <a:avLst/>
          </a:prstGeom>
          <a:ln>
            <a:solidFill>
              <a:srgbClr val="000000"/>
            </a:solidFill>
          </a:ln>
        </p:spPr>
      </p:pic>
      <p:pic>
        <p:nvPicPr>
          <p:cNvPr id="12" name="Picture 11" descr="asian_tri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 y="1724746"/>
            <a:ext cx="3797300" cy="1566510"/>
          </a:xfrm>
          <a:prstGeom prst="rect">
            <a:avLst/>
          </a:prstGeom>
          <a:ln>
            <a:solidFill>
              <a:srgbClr val="000000"/>
            </a:solidFill>
          </a:ln>
        </p:spPr>
      </p:pic>
      <p:sp>
        <p:nvSpPr>
          <p:cNvPr id="14" name="Content Placeholder 2"/>
          <p:cNvSpPr txBox="1">
            <a:spLocks/>
          </p:cNvSpPr>
          <p:nvPr/>
        </p:nvSpPr>
        <p:spPr>
          <a:xfrm>
            <a:off x="4762500" y="838200"/>
            <a:ext cx="4114800" cy="3626556"/>
          </a:xfrm>
          <a:prstGeom prst="rect">
            <a:avLst/>
          </a:prstGeom>
        </p:spPr>
        <p:txBody>
          <a:bodyPr vert="horz" lIns="91440" tIns="45720" rIns="91440" bIns="45720" rtlCol="0">
            <a:normAutofit/>
          </a:bodyPr>
          <a:lstStyle>
            <a:lvl1pPr marL="231775" indent="-231775" algn="l" defTabSz="457200" rtl="0" eaLnBrk="1" latinLnBrk="0" hangingPunct="1">
              <a:spcBef>
                <a:spcPct val="20000"/>
              </a:spcBef>
              <a:buClr>
                <a:schemeClr val="accent2"/>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2"/>
              </a:buClr>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chemeClr val="accent2"/>
              </a:buClr>
              <a:buFont typeface="Arial"/>
              <a:buChar char="•"/>
              <a:defRPr sz="1600" kern="1200">
                <a:solidFill>
                  <a:schemeClr val="accent1"/>
                </a:solidFill>
                <a:latin typeface="Arial"/>
                <a:ea typeface="+mn-ea"/>
                <a:cs typeface="Arial"/>
              </a:defRPr>
            </a:lvl3pPr>
            <a:lvl4pPr marL="16002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4pPr>
            <a:lvl5pPr marL="20574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5" name="Content Placeholder 2"/>
          <p:cNvSpPr>
            <a:spLocks noGrp="1"/>
          </p:cNvSpPr>
          <p:nvPr>
            <p:ph sz="quarter" idx="1"/>
          </p:nvPr>
        </p:nvSpPr>
        <p:spPr>
          <a:xfrm>
            <a:off x="4191000" y="838200"/>
            <a:ext cx="4724400" cy="5486399"/>
          </a:xfrm>
        </p:spPr>
        <p:txBody>
          <a:bodyPr>
            <a:normAutofit fontScale="92500" lnSpcReduction="10000"/>
          </a:bodyPr>
          <a:lstStyle/>
          <a:p>
            <a:pPr marL="0" indent="0">
              <a:buNone/>
            </a:pPr>
            <a:r>
              <a:rPr lang="en-US" b="1" dirty="0" smtClean="0"/>
              <a:t>Primary outcome:</a:t>
            </a:r>
          </a:p>
          <a:p>
            <a:r>
              <a:rPr lang="en-US" dirty="0" smtClean="0"/>
              <a:t>Vaccine efficacy against </a:t>
            </a:r>
            <a:r>
              <a:rPr lang="en-US" b="1" dirty="0" err="1" smtClean="0"/>
              <a:t>virologically</a:t>
            </a:r>
            <a:r>
              <a:rPr lang="en-US" b="1" dirty="0" smtClean="0"/>
              <a:t> confirmed symptomatic disease</a:t>
            </a:r>
            <a:r>
              <a:rPr lang="en-US" dirty="0" smtClean="0"/>
              <a:t>:  ~60%</a:t>
            </a:r>
          </a:p>
          <a:p>
            <a:r>
              <a:rPr lang="en-US" dirty="0" smtClean="0"/>
              <a:t>Safety profile similar to that of placebo</a:t>
            </a:r>
          </a:p>
          <a:p>
            <a:endParaRPr lang="en-US" dirty="0" smtClean="0"/>
          </a:p>
          <a:p>
            <a:pPr marL="0" indent="0">
              <a:buNone/>
            </a:pPr>
            <a:r>
              <a:rPr lang="en-US" b="1" dirty="0" smtClean="0"/>
              <a:t>Secondary outcomes:</a:t>
            </a:r>
            <a:endParaRPr lang="en-US" b="1" dirty="0"/>
          </a:p>
          <a:p>
            <a:r>
              <a:rPr lang="en-US" dirty="0" smtClean="0"/>
              <a:t>Heterogeneous efficacy by serotype</a:t>
            </a:r>
          </a:p>
          <a:p>
            <a:r>
              <a:rPr lang="en-US" dirty="0" smtClean="0"/>
              <a:t>High efficacy against hospitalization </a:t>
            </a:r>
          </a:p>
          <a:p>
            <a:r>
              <a:rPr lang="en-US" dirty="0" smtClean="0">
                <a:solidFill>
                  <a:srgbClr val="3366FF"/>
                </a:solidFill>
              </a:rPr>
              <a:t>Heterogeneity by immune status</a:t>
            </a:r>
          </a:p>
          <a:p>
            <a:r>
              <a:rPr lang="en-US" dirty="0" smtClean="0"/>
              <a:t>Heterogeneity by age (lower in younger age groups)</a:t>
            </a:r>
          </a:p>
          <a:p>
            <a:endParaRPr lang="en-US" dirty="0"/>
          </a:p>
        </p:txBody>
      </p:sp>
      <p:sp>
        <p:nvSpPr>
          <p:cNvPr id="17" name="TextBox 16"/>
          <p:cNvSpPr txBox="1"/>
          <p:nvPr/>
        </p:nvSpPr>
        <p:spPr>
          <a:xfrm>
            <a:off x="0" y="6290846"/>
            <a:ext cx="8031038" cy="338554"/>
          </a:xfrm>
          <a:prstGeom prst="rect">
            <a:avLst/>
          </a:prstGeom>
          <a:noFill/>
        </p:spPr>
        <p:txBody>
          <a:bodyPr wrap="none" rtlCol="0">
            <a:spAutoFit/>
          </a:bodyPr>
          <a:lstStyle/>
          <a:p>
            <a:r>
              <a:rPr lang="en-US" sz="1600" i="1" dirty="0">
                <a:latin typeface="Arial"/>
                <a:cs typeface="Arial"/>
              </a:rPr>
              <a:t>*Live attenuated chimeric Yellow Fever – </a:t>
            </a:r>
            <a:r>
              <a:rPr lang="en-US" sz="1600" i="1" dirty="0" smtClean="0">
                <a:latin typeface="Arial"/>
                <a:cs typeface="Arial"/>
              </a:rPr>
              <a:t>Dengue tetravalent vaccine (</a:t>
            </a:r>
            <a:r>
              <a:rPr lang="en-US" sz="1600" i="1" dirty="0" err="1" smtClean="0">
                <a:latin typeface="Arial"/>
                <a:cs typeface="Arial"/>
              </a:rPr>
              <a:t>Sanofi</a:t>
            </a:r>
            <a:r>
              <a:rPr lang="en-US" sz="1600" i="1" dirty="0" smtClean="0">
                <a:latin typeface="Arial"/>
                <a:cs typeface="Arial"/>
              </a:rPr>
              <a:t>-Pasteur)</a:t>
            </a:r>
          </a:p>
        </p:txBody>
      </p:sp>
    </p:spTree>
    <p:extLst>
      <p:ext uri="{BB962C8B-B14F-4D97-AF65-F5344CB8AC3E}">
        <p14:creationId xmlns:p14="http://schemas.microsoft.com/office/powerpoint/2010/main" val="2144336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7</a:t>
            </a:fld>
            <a:endParaRPr lang="en-US" dirty="0"/>
          </a:p>
        </p:txBody>
      </p:sp>
      <p:pic>
        <p:nvPicPr>
          <p:cNvPr id="5" name="Picture 4" descr="long_te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62100"/>
            <a:ext cx="4302858" cy="1752600"/>
          </a:xfrm>
          <a:prstGeom prst="rect">
            <a:avLst/>
          </a:prstGeom>
          <a:ln>
            <a:solidFill>
              <a:srgbClr val="000000"/>
            </a:solidFill>
          </a:ln>
        </p:spPr>
      </p:pic>
      <p:sp>
        <p:nvSpPr>
          <p:cNvPr id="6" name="Content Placeholder 2"/>
          <p:cNvSpPr txBox="1">
            <a:spLocks/>
          </p:cNvSpPr>
          <p:nvPr/>
        </p:nvSpPr>
        <p:spPr>
          <a:xfrm>
            <a:off x="4800600" y="1219200"/>
            <a:ext cx="4267200" cy="4800600"/>
          </a:xfrm>
          <a:prstGeom prst="rect">
            <a:avLst/>
          </a:prstGeom>
        </p:spPr>
        <p:txBody>
          <a:bodyPr vert="horz" lIns="91440" tIns="45720" rIns="91440" bIns="45720" rtlCol="0">
            <a:noAutofit/>
          </a:bodyPr>
          <a:lstStyle>
            <a:lvl1pPr marL="231775" indent="-231775" algn="l" defTabSz="457200" rtl="0" eaLnBrk="1" latinLnBrk="0" hangingPunct="1">
              <a:spcBef>
                <a:spcPct val="20000"/>
              </a:spcBef>
              <a:buClr>
                <a:schemeClr val="accent2"/>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2"/>
              </a:buClr>
              <a:buFont typeface="Arial"/>
              <a:buChar char="–"/>
              <a:defRPr sz="20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chemeClr val="accent2"/>
              </a:buClr>
              <a:buFont typeface="Arial"/>
              <a:buChar char="•"/>
              <a:defRPr sz="1600" kern="1200">
                <a:solidFill>
                  <a:schemeClr val="accent1"/>
                </a:solidFill>
                <a:latin typeface="Arial"/>
                <a:ea typeface="+mn-ea"/>
                <a:cs typeface="Arial"/>
              </a:defRPr>
            </a:lvl3pPr>
            <a:lvl4pPr marL="16002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4pPr>
            <a:lvl5pPr marL="2057400" indent="-228600" algn="l" defTabSz="457200" rtl="0" eaLnBrk="1" latinLnBrk="0" hangingPunct="1">
              <a:spcBef>
                <a:spcPct val="20000"/>
              </a:spcBef>
              <a:buClr>
                <a:schemeClr val="accent2"/>
              </a:buClr>
              <a:buFont typeface="Arial"/>
              <a:buChar char="»"/>
              <a:defRPr sz="140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Long term follow-up</a:t>
            </a:r>
          </a:p>
          <a:p>
            <a:r>
              <a:rPr lang="en-US" dirty="0" smtClean="0"/>
              <a:t>First year of hospital based long-term follow-up (ongoing)</a:t>
            </a:r>
          </a:p>
          <a:p>
            <a:r>
              <a:rPr lang="en-US" dirty="0" smtClean="0"/>
              <a:t>RR of hospitalization</a:t>
            </a:r>
            <a:r>
              <a:rPr lang="en-US" b="1" dirty="0" smtClean="0"/>
              <a:t> </a:t>
            </a:r>
            <a:r>
              <a:rPr lang="en-US" b="1" dirty="0" smtClean="0">
                <a:solidFill>
                  <a:srgbClr val="3366FF"/>
                </a:solidFill>
              </a:rPr>
              <a:t>7.5x </a:t>
            </a:r>
            <a:r>
              <a:rPr lang="en-US" dirty="0" smtClean="0"/>
              <a:t>higher in children aged 2-5y</a:t>
            </a:r>
          </a:p>
          <a:p>
            <a:r>
              <a:rPr lang="en-US" dirty="0" smtClean="0"/>
              <a:t>Still protective in other age groups but lower protection than before</a:t>
            </a:r>
          </a:p>
        </p:txBody>
      </p:sp>
      <p:sp>
        <p:nvSpPr>
          <p:cNvPr id="7" name="Title 1"/>
          <p:cNvSpPr>
            <a:spLocks noGrp="1"/>
          </p:cNvSpPr>
          <p:nvPr>
            <p:ph type="title"/>
          </p:nvPr>
        </p:nvSpPr>
        <p:spPr>
          <a:xfrm>
            <a:off x="76200" y="-76200"/>
            <a:ext cx="8839200" cy="762000"/>
          </a:xfrm>
        </p:spPr>
        <p:txBody>
          <a:bodyPr/>
          <a:lstStyle/>
          <a:p>
            <a:r>
              <a:rPr lang="en-US" dirty="0" smtClean="0"/>
              <a:t>CYD-TV Long term follow-up</a:t>
            </a:r>
            <a:endParaRPr lang="en-US" dirty="0"/>
          </a:p>
        </p:txBody>
      </p:sp>
    </p:spTree>
    <p:extLst>
      <p:ext uri="{BB962C8B-B14F-4D97-AF65-F5344CB8AC3E}">
        <p14:creationId xmlns:p14="http://schemas.microsoft.com/office/powerpoint/2010/main" val="32994112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E835D3-CDD5-664E-A95E-47F1C4FEE662}" type="slidenum">
              <a:rPr lang="en-US" smtClean="0"/>
              <a:pPr/>
              <a:t>8</a:t>
            </a:fld>
            <a:endParaRPr lang="en-US" dirty="0"/>
          </a:p>
        </p:txBody>
      </p:sp>
      <p:pic>
        <p:nvPicPr>
          <p:cNvPr id="5" name="Picture 4" descr="Long_ter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53" y="1143000"/>
            <a:ext cx="8694547" cy="4211845"/>
          </a:xfrm>
          <a:prstGeom prst="rect">
            <a:avLst/>
          </a:prstGeom>
        </p:spPr>
      </p:pic>
      <p:sp>
        <p:nvSpPr>
          <p:cNvPr id="6" name="Title 1"/>
          <p:cNvSpPr>
            <a:spLocks noGrp="1"/>
          </p:cNvSpPr>
          <p:nvPr>
            <p:ph type="title"/>
          </p:nvPr>
        </p:nvSpPr>
        <p:spPr>
          <a:xfrm>
            <a:off x="76200" y="-76200"/>
            <a:ext cx="8839200" cy="762000"/>
          </a:xfrm>
        </p:spPr>
        <p:txBody>
          <a:bodyPr/>
          <a:lstStyle/>
          <a:p>
            <a:r>
              <a:rPr lang="en-US" dirty="0" smtClean="0"/>
              <a:t>CYD-TV Long term follow-up</a:t>
            </a:r>
            <a:endParaRPr lang="en-US" dirty="0"/>
          </a:p>
        </p:txBody>
      </p:sp>
    </p:spTree>
    <p:extLst>
      <p:ext uri="{BB962C8B-B14F-4D97-AF65-F5344CB8AC3E}">
        <p14:creationId xmlns:p14="http://schemas.microsoft.com/office/powerpoint/2010/main" val="14844103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839200" cy="5486400"/>
          </a:xfrm>
        </p:spPr>
        <p:txBody>
          <a:bodyPr>
            <a:normAutofit lnSpcReduction="10000"/>
          </a:bodyPr>
          <a:lstStyle/>
          <a:p>
            <a:pPr marL="0" indent="0" algn="ctr">
              <a:buNone/>
            </a:pPr>
            <a:endParaRPr lang="en-US" sz="3600" dirty="0"/>
          </a:p>
          <a:p>
            <a:pPr marL="0" indent="0" algn="ctr">
              <a:buNone/>
            </a:pPr>
            <a:r>
              <a:rPr lang="en-US" sz="3600" dirty="0" smtClean="0"/>
              <a:t>Should a vaccine with these characteristics be licensed and rolled-out</a:t>
            </a:r>
            <a:r>
              <a:rPr lang="en-US" sz="3600" dirty="0" smtClean="0"/>
              <a:t>?</a:t>
            </a:r>
          </a:p>
          <a:p>
            <a:pPr marL="0" indent="0" algn="ctr">
              <a:buNone/>
            </a:pPr>
            <a:endParaRPr lang="en-US" sz="3600" dirty="0" smtClean="0"/>
          </a:p>
          <a:p>
            <a:pPr marL="0" indent="0" algn="ctr">
              <a:buNone/>
            </a:pPr>
            <a:r>
              <a:rPr lang="en-US" sz="3600" dirty="0"/>
              <a:t>H</a:t>
            </a:r>
            <a:r>
              <a:rPr lang="en-US" sz="3600" dirty="0" smtClean="0"/>
              <a:t>ow would you roll it out?</a:t>
            </a:r>
          </a:p>
          <a:p>
            <a:pPr marL="0" indent="0" algn="ctr">
              <a:buNone/>
            </a:pPr>
            <a:endParaRPr lang="en-US" sz="3600" dirty="0"/>
          </a:p>
          <a:p>
            <a:pPr marL="0" indent="0" algn="ctr">
              <a:buNone/>
            </a:pPr>
            <a:r>
              <a:rPr lang="en-US" sz="3600" dirty="0"/>
              <a:t>What would be the potential impact of vaccine with these characteristics at the population level?</a:t>
            </a:r>
          </a:p>
          <a:p>
            <a:pPr marL="0" indent="0" algn="ctr">
              <a:buNone/>
            </a:pPr>
            <a:endParaRPr lang="en-US" sz="3600" dirty="0"/>
          </a:p>
        </p:txBody>
      </p:sp>
      <p:sp>
        <p:nvSpPr>
          <p:cNvPr id="4" name="Slide Number Placeholder 3"/>
          <p:cNvSpPr>
            <a:spLocks noGrp="1"/>
          </p:cNvSpPr>
          <p:nvPr>
            <p:ph type="sldNum" sz="quarter" idx="12"/>
          </p:nvPr>
        </p:nvSpPr>
        <p:spPr/>
        <p:txBody>
          <a:bodyPr/>
          <a:lstStyle/>
          <a:p>
            <a:fld id="{35E835D3-CDD5-664E-A95E-47F1C4FEE662}" type="slidenum">
              <a:rPr lang="en-US" smtClean="0"/>
              <a:pPr/>
              <a:t>9</a:t>
            </a:fld>
            <a:endParaRPr lang="en-US" dirty="0"/>
          </a:p>
        </p:txBody>
      </p:sp>
      <p:sp>
        <p:nvSpPr>
          <p:cNvPr id="5" name="Title 1"/>
          <p:cNvSpPr>
            <a:spLocks noGrp="1"/>
          </p:cNvSpPr>
          <p:nvPr>
            <p:ph type="title"/>
          </p:nvPr>
        </p:nvSpPr>
        <p:spPr>
          <a:xfrm>
            <a:off x="76200" y="-76200"/>
            <a:ext cx="8839200" cy="762000"/>
          </a:xfrm>
        </p:spPr>
        <p:txBody>
          <a:bodyPr/>
          <a:lstStyle/>
          <a:p>
            <a:r>
              <a:rPr lang="en-US" dirty="0" smtClean="0"/>
              <a:t>Key Questions</a:t>
            </a:r>
            <a:endParaRPr lang="en-US" dirty="0"/>
          </a:p>
        </p:txBody>
      </p:sp>
    </p:spTree>
    <p:extLst>
      <p:ext uri="{BB962C8B-B14F-4D97-AF65-F5344CB8AC3E}">
        <p14:creationId xmlns:p14="http://schemas.microsoft.com/office/powerpoint/2010/main" val="144274698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job_talk_v1">
  <a:themeElements>
    <a:clrScheme name="Custom 4">
      <a:dk1>
        <a:sysClr val="windowText" lastClr="000000"/>
      </a:dk1>
      <a:lt1>
        <a:sysClr val="window" lastClr="FFFFFF"/>
      </a:lt1>
      <a:dk2>
        <a:srgbClr val="1F497D"/>
      </a:dk2>
      <a:lt2>
        <a:srgbClr val="EEECE1"/>
      </a:lt2>
      <a:accent1>
        <a:srgbClr val="15366E"/>
      </a:accent1>
      <a:accent2>
        <a:srgbClr val="725E12"/>
      </a:accent2>
      <a:accent3>
        <a:srgbClr val="58759F"/>
      </a:accent3>
      <a:accent4>
        <a:srgbClr val="C4CFD2"/>
      </a:accent4>
      <a:accent5>
        <a:srgbClr val="7F7F7F"/>
      </a:accent5>
      <a:accent6>
        <a:srgbClr val="12446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tx2"/>
            </a:gs>
            <a:gs pos="100000">
              <a:schemeClr val="tx2">
                <a:lumMod val="75000"/>
              </a:schemeClr>
            </a:gs>
          </a:gsLst>
          <a:lin ang="3540000" scaled="0"/>
          <a:tileRect/>
        </a:gradFill>
        <a:ln w="19050" cap="flat" cmpd="sng" algn="ctr">
          <a:solidFill>
            <a:schemeClr val="accent2"/>
          </a:solidFill>
          <a:prstDash val="solid"/>
          <a:round/>
          <a:headEnd type="none" w="med" len="med"/>
          <a:tailEnd type="none" w="med" len="med"/>
        </a:ln>
        <a:effectLst/>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31750" cap="flat" cmpd="sng" algn="ctr">
          <a:solidFill>
            <a:schemeClr val="accent5">
              <a:lumMod val="75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A145F7D1E0524D97A27BF7B928F430" ma:contentTypeVersion="1" ma:contentTypeDescription="Create a new document." ma:contentTypeScope="" ma:versionID="745ad0c4a5af382f5c4a5bd28efdc81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6DD45B34-6E80-4539-A4DA-712B9F7C2BBD}">
  <ds:schemaRefs>
    <ds:schemaRef ds:uri="http://schemas.microsoft.com/sharepoint/v3/contenttype/forms"/>
  </ds:schemaRefs>
</ds:datastoreItem>
</file>

<file path=customXml/itemProps2.xml><?xml version="1.0" encoding="utf-8"?>
<ds:datastoreItem xmlns:ds="http://schemas.openxmlformats.org/officeDocument/2006/customXml" ds:itemID="{EEDBAA58-04F6-416F-8FE4-56466EFA20E6}">
  <ds:schemaRefs>
    <ds:schemaRef ds:uri="http://schemas.microsoft.com/office/2006/metadata/properties"/>
    <ds:schemaRef ds:uri="http://schemas.microsoft.com/sharepoint/v3"/>
  </ds:schemaRefs>
</ds:datastoreItem>
</file>

<file path=customXml/itemProps3.xml><?xml version="1.0" encoding="utf-8"?>
<ds:datastoreItem xmlns:ds="http://schemas.openxmlformats.org/officeDocument/2006/customXml" ds:itemID="{82DC6155-2043-401F-B6B6-B128C376BB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67916</TotalTime>
  <Words>1865</Words>
  <Application>Microsoft Macintosh PowerPoint</Application>
  <PresentationFormat>On-screen Show (4:3)</PresentationFormat>
  <Paragraphs>333</Paragraphs>
  <Slides>35</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Symbol</vt:lpstr>
      <vt:lpstr>Arial</vt:lpstr>
      <vt:lpstr>job_talk_v1</vt:lpstr>
      <vt:lpstr>Predicting intensities of Zika infection and microcephaly using transmission intensities of other arboviruses </vt:lpstr>
      <vt:lpstr>Dengue is the most rapidly spreading arboviral disease</vt:lpstr>
      <vt:lpstr>Dengue basics</vt:lpstr>
      <vt:lpstr>The slow path to a dengue vaccine</vt:lpstr>
      <vt:lpstr>CYD-TV Clinical trials</vt:lpstr>
      <vt:lpstr>CYD-TV Clinical trials</vt:lpstr>
      <vt:lpstr>CYD-TV Long term follow-up</vt:lpstr>
      <vt:lpstr>CYD-TV Long term follow-up</vt:lpstr>
      <vt:lpstr>Key Questions</vt:lpstr>
      <vt:lpstr>PowerPoint Presentation</vt:lpstr>
      <vt:lpstr>Challenges in the interpretation of vaccine trials</vt:lpstr>
      <vt:lpstr>Challenges in the interpretation of vaccine trials</vt:lpstr>
      <vt:lpstr>Modeling the potential impact of CYD-TV</vt:lpstr>
      <vt:lpstr>Proposed mode of action of CYD-TV vaccine</vt:lpstr>
      <vt:lpstr>Model fits publicly available trial data well</vt:lpstr>
      <vt:lpstr>Simulating the potential impact of vaccine roll-out in different settings</vt:lpstr>
      <vt:lpstr>Different settings have different levels of endemicity</vt:lpstr>
      <vt:lpstr>Vaccination could lead to positive or negative impacts</vt:lpstr>
      <vt:lpstr>Overall vaccine impact hides enormous heterogeneity</vt:lpstr>
      <vt:lpstr>What proportion should be seropositive to avoid negative impacts?</vt:lpstr>
      <vt:lpstr>PowerPoint Presentation</vt:lpstr>
      <vt:lpstr>Reference scenario: cases averted (%) over 30 years</vt:lpstr>
      <vt:lpstr>WHO SAGE on immunization: April 12-14 2016</vt:lpstr>
      <vt:lpstr>PowerPoint Presentation</vt:lpstr>
      <vt:lpstr>Large heterogeneity in dengue transmission</vt:lpstr>
      <vt:lpstr>Using case data to estimate seroprevalence</vt:lpstr>
      <vt:lpstr>Predicted target vaccination age (70% seropositivity)</vt:lpstr>
      <vt:lpstr>How to target vaccination?</vt:lpstr>
      <vt:lpstr>Dengue transmission map: Web tool</vt:lpstr>
      <vt:lpstr>Summary and conclusions</vt:lpstr>
      <vt:lpstr>PowerPoint Presentation</vt:lpstr>
      <vt:lpstr>Should we focus on vaccinating only seropositives?</vt:lpstr>
      <vt:lpstr>Acknowledgements</vt:lpstr>
      <vt:lpstr>PowerPoint Presentation</vt:lpstr>
      <vt:lpstr>Sanofi Pasteur CYD vaccine</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Johns Hopkins University Template</dc:title>
  <dc:subject/>
  <dc:creator>Davvi Chrzastek</dc:creator>
  <cp:keywords/>
  <dc:description/>
  <cp:lastModifiedBy>Isabel Rodriguez-Barraquer</cp:lastModifiedBy>
  <cp:revision>1532</cp:revision>
  <cp:lastPrinted>2011-11-09T15:14:56Z</cp:lastPrinted>
  <dcterms:created xsi:type="dcterms:W3CDTF">2011-11-16T22:29:05Z</dcterms:created>
  <dcterms:modified xsi:type="dcterms:W3CDTF">2017-04-20T20:25:51Z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0x01010074A145F7D1E0524D97A27BF7B928F430</vt:lpwstr>
  </property>
</Properties>
</file>