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22.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94" r:id="rId2"/>
    <p:sldId id="322" r:id="rId3"/>
    <p:sldId id="317" r:id="rId4"/>
    <p:sldId id="278" r:id="rId5"/>
    <p:sldId id="305" r:id="rId6"/>
    <p:sldId id="307" r:id="rId7"/>
    <p:sldId id="299" r:id="rId8"/>
    <p:sldId id="308" r:id="rId9"/>
    <p:sldId id="310" r:id="rId10"/>
    <p:sldId id="309" r:id="rId11"/>
    <p:sldId id="311" r:id="rId12"/>
    <p:sldId id="327" r:id="rId13"/>
    <p:sldId id="312" r:id="rId14"/>
    <p:sldId id="318" r:id="rId15"/>
    <p:sldId id="313" r:id="rId16"/>
    <p:sldId id="315" r:id="rId17"/>
    <p:sldId id="321" r:id="rId18"/>
    <p:sldId id="320" r:id="rId19"/>
    <p:sldId id="323" r:id="rId20"/>
    <p:sldId id="324" r:id="rId21"/>
    <p:sldId id="325" r:id="rId22"/>
    <p:sldId id="326" r:id="rId23"/>
    <p:sldId id="303" r:id="rId24"/>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1617">
          <p15:clr>
            <a:srgbClr val="A4A3A4"/>
          </p15:clr>
        </p15:guide>
        <p15:guide id="2" orient="horz" pos="110">
          <p15:clr>
            <a:srgbClr val="A4A3A4"/>
          </p15:clr>
        </p15:guide>
        <p15:guide id="3" pos="2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CC"/>
    <a:srgbClr val="92C6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05" autoAdjust="0"/>
    <p:restoredTop sz="94027" autoAdjust="0"/>
  </p:normalViewPr>
  <p:slideViewPr>
    <p:cSldViewPr snapToGrid="0">
      <p:cViewPr varScale="1">
        <p:scale>
          <a:sx n="94" d="100"/>
          <a:sy n="94" d="100"/>
        </p:scale>
        <p:origin x="714" y="36"/>
      </p:cViewPr>
      <p:guideLst>
        <p:guide orient="horz" pos="1617"/>
        <p:guide orient="horz" pos="110"/>
        <p:guide pos="229"/>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0F7F0950-DD71-48EC-948F-2D6829375BC3}" type="slidenum">
              <a:rPr lang="en-US" altLang="en-US"/>
              <a:pPr/>
              <a:t>‹#›</a:t>
            </a:fld>
            <a:endParaRPr lang="en-US" altLang="en-US"/>
          </a:p>
        </p:txBody>
      </p:sp>
    </p:spTree>
    <p:extLst>
      <p:ext uri="{BB962C8B-B14F-4D97-AF65-F5344CB8AC3E}">
        <p14:creationId xmlns:p14="http://schemas.microsoft.com/office/powerpoint/2010/main" val="38475621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GBD currently provides</a:t>
            </a:r>
            <a:r>
              <a:rPr lang="en-US" baseline="0" dirty="0" smtClean="0"/>
              <a:t> subnational estimates for 11 countries.</a:t>
            </a:r>
            <a:endParaRPr lang="en-US" dirty="0"/>
          </a:p>
        </p:txBody>
      </p:sp>
      <p:sp>
        <p:nvSpPr>
          <p:cNvPr id="4" name="Slide Number Placeholder 3"/>
          <p:cNvSpPr>
            <a:spLocks noGrp="1"/>
          </p:cNvSpPr>
          <p:nvPr>
            <p:ph type="sldNum" sz="quarter" idx="10"/>
          </p:nvPr>
        </p:nvSpPr>
        <p:spPr/>
        <p:txBody>
          <a:bodyPr/>
          <a:lstStyle/>
          <a:p>
            <a:fld id="{625D0612-7EBA-6746-98B3-3722F1686438}" type="slidenum">
              <a:rPr lang="en-US" smtClean="0"/>
              <a:t>3</a:t>
            </a:fld>
            <a:endParaRPr lang="en-US" dirty="0"/>
          </a:p>
        </p:txBody>
      </p:sp>
    </p:spTree>
    <p:extLst>
      <p:ext uri="{BB962C8B-B14F-4D97-AF65-F5344CB8AC3E}">
        <p14:creationId xmlns:p14="http://schemas.microsoft.com/office/powerpoint/2010/main" val="567575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xfrm>
            <a:off x="381000" y="685800"/>
            <a:ext cx="6096000" cy="3429000"/>
          </a:xfrm>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latin typeface="Arial" pitchFamily="34" charset="0"/>
              </a:rPr>
              <a:t>The</a:t>
            </a:r>
            <a:r>
              <a:rPr lang="en-US" altLang="en-US" baseline="0" dirty="0" smtClean="0">
                <a:latin typeface="Arial" pitchFamily="34" charset="0"/>
              </a:rPr>
              <a:t> GBD Brazil collaborators completed extensive subnational burden estimation for the 26 states and Federal District. The current work aims to make these estimates for the &gt;5500 municipalities in Brazil</a:t>
            </a:r>
            <a:endParaRPr lang="en-US" altLang="en-US" dirty="0" smtClean="0">
              <a:latin typeface="Arial" pitchFamily="34" charset="0"/>
            </a:endParaRPr>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6CC7DC11-E271-475F-8F05-50DF6EF9969A}" type="slidenum">
              <a:rPr lang="en-US" altLang="en-US"/>
              <a:pPr>
                <a:spcBef>
                  <a:spcPct val="0"/>
                </a:spcBef>
              </a:pPr>
              <a:t>4</a:t>
            </a:fld>
            <a:endParaRPr lang="en-US" altLang="en-US"/>
          </a:p>
        </p:txBody>
      </p:sp>
    </p:spTree>
    <p:extLst>
      <p:ext uri="{BB962C8B-B14F-4D97-AF65-F5344CB8AC3E}">
        <p14:creationId xmlns:p14="http://schemas.microsoft.com/office/powerpoint/2010/main" val="4213492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One thousand draws (i.e. candidate maps) were sampled from the posterior distributions of modelled parameters. Point estimates were produced from the mean of these draws, and uncertainty intervals were generated from the 2.5</a:t>
            </a:r>
            <a:r>
              <a:rPr lang="en-US" sz="1200" kern="1200" baseline="30000" dirty="0" smtClean="0">
                <a:solidFill>
                  <a:schemeClr val="tx1"/>
                </a:solidFill>
                <a:effectLst/>
                <a:latin typeface="Arial" charset="0"/>
                <a:ea typeface="+mn-ea"/>
                <a:cs typeface="+mn-cs"/>
              </a:rPr>
              <a:t>th</a:t>
            </a:r>
            <a:r>
              <a:rPr lang="en-US" sz="1200" kern="1200" dirty="0" smtClean="0">
                <a:solidFill>
                  <a:schemeClr val="tx1"/>
                </a:solidFill>
                <a:effectLst/>
                <a:latin typeface="Arial" charset="0"/>
                <a:ea typeface="+mn-ea"/>
                <a:cs typeface="+mn-cs"/>
              </a:rPr>
              <a:t> to 97.5</a:t>
            </a:r>
            <a:r>
              <a:rPr lang="en-US" sz="1200" kern="1200" baseline="30000" dirty="0" smtClean="0">
                <a:solidFill>
                  <a:schemeClr val="tx1"/>
                </a:solidFill>
                <a:effectLst/>
                <a:latin typeface="Arial" charset="0"/>
                <a:ea typeface="+mn-ea"/>
                <a:cs typeface="+mn-cs"/>
              </a:rPr>
              <a:t>th</a:t>
            </a:r>
            <a:r>
              <a:rPr lang="en-US" sz="1200" kern="1200" dirty="0" smtClean="0">
                <a:solidFill>
                  <a:schemeClr val="tx1"/>
                </a:solidFill>
                <a:effectLst/>
                <a:latin typeface="Arial" charset="0"/>
                <a:ea typeface="+mn-ea"/>
                <a:cs typeface="+mn-cs"/>
              </a:rPr>
              <a:t> percentiles for each age, sex, year, municipality, and cause.</a:t>
            </a:r>
            <a:endParaRPr lang="en-US" dirty="0"/>
          </a:p>
        </p:txBody>
      </p:sp>
      <p:sp>
        <p:nvSpPr>
          <p:cNvPr id="4" name="Slide Number Placeholder 3"/>
          <p:cNvSpPr>
            <a:spLocks noGrp="1"/>
          </p:cNvSpPr>
          <p:nvPr>
            <p:ph type="sldNum" sz="quarter" idx="10"/>
          </p:nvPr>
        </p:nvSpPr>
        <p:spPr/>
        <p:txBody>
          <a:bodyPr/>
          <a:lstStyle/>
          <a:p>
            <a:fld id="{0F7F0950-DD71-48EC-948F-2D6829375BC3}" type="slidenum">
              <a:rPr lang="en-US" altLang="en-US" smtClean="0"/>
              <a:pPr/>
              <a:t>9</a:t>
            </a:fld>
            <a:endParaRPr lang="en-US" altLang="en-US"/>
          </a:p>
        </p:txBody>
      </p:sp>
    </p:spTree>
    <p:extLst>
      <p:ext uri="{BB962C8B-B14F-4D97-AF65-F5344CB8AC3E}">
        <p14:creationId xmlns:p14="http://schemas.microsoft.com/office/powerpoint/2010/main" val="2939956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National age-</a:t>
            </a:r>
            <a:r>
              <a:rPr lang="en-US" sz="1200" kern="1200" dirty="0" err="1" smtClean="0">
                <a:solidFill>
                  <a:schemeClr val="tx1"/>
                </a:solidFill>
                <a:effectLst/>
                <a:latin typeface="Arial" charset="0"/>
                <a:ea typeface="+mn-ea"/>
                <a:cs typeface="+mn-cs"/>
              </a:rPr>
              <a:t>standardised</a:t>
            </a:r>
            <a:r>
              <a:rPr lang="en-US" sz="1200" kern="1200" dirty="0" smtClean="0">
                <a:solidFill>
                  <a:schemeClr val="tx1"/>
                </a:solidFill>
                <a:effectLst/>
                <a:latin typeface="Arial" charset="0"/>
                <a:ea typeface="+mn-ea"/>
                <a:cs typeface="+mn-cs"/>
              </a:rPr>
              <a:t> mortality due to TB in persons without HIV decreased by nearly 50% from 6.7 (95% UI 6.5 – 6.9) deaths per 100,000 in 2001 to 3.5 (95% UI 3.4 – 3.6) deaths per 100,000 in 2015 among men, and from 2.3 (95% UI 2.2 – 2.4) deaths per 100,000 in 2001 to 1.2 (95% UI 1.1 – 1.2) deaths per 100,000 in 2015 among women. National age-</a:t>
            </a:r>
            <a:r>
              <a:rPr lang="en-US" sz="1200" kern="1200" dirty="0" err="1" smtClean="0">
                <a:solidFill>
                  <a:schemeClr val="tx1"/>
                </a:solidFill>
                <a:effectLst/>
                <a:latin typeface="Arial" charset="0"/>
                <a:ea typeface="+mn-ea"/>
                <a:cs typeface="+mn-cs"/>
              </a:rPr>
              <a:t>standardised</a:t>
            </a:r>
            <a:r>
              <a:rPr lang="en-US" sz="1200" kern="1200" dirty="0" smtClean="0">
                <a:solidFill>
                  <a:schemeClr val="tx1"/>
                </a:solidFill>
                <a:effectLst/>
                <a:latin typeface="Arial" charset="0"/>
                <a:ea typeface="+mn-ea"/>
                <a:cs typeface="+mn-cs"/>
              </a:rPr>
              <a:t> mortality due to HIV was 11.0 (95% UI 10.8 – 11.2) deaths per 100,000 in 2001 versus 8.6 (95% UI 8.5 – 8.8) deaths per 100,000 in 2015 among men, and 5.0 (95% UI 4.8 – 5.1) deaths per 100,000 in 2001 versus 4.4 (95% UI 4.2 – 4.5) deaths in 2015 among women. </a:t>
            </a:r>
            <a:r>
              <a:rPr lang="en-US" dirty="0" smtClean="0"/>
              <a:t>Large geographic</a:t>
            </a:r>
            <a:r>
              <a:rPr lang="en-US" baseline="0" dirty="0" smtClean="0"/>
              <a:t> variation in TB and HIV mortality, with the municipalities in the worst decile for TB and HIV mortality had a mortality rate more than twice as high as municipalities in the best 10%. Mortality rates within states varied as much as within the nation as a whole. Consistent with past studies and known epidemiologic patterns, we also found a much higher burden of TB and HIV mortality in men than in women.</a:t>
            </a:r>
            <a:endParaRPr lang="en-US" dirty="0"/>
          </a:p>
        </p:txBody>
      </p:sp>
      <p:sp>
        <p:nvSpPr>
          <p:cNvPr id="4" name="Slide Number Placeholder 3"/>
          <p:cNvSpPr>
            <a:spLocks noGrp="1"/>
          </p:cNvSpPr>
          <p:nvPr>
            <p:ph type="sldNum" sz="quarter" idx="10"/>
          </p:nvPr>
        </p:nvSpPr>
        <p:spPr/>
        <p:txBody>
          <a:bodyPr/>
          <a:lstStyle/>
          <a:p>
            <a:fld id="{0F7F0950-DD71-48EC-948F-2D6829375BC3}" type="slidenum">
              <a:rPr lang="en-US" altLang="en-US" smtClean="0"/>
              <a:pPr/>
              <a:t>10</a:t>
            </a:fld>
            <a:endParaRPr lang="en-US" altLang="en-US"/>
          </a:p>
        </p:txBody>
      </p:sp>
    </p:spTree>
    <p:extLst>
      <p:ext uri="{BB962C8B-B14F-4D97-AF65-F5344CB8AC3E}">
        <p14:creationId xmlns:p14="http://schemas.microsoft.com/office/powerpoint/2010/main" val="2698017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was geographic consistency</a:t>
            </a:r>
            <a:r>
              <a:rPr lang="en-US" baseline="0" dirty="0" smtClean="0"/>
              <a:t> over time for TB. </a:t>
            </a:r>
            <a:r>
              <a:rPr lang="en-US" dirty="0" smtClean="0"/>
              <a:t>More than 70% of municipalities</a:t>
            </a:r>
            <a:r>
              <a:rPr lang="en-US" baseline="0" dirty="0" smtClean="0"/>
              <a:t> in the worst decile for TB in 2001 were still there in 2015. There was less consistency for HIV, where 50 and 60% (men and women respectively) were in worse decile in 2001 and 2015.</a:t>
            </a:r>
            <a:endParaRPr lang="en-US" dirty="0"/>
          </a:p>
        </p:txBody>
      </p:sp>
      <p:sp>
        <p:nvSpPr>
          <p:cNvPr id="4" name="Slide Number Placeholder 3"/>
          <p:cNvSpPr>
            <a:spLocks noGrp="1"/>
          </p:cNvSpPr>
          <p:nvPr>
            <p:ph type="sldNum" sz="quarter" idx="10"/>
          </p:nvPr>
        </p:nvSpPr>
        <p:spPr/>
        <p:txBody>
          <a:bodyPr/>
          <a:lstStyle/>
          <a:p>
            <a:fld id="{0F7F0950-DD71-48EC-948F-2D6829375BC3}" type="slidenum">
              <a:rPr lang="en-US" altLang="en-US" smtClean="0"/>
              <a:pPr/>
              <a:t>11</a:t>
            </a:fld>
            <a:endParaRPr lang="en-US" altLang="en-US"/>
          </a:p>
        </p:txBody>
      </p:sp>
    </p:spTree>
    <p:extLst>
      <p:ext uri="{BB962C8B-B14F-4D97-AF65-F5344CB8AC3E}">
        <p14:creationId xmlns:p14="http://schemas.microsoft.com/office/powerpoint/2010/main" val="1358728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WHO End</a:t>
            </a:r>
            <a:r>
              <a:rPr lang="en-US" baseline="0" dirty="0" smtClean="0"/>
              <a:t> TB strategy calls for TB case fatality rates of &lt;10%. The majority of municipalities were not meeting this goal in 2015, particularly for men.</a:t>
            </a:r>
            <a:endParaRPr lang="en-US" dirty="0"/>
          </a:p>
        </p:txBody>
      </p:sp>
      <p:sp>
        <p:nvSpPr>
          <p:cNvPr id="4" name="Slide Number Placeholder 3"/>
          <p:cNvSpPr>
            <a:spLocks noGrp="1"/>
          </p:cNvSpPr>
          <p:nvPr>
            <p:ph type="sldNum" sz="quarter" idx="10"/>
          </p:nvPr>
        </p:nvSpPr>
        <p:spPr/>
        <p:txBody>
          <a:bodyPr/>
          <a:lstStyle/>
          <a:p>
            <a:fld id="{0F7F0950-DD71-48EC-948F-2D6829375BC3}" type="slidenum">
              <a:rPr lang="en-US" altLang="en-US" smtClean="0"/>
              <a:pPr/>
              <a:t>13</a:t>
            </a:fld>
            <a:endParaRPr lang="en-US" altLang="en-US"/>
          </a:p>
        </p:txBody>
      </p:sp>
    </p:spTree>
    <p:extLst>
      <p:ext uri="{BB962C8B-B14F-4D97-AF65-F5344CB8AC3E}">
        <p14:creationId xmlns:p14="http://schemas.microsoft.com/office/powerpoint/2010/main" val="1234923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5490A5-C240-4F47-9A7B-AA93AE29C531}" type="slidenum">
              <a:rPr lang="en-US" smtClean="0"/>
              <a:t>18</a:t>
            </a:fld>
            <a:endParaRPr lang="en-US"/>
          </a:p>
        </p:txBody>
      </p:sp>
    </p:spTree>
    <p:extLst>
      <p:ext uri="{BB962C8B-B14F-4D97-AF65-F5344CB8AC3E}">
        <p14:creationId xmlns:p14="http://schemas.microsoft.com/office/powerpoint/2010/main" val="27734301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tiff"/><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4167"/>
          <a:stretch/>
        </p:blipFill>
        <p:spPr bwMode="auto">
          <a:xfrm>
            <a:off x="1" y="4508131"/>
            <a:ext cx="9151963" cy="642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8" name="Rectangle 2"/>
          <p:cNvSpPr>
            <a:spLocks noGrp="1" noChangeArrowheads="1"/>
          </p:cNvSpPr>
          <p:nvPr>
            <p:ph type="ctrTitle"/>
          </p:nvPr>
        </p:nvSpPr>
        <p:spPr>
          <a:xfrm>
            <a:off x="358775" y="1701496"/>
            <a:ext cx="7772400" cy="615553"/>
          </a:xfrm>
        </p:spPr>
        <p:txBody>
          <a:bodyPr anchor="b"/>
          <a:lstStyle>
            <a:lvl1pPr>
              <a:defRPr sz="3400">
                <a:solidFill>
                  <a:schemeClr val="accent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63538" y="2736530"/>
            <a:ext cx="7789863" cy="323165"/>
          </a:xfrm>
        </p:spPr>
        <p:txBody>
          <a:bodyPr/>
          <a:lstStyle>
            <a:lvl1pPr>
              <a:buFontTx/>
              <a:buNone/>
              <a:defRPr sz="1800">
                <a:solidFill>
                  <a:schemeClr val="tx1"/>
                </a:solidFill>
              </a:defRPr>
            </a:lvl1pPr>
          </a:lstStyle>
          <a:p>
            <a:pPr lvl="0"/>
            <a:r>
              <a:rPr lang="en-US" dirty="0" smtClean="0"/>
              <a:t>Click to edit Master text styles</a:t>
            </a:r>
          </a:p>
        </p:txBody>
      </p:sp>
      <p:cxnSp>
        <p:nvCxnSpPr>
          <p:cNvPr id="12" name="Straight Connector 11"/>
          <p:cNvCxnSpPr/>
          <p:nvPr userDrawn="1"/>
        </p:nvCxnSpPr>
        <p:spPr>
          <a:xfrm>
            <a:off x="457200" y="2520899"/>
            <a:ext cx="82296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483078" y="4117997"/>
            <a:ext cx="2868422" cy="213943"/>
            <a:chOff x="457200" y="4117997"/>
            <a:chExt cx="2868422" cy="213943"/>
          </a:xfrm>
        </p:grpSpPr>
        <p:pic>
          <p:nvPicPr>
            <p:cNvPr id="14" name="Picture 13"/>
            <p:cNvPicPr>
              <a:picLocks noChangeAspect="1"/>
            </p:cNvPicPr>
            <p:nvPr userDrawn="1"/>
          </p:nvPicPr>
          <p:blipFill rotWithShape="1">
            <a:blip r:embed="rId3">
              <a:lum bright="-30000"/>
            </a:blip>
            <a:srcRect l="13858"/>
            <a:stretch/>
          </p:blipFill>
          <p:spPr>
            <a:xfrm>
              <a:off x="837644" y="4117998"/>
              <a:ext cx="2487978" cy="213942"/>
            </a:xfrm>
            <a:prstGeom prst="rect">
              <a:avLst/>
            </a:prstGeom>
          </p:spPr>
        </p:pic>
        <p:pic>
          <p:nvPicPr>
            <p:cNvPr id="15" name="Picture 14"/>
            <p:cNvPicPr>
              <a:picLocks noChangeAspect="1"/>
            </p:cNvPicPr>
            <p:nvPr userDrawn="1"/>
          </p:nvPicPr>
          <p:blipFill rotWithShape="1">
            <a:blip r:embed="rId3">
              <a:lum/>
            </a:blip>
            <a:srcRect r="87556"/>
            <a:stretch/>
          </p:blipFill>
          <p:spPr>
            <a:xfrm>
              <a:off x="457200" y="4117997"/>
              <a:ext cx="359411" cy="213942"/>
            </a:xfrm>
            <a:prstGeom prst="rect">
              <a:avLst/>
            </a:prstGeom>
          </p:spPr>
        </p:pic>
      </p:grpSp>
      <p:pic>
        <p:nvPicPr>
          <p:cNvPr id="16" name="Picture 58" descr="C:\Users\Sarah\Desktop\IHME_logo_rgb-01.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658191" y="4140684"/>
            <a:ext cx="3075857" cy="19120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58775" y="341947"/>
            <a:ext cx="2229023" cy="654087"/>
          </a:xfrm>
          <a:prstGeom prst="rect">
            <a:avLst/>
          </a:prstGeom>
        </p:spPr>
      </p:pic>
    </p:spTree>
    <p:extLst>
      <p:ext uri="{BB962C8B-B14F-4D97-AF65-F5344CB8AC3E}">
        <p14:creationId xmlns:p14="http://schemas.microsoft.com/office/powerpoint/2010/main" val="386339169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column table with header">
    <p:spTree>
      <p:nvGrpSpPr>
        <p:cNvPr id="1" name=""/>
        <p:cNvGrpSpPr/>
        <p:nvPr/>
      </p:nvGrpSpPr>
      <p:grpSpPr>
        <a:xfrm>
          <a:off x="0" y="0"/>
          <a:ext cx="0" cy="0"/>
          <a:chOff x="0" y="0"/>
          <a:chExt cx="0" cy="0"/>
        </a:xfrm>
      </p:grpSpPr>
      <p:sp>
        <p:nvSpPr>
          <p:cNvPr id="3" name="Title 1"/>
          <p:cNvSpPr>
            <a:spLocks noGrp="1"/>
          </p:cNvSpPr>
          <p:nvPr>
            <p:ph type="title"/>
          </p:nvPr>
        </p:nvSpPr>
        <p:spPr>
          <a:xfrm>
            <a:off x="363538" y="177800"/>
            <a:ext cx="8229600" cy="55399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lang="en-US" dirty="0"/>
            </a:lvl1pPr>
          </a:lstStyle>
          <a:p>
            <a:pPr lvl="0"/>
            <a:r>
              <a:rPr lang="en-US" dirty="0" smtClean="0"/>
              <a:t>Click to edit Master title style</a:t>
            </a:r>
            <a:endParaRPr lang="en-US" dirty="0"/>
          </a:p>
        </p:txBody>
      </p:sp>
      <p:sp>
        <p:nvSpPr>
          <p:cNvPr id="4" name="Text Placeholder 3"/>
          <p:cNvSpPr>
            <a:spLocks noGrp="1"/>
          </p:cNvSpPr>
          <p:nvPr>
            <p:ph type="body" sz="quarter" idx="10"/>
          </p:nvPr>
        </p:nvSpPr>
        <p:spPr>
          <a:xfrm>
            <a:off x="363538" y="1438275"/>
            <a:ext cx="2531035" cy="2977242"/>
          </a:xfrm>
          <a:noFill/>
        </p:spPr>
        <p:txBody>
          <a:bodyPr lIns="91440" tIns="91440" rIns="91440" bIns="91440">
            <a:noAutofit/>
          </a:bodyPr>
          <a:lstStyle>
            <a:lvl1pPr marL="0" indent="0">
              <a:lnSpc>
                <a:spcPct val="100000"/>
              </a:lnSpc>
              <a:spcBef>
                <a:spcPts val="0"/>
              </a:spcBef>
              <a:spcAft>
                <a:spcPts val="600"/>
              </a:spcAft>
              <a:buClr>
                <a:schemeClr val="accent1"/>
              </a:buClr>
              <a:buNone/>
              <a:defRPr sz="1600">
                <a:solidFill>
                  <a:schemeClr val="tx1"/>
                </a:solidFill>
              </a:defRPr>
            </a:lvl1pPr>
            <a:lvl2pPr>
              <a:lnSpc>
                <a:spcPct val="100000"/>
              </a:lnSpc>
              <a:spcBef>
                <a:spcPts val="72"/>
              </a:spcBef>
              <a:buClr>
                <a:schemeClr val="accent2"/>
              </a:buClr>
              <a:defRPr sz="1600"/>
            </a:lvl2pPr>
            <a:lvl3pPr>
              <a:lnSpc>
                <a:spcPct val="100000"/>
              </a:lnSpc>
              <a:spcBef>
                <a:spcPts val="72"/>
              </a:spcBef>
              <a:buClr>
                <a:schemeClr val="accent2"/>
              </a:buClr>
              <a:defRPr sz="1600"/>
            </a:lvl3pPr>
            <a:lvl4pPr>
              <a:lnSpc>
                <a:spcPct val="100000"/>
              </a:lnSpc>
              <a:spcBef>
                <a:spcPts val="72"/>
              </a:spcBef>
              <a:buClr>
                <a:schemeClr val="accent2"/>
              </a:buClr>
              <a:defRPr sz="1600"/>
            </a:lvl4pPr>
            <a:lvl5pPr>
              <a:lnSpc>
                <a:spcPct val="100000"/>
              </a:lnSpc>
              <a:spcBef>
                <a:spcPts val="72"/>
              </a:spcBef>
              <a:buClr>
                <a:schemeClr val="accent2"/>
              </a:buClr>
              <a:defRPr sz="1600"/>
            </a:lvl5pPr>
          </a:lstStyle>
          <a:p>
            <a:pPr lvl="0"/>
            <a:r>
              <a:rPr lang="en-US" dirty="0" smtClean="0"/>
              <a:t>Click to edit Master text styles</a:t>
            </a:r>
          </a:p>
        </p:txBody>
      </p:sp>
      <p:cxnSp>
        <p:nvCxnSpPr>
          <p:cNvPr id="5" name="Straight Connector 4"/>
          <p:cNvCxnSpPr/>
          <p:nvPr/>
        </p:nvCxnSpPr>
        <p:spPr>
          <a:xfrm>
            <a:off x="457200" y="864725"/>
            <a:ext cx="82296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6" name="Text Placeholder 3"/>
          <p:cNvSpPr>
            <a:spLocks noGrp="1"/>
          </p:cNvSpPr>
          <p:nvPr>
            <p:ph type="body" sz="quarter" idx="13" hasCustomPrompt="1"/>
          </p:nvPr>
        </p:nvSpPr>
        <p:spPr>
          <a:xfrm>
            <a:off x="363538" y="870334"/>
            <a:ext cx="2531035" cy="565891"/>
          </a:xfrm>
        </p:spPr>
        <p:txBody>
          <a:bodyPr anchor="ctr" anchorCtr="0">
            <a:noAutofit/>
          </a:bodyPr>
          <a:lstStyle>
            <a:lvl1pPr marL="0" indent="0" algn="ctr">
              <a:lnSpc>
                <a:spcPct val="100000"/>
              </a:lnSpc>
              <a:spcBef>
                <a:spcPts val="72"/>
              </a:spcBef>
              <a:buClr>
                <a:schemeClr val="accent2"/>
              </a:buClr>
              <a:buNone/>
              <a:defRPr sz="1800" b="1" i="0" baseline="0">
                <a:solidFill>
                  <a:schemeClr val="tx1"/>
                </a:solidFill>
              </a:defRPr>
            </a:lvl1pPr>
            <a:lvl2pPr>
              <a:lnSpc>
                <a:spcPts val="3600"/>
              </a:lnSpc>
              <a:spcBef>
                <a:spcPts val="72"/>
              </a:spcBef>
              <a:buClr>
                <a:schemeClr val="accent2"/>
              </a:buClr>
              <a:defRPr/>
            </a:lvl2pPr>
            <a:lvl3pPr>
              <a:lnSpc>
                <a:spcPts val="3600"/>
              </a:lnSpc>
              <a:spcBef>
                <a:spcPts val="72"/>
              </a:spcBef>
              <a:buClr>
                <a:schemeClr val="accent2"/>
              </a:buClr>
              <a:defRPr/>
            </a:lvl3pPr>
            <a:lvl4pPr>
              <a:lnSpc>
                <a:spcPts val="3600"/>
              </a:lnSpc>
              <a:spcBef>
                <a:spcPts val="72"/>
              </a:spcBef>
              <a:buClr>
                <a:schemeClr val="accent2"/>
              </a:buClr>
              <a:defRPr/>
            </a:lvl4pPr>
            <a:lvl5pPr>
              <a:lnSpc>
                <a:spcPts val="3600"/>
              </a:lnSpc>
              <a:spcBef>
                <a:spcPts val="72"/>
              </a:spcBef>
              <a:buClr>
                <a:schemeClr val="accent2"/>
              </a:buClr>
              <a:defRPr/>
            </a:lvl5pPr>
          </a:lstStyle>
          <a:p>
            <a:pPr lvl="0"/>
            <a:r>
              <a:rPr lang="en-US" dirty="0" smtClean="0"/>
              <a:t>Explanatory text</a:t>
            </a:r>
            <a:endParaRPr lang="en-US" dirty="0"/>
          </a:p>
        </p:txBody>
      </p:sp>
      <p:sp>
        <p:nvSpPr>
          <p:cNvPr id="14" name="Text Placeholder 3"/>
          <p:cNvSpPr>
            <a:spLocks noGrp="1"/>
          </p:cNvSpPr>
          <p:nvPr>
            <p:ph type="body" sz="quarter" idx="14"/>
          </p:nvPr>
        </p:nvSpPr>
        <p:spPr>
          <a:xfrm>
            <a:off x="3260273" y="1438275"/>
            <a:ext cx="2531035" cy="2977242"/>
          </a:xfrm>
          <a:noFill/>
        </p:spPr>
        <p:txBody>
          <a:bodyPr lIns="91440" tIns="91440" rIns="91440" bIns="91440">
            <a:noAutofit/>
          </a:bodyPr>
          <a:lstStyle>
            <a:lvl1pPr marL="0" indent="0">
              <a:lnSpc>
                <a:spcPct val="100000"/>
              </a:lnSpc>
              <a:spcBef>
                <a:spcPts val="0"/>
              </a:spcBef>
              <a:spcAft>
                <a:spcPts val="600"/>
              </a:spcAft>
              <a:buClr>
                <a:schemeClr val="accent1"/>
              </a:buClr>
              <a:buNone/>
              <a:defRPr sz="1600">
                <a:solidFill>
                  <a:schemeClr val="tx1"/>
                </a:solidFill>
              </a:defRPr>
            </a:lvl1pPr>
            <a:lvl2pPr>
              <a:lnSpc>
                <a:spcPct val="100000"/>
              </a:lnSpc>
              <a:spcBef>
                <a:spcPts val="72"/>
              </a:spcBef>
              <a:buClr>
                <a:schemeClr val="accent2"/>
              </a:buClr>
              <a:defRPr sz="1600"/>
            </a:lvl2pPr>
            <a:lvl3pPr>
              <a:lnSpc>
                <a:spcPct val="100000"/>
              </a:lnSpc>
              <a:spcBef>
                <a:spcPts val="72"/>
              </a:spcBef>
              <a:buClr>
                <a:schemeClr val="accent2"/>
              </a:buClr>
              <a:defRPr sz="1600"/>
            </a:lvl3pPr>
            <a:lvl4pPr>
              <a:lnSpc>
                <a:spcPct val="100000"/>
              </a:lnSpc>
              <a:spcBef>
                <a:spcPts val="72"/>
              </a:spcBef>
              <a:buClr>
                <a:schemeClr val="accent2"/>
              </a:buClr>
              <a:defRPr sz="1600"/>
            </a:lvl4pPr>
            <a:lvl5pPr>
              <a:lnSpc>
                <a:spcPct val="100000"/>
              </a:lnSpc>
              <a:spcBef>
                <a:spcPts val="72"/>
              </a:spcBef>
              <a:buClr>
                <a:schemeClr val="accent2"/>
              </a:buClr>
              <a:defRPr sz="1600"/>
            </a:lvl5pPr>
          </a:lstStyle>
          <a:p>
            <a:pPr lvl="0"/>
            <a:r>
              <a:rPr lang="en-US" dirty="0" smtClean="0"/>
              <a:t>Click to edit Master text styles</a:t>
            </a:r>
          </a:p>
        </p:txBody>
      </p:sp>
      <p:sp>
        <p:nvSpPr>
          <p:cNvPr id="15" name="Text Placeholder 3"/>
          <p:cNvSpPr>
            <a:spLocks noGrp="1"/>
          </p:cNvSpPr>
          <p:nvPr>
            <p:ph type="body" sz="quarter" idx="15" hasCustomPrompt="1"/>
          </p:nvPr>
        </p:nvSpPr>
        <p:spPr>
          <a:xfrm>
            <a:off x="3260273" y="870334"/>
            <a:ext cx="2531035" cy="565891"/>
          </a:xfrm>
        </p:spPr>
        <p:txBody>
          <a:bodyPr anchor="ctr" anchorCtr="0">
            <a:noAutofit/>
          </a:bodyPr>
          <a:lstStyle>
            <a:lvl1pPr marL="0" indent="0" algn="ctr">
              <a:lnSpc>
                <a:spcPct val="100000"/>
              </a:lnSpc>
              <a:spcBef>
                <a:spcPts val="72"/>
              </a:spcBef>
              <a:buClr>
                <a:schemeClr val="accent2"/>
              </a:buClr>
              <a:buNone/>
              <a:defRPr sz="1800" b="1" i="0" baseline="0">
                <a:solidFill>
                  <a:schemeClr val="tx1"/>
                </a:solidFill>
              </a:defRPr>
            </a:lvl1pPr>
            <a:lvl2pPr>
              <a:lnSpc>
                <a:spcPts val="3600"/>
              </a:lnSpc>
              <a:spcBef>
                <a:spcPts val="72"/>
              </a:spcBef>
              <a:buClr>
                <a:schemeClr val="accent2"/>
              </a:buClr>
              <a:defRPr/>
            </a:lvl2pPr>
            <a:lvl3pPr>
              <a:lnSpc>
                <a:spcPts val="3600"/>
              </a:lnSpc>
              <a:spcBef>
                <a:spcPts val="72"/>
              </a:spcBef>
              <a:buClr>
                <a:schemeClr val="accent2"/>
              </a:buClr>
              <a:defRPr/>
            </a:lvl3pPr>
            <a:lvl4pPr>
              <a:lnSpc>
                <a:spcPts val="3600"/>
              </a:lnSpc>
              <a:spcBef>
                <a:spcPts val="72"/>
              </a:spcBef>
              <a:buClr>
                <a:schemeClr val="accent2"/>
              </a:buClr>
              <a:defRPr/>
            </a:lvl4pPr>
            <a:lvl5pPr>
              <a:lnSpc>
                <a:spcPts val="3600"/>
              </a:lnSpc>
              <a:spcBef>
                <a:spcPts val="72"/>
              </a:spcBef>
              <a:buClr>
                <a:schemeClr val="accent2"/>
              </a:buClr>
              <a:defRPr/>
            </a:lvl5pPr>
          </a:lstStyle>
          <a:p>
            <a:pPr lvl="0"/>
            <a:r>
              <a:rPr lang="en-US" dirty="0" smtClean="0"/>
              <a:t>Explanatory text</a:t>
            </a:r>
            <a:endParaRPr lang="en-US" dirty="0"/>
          </a:p>
        </p:txBody>
      </p:sp>
      <p:sp>
        <p:nvSpPr>
          <p:cNvPr id="16" name="Text Placeholder 3"/>
          <p:cNvSpPr>
            <a:spLocks noGrp="1"/>
          </p:cNvSpPr>
          <p:nvPr>
            <p:ph type="body" sz="quarter" idx="16"/>
          </p:nvPr>
        </p:nvSpPr>
        <p:spPr>
          <a:xfrm>
            <a:off x="6176754" y="1438275"/>
            <a:ext cx="2531035" cy="2977242"/>
          </a:xfrm>
          <a:noFill/>
        </p:spPr>
        <p:txBody>
          <a:bodyPr lIns="91440" tIns="91440" rIns="91440" bIns="91440">
            <a:noAutofit/>
          </a:bodyPr>
          <a:lstStyle>
            <a:lvl1pPr marL="0" indent="0">
              <a:lnSpc>
                <a:spcPct val="100000"/>
              </a:lnSpc>
              <a:spcBef>
                <a:spcPts val="0"/>
              </a:spcBef>
              <a:spcAft>
                <a:spcPts val="600"/>
              </a:spcAft>
              <a:buClr>
                <a:schemeClr val="accent1"/>
              </a:buClr>
              <a:buNone/>
              <a:defRPr sz="1600">
                <a:solidFill>
                  <a:schemeClr val="tx1"/>
                </a:solidFill>
              </a:defRPr>
            </a:lvl1pPr>
            <a:lvl2pPr>
              <a:lnSpc>
                <a:spcPct val="100000"/>
              </a:lnSpc>
              <a:spcBef>
                <a:spcPts val="72"/>
              </a:spcBef>
              <a:buClr>
                <a:schemeClr val="accent2"/>
              </a:buClr>
              <a:defRPr sz="1600"/>
            </a:lvl2pPr>
            <a:lvl3pPr>
              <a:lnSpc>
                <a:spcPct val="100000"/>
              </a:lnSpc>
              <a:spcBef>
                <a:spcPts val="72"/>
              </a:spcBef>
              <a:buClr>
                <a:schemeClr val="accent2"/>
              </a:buClr>
              <a:defRPr sz="1600"/>
            </a:lvl3pPr>
            <a:lvl4pPr>
              <a:lnSpc>
                <a:spcPct val="100000"/>
              </a:lnSpc>
              <a:spcBef>
                <a:spcPts val="72"/>
              </a:spcBef>
              <a:buClr>
                <a:schemeClr val="accent2"/>
              </a:buClr>
              <a:defRPr sz="1600"/>
            </a:lvl4pPr>
            <a:lvl5pPr>
              <a:lnSpc>
                <a:spcPct val="100000"/>
              </a:lnSpc>
              <a:spcBef>
                <a:spcPts val="72"/>
              </a:spcBef>
              <a:buClr>
                <a:schemeClr val="accent2"/>
              </a:buClr>
              <a:defRPr sz="1600"/>
            </a:lvl5pPr>
          </a:lstStyle>
          <a:p>
            <a:pPr lvl="0"/>
            <a:r>
              <a:rPr lang="en-US" dirty="0" smtClean="0"/>
              <a:t>Click to edit Master text styles</a:t>
            </a:r>
          </a:p>
        </p:txBody>
      </p:sp>
      <p:sp>
        <p:nvSpPr>
          <p:cNvPr id="17" name="Text Placeholder 3"/>
          <p:cNvSpPr>
            <a:spLocks noGrp="1"/>
          </p:cNvSpPr>
          <p:nvPr>
            <p:ph type="body" sz="quarter" idx="17" hasCustomPrompt="1"/>
          </p:nvPr>
        </p:nvSpPr>
        <p:spPr>
          <a:xfrm>
            <a:off x="6176754" y="870334"/>
            <a:ext cx="2531035" cy="565891"/>
          </a:xfrm>
        </p:spPr>
        <p:txBody>
          <a:bodyPr anchor="ctr" anchorCtr="0">
            <a:noAutofit/>
          </a:bodyPr>
          <a:lstStyle>
            <a:lvl1pPr marL="0" indent="0" algn="ctr">
              <a:lnSpc>
                <a:spcPct val="100000"/>
              </a:lnSpc>
              <a:spcBef>
                <a:spcPts val="72"/>
              </a:spcBef>
              <a:buClr>
                <a:schemeClr val="accent2"/>
              </a:buClr>
              <a:buNone/>
              <a:defRPr sz="1800" b="1" i="0" baseline="0">
                <a:solidFill>
                  <a:schemeClr val="tx1"/>
                </a:solidFill>
              </a:defRPr>
            </a:lvl1pPr>
            <a:lvl2pPr>
              <a:lnSpc>
                <a:spcPts val="3600"/>
              </a:lnSpc>
              <a:spcBef>
                <a:spcPts val="72"/>
              </a:spcBef>
              <a:buClr>
                <a:schemeClr val="accent2"/>
              </a:buClr>
              <a:defRPr/>
            </a:lvl2pPr>
            <a:lvl3pPr>
              <a:lnSpc>
                <a:spcPts val="3600"/>
              </a:lnSpc>
              <a:spcBef>
                <a:spcPts val="72"/>
              </a:spcBef>
              <a:buClr>
                <a:schemeClr val="accent2"/>
              </a:buClr>
              <a:defRPr/>
            </a:lvl3pPr>
            <a:lvl4pPr>
              <a:lnSpc>
                <a:spcPts val="3600"/>
              </a:lnSpc>
              <a:spcBef>
                <a:spcPts val="72"/>
              </a:spcBef>
              <a:buClr>
                <a:schemeClr val="accent2"/>
              </a:buClr>
              <a:defRPr/>
            </a:lvl4pPr>
            <a:lvl5pPr>
              <a:lnSpc>
                <a:spcPts val="3600"/>
              </a:lnSpc>
              <a:spcBef>
                <a:spcPts val="72"/>
              </a:spcBef>
              <a:buClr>
                <a:schemeClr val="accent2"/>
              </a:buClr>
              <a:defRPr/>
            </a:lvl5pPr>
          </a:lstStyle>
          <a:p>
            <a:pPr lvl="0"/>
            <a:r>
              <a:rPr lang="en-US" dirty="0" smtClean="0"/>
              <a:t>Explanatory text</a:t>
            </a:r>
            <a:endParaRPr lang="en-US" dirty="0"/>
          </a:p>
        </p:txBody>
      </p:sp>
      <p:cxnSp>
        <p:nvCxnSpPr>
          <p:cNvPr id="18" name="Straight Connector 17"/>
          <p:cNvCxnSpPr/>
          <p:nvPr/>
        </p:nvCxnSpPr>
        <p:spPr>
          <a:xfrm>
            <a:off x="457200" y="1436224"/>
            <a:ext cx="82296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457200" y="864725"/>
            <a:ext cx="82296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457200" y="1436224"/>
            <a:ext cx="82296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3076575" y="866776"/>
            <a:ext cx="0" cy="3548742"/>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5984421" y="866776"/>
            <a:ext cx="0" cy="3548742"/>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5" name="Rectangle 6"/>
          <p:cNvSpPr>
            <a:spLocks noGrp="1" noChangeArrowheads="1"/>
          </p:cNvSpPr>
          <p:nvPr userDrawn="1">
            <p:ph type="sldNum" sz="quarter" idx="18"/>
          </p:nvPr>
        </p:nvSpPr>
        <p:spPr>
          <a:xfrm>
            <a:off x="4684868" y="4623550"/>
            <a:ext cx="309700" cy="215444"/>
          </a:xfrm>
          <a:prstGeom prst="rect">
            <a:avLst/>
          </a:prstGeom>
          <a:noFill/>
        </p:spPr>
        <p:txBody>
          <a:bodyPr wrap="none" rtlCol="0">
            <a:spAutoFit/>
          </a:bodyPr>
          <a:lstStyle>
            <a:lvl1pPr>
              <a:defRPr lang="en-US" smtClean="0"/>
            </a:lvl1pPr>
          </a:lstStyle>
          <a:p>
            <a:pPr algn="ctr"/>
            <a:fld id="{F1E776F5-9A26-455E-BF09-7D727D022004}" type="slidenum">
              <a:rPr lang="en-US" smtClean="0"/>
              <a:pPr algn="ctr"/>
              <a:t>‹#›</a:t>
            </a:fld>
            <a:endParaRPr lang="en-US"/>
          </a:p>
        </p:txBody>
      </p:sp>
    </p:spTree>
    <p:extLst>
      <p:ext uri="{BB962C8B-B14F-4D97-AF65-F5344CB8AC3E}">
        <p14:creationId xmlns:p14="http://schemas.microsoft.com/office/powerpoint/2010/main" val="3916059159"/>
      </p:ext>
    </p:extLst>
  </p:cSld>
  <p:clrMapOvr>
    <a:masterClrMapping/>
  </p:clrMapOvr>
  <p:transition>
    <p:fade/>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rop-in Image Vertical">
    <p:spTree>
      <p:nvGrpSpPr>
        <p:cNvPr id="1" name=""/>
        <p:cNvGrpSpPr/>
        <p:nvPr/>
      </p:nvGrpSpPr>
      <p:grpSpPr>
        <a:xfrm>
          <a:off x="0" y="0"/>
          <a:ext cx="0" cy="0"/>
          <a:chOff x="0" y="0"/>
          <a:chExt cx="0" cy="0"/>
        </a:xfrm>
      </p:grpSpPr>
      <p:sp>
        <p:nvSpPr>
          <p:cNvPr id="3" name="Title 1"/>
          <p:cNvSpPr>
            <a:spLocks noGrp="1"/>
          </p:cNvSpPr>
          <p:nvPr>
            <p:ph type="title"/>
          </p:nvPr>
        </p:nvSpPr>
        <p:spPr>
          <a:xfrm>
            <a:off x="364018" y="170815"/>
            <a:ext cx="8229600" cy="55399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lang="en-US" dirty="0"/>
            </a:lvl1pPr>
          </a:lstStyle>
          <a:p>
            <a:pPr lvl="0"/>
            <a:r>
              <a:rPr lang="en-US" dirty="0" smtClean="0"/>
              <a:t>Click to edit Master title style</a:t>
            </a:r>
            <a:endParaRPr lang="en-US" dirty="0"/>
          </a:p>
        </p:txBody>
      </p:sp>
      <p:sp>
        <p:nvSpPr>
          <p:cNvPr id="5" name="Text Placeholder 3"/>
          <p:cNvSpPr>
            <a:spLocks noGrp="1"/>
          </p:cNvSpPr>
          <p:nvPr>
            <p:ph type="body" sz="quarter" idx="10"/>
          </p:nvPr>
        </p:nvSpPr>
        <p:spPr>
          <a:xfrm>
            <a:off x="363538" y="937700"/>
            <a:ext cx="2336800" cy="3492375"/>
          </a:xfrm>
        </p:spPr>
        <p:txBody>
          <a:bodyPr tIns="45720" rIns="91440" bIns="45720">
            <a:noAutofit/>
          </a:bodyPr>
          <a:lstStyle>
            <a:lvl1pPr marL="0" indent="0">
              <a:lnSpc>
                <a:spcPct val="100000"/>
              </a:lnSpc>
              <a:spcBef>
                <a:spcPts val="0"/>
              </a:spcBef>
              <a:spcAft>
                <a:spcPts val="600"/>
              </a:spcAft>
              <a:buClr>
                <a:schemeClr val="accent2"/>
              </a:buClr>
              <a:buNone/>
              <a:defRPr sz="1600">
                <a:solidFill>
                  <a:schemeClr val="tx1"/>
                </a:solidFill>
              </a:defRPr>
            </a:lvl1pPr>
            <a:lvl2pPr>
              <a:lnSpc>
                <a:spcPts val="3000"/>
              </a:lnSpc>
              <a:spcBef>
                <a:spcPts val="72"/>
              </a:spcBef>
              <a:buClr>
                <a:schemeClr val="accent2"/>
              </a:buClr>
              <a:defRPr sz="2400"/>
            </a:lvl2pPr>
            <a:lvl3pPr>
              <a:lnSpc>
                <a:spcPts val="3000"/>
              </a:lnSpc>
              <a:spcBef>
                <a:spcPts val="72"/>
              </a:spcBef>
              <a:buClr>
                <a:schemeClr val="accent2"/>
              </a:buClr>
              <a:defRPr sz="2400"/>
            </a:lvl3pPr>
            <a:lvl4pPr>
              <a:lnSpc>
                <a:spcPts val="3000"/>
              </a:lnSpc>
              <a:spcBef>
                <a:spcPts val="72"/>
              </a:spcBef>
              <a:buClr>
                <a:schemeClr val="accent2"/>
              </a:buClr>
              <a:defRPr sz="2400"/>
            </a:lvl4pPr>
            <a:lvl5pPr>
              <a:lnSpc>
                <a:spcPts val="3000"/>
              </a:lnSpc>
              <a:spcBef>
                <a:spcPts val="72"/>
              </a:spcBef>
              <a:buClr>
                <a:schemeClr val="accent2"/>
              </a:buClr>
              <a:defRPr sz="2400"/>
            </a:lvl5pPr>
          </a:lstStyle>
          <a:p>
            <a:pPr lvl="0"/>
            <a:r>
              <a:rPr lang="en-US" dirty="0" smtClean="0"/>
              <a:t>Click to edit Master text styles</a:t>
            </a:r>
          </a:p>
        </p:txBody>
      </p:sp>
      <p:sp>
        <p:nvSpPr>
          <p:cNvPr id="8" name="Rectangle 6"/>
          <p:cNvSpPr>
            <a:spLocks noGrp="1" noChangeArrowheads="1"/>
          </p:cNvSpPr>
          <p:nvPr>
            <p:ph type="sldNum" sz="quarter" idx="11"/>
          </p:nvPr>
        </p:nvSpPr>
        <p:spPr>
          <a:xfrm>
            <a:off x="4684868" y="4623550"/>
            <a:ext cx="309700" cy="215444"/>
          </a:xfrm>
          <a:prstGeom prst="rect">
            <a:avLst/>
          </a:prstGeom>
          <a:noFill/>
        </p:spPr>
        <p:txBody>
          <a:bodyPr wrap="none" rtlCol="0">
            <a:spAutoFit/>
          </a:bodyPr>
          <a:lstStyle>
            <a:lvl1pPr>
              <a:defRPr lang="en-US" smtClean="0"/>
            </a:lvl1pPr>
          </a:lstStyle>
          <a:p>
            <a:pPr algn="ctr"/>
            <a:fld id="{F1E776F5-9A26-455E-BF09-7D727D022004}" type="slidenum">
              <a:rPr lang="en-US" smtClean="0"/>
              <a:pPr algn="ctr"/>
              <a:t>‹#›</a:t>
            </a:fld>
            <a:endParaRPr lang="en-US"/>
          </a:p>
        </p:txBody>
      </p:sp>
      <p:sp>
        <p:nvSpPr>
          <p:cNvPr id="9" name="Picture Placeholder 8"/>
          <p:cNvSpPr>
            <a:spLocks noGrp="1"/>
          </p:cNvSpPr>
          <p:nvPr>
            <p:ph type="pic" sz="quarter" idx="12"/>
          </p:nvPr>
        </p:nvSpPr>
        <p:spPr>
          <a:xfrm>
            <a:off x="3200401" y="937699"/>
            <a:ext cx="5438775" cy="3500438"/>
          </a:xfrm>
        </p:spPr>
        <p:txBody>
          <a:bodyPr/>
          <a:lstStyle>
            <a:lvl1pPr marL="0" indent="0">
              <a:buNone/>
              <a:defRPr/>
            </a:lvl1pPr>
          </a:lstStyle>
          <a:p>
            <a:endParaRPr lang="en-US" dirty="0"/>
          </a:p>
        </p:txBody>
      </p:sp>
    </p:spTree>
    <p:extLst>
      <p:ext uri="{BB962C8B-B14F-4D97-AF65-F5344CB8AC3E}">
        <p14:creationId xmlns:p14="http://schemas.microsoft.com/office/powerpoint/2010/main" val="242128392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rop-in Image Horizontal">
    <p:spTree>
      <p:nvGrpSpPr>
        <p:cNvPr id="1" name=""/>
        <p:cNvGrpSpPr/>
        <p:nvPr/>
      </p:nvGrpSpPr>
      <p:grpSpPr>
        <a:xfrm>
          <a:off x="0" y="0"/>
          <a:ext cx="0" cy="0"/>
          <a:chOff x="0" y="0"/>
          <a:chExt cx="0" cy="0"/>
        </a:xfrm>
      </p:grpSpPr>
      <p:sp>
        <p:nvSpPr>
          <p:cNvPr id="3" name="Title 1"/>
          <p:cNvSpPr>
            <a:spLocks noGrp="1"/>
          </p:cNvSpPr>
          <p:nvPr>
            <p:ph type="title"/>
          </p:nvPr>
        </p:nvSpPr>
        <p:spPr>
          <a:xfrm>
            <a:off x="364603" y="177011"/>
            <a:ext cx="8229600" cy="55399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lang="en-US" dirty="0"/>
            </a:lvl1pPr>
          </a:lstStyle>
          <a:p>
            <a:pPr lvl="0"/>
            <a:r>
              <a:rPr lang="en-US" dirty="0" smtClean="0"/>
              <a:t>Click to edit Master title style</a:t>
            </a:r>
            <a:endParaRPr lang="en-US" dirty="0"/>
          </a:p>
        </p:txBody>
      </p:sp>
      <p:sp>
        <p:nvSpPr>
          <p:cNvPr id="5" name="Text Placeholder 3"/>
          <p:cNvSpPr>
            <a:spLocks noGrp="1"/>
          </p:cNvSpPr>
          <p:nvPr>
            <p:ph type="body" sz="quarter" idx="10"/>
          </p:nvPr>
        </p:nvSpPr>
        <p:spPr>
          <a:xfrm>
            <a:off x="363538" y="3671393"/>
            <a:ext cx="8229600" cy="486725"/>
          </a:xfrm>
        </p:spPr>
        <p:txBody>
          <a:bodyPr tIns="45720" rIns="91440" bIns="45720">
            <a:noAutofit/>
          </a:bodyPr>
          <a:lstStyle>
            <a:lvl1pPr marL="0" indent="0">
              <a:lnSpc>
                <a:spcPct val="100000"/>
              </a:lnSpc>
              <a:spcBef>
                <a:spcPts val="0"/>
              </a:spcBef>
              <a:spcAft>
                <a:spcPts val="600"/>
              </a:spcAft>
              <a:buClr>
                <a:schemeClr val="accent2"/>
              </a:buClr>
              <a:buNone/>
              <a:defRPr sz="1600">
                <a:solidFill>
                  <a:schemeClr val="tx1"/>
                </a:solidFill>
              </a:defRPr>
            </a:lvl1pPr>
            <a:lvl2pPr>
              <a:lnSpc>
                <a:spcPts val="3000"/>
              </a:lnSpc>
              <a:spcBef>
                <a:spcPts val="72"/>
              </a:spcBef>
              <a:buClr>
                <a:schemeClr val="accent2"/>
              </a:buClr>
              <a:defRPr sz="2400"/>
            </a:lvl2pPr>
            <a:lvl3pPr>
              <a:lnSpc>
                <a:spcPts val="3000"/>
              </a:lnSpc>
              <a:spcBef>
                <a:spcPts val="72"/>
              </a:spcBef>
              <a:buClr>
                <a:schemeClr val="accent2"/>
              </a:buClr>
              <a:defRPr sz="2400"/>
            </a:lvl3pPr>
            <a:lvl4pPr>
              <a:lnSpc>
                <a:spcPts val="3000"/>
              </a:lnSpc>
              <a:spcBef>
                <a:spcPts val="72"/>
              </a:spcBef>
              <a:buClr>
                <a:schemeClr val="accent2"/>
              </a:buClr>
              <a:defRPr sz="2400"/>
            </a:lvl4pPr>
            <a:lvl5pPr>
              <a:lnSpc>
                <a:spcPts val="3000"/>
              </a:lnSpc>
              <a:spcBef>
                <a:spcPts val="72"/>
              </a:spcBef>
              <a:buClr>
                <a:schemeClr val="accent2"/>
              </a:buClr>
              <a:defRPr sz="2400"/>
            </a:lvl5pPr>
          </a:lstStyle>
          <a:p>
            <a:pPr lvl="0"/>
            <a:r>
              <a:rPr lang="en-US" dirty="0" smtClean="0"/>
              <a:t>Click to edit Master text styles</a:t>
            </a:r>
          </a:p>
        </p:txBody>
      </p:sp>
      <p:sp>
        <p:nvSpPr>
          <p:cNvPr id="7" name="Slide Number Placeholder 6"/>
          <p:cNvSpPr>
            <a:spLocks noGrp="1" noChangeArrowheads="1"/>
          </p:cNvSpPr>
          <p:nvPr>
            <p:ph type="sldNum" sz="quarter" idx="11"/>
          </p:nvPr>
        </p:nvSpPr>
        <p:spPr>
          <a:xfrm>
            <a:off x="4684868" y="4623550"/>
            <a:ext cx="309700" cy="215444"/>
          </a:xfrm>
          <a:prstGeom prst="rect">
            <a:avLst/>
          </a:prstGeom>
          <a:noFill/>
        </p:spPr>
        <p:txBody>
          <a:bodyPr wrap="none" rtlCol="0">
            <a:spAutoFit/>
          </a:bodyPr>
          <a:lstStyle>
            <a:lvl1pPr>
              <a:defRPr lang="en-US" smtClean="0"/>
            </a:lvl1pPr>
          </a:lstStyle>
          <a:p>
            <a:pPr algn="ctr"/>
            <a:fld id="{F1E776F5-9A26-455E-BF09-7D727D022004}" type="slidenum">
              <a:rPr lang="en-US" smtClean="0"/>
              <a:pPr algn="ctr"/>
              <a:t>‹#›</a:t>
            </a:fld>
            <a:endParaRPr lang="en-US"/>
          </a:p>
        </p:txBody>
      </p:sp>
      <p:sp>
        <p:nvSpPr>
          <p:cNvPr id="4" name="Picture Placeholder 3"/>
          <p:cNvSpPr>
            <a:spLocks noGrp="1"/>
          </p:cNvSpPr>
          <p:nvPr>
            <p:ph type="pic" sz="quarter" idx="12"/>
          </p:nvPr>
        </p:nvSpPr>
        <p:spPr>
          <a:xfrm>
            <a:off x="364603" y="910829"/>
            <a:ext cx="8234362" cy="2660061"/>
          </a:xfrm>
        </p:spPr>
        <p:txBody>
          <a:bodyPr/>
          <a:lstStyle>
            <a:lvl1pPr marL="0" indent="0">
              <a:buNone/>
              <a:defRPr/>
            </a:lvl1pPr>
          </a:lstStyle>
          <a:p>
            <a:endParaRPr lang="en-US"/>
          </a:p>
        </p:txBody>
      </p:sp>
    </p:spTree>
    <p:extLst>
      <p:ext uri="{BB962C8B-B14F-4D97-AF65-F5344CB8AC3E}">
        <p14:creationId xmlns:p14="http://schemas.microsoft.com/office/powerpoint/2010/main" val="69782536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mage and Text Overlay">
    <p:spTree>
      <p:nvGrpSpPr>
        <p:cNvPr id="1" name=""/>
        <p:cNvGrpSpPr/>
        <p:nvPr/>
      </p:nvGrpSpPr>
      <p:grpSpPr>
        <a:xfrm>
          <a:off x="0" y="0"/>
          <a:ext cx="0" cy="0"/>
          <a:chOff x="0" y="0"/>
          <a:chExt cx="0" cy="0"/>
        </a:xfrm>
      </p:grpSpPr>
      <p:sp>
        <p:nvSpPr>
          <p:cNvPr id="4" name="Picture Placeholder 21"/>
          <p:cNvSpPr>
            <a:spLocks noGrp="1"/>
          </p:cNvSpPr>
          <p:nvPr>
            <p:ph type="pic" sz="quarter" idx="12"/>
          </p:nvPr>
        </p:nvSpPr>
        <p:spPr>
          <a:xfrm>
            <a:off x="0" y="0"/>
            <a:ext cx="9144000" cy="4524375"/>
          </a:xfrm>
        </p:spPr>
        <p:txBody>
          <a:bodyPr anchor="t" anchorCtr="0">
            <a:normAutofit/>
          </a:bodyPr>
          <a:lstStyle>
            <a:lvl1pPr marL="0" indent="0">
              <a:buNone/>
              <a:defRPr sz="2200">
                <a:solidFill>
                  <a:schemeClr val="tx1"/>
                </a:solidFill>
              </a:defRPr>
            </a:lvl1pPr>
          </a:lstStyle>
          <a:p>
            <a:r>
              <a:rPr lang="en-US" dirty="0" smtClean="0"/>
              <a:t>Click icon to add picture</a:t>
            </a:r>
            <a:endParaRPr lang="en-US" dirty="0"/>
          </a:p>
        </p:txBody>
      </p:sp>
      <p:sp>
        <p:nvSpPr>
          <p:cNvPr id="14" name="Title 1"/>
          <p:cNvSpPr>
            <a:spLocks noGrp="1"/>
          </p:cNvSpPr>
          <p:nvPr>
            <p:ph type="title"/>
          </p:nvPr>
        </p:nvSpPr>
        <p:spPr>
          <a:xfrm>
            <a:off x="363538" y="168552"/>
            <a:ext cx="8229600" cy="55399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lang="en-US" dirty="0">
                <a:solidFill>
                  <a:schemeClr val="bg1"/>
                </a:solidFill>
              </a:defRPr>
            </a:lvl1pPr>
          </a:lstStyle>
          <a:p>
            <a:pPr lvl="0"/>
            <a:r>
              <a:rPr lang="en-US" dirty="0" smtClean="0"/>
              <a:t>Click to edit Master title style</a:t>
            </a:r>
            <a:endParaRPr lang="en-US" dirty="0"/>
          </a:p>
        </p:txBody>
      </p:sp>
      <p:sp>
        <p:nvSpPr>
          <p:cNvPr id="15" name="Text Placeholder 3"/>
          <p:cNvSpPr>
            <a:spLocks noGrp="1"/>
          </p:cNvSpPr>
          <p:nvPr>
            <p:ph type="body" sz="quarter" idx="10" hasCustomPrompt="1"/>
          </p:nvPr>
        </p:nvSpPr>
        <p:spPr>
          <a:xfrm>
            <a:off x="363538" y="1779413"/>
            <a:ext cx="4120953" cy="2362706"/>
          </a:xfrm>
        </p:spPr>
        <p:txBody>
          <a:bodyPr lIns="91440" rIns="91440" anchor="t" anchorCtr="0">
            <a:noAutofit/>
          </a:bodyPr>
          <a:lstStyle>
            <a:lvl1pPr marL="0" indent="0">
              <a:lnSpc>
                <a:spcPct val="100000"/>
              </a:lnSpc>
              <a:spcBef>
                <a:spcPts val="72"/>
              </a:spcBef>
              <a:buClr>
                <a:schemeClr val="accent2"/>
              </a:buClr>
              <a:buNone/>
              <a:defRPr sz="1600">
                <a:solidFill>
                  <a:schemeClr val="bg1"/>
                </a:solidFill>
              </a:defRPr>
            </a:lvl1pPr>
            <a:lvl2pPr>
              <a:lnSpc>
                <a:spcPts val="3000"/>
              </a:lnSpc>
              <a:spcBef>
                <a:spcPts val="72"/>
              </a:spcBef>
              <a:buClr>
                <a:schemeClr val="accent2"/>
              </a:buClr>
              <a:defRPr sz="2400"/>
            </a:lvl2pPr>
            <a:lvl3pPr>
              <a:lnSpc>
                <a:spcPts val="3000"/>
              </a:lnSpc>
              <a:spcBef>
                <a:spcPts val="72"/>
              </a:spcBef>
              <a:buClr>
                <a:schemeClr val="accent2"/>
              </a:buClr>
              <a:defRPr sz="2400"/>
            </a:lvl3pPr>
            <a:lvl4pPr>
              <a:lnSpc>
                <a:spcPts val="3000"/>
              </a:lnSpc>
              <a:spcBef>
                <a:spcPts val="72"/>
              </a:spcBef>
              <a:buClr>
                <a:schemeClr val="accent2"/>
              </a:buClr>
              <a:defRPr sz="2400"/>
            </a:lvl4pPr>
            <a:lvl5pPr>
              <a:lnSpc>
                <a:spcPts val="3000"/>
              </a:lnSpc>
              <a:spcBef>
                <a:spcPts val="72"/>
              </a:spcBef>
              <a:buClr>
                <a:schemeClr val="accent2"/>
              </a:buClr>
              <a:defRPr sz="2400"/>
            </a:lvl5pPr>
          </a:lstStyle>
          <a:p>
            <a:pPr lvl="0"/>
            <a:r>
              <a:rPr lang="en-US" dirty="0" smtClean="0"/>
              <a:t>Text goes here</a:t>
            </a:r>
            <a:endParaRPr lang="en-US" dirty="0"/>
          </a:p>
        </p:txBody>
      </p:sp>
      <p:sp>
        <p:nvSpPr>
          <p:cNvPr id="5" name="Rectangle 6"/>
          <p:cNvSpPr>
            <a:spLocks noGrp="1" noChangeArrowheads="1"/>
          </p:cNvSpPr>
          <p:nvPr>
            <p:ph type="sldNum" sz="quarter" idx="13"/>
          </p:nvPr>
        </p:nvSpPr>
        <p:spPr>
          <a:xfrm>
            <a:off x="4684868" y="4623550"/>
            <a:ext cx="309700" cy="215444"/>
          </a:xfrm>
          <a:prstGeom prst="rect">
            <a:avLst/>
          </a:prstGeom>
          <a:noFill/>
        </p:spPr>
        <p:txBody>
          <a:bodyPr wrap="none" rtlCol="0">
            <a:spAutoFit/>
          </a:bodyPr>
          <a:lstStyle>
            <a:lvl1pPr>
              <a:defRPr lang="en-US" smtClean="0"/>
            </a:lvl1pPr>
          </a:lstStyle>
          <a:p>
            <a:pPr algn="ctr"/>
            <a:fld id="{F1E776F5-9A26-455E-BF09-7D727D022004}" type="slidenum">
              <a:rPr lang="en-US" smtClean="0"/>
              <a:pPr algn="ctr"/>
              <a:t>‹#›</a:t>
            </a:fld>
            <a:endParaRPr lang="en-US"/>
          </a:p>
        </p:txBody>
      </p:sp>
    </p:spTree>
    <p:extLst>
      <p:ext uri="{BB962C8B-B14F-4D97-AF65-F5344CB8AC3E}">
        <p14:creationId xmlns:p14="http://schemas.microsoft.com/office/powerpoint/2010/main" val="146932541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Image &amp; Caption">
    <p:spTree>
      <p:nvGrpSpPr>
        <p:cNvPr id="1" name=""/>
        <p:cNvGrpSpPr/>
        <p:nvPr/>
      </p:nvGrpSpPr>
      <p:grpSpPr>
        <a:xfrm>
          <a:off x="0" y="0"/>
          <a:ext cx="0" cy="0"/>
          <a:chOff x="0" y="0"/>
          <a:chExt cx="0" cy="0"/>
        </a:xfrm>
      </p:grpSpPr>
      <p:sp>
        <p:nvSpPr>
          <p:cNvPr id="3" name="Title 1"/>
          <p:cNvSpPr>
            <a:spLocks noGrp="1"/>
          </p:cNvSpPr>
          <p:nvPr>
            <p:ph type="title"/>
          </p:nvPr>
        </p:nvSpPr>
        <p:spPr>
          <a:xfrm>
            <a:off x="363538" y="168552"/>
            <a:ext cx="8229600" cy="55399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lang="en-US" dirty="0"/>
            </a:lvl1pPr>
          </a:lstStyle>
          <a:p>
            <a:pPr lvl="0"/>
            <a:r>
              <a:rPr lang="en-US" dirty="0" smtClean="0"/>
              <a:t>Click to edit Master title style</a:t>
            </a:r>
            <a:endParaRPr lang="en-US" dirty="0"/>
          </a:p>
        </p:txBody>
      </p:sp>
      <p:sp>
        <p:nvSpPr>
          <p:cNvPr id="4" name="Picture Placeholder 21"/>
          <p:cNvSpPr>
            <a:spLocks noGrp="1"/>
          </p:cNvSpPr>
          <p:nvPr>
            <p:ph type="pic" sz="quarter" idx="12"/>
          </p:nvPr>
        </p:nvSpPr>
        <p:spPr>
          <a:xfrm>
            <a:off x="0" y="778999"/>
            <a:ext cx="9144000" cy="3687992"/>
          </a:xfrm>
        </p:spPr>
        <p:txBody>
          <a:bodyPr>
            <a:normAutofit/>
          </a:bodyPr>
          <a:lstStyle>
            <a:lvl1pPr marL="0" indent="0">
              <a:buNone/>
              <a:defRPr sz="2200">
                <a:solidFill>
                  <a:schemeClr val="tx1"/>
                </a:solidFill>
              </a:defRPr>
            </a:lvl1pPr>
          </a:lstStyle>
          <a:p>
            <a:r>
              <a:rPr lang="en-US" dirty="0" smtClean="0"/>
              <a:t>Click icon to add picture</a:t>
            </a:r>
            <a:endParaRPr lang="en-US" dirty="0"/>
          </a:p>
        </p:txBody>
      </p:sp>
      <p:sp>
        <p:nvSpPr>
          <p:cNvPr id="6" name="Text Placeholder 3"/>
          <p:cNvSpPr>
            <a:spLocks noGrp="1"/>
          </p:cNvSpPr>
          <p:nvPr>
            <p:ph type="body" sz="quarter" idx="13" hasCustomPrompt="1"/>
          </p:nvPr>
        </p:nvSpPr>
        <p:spPr>
          <a:xfrm>
            <a:off x="457200" y="4481349"/>
            <a:ext cx="8229600" cy="661968"/>
          </a:xfrm>
        </p:spPr>
        <p:txBody>
          <a:bodyPr bIns="137160" anchor="ctr" anchorCtr="0">
            <a:noAutofit/>
          </a:bodyPr>
          <a:lstStyle>
            <a:lvl1pPr marL="0" indent="0" algn="ctr">
              <a:lnSpc>
                <a:spcPct val="100000"/>
              </a:lnSpc>
              <a:spcBef>
                <a:spcPts val="72"/>
              </a:spcBef>
              <a:buClr>
                <a:schemeClr val="accent2"/>
              </a:buClr>
              <a:buNone/>
              <a:defRPr sz="1600" b="0" i="0" baseline="0">
                <a:solidFill>
                  <a:schemeClr val="tx1"/>
                </a:solidFill>
              </a:defRPr>
            </a:lvl1pPr>
            <a:lvl2pPr>
              <a:lnSpc>
                <a:spcPts val="3600"/>
              </a:lnSpc>
              <a:spcBef>
                <a:spcPts val="72"/>
              </a:spcBef>
              <a:buClr>
                <a:schemeClr val="accent2"/>
              </a:buClr>
              <a:defRPr/>
            </a:lvl2pPr>
            <a:lvl3pPr>
              <a:lnSpc>
                <a:spcPts val="3600"/>
              </a:lnSpc>
              <a:spcBef>
                <a:spcPts val="72"/>
              </a:spcBef>
              <a:buClr>
                <a:schemeClr val="accent2"/>
              </a:buClr>
              <a:defRPr/>
            </a:lvl3pPr>
            <a:lvl4pPr>
              <a:lnSpc>
                <a:spcPts val="3600"/>
              </a:lnSpc>
              <a:spcBef>
                <a:spcPts val="72"/>
              </a:spcBef>
              <a:buClr>
                <a:schemeClr val="accent2"/>
              </a:buClr>
              <a:defRPr/>
            </a:lvl4pPr>
            <a:lvl5pPr>
              <a:lnSpc>
                <a:spcPts val="3600"/>
              </a:lnSpc>
              <a:spcBef>
                <a:spcPts val="72"/>
              </a:spcBef>
              <a:buClr>
                <a:schemeClr val="accent2"/>
              </a:buClr>
              <a:defRPr/>
            </a:lvl5pPr>
          </a:lstStyle>
          <a:p>
            <a:pPr lvl="0"/>
            <a:r>
              <a:rPr lang="en-US" dirty="0" smtClean="0"/>
              <a:t>Explanatory text</a:t>
            </a:r>
            <a:endParaRPr lang="en-US" dirty="0"/>
          </a:p>
        </p:txBody>
      </p:sp>
    </p:spTree>
    <p:extLst>
      <p:ext uri="{BB962C8B-B14F-4D97-AF65-F5344CB8AC3E}">
        <p14:creationId xmlns:p14="http://schemas.microsoft.com/office/powerpoint/2010/main" val="83467043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Image and Header">
    <p:spTree>
      <p:nvGrpSpPr>
        <p:cNvPr id="1" name=""/>
        <p:cNvGrpSpPr/>
        <p:nvPr/>
      </p:nvGrpSpPr>
      <p:grpSpPr>
        <a:xfrm>
          <a:off x="0" y="0"/>
          <a:ext cx="0" cy="0"/>
          <a:chOff x="0" y="0"/>
          <a:chExt cx="0" cy="0"/>
        </a:xfrm>
      </p:grpSpPr>
      <p:sp>
        <p:nvSpPr>
          <p:cNvPr id="3" name="Title 1"/>
          <p:cNvSpPr>
            <a:spLocks noGrp="1"/>
          </p:cNvSpPr>
          <p:nvPr>
            <p:ph type="title"/>
          </p:nvPr>
        </p:nvSpPr>
        <p:spPr>
          <a:xfrm>
            <a:off x="363538" y="170815"/>
            <a:ext cx="8229600" cy="55399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lang="en-US" dirty="0"/>
            </a:lvl1pPr>
          </a:lstStyle>
          <a:p>
            <a:pPr lvl="0"/>
            <a:r>
              <a:rPr lang="en-US" dirty="0" smtClean="0"/>
              <a:t>Click to edit Master title style</a:t>
            </a:r>
            <a:endParaRPr lang="en-US" dirty="0"/>
          </a:p>
        </p:txBody>
      </p:sp>
      <p:sp>
        <p:nvSpPr>
          <p:cNvPr id="4" name="Picture Placeholder 21"/>
          <p:cNvSpPr>
            <a:spLocks noGrp="1"/>
          </p:cNvSpPr>
          <p:nvPr>
            <p:ph type="pic" sz="quarter" idx="12"/>
          </p:nvPr>
        </p:nvSpPr>
        <p:spPr>
          <a:xfrm>
            <a:off x="0" y="778999"/>
            <a:ext cx="9144000" cy="4364501"/>
          </a:xfrm>
        </p:spPr>
        <p:txBody>
          <a:bodyPr>
            <a:normAutofit/>
          </a:bodyPr>
          <a:lstStyle>
            <a:lvl1pPr marL="0" indent="0">
              <a:buNone/>
              <a:defRPr sz="2200"/>
            </a:lvl1pPr>
          </a:lstStyle>
          <a:p>
            <a:r>
              <a:rPr lang="en-US" dirty="0" smtClean="0"/>
              <a:t>Click icon to add picture</a:t>
            </a:r>
            <a:endParaRPr lang="en-US" dirty="0"/>
          </a:p>
        </p:txBody>
      </p:sp>
    </p:spTree>
    <p:extLst>
      <p:ext uri="{BB962C8B-B14F-4D97-AF65-F5344CB8AC3E}">
        <p14:creationId xmlns:p14="http://schemas.microsoft.com/office/powerpoint/2010/main" val="270116779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Full Bleed Image">
    <p:spTree>
      <p:nvGrpSpPr>
        <p:cNvPr id="1" name=""/>
        <p:cNvGrpSpPr/>
        <p:nvPr/>
      </p:nvGrpSpPr>
      <p:grpSpPr>
        <a:xfrm>
          <a:off x="0" y="0"/>
          <a:ext cx="0" cy="0"/>
          <a:chOff x="0" y="0"/>
          <a:chExt cx="0" cy="0"/>
        </a:xfrm>
      </p:grpSpPr>
      <p:sp>
        <p:nvSpPr>
          <p:cNvPr id="3" name="Picture Placeholder 21"/>
          <p:cNvSpPr>
            <a:spLocks noGrp="1"/>
          </p:cNvSpPr>
          <p:nvPr>
            <p:ph type="pic" sz="quarter" idx="12"/>
          </p:nvPr>
        </p:nvSpPr>
        <p:spPr>
          <a:xfrm>
            <a:off x="0" y="0"/>
            <a:ext cx="9144000" cy="5143500"/>
          </a:xfrm>
        </p:spPr>
        <p:txBody>
          <a:bodyPr anchor="t" anchorCtr="0">
            <a:normAutofit/>
          </a:bodyPr>
          <a:lstStyle>
            <a:lvl1pPr marL="0" indent="0">
              <a:buNone/>
              <a:defRPr sz="2200">
                <a:solidFill>
                  <a:schemeClr val="tx1"/>
                </a:solidFill>
              </a:defRPr>
            </a:lvl1pPr>
          </a:lstStyle>
          <a:p>
            <a:r>
              <a:rPr lang="en-US" dirty="0" smtClean="0"/>
              <a:t>Click icon to add picture</a:t>
            </a:r>
            <a:endParaRPr lang="en-US" dirty="0"/>
          </a:p>
        </p:txBody>
      </p:sp>
    </p:spTree>
    <p:extLst>
      <p:ext uri="{BB962C8B-B14F-4D97-AF65-F5344CB8AC3E}">
        <p14:creationId xmlns:p14="http://schemas.microsoft.com/office/powerpoint/2010/main" val="348837967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b="1"/>
            </a:lvl1pPr>
          </a:lstStyle>
          <a:p>
            <a:r>
              <a:rPr lang="en-US" dirty="0" smtClean="0"/>
              <a:t>Click to edit Master title style</a:t>
            </a:r>
            <a:endParaRPr lang="en-US" dirty="0"/>
          </a:p>
        </p:txBody>
      </p:sp>
      <p:sp>
        <p:nvSpPr>
          <p:cNvPr id="3" name="Content Placeholder 2"/>
          <p:cNvSpPr>
            <a:spLocks noGrp="1"/>
          </p:cNvSpPr>
          <p:nvPr>
            <p:ph idx="1"/>
          </p:nvPr>
        </p:nvSpPr>
        <p:spPr>
          <a:xfrm>
            <a:off x="363538" y="857250"/>
            <a:ext cx="8229600" cy="3318965"/>
          </a:xfrm>
        </p:spPr>
        <p:txBody>
          <a:bodyPr/>
          <a:lstStyle>
            <a:lvl1pPr>
              <a:buClr>
                <a:schemeClr val="accent1"/>
              </a:buClr>
              <a:buSzPct val="120000"/>
              <a:defRPr sz="1800">
                <a:solidFill>
                  <a:schemeClr val="tx1"/>
                </a:solidFill>
              </a:defRPr>
            </a:lvl1pPr>
            <a:lvl2pPr>
              <a:buSzPct val="90000"/>
              <a:buFont typeface="Courier New" pitchFamily="49" charset="0"/>
              <a:buChar char="o"/>
              <a:defRPr sz="1600">
                <a:solidFill>
                  <a:schemeClr val="tx1"/>
                </a:solidFill>
              </a:defRPr>
            </a:lvl2pPr>
            <a:lvl3pPr>
              <a:buSzPct val="90000"/>
              <a:buFont typeface="Arial" pitchFamily="34" charset="0"/>
              <a:buChar char="─"/>
              <a:defRPr sz="1400">
                <a:solidFill>
                  <a:schemeClr val="tx1"/>
                </a:solidFill>
              </a:defRPr>
            </a:lvl3pPr>
            <a:lvl4pPr>
              <a:buFont typeface="Arial" pitchFamily="34" charset="0"/>
              <a:buChar char="»"/>
              <a:defRPr sz="1600">
                <a:solidFill>
                  <a:schemeClr val="bg2">
                    <a:lumMod val="50000"/>
                  </a:schemeClr>
                </a:solidFill>
              </a:defRPr>
            </a:lvl4pPr>
            <a:lvl5pPr>
              <a:defRPr sz="1600">
                <a:solidFill>
                  <a:schemeClr val="bg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Rectangle 6"/>
          <p:cNvSpPr>
            <a:spLocks noGrp="1" noChangeArrowheads="1"/>
          </p:cNvSpPr>
          <p:nvPr>
            <p:ph type="sldNum" sz="quarter" idx="4"/>
          </p:nvPr>
        </p:nvSpPr>
        <p:spPr>
          <a:xfrm>
            <a:off x="4684868" y="4623550"/>
            <a:ext cx="309700" cy="215444"/>
          </a:xfrm>
          <a:prstGeom prst="rect">
            <a:avLst/>
          </a:prstGeom>
          <a:noFill/>
        </p:spPr>
        <p:txBody>
          <a:bodyPr wrap="none" rtlCol="0">
            <a:spAutoFit/>
          </a:bodyPr>
          <a:lstStyle>
            <a:lvl1pPr>
              <a:defRPr lang="en-US" altLang="en-US" sz="800" smtClean="0">
                <a:solidFill>
                  <a:schemeClr val="tx1"/>
                </a:solidFill>
              </a:defRPr>
            </a:lvl1pPr>
          </a:lstStyle>
          <a:p>
            <a:pPr algn="ctr"/>
            <a:fld id="{F1E776F5-9A26-455E-BF09-7D727D022004}" type="slidenum">
              <a:rPr lang="en-US" smtClean="0"/>
              <a:pPr algn="ctr"/>
              <a:t>‹#›</a:t>
            </a:fld>
            <a:endParaRPr lang="en-US"/>
          </a:p>
        </p:txBody>
      </p:sp>
    </p:spTree>
    <p:extLst>
      <p:ext uri="{BB962C8B-B14F-4D97-AF65-F5344CB8AC3E}">
        <p14:creationId xmlns:p14="http://schemas.microsoft.com/office/powerpoint/2010/main" val="156459718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_No first bullet">
    <p:spTree>
      <p:nvGrpSpPr>
        <p:cNvPr id="1" name=""/>
        <p:cNvGrpSpPr/>
        <p:nvPr/>
      </p:nvGrpSpPr>
      <p:grpSpPr>
        <a:xfrm>
          <a:off x="0" y="0"/>
          <a:ext cx="0" cy="0"/>
          <a:chOff x="0" y="0"/>
          <a:chExt cx="0" cy="0"/>
        </a:xfrm>
      </p:grpSpPr>
      <p:sp>
        <p:nvSpPr>
          <p:cNvPr id="2" name="Title 1"/>
          <p:cNvSpPr>
            <a:spLocks noGrp="1"/>
          </p:cNvSpPr>
          <p:nvPr>
            <p:ph type="title"/>
          </p:nvPr>
        </p:nvSpPr>
        <p:spPr>
          <a:xfrm>
            <a:off x="363538" y="169300"/>
            <a:ext cx="8191500" cy="492443"/>
          </a:xfrm>
        </p:spPr>
        <p:txBody>
          <a:bodyPr/>
          <a:lstStyle>
            <a:lvl1pPr>
              <a:defRPr sz="2600" b="1"/>
            </a:lvl1pPr>
          </a:lstStyle>
          <a:p>
            <a:r>
              <a:rPr lang="en-US" smtClean="0"/>
              <a:t>Click to edit Master title style</a:t>
            </a:r>
            <a:endParaRPr lang="en-US" dirty="0"/>
          </a:p>
        </p:txBody>
      </p:sp>
      <p:sp>
        <p:nvSpPr>
          <p:cNvPr id="3" name="Content Placeholder 2"/>
          <p:cNvSpPr>
            <a:spLocks noGrp="1"/>
          </p:cNvSpPr>
          <p:nvPr>
            <p:ph idx="1"/>
          </p:nvPr>
        </p:nvSpPr>
        <p:spPr>
          <a:xfrm>
            <a:off x="363538" y="857250"/>
            <a:ext cx="8229600" cy="3339437"/>
          </a:xfrm>
        </p:spPr>
        <p:txBody>
          <a:bodyPr/>
          <a:lstStyle>
            <a:lvl1pPr marL="0" indent="0">
              <a:buClr>
                <a:schemeClr val="accent1"/>
              </a:buClr>
              <a:buSzPct val="120000"/>
              <a:buNone/>
              <a:defRPr sz="1800">
                <a:solidFill>
                  <a:schemeClr val="tx1"/>
                </a:solidFill>
              </a:defRPr>
            </a:lvl1pPr>
            <a:lvl2pPr>
              <a:buSzPct val="90000"/>
              <a:buFont typeface="Courier New" pitchFamily="49" charset="0"/>
              <a:buChar char="o"/>
              <a:defRPr sz="1600">
                <a:solidFill>
                  <a:schemeClr val="tx1"/>
                </a:solidFill>
              </a:defRPr>
            </a:lvl2pPr>
            <a:lvl3pPr>
              <a:buSzPct val="90000"/>
              <a:buFont typeface="Arial" pitchFamily="34" charset="0"/>
              <a:buChar char="─"/>
              <a:defRPr sz="1400">
                <a:solidFill>
                  <a:schemeClr val="tx1"/>
                </a:solidFill>
              </a:defRPr>
            </a:lvl3pPr>
            <a:lvl4pPr>
              <a:buFont typeface="Arial" pitchFamily="34" charset="0"/>
              <a:buChar char="»"/>
              <a:defRPr sz="1600">
                <a:solidFill>
                  <a:schemeClr val="bg2">
                    <a:lumMod val="50000"/>
                  </a:schemeClr>
                </a:solidFill>
              </a:defRPr>
            </a:lvl4pPr>
            <a:lvl5pPr>
              <a:defRPr sz="1600">
                <a:solidFill>
                  <a:schemeClr val="bg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Rectangle 6"/>
          <p:cNvSpPr>
            <a:spLocks noGrp="1" noChangeArrowheads="1"/>
          </p:cNvSpPr>
          <p:nvPr>
            <p:ph type="sldNum" sz="quarter" idx="4"/>
          </p:nvPr>
        </p:nvSpPr>
        <p:spPr>
          <a:xfrm>
            <a:off x="4684868" y="4623550"/>
            <a:ext cx="309700" cy="215444"/>
          </a:xfrm>
          <a:prstGeom prst="rect">
            <a:avLst/>
          </a:prstGeom>
          <a:noFill/>
        </p:spPr>
        <p:txBody>
          <a:bodyPr wrap="none" rtlCol="0">
            <a:spAutoFit/>
          </a:bodyPr>
          <a:lstStyle>
            <a:lvl1pPr>
              <a:defRPr lang="en-US" smtClean="0"/>
            </a:lvl1pPr>
          </a:lstStyle>
          <a:p>
            <a:pPr algn="ctr"/>
            <a:fld id="{F1E776F5-9A26-455E-BF09-7D727D022004}" type="slidenum">
              <a:rPr lang="en-US" smtClean="0"/>
              <a:pPr algn="ctr"/>
              <a:t>‹#›</a:t>
            </a:fld>
            <a:endParaRPr lang="en-US"/>
          </a:p>
        </p:txBody>
      </p:sp>
    </p:spTree>
    <p:extLst>
      <p:ext uri="{BB962C8B-B14F-4D97-AF65-F5344CB8AC3E}">
        <p14:creationId xmlns:p14="http://schemas.microsoft.com/office/powerpoint/2010/main" val="213864135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numbered bullets">
    <p:spTree>
      <p:nvGrpSpPr>
        <p:cNvPr id="1" name=""/>
        <p:cNvGrpSpPr/>
        <p:nvPr/>
      </p:nvGrpSpPr>
      <p:grpSpPr>
        <a:xfrm>
          <a:off x="0" y="0"/>
          <a:ext cx="0" cy="0"/>
          <a:chOff x="0" y="0"/>
          <a:chExt cx="0" cy="0"/>
        </a:xfrm>
      </p:grpSpPr>
      <p:sp>
        <p:nvSpPr>
          <p:cNvPr id="2" name="Title 1"/>
          <p:cNvSpPr>
            <a:spLocks noGrp="1"/>
          </p:cNvSpPr>
          <p:nvPr>
            <p:ph type="title"/>
          </p:nvPr>
        </p:nvSpPr>
        <p:spPr>
          <a:xfrm>
            <a:off x="363538" y="169300"/>
            <a:ext cx="8191500" cy="492443"/>
          </a:xfrm>
        </p:spPr>
        <p:txBody>
          <a:bodyPr/>
          <a:lstStyle>
            <a:lvl1pPr>
              <a:defRPr sz="26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3538" y="857250"/>
            <a:ext cx="8229600" cy="3237078"/>
          </a:xfrm>
        </p:spPr>
        <p:txBody>
          <a:bodyPr/>
          <a:lstStyle>
            <a:lvl1pPr marL="344488" indent="-344488">
              <a:buClr>
                <a:schemeClr val="accent1"/>
              </a:buClr>
              <a:buSzPct val="100000"/>
              <a:buFont typeface="+mj-lt"/>
              <a:buAutoNum type="arabicPeriod"/>
              <a:defRPr sz="1800">
                <a:solidFill>
                  <a:schemeClr val="tx1"/>
                </a:solidFill>
              </a:defRPr>
            </a:lvl1pPr>
            <a:lvl2pPr marL="647700" indent="-285750">
              <a:buSzPct val="90000"/>
              <a:buFont typeface="+mj-lt"/>
              <a:buAutoNum type="alphaLcPeriod"/>
              <a:defRPr sz="1600">
                <a:solidFill>
                  <a:schemeClr val="tx1"/>
                </a:solidFill>
              </a:defRPr>
            </a:lvl2pPr>
            <a:lvl3pPr marL="889000" indent="-198438">
              <a:buSzPct val="90000"/>
              <a:buFont typeface="+mj-lt"/>
              <a:buAutoNum type="romanLcPeriod"/>
              <a:defRPr sz="1400">
                <a:solidFill>
                  <a:schemeClr val="tx1"/>
                </a:solidFill>
              </a:defRPr>
            </a:lvl3pPr>
            <a:lvl4pPr>
              <a:buFont typeface="Arial" pitchFamily="34" charset="0"/>
              <a:buChar char="»"/>
              <a:defRPr sz="1600">
                <a:solidFill>
                  <a:schemeClr val="bg2">
                    <a:lumMod val="50000"/>
                  </a:schemeClr>
                </a:solidFill>
              </a:defRPr>
            </a:lvl4pPr>
            <a:lvl5pPr>
              <a:defRPr sz="1600">
                <a:solidFill>
                  <a:schemeClr val="bg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Rectangle 6"/>
          <p:cNvSpPr>
            <a:spLocks noGrp="1" noChangeArrowheads="1"/>
          </p:cNvSpPr>
          <p:nvPr>
            <p:ph type="sldNum" sz="quarter" idx="4"/>
          </p:nvPr>
        </p:nvSpPr>
        <p:spPr>
          <a:xfrm>
            <a:off x="4684868" y="4623550"/>
            <a:ext cx="309700" cy="215444"/>
          </a:xfrm>
          <a:prstGeom prst="rect">
            <a:avLst/>
          </a:prstGeom>
          <a:noFill/>
        </p:spPr>
        <p:txBody>
          <a:bodyPr wrap="none" rtlCol="0">
            <a:spAutoFit/>
          </a:bodyPr>
          <a:lstStyle>
            <a:lvl1pPr>
              <a:defRPr lang="en-US" smtClean="0"/>
            </a:lvl1pPr>
          </a:lstStyle>
          <a:p>
            <a:pPr algn="ctr"/>
            <a:fld id="{F1E776F5-9A26-455E-BF09-7D727D022004}" type="slidenum">
              <a:rPr lang="en-US" smtClean="0"/>
              <a:pPr algn="ctr"/>
              <a:t>‹#›</a:t>
            </a:fld>
            <a:endParaRPr lang="en-US"/>
          </a:p>
        </p:txBody>
      </p:sp>
    </p:spTree>
    <p:extLst>
      <p:ext uri="{BB962C8B-B14F-4D97-AF65-F5344CB8AC3E}">
        <p14:creationId xmlns:p14="http://schemas.microsoft.com/office/powerpoint/2010/main" val="94683340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6"/>
          <p:cNvSpPr>
            <a:spLocks noGrp="1" noChangeArrowheads="1"/>
          </p:cNvSpPr>
          <p:nvPr>
            <p:ph type="sldNum" sz="quarter" idx="4"/>
          </p:nvPr>
        </p:nvSpPr>
        <p:spPr>
          <a:xfrm>
            <a:off x="4684868" y="4623550"/>
            <a:ext cx="309700" cy="215444"/>
          </a:xfrm>
          <a:prstGeom prst="rect">
            <a:avLst/>
          </a:prstGeom>
          <a:noFill/>
        </p:spPr>
        <p:txBody>
          <a:bodyPr wrap="none" rtlCol="0">
            <a:spAutoFit/>
          </a:bodyPr>
          <a:lstStyle>
            <a:lvl1pPr>
              <a:defRPr lang="en-US" smtClean="0"/>
            </a:lvl1pPr>
          </a:lstStyle>
          <a:p>
            <a:pPr algn="ctr"/>
            <a:fld id="{F1E776F5-9A26-455E-BF09-7D727D022004}" type="slidenum">
              <a:rPr lang="en-US" smtClean="0"/>
              <a:pPr algn="ctr"/>
              <a:t>‹#›</a:t>
            </a:fld>
            <a:endParaRPr lang="en-US"/>
          </a:p>
        </p:txBody>
      </p:sp>
    </p:spTree>
    <p:extLst>
      <p:ext uri="{BB962C8B-B14F-4D97-AF65-F5344CB8AC3E}">
        <p14:creationId xmlns:p14="http://schemas.microsoft.com/office/powerpoint/2010/main" val="410332110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4"/>
          </p:nvPr>
        </p:nvSpPr>
        <p:spPr>
          <a:xfrm>
            <a:off x="4684868" y="4623550"/>
            <a:ext cx="309700" cy="215444"/>
          </a:xfrm>
          <a:prstGeom prst="rect">
            <a:avLst/>
          </a:prstGeom>
          <a:noFill/>
        </p:spPr>
        <p:txBody>
          <a:bodyPr wrap="none" rtlCol="0">
            <a:spAutoFit/>
          </a:bodyPr>
          <a:lstStyle>
            <a:lvl1pPr>
              <a:defRPr lang="en-US" smtClean="0"/>
            </a:lvl1pPr>
          </a:lstStyle>
          <a:p>
            <a:pPr algn="ctr"/>
            <a:fld id="{F1E776F5-9A26-455E-BF09-7D727D022004}" type="slidenum">
              <a:rPr lang="en-US" smtClean="0"/>
              <a:pPr algn="ctr"/>
              <a:t>‹#›</a:t>
            </a:fld>
            <a:endParaRPr lang="en-US"/>
          </a:p>
        </p:txBody>
      </p:sp>
    </p:spTree>
    <p:extLst>
      <p:ext uri="{BB962C8B-B14F-4D97-AF65-F5344CB8AC3E}">
        <p14:creationId xmlns:p14="http://schemas.microsoft.com/office/powerpoint/2010/main" val="152016862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1_Title, no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43628369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3538" y="855023"/>
            <a:ext cx="4038600" cy="3495201"/>
          </a:xfrm>
        </p:spPr>
        <p:txBody>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855023"/>
            <a:ext cx="4038600" cy="3495201"/>
          </a:xfrm>
        </p:spPr>
        <p:txBody>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Rectangle 6"/>
          <p:cNvSpPr>
            <a:spLocks noGrp="1" noChangeArrowheads="1"/>
          </p:cNvSpPr>
          <p:nvPr>
            <p:ph type="sldNum" sz="quarter" idx="4"/>
          </p:nvPr>
        </p:nvSpPr>
        <p:spPr>
          <a:xfrm>
            <a:off x="4684868" y="4623550"/>
            <a:ext cx="309700" cy="215444"/>
          </a:xfrm>
          <a:prstGeom prst="rect">
            <a:avLst/>
          </a:prstGeom>
          <a:noFill/>
        </p:spPr>
        <p:txBody>
          <a:bodyPr wrap="none" rtlCol="0">
            <a:spAutoFit/>
          </a:bodyPr>
          <a:lstStyle>
            <a:lvl1pPr>
              <a:defRPr lang="en-US" smtClean="0"/>
            </a:lvl1pPr>
          </a:lstStyle>
          <a:p>
            <a:pPr algn="ctr"/>
            <a:fld id="{F1E776F5-9A26-455E-BF09-7D727D022004}" type="slidenum">
              <a:rPr lang="en-US" smtClean="0"/>
              <a:pPr algn="ctr"/>
              <a:t>‹#›</a:t>
            </a:fld>
            <a:endParaRPr lang="en-US"/>
          </a:p>
        </p:txBody>
      </p:sp>
    </p:spTree>
    <p:extLst>
      <p:ext uri="{BB962C8B-B14F-4D97-AF65-F5344CB8AC3E}">
        <p14:creationId xmlns:p14="http://schemas.microsoft.com/office/powerpoint/2010/main" val="149617166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with subheading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3538" y="748353"/>
            <a:ext cx="4040188" cy="623248"/>
          </a:xfrm>
        </p:spPr>
        <p:txBody>
          <a:bodyPr anchor="b"/>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63538" y="1371599"/>
            <a:ext cx="4040188" cy="3040040"/>
          </a:xfrm>
        </p:spPr>
        <p:txBody>
          <a:bodyPr/>
          <a:lstStyle>
            <a:lvl1pPr>
              <a:spcBef>
                <a:spcPts val="600"/>
              </a:spcBef>
              <a:defRPr sz="1600">
                <a:solidFill>
                  <a:schemeClr val="tx1"/>
                </a:solidFill>
              </a:defRPr>
            </a:lvl1pPr>
            <a:lvl2pPr>
              <a:spcBef>
                <a:spcPts val="600"/>
              </a:spcBef>
              <a:defRPr sz="1400">
                <a:solidFill>
                  <a:schemeClr val="tx1"/>
                </a:solidFill>
              </a:defRPr>
            </a:lvl2pPr>
            <a:lvl3pPr>
              <a:spcBef>
                <a:spcPts val="600"/>
              </a:spcBef>
              <a:defRPr sz="1200">
                <a:solidFill>
                  <a:schemeClr val="tx1"/>
                </a:solidFill>
              </a:defRPr>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6" y="757260"/>
            <a:ext cx="4041775" cy="623248"/>
          </a:xfrm>
        </p:spPr>
        <p:txBody>
          <a:bodyPr anchor="b"/>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1380506"/>
            <a:ext cx="4041775" cy="3041369"/>
          </a:xfrm>
        </p:spPr>
        <p:txBody>
          <a:bodyPr/>
          <a:lstStyle>
            <a:lvl1pPr>
              <a:spcBef>
                <a:spcPts val="600"/>
              </a:spcBef>
              <a:defRPr sz="1600">
                <a:solidFill>
                  <a:schemeClr val="tx1"/>
                </a:solidFill>
              </a:defRPr>
            </a:lvl1pPr>
            <a:lvl2pPr>
              <a:spcBef>
                <a:spcPts val="600"/>
              </a:spcBef>
              <a:defRPr sz="1400">
                <a:solidFill>
                  <a:schemeClr val="tx1"/>
                </a:solidFill>
              </a:defRPr>
            </a:lvl2pPr>
            <a:lvl3pPr>
              <a:spcBef>
                <a:spcPts val="600"/>
              </a:spcBef>
              <a:defRPr sz="1200">
                <a:solidFill>
                  <a:schemeClr val="tx1"/>
                </a:solidFill>
              </a:defRPr>
            </a:lvl3pPr>
            <a:lvl4pPr>
              <a:spcBef>
                <a:spcPts val="600"/>
              </a:spcBef>
              <a:defRPr sz="1200">
                <a:solidFill>
                  <a:schemeClr val="tx1"/>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itle 1"/>
          <p:cNvSpPr>
            <a:spLocks noGrp="1"/>
          </p:cNvSpPr>
          <p:nvPr>
            <p:ph type="title"/>
          </p:nvPr>
        </p:nvSpPr>
        <p:spPr>
          <a:xfrm>
            <a:off x="363538" y="169300"/>
            <a:ext cx="8191500" cy="553998"/>
          </a:xfrm>
        </p:spPr>
        <p:txBody>
          <a:bodyPr/>
          <a:lstStyle/>
          <a:p>
            <a:r>
              <a:rPr lang="en-US" dirty="0" smtClean="0"/>
              <a:t>Click to edit Master title style</a:t>
            </a:r>
            <a:endParaRPr lang="en-US" dirty="0"/>
          </a:p>
        </p:txBody>
      </p:sp>
      <p:sp>
        <p:nvSpPr>
          <p:cNvPr id="9" name="Rectangle 6"/>
          <p:cNvSpPr>
            <a:spLocks noGrp="1" noChangeArrowheads="1"/>
          </p:cNvSpPr>
          <p:nvPr>
            <p:ph type="sldNum" sz="quarter" idx="10"/>
          </p:nvPr>
        </p:nvSpPr>
        <p:spPr>
          <a:xfrm>
            <a:off x="4684868" y="4623550"/>
            <a:ext cx="309700" cy="215444"/>
          </a:xfrm>
          <a:prstGeom prst="rect">
            <a:avLst/>
          </a:prstGeom>
          <a:noFill/>
        </p:spPr>
        <p:txBody>
          <a:bodyPr wrap="none" rtlCol="0">
            <a:spAutoFit/>
          </a:bodyPr>
          <a:lstStyle>
            <a:lvl1pPr>
              <a:defRPr lang="en-US" smtClean="0"/>
            </a:lvl1pPr>
          </a:lstStyle>
          <a:p>
            <a:pPr algn="ctr"/>
            <a:fld id="{F1E776F5-9A26-455E-BF09-7D727D022004}" type="slidenum">
              <a:rPr lang="en-US" smtClean="0"/>
              <a:pPr algn="ctr"/>
              <a:t>‹#›</a:t>
            </a:fld>
            <a:endParaRPr lang="en-US"/>
          </a:p>
        </p:txBody>
      </p:sp>
    </p:spTree>
    <p:extLst>
      <p:ext uri="{BB962C8B-B14F-4D97-AF65-F5344CB8AC3E}">
        <p14:creationId xmlns:p14="http://schemas.microsoft.com/office/powerpoint/2010/main" val="111473863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363538" y="169300"/>
            <a:ext cx="81915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dirty="0" smtClean="0"/>
              <a:t>Click to edit Master title style</a:t>
            </a:r>
          </a:p>
        </p:txBody>
      </p:sp>
      <p:sp>
        <p:nvSpPr>
          <p:cNvPr id="1028" name="Rectangle 3"/>
          <p:cNvSpPr>
            <a:spLocks noGrp="1" noChangeArrowheads="1"/>
          </p:cNvSpPr>
          <p:nvPr>
            <p:ph type="body" idx="1"/>
          </p:nvPr>
        </p:nvSpPr>
        <p:spPr bwMode="auto">
          <a:xfrm>
            <a:off x="363538" y="858441"/>
            <a:ext cx="8199438" cy="317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pic>
        <p:nvPicPr>
          <p:cNvPr id="6" name="Picture 2"/>
          <p:cNvPicPr>
            <a:picLocks noChangeAspect="1" noChangeArrowheads="1"/>
          </p:cNvPicPr>
          <p:nvPr userDrawn="1"/>
        </p:nvPicPr>
        <p:blipFill rotWithShape="1">
          <a:blip r:embed="rId18">
            <a:extLst>
              <a:ext uri="{28A0092B-C50C-407E-A947-70E740481C1C}">
                <a14:useLocalDpi xmlns:a14="http://schemas.microsoft.com/office/drawing/2010/main" val="0"/>
              </a:ext>
            </a:extLst>
          </a:blip>
          <a:srcRect t="24167"/>
          <a:stretch/>
        </p:blipFill>
        <p:spPr bwMode="auto">
          <a:xfrm>
            <a:off x="1" y="4908835"/>
            <a:ext cx="9151963" cy="241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6"/>
          <p:cNvSpPr>
            <a:spLocks noGrp="1" noChangeArrowheads="1"/>
          </p:cNvSpPr>
          <p:nvPr>
            <p:ph type="sldNum" sz="quarter" idx="4"/>
          </p:nvPr>
        </p:nvSpPr>
        <p:spPr>
          <a:xfrm>
            <a:off x="4684868" y="4623550"/>
            <a:ext cx="309700" cy="215444"/>
          </a:xfrm>
          <a:prstGeom prst="rect">
            <a:avLst/>
          </a:prstGeom>
          <a:noFill/>
        </p:spPr>
        <p:txBody>
          <a:bodyPr wrap="none" rtlCol="0">
            <a:spAutoFit/>
          </a:bodyPr>
          <a:lstStyle>
            <a:lvl1pPr>
              <a:defRPr lang="en-US" altLang="en-US" sz="800" smtClean="0">
                <a:solidFill>
                  <a:schemeClr val="tx1"/>
                </a:solidFill>
              </a:defRPr>
            </a:lvl1pPr>
          </a:lstStyle>
          <a:p>
            <a:pPr algn="ctr"/>
            <a:fld id="{F1E776F5-9A26-455E-BF09-7D727D022004}" type="slidenum">
              <a:rPr lang="en-US" smtClean="0"/>
              <a:pPr algn="ctr"/>
              <a:t>‹#›</a:t>
            </a:fld>
            <a:endParaRPr lang="en-US" dirty="0"/>
          </a:p>
        </p:txBody>
      </p:sp>
      <p:pic>
        <p:nvPicPr>
          <p:cNvPr id="12" name="Picture 58" descr="C:\Users\Sarah\Desktop\IHME_logo_rgb-01.png"/>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6399816" y="4632582"/>
            <a:ext cx="2356834" cy="146506"/>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userDrawn="1"/>
        </p:nvGrpSpPr>
        <p:grpSpPr>
          <a:xfrm>
            <a:off x="451582" y="4602857"/>
            <a:ext cx="2812318" cy="202816"/>
            <a:chOff x="451582" y="4588285"/>
            <a:chExt cx="3011671" cy="217192"/>
          </a:xfrm>
        </p:grpSpPr>
        <p:pic>
          <p:nvPicPr>
            <p:cNvPr id="16" name="Picture 15" descr="IHME_logo_acr_RGB_sm.png"/>
            <p:cNvPicPr>
              <a:picLocks/>
            </p:cNvPicPr>
            <p:nvPr userDrawn="1"/>
          </p:nvPicPr>
          <p:blipFill>
            <a:blip r:embed="rId20" cstate="print">
              <a:extLst>
                <a:ext uri="{28A0092B-C50C-407E-A947-70E740481C1C}">
                  <a14:useLocalDpi xmlns:a14="http://schemas.microsoft.com/office/drawing/2010/main" val="0"/>
                </a:ext>
              </a:extLst>
            </a:blip>
            <a:stretch>
              <a:fillRect/>
            </a:stretch>
          </p:blipFill>
          <p:spPr>
            <a:xfrm>
              <a:off x="451582" y="4588285"/>
              <a:ext cx="670914" cy="217192"/>
            </a:xfrm>
            <a:prstGeom prst="rect">
              <a:avLst/>
            </a:prstGeom>
          </p:spPr>
        </p:pic>
        <p:cxnSp>
          <p:nvCxnSpPr>
            <p:cNvPr id="17" name="Straight Connector 16"/>
            <p:cNvCxnSpPr/>
            <p:nvPr userDrawn="1"/>
          </p:nvCxnSpPr>
          <p:spPr>
            <a:xfrm>
              <a:off x="1263573" y="4605293"/>
              <a:ext cx="0" cy="189061"/>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rotWithShape="1">
            <a:blip r:embed="rId21">
              <a:lum bright="-30000"/>
            </a:blip>
            <a:srcRect l="13858"/>
            <a:stretch/>
          </p:blipFill>
          <p:spPr>
            <a:xfrm>
              <a:off x="1679866" y="4623146"/>
              <a:ext cx="1783387" cy="153354"/>
            </a:xfrm>
            <a:prstGeom prst="rect">
              <a:avLst/>
            </a:prstGeom>
          </p:spPr>
        </p:pic>
        <p:pic>
          <p:nvPicPr>
            <p:cNvPr id="19" name="Picture 18"/>
            <p:cNvPicPr>
              <a:picLocks/>
            </p:cNvPicPr>
            <p:nvPr userDrawn="1"/>
          </p:nvPicPr>
          <p:blipFill rotWithShape="1">
            <a:blip r:embed="rId21">
              <a:lum/>
            </a:blip>
            <a:srcRect r="87556"/>
            <a:stretch/>
          </p:blipFill>
          <p:spPr>
            <a:xfrm>
              <a:off x="1392699" y="4625681"/>
              <a:ext cx="257864" cy="153354"/>
            </a:xfrm>
            <a:prstGeom prst="rect">
              <a:avLst/>
            </a:prstGeom>
          </p:spPr>
        </p:pic>
      </p:grpSp>
      <p:pic>
        <p:nvPicPr>
          <p:cNvPr id="2" name="Picture 1"/>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91346" y="4562725"/>
            <a:ext cx="928771" cy="272539"/>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78" r:id="rId2"/>
    <p:sldLayoutId id="2147483687" r:id="rId3"/>
    <p:sldLayoutId id="2147483686" r:id="rId4"/>
    <p:sldLayoutId id="2147483681" r:id="rId5"/>
    <p:sldLayoutId id="2147483682" r:id="rId6"/>
    <p:sldLayoutId id="2147483688" r:id="rId7"/>
    <p:sldLayoutId id="2147483679" r:id="rId8"/>
    <p:sldLayoutId id="2147483680" r:id="rId9"/>
    <p:sldLayoutId id="2147483689" r:id="rId10"/>
    <p:sldLayoutId id="2147483690" r:id="rId11"/>
    <p:sldLayoutId id="2147483691" r:id="rId12"/>
    <p:sldLayoutId id="2147483694" r:id="rId13"/>
    <p:sldLayoutId id="2147483695" r:id="rId14"/>
    <p:sldLayoutId id="2147483696" r:id="rId15"/>
    <p:sldLayoutId id="2147483697" r:id="rId16"/>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2600" b="1">
          <a:solidFill>
            <a:schemeClr val="accent1"/>
          </a:solidFill>
          <a:latin typeface="+mj-lt"/>
          <a:ea typeface="+mj-ea"/>
          <a:cs typeface="+mj-cs"/>
        </a:defRPr>
      </a:lvl1pPr>
      <a:lvl2pPr algn="l" rtl="0" eaLnBrk="0" fontAlgn="base" hangingPunct="0">
        <a:spcBef>
          <a:spcPct val="0"/>
        </a:spcBef>
        <a:spcAft>
          <a:spcPct val="0"/>
        </a:spcAft>
        <a:defRPr sz="3200" b="1">
          <a:solidFill>
            <a:schemeClr val="accent1"/>
          </a:solidFill>
          <a:latin typeface="Arial" charset="0"/>
        </a:defRPr>
      </a:lvl2pPr>
      <a:lvl3pPr algn="l" rtl="0" eaLnBrk="0" fontAlgn="base" hangingPunct="0">
        <a:spcBef>
          <a:spcPct val="0"/>
        </a:spcBef>
        <a:spcAft>
          <a:spcPct val="0"/>
        </a:spcAft>
        <a:defRPr sz="3200" b="1">
          <a:solidFill>
            <a:schemeClr val="accent1"/>
          </a:solidFill>
          <a:latin typeface="Arial" charset="0"/>
        </a:defRPr>
      </a:lvl3pPr>
      <a:lvl4pPr algn="l" rtl="0" eaLnBrk="0" fontAlgn="base" hangingPunct="0">
        <a:spcBef>
          <a:spcPct val="0"/>
        </a:spcBef>
        <a:spcAft>
          <a:spcPct val="0"/>
        </a:spcAft>
        <a:defRPr sz="3200" b="1">
          <a:solidFill>
            <a:schemeClr val="accent1"/>
          </a:solidFill>
          <a:latin typeface="Arial" charset="0"/>
        </a:defRPr>
      </a:lvl4pPr>
      <a:lvl5pPr algn="l" rtl="0" eaLnBrk="0" fontAlgn="base" hangingPunct="0">
        <a:spcBef>
          <a:spcPct val="0"/>
        </a:spcBef>
        <a:spcAft>
          <a:spcPct val="0"/>
        </a:spcAft>
        <a:defRPr sz="3200" b="1">
          <a:solidFill>
            <a:schemeClr val="accent1"/>
          </a:solidFill>
          <a:latin typeface="Arial" charset="0"/>
        </a:defRPr>
      </a:lvl5pPr>
      <a:lvl6pPr marL="457200" algn="l" rtl="0" eaLnBrk="1" fontAlgn="base" hangingPunct="1">
        <a:spcBef>
          <a:spcPct val="0"/>
        </a:spcBef>
        <a:spcAft>
          <a:spcPct val="0"/>
        </a:spcAft>
        <a:defRPr sz="2400">
          <a:solidFill>
            <a:schemeClr val="accent1"/>
          </a:solidFill>
          <a:latin typeface="Arial" charset="0"/>
        </a:defRPr>
      </a:lvl6pPr>
      <a:lvl7pPr marL="914400" algn="l" rtl="0" eaLnBrk="1" fontAlgn="base" hangingPunct="1">
        <a:spcBef>
          <a:spcPct val="0"/>
        </a:spcBef>
        <a:spcAft>
          <a:spcPct val="0"/>
        </a:spcAft>
        <a:defRPr sz="2400">
          <a:solidFill>
            <a:schemeClr val="accent1"/>
          </a:solidFill>
          <a:latin typeface="Arial" charset="0"/>
        </a:defRPr>
      </a:lvl7pPr>
      <a:lvl8pPr marL="1371600" algn="l" rtl="0" eaLnBrk="1" fontAlgn="base" hangingPunct="1">
        <a:spcBef>
          <a:spcPct val="0"/>
        </a:spcBef>
        <a:spcAft>
          <a:spcPct val="0"/>
        </a:spcAft>
        <a:defRPr sz="2400">
          <a:solidFill>
            <a:schemeClr val="accent1"/>
          </a:solidFill>
          <a:latin typeface="Arial" charset="0"/>
        </a:defRPr>
      </a:lvl8pPr>
      <a:lvl9pPr marL="1828800" algn="l" rtl="0" eaLnBrk="1" fontAlgn="base" hangingPunct="1">
        <a:spcBef>
          <a:spcPct val="0"/>
        </a:spcBef>
        <a:spcAft>
          <a:spcPct val="0"/>
        </a:spcAft>
        <a:defRPr sz="2400">
          <a:solidFill>
            <a:schemeClr val="accent1"/>
          </a:solidFill>
          <a:latin typeface="Arial" charset="0"/>
        </a:defRPr>
      </a:lvl9pPr>
    </p:titleStyle>
    <p:bodyStyle>
      <a:lvl1pPr marL="231775" indent="-231775" algn="l" rtl="0" eaLnBrk="0" fontAlgn="base" hangingPunct="0">
        <a:spcBef>
          <a:spcPts val="600"/>
        </a:spcBef>
        <a:spcAft>
          <a:spcPct val="0"/>
        </a:spcAft>
        <a:buClr>
          <a:schemeClr val="accent1"/>
        </a:buClr>
        <a:buSzPct val="120000"/>
        <a:buChar char="•"/>
        <a:defRPr sz="1800">
          <a:solidFill>
            <a:schemeClr val="tx1"/>
          </a:solidFill>
          <a:latin typeface="+mn-lt"/>
          <a:ea typeface="+mn-ea"/>
          <a:cs typeface="+mn-cs"/>
        </a:defRPr>
      </a:lvl1pPr>
      <a:lvl2pPr marL="566738" indent="-220663" algn="l" rtl="0" eaLnBrk="0" fontAlgn="base" hangingPunct="0">
        <a:spcBef>
          <a:spcPts val="600"/>
        </a:spcBef>
        <a:spcAft>
          <a:spcPct val="0"/>
        </a:spcAft>
        <a:buClr>
          <a:schemeClr val="accent1"/>
        </a:buClr>
        <a:buSzPct val="90000"/>
        <a:buFont typeface="Courier New" pitchFamily="49" charset="0"/>
        <a:buChar char="o"/>
        <a:defRPr sz="1600">
          <a:solidFill>
            <a:schemeClr val="tx1"/>
          </a:solidFill>
          <a:latin typeface="+mn-lt"/>
        </a:defRPr>
      </a:lvl2pPr>
      <a:lvl3pPr marL="912813" indent="-231775" algn="l" rtl="0" eaLnBrk="0" fontAlgn="base" hangingPunct="0">
        <a:spcBef>
          <a:spcPts val="600"/>
        </a:spcBef>
        <a:spcAft>
          <a:spcPct val="0"/>
        </a:spcAft>
        <a:buClr>
          <a:schemeClr val="accent1"/>
        </a:buClr>
        <a:buSzPct val="90000"/>
        <a:buFont typeface="Arial" pitchFamily="34" charset="0"/>
        <a:buChar char="─"/>
        <a:defRPr sz="1400">
          <a:solidFill>
            <a:schemeClr val="tx1"/>
          </a:solidFill>
          <a:latin typeface="+mn-lt"/>
        </a:defRPr>
      </a:lvl3pPr>
      <a:lvl4pPr marL="1258888" indent="-231775" algn="l" rtl="0" eaLnBrk="0" fontAlgn="base" hangingPunct="0">
        <a:spcBef>
          <a:spcPct val="45000"/>
        </a:spcBef>
        <a:spcAft>
          <a:spcPct val="0"/>
        </a:spcAft>
        <a:buClr>
          <a:schemeClr val="accent1"/>
        </a:buClr>
        <a:buFont typeface="Arial" pitchFamily="34" charset="0"/>
        <a:buChar char="»"/>
        <a:defRPr sz="1600">
          <a:solidFill>
            <a:srgbClr val="404040"/>
          </a:solidFill>
          <a:latin typeface="+mn-lt"/>
        </a:defRPr>
      </a:lvl4pPr>
      <a:lvl5pPr marL="1597025" indent="-223838" algn="l" rtl="0" eaLnBrk="0" fontAlgn="base" hangingPunct="0">
        <a:spcBef>
          <a:spcPct val="45000"/>
        </a:spcBef>
        <a:spcAft>
          <a:spcPct val="0"/>
        </a:spcAft>
        <a:buChar char="»"/>
        <a:defRPr sz="1600">
          <a:solidFill>
            <a:schemeClr val="tx1"/>
          </a:solidFill>
          <a:latin typeface="+mn-lt"/>
        </a:defRPr>
      </a:lvl5pPr>
      <a:lvl6pPr marL="2054225" indent="-223838" algn="l" rtl="0" eaLnBrk="1" fontAlgn="base" hangingPunct="1">
        <a:spcBef>
          <a:spcPct val="45000"/>
        </a:spcBef>
        <a:spcAft>
          <a:spcPct val="0"/>
        </a:spcAft>
        <a:buChar char="»"/>
        <a:defRPr sz="1200">
          <a:solidFill>
            <a:schemeClr val="tx1"/>
          </a:solidFill>
          <a:latin typeface="+mn-lt"/>
        </a:defRPr>
      </a:lvl6pPr>
      <a:lvl7pPr marL="2511425" indent="-223838" algn="l" rtl="0" eaLnBrk="1" fontAlgn="base" hangingPunct="1">
        <a:spcBef>
          <a:spcPct val="45000"/>
        </a:spcBef>
        <a:spcAft>
          <a:spcPct val="0"/>
        </a:spcAft>
        <a:buChar char="»"/>
        <a:defRPr sz="1200">
          <a:solidFill>
            <a:schemeClr val="tx1"/>
          </a:solidFill>
          <a:latin typeface="+mn-lt"/>
        </a:defRPr>
      </a:lvl7pPr>
      <a:lvl8pPr marL="2968625" indent="-223838" algn="l" rtl="0" eaLnBrk="1" fontAlgn="base" hangingPunct="1">
        <a:spcBef>
          <a:spcPct val="45000"/>
        </a:spcBef>
        <a:spcAft>
          <a:spcPct val="0"/>
        </a:spcAft>
        <a:buChar char="»"/>
        <a:defRPr sz="1200">
          <a:solidFill>
            <a:schemeClr val="tx1"/>
          </a:solidFill>
          <a:latin typeface="+mn-lt"/>
        </a:defRPr>
      </a:lvl8pPr>
      <a:lvl9pPr marL="3425825" indent="-223838" algn="l" rtl="0" eaLnBrk="1" fontAlgn="base" hangingPunct="1">
        <a:spcBef>
          <a:spcPct val="45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healthdata.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bit.ly/2hA1dx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775" y="1178276"/>
            <a:ext cx="7772400" cy="1138773"/>
          </a:xfrm>
        </p:spPr>
        <p:txBody>
          <a:bodyPr/>
          <a:lstStyle/>
          <a:p>
            <a:pPr algn="ctr"/>
            <a:r>
              <a:rPr lang="en-US" dirty="0" smtClean="0"/>
              <a:t>Estimating </a:t>
            </a:r>
            <a:r>
              <a:rPr lang="en-US" dirty="0" smtClean="0"/>
              <a:t>TB and HIV mortality rates </a:t>
            </a:r>
            <a:r>
              <a:rPr lang="en-US" dirty="0" smtClean="0"/>
              <a:t>by municipality in </a:t>
            </a:r>
            <a:r>
              <a:rPr lang="en-US" dirty="0" smtClean="0"/>
              <a:t>Brazil</a:t>
            </a:r>
            <a:endParaRPr lang="en-US" dirty="0"/>
          </a:p>
        </p:txBody>
      </p:sp>
      <p:sp>
        <p:nvSpPr>
          <p:cNvPr id="3" name="Text Placeholder 2"/>
          <p:cNvSpPr>
            <a:spLocks noGrp="1"/>
          </p:cNvSpPr>
          <p:nvPr>
            <p:ph type="body" sz="quarter" idx="10"/>
          </p:nvPr>
        </p:nvSpPr>
        <p:spPr/>
        <p:txBody>
          <a:bodyPr/>
          <a:lstStyle/>
          <a:p>
            <a:r>
              <a:rPr lang="en-US" sz="1600" dirty="0" smtClean="0"/>
              <a:t>Jennifer Ross, MD, MPH</a:t>
            </a:r>
          </a:p>
          <a:p>
            <a:r>
              <a:rPr lang="en-US" sz="1600" dirty="0" smtClean="0"/>
              <a:t>UW Division of Allergy and Infectious Diseases</a:t>
            </a:r>
          </a:p>
          <a:p>
            <a:r>
              <a:rPr lang="en-US" sz="1600" dirty="0" smtClean="0"/>
              <a:t>April 18, 2018</a:t>
            </a:r>
            <a:endParaRPr lang="en-US" sz="1600" dirty="0"/>
          </a:p>
        </p:txBody>
      </p:sp>
    </p:spTree>
    <p:extLst>
      <p:ext uri="{BB962C8B-B14F-4D97-AF65-F5344CB8AC3E}">
        <p14:creationId xmlns:p14="http://schemas.microsoft.com/office/powerpoint/2010/main" val="113515814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10</a:t>
            </a:fld>
            <a:endParaRPr lang="en-US"/>
          </a:p>
        </p:txBody>
      </p:sp>
      <p:pic>
        <p:nvPicPr>
          <p:cNvPr id="5" name="Picture 4"/>
          <p:cNvPicPr>
            <a:picLocks noChangeAspect="1"/>
          </p:cNvPicPr>
          <p:nvPr/>
        </p:nvPicPr>
        <p:blipFill>
          <a:blip r:embed="rId3"/>
          <a:stretch>
            <a:fillRect/>
          </a:stretch>
        </p:blipFill>
        <p:spPr>
          <a:xfrm>
            <a:off x="400479" y="661743"/>
            <a:ext cx="7479473" cy="3752601"/>
          </a:xfrm>
          <a:prstGeom prst="rect">
            <a:avLst/>
          </a:prstGeom>
        </p:spPr>
      </p:pic>
    </p:spTree>
    <p:extLst>
      <p:ext uri="{BB962C8B-B14F-4D97-AF65-F5344CB8AC3E}">
        <p14:creationId xmlns:p14="http://schemas.microsoft.com/office/powerpoint/2010/main" val="349380061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38" y="169300"/>
            <a:ext cx="8191500" cy="400110"/>
          </a:xfrm>
        </p:spPr>
        <p:txBody>
          <a:bodyPr/>
          <a:lstStyle/>
          <a:p>
            <a:r>
              <a:rPr lang="en-US" sz="2000" dirty="0" smtClean="0"/>
              <a:t>Best and worst areas in 2001 versus 2015</a:t>
            </a:r>
            <a:endParaRPr lang="en-US" sz="2000"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11</a:t>
            </a:fld>
            <a:endParaRPr lang="en-US"/>
          </a:p>
        </p:txBody>
      </p:sp>
      <p:pic>
        <p:nvPicPr>
          <p:cNvPr id="5" name="Picture 4"/>
          <p:cNvPicPr>
            <a:picLocks noChangeAspect="1"/>
          </p:cNvPicPr>
          <p:nvPr/>
        </p:nvPicPr>
        <p:blipFill>
          <a:blip r:embed="rId3"/>
          <a:stretch>
            <a:fillRect/>
          </a:stretch>
        </p:blipFill>
        <p:spPr>
          <a:xfrm>
            <a:off x="467308" y="661743"/>
            <a:ext cx="6674471" cy="3886363"/>
          </a:xfrm>
          <a:prstGeom prst="rect">
            <a:avLst/>
          </a:prstGeom>
        </p:spPr>
      </p:pic>
    </p:spTree>
    <p:extLst>
      <p:ext uri="{BB962C8B-B14F-4D97-AF65-F5344CB8AC3E}">
        <p14:creationId xmlns:p14="http://schemas.microsoft.com/office/powerpoint/2010/main" val="116261468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Within-state mortality rate ratios</a:t>
            </a:r>
            <a:endParaRPr lang="en-US" dirty="0"/>
          </a:p>
        </p:txBody>
      </p:sp>
      <p:pic>
        <p:nvPicPr>
          <p:cNvPr id="5" name="Content Placeholder 4"/>
          <p:cNvPicPr>
            <a:picLocks noGrp="1" noChangeAspect="1"/>
          </p:cNvPicPr>
          <p:nvPr>
            <p:ph idx="1"/>
          </p:nvPr>
        </p:nvPicPr>
        <p:blipFill>
          <a:blip r:embed="rId2"/>
          <a:stretch>
            <a:fillRect/>
          </a:stretch>
        </p:blipFill>
        <p:spPr>
          <a:xfrm>
            <a:off x="690024" y="603250"/>
            <a:ext cx="7576627" cy="3319463"/>
          </a:xfrm>
          <a:prstGeom prst="rect">
            <a:avLst/>
          </a:prstGeom>
        </p:spPr>
      </p:pic>
      <p:sp>
        <p:nvSpPr>
          <p:cNvPr id="4" name="Slide Number Placeholder 3"/>
          <p:cNvSpPr>
            <a:spLocks noGrp="1"/>
          </p:cNvSpPr>
          <p:nvPr>
            <p:ph type="sldNum" sz="quarter" idx="4"/>
          </p:nvPr>
        </p:nvSpPr>
        <p:spPr/>
        <p:txBody>
          <a:bodyPr/>
          <a:lstStyle/>
          <a:p>
            <a:pPr algn="ctr"/>
            <a:fld id="{F1E776F5-9A26-455E-BF09-7D727D022004}" type="slidenum">
              <a:rPr lang="en-US" smtClean="0"/>
              <a:pPr algn="ctr"/>
              <a:t>12</a:t>
            </a:fld>
            <a:endParaRPr lang="en-US"/>
          </a:p>
        </p:txBody>
      </p:sp>
      <p:sp>
        <p:nvSpPr>
          <p:cNvPr id="6" name="TextBox 5"/>
          <p:cNvSpPr txBox="1"/>
          <p:nvPr/>
        </p:nvSpPr>
        <p:spPr>
          <a:xfrm>
            <a:off x="757393" y="3851585"/>
            <a:ext cx="6412012" cy="536044"/>
          </a:xfrm>
          <a:prstGeom prst="rect">
            <a:avLst/>
          </a:prstGeom>
          <a:noFill/>
        </p:spPr>
        <p:txBody>
          <a:bodyPr wrap="none" rtlCol="0">
            <a:spAutoFit/>
          </a:bodyPr>
          <a:lstStyle/>
          <a:p>
            <a:pPr>
              <a:spcBef>
                <a:spcPts val="54"/>
              </a:spcBef>
              <a:buClr>
                <a:schemeClr val="accent1"/>
              </a:buClr>
              <a:buSzPct val="110000"/>
            </a:pPr>
            <a:r>
              <a:rPr lang="en-US" sz="1400" dirty="0"/>
              <a:t>Mean ratio of Tuberculosis or HIV mortality for municipalities in 90th percentile </a:t>
            </a:r>
            <a:endParaRPr lang="en-US" sz="1400" dirty="0" smtClean="0"/>
          </a:p>
          <a:p>
            <a:pPr>
              <a:spcBef>
                <a:spcPts val="54"/>
              </a:spcBef>
              <a:buClr>
                <a:schemeClr val="accent1"/>
              </a:buClr>
              <a:buSzPct val="110000"/>
            </a:pPr>
            <a:r>
              <a:rPr lang="en-US" sz="1400" dirty="0" smtClean="0"/>
              <a:t>versus </a:t>
            </a:r>
            <a:r>
              <a:rPr lang="en-US" sz="1400" dirty="0"/>
              <a:t>10th percentile, by state and 95% uncertainty intervals.</a:t>
            </a:r>
            <a:endParaRPr lang="en-US" sz="1400" dirty="0" smtClean="0"/>
          </a:p>
        </p:txBody>
      </p:sp>
    </p:spTree>
    <p:extLst>
      <p:ext uri="{BB962C8B-B14F-4D97-AF65-F5344CB8AC3E}">
        <p14:creationId xmlns:p14="http://schemas.microsoft.com/office/powerpoint/2010/main" val="123921704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38" y="169300"/>
            <a:ext cx="8191500" cy="400110"/>
          </a:xfrm>
        </p:spPr>
        <p:txBody>
          <a:bodyPr/>
          <a:lstStyle/>
          <a:p>
            <a:r>
              <a:rPr lang="en-US" sz="2000" dirty="0" smtClean="0"/>
              <a:t>TB case fatality above WHO goal in most municipalities</a:t>
            </a:r>
            <a:endParaRPr lang="en-US" sz="2000"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13</a:t>
            </a:fld>
            <a:endParaRPr lang="en-US"/>
          </a:p>
        </p:txBody>
      </p:sp>
      <p:pic>
        <p:nvPicPr>
          <p:cNvPr id="5" name="Picture 4"/>
          <p:cNvPicPr>
            <a:picLocks noChangeAspect="1"/>
          </p:cNvPicPr>
          <p:nvPr/>
        </p:nvPicPr>
        <p:blipFill>
          <a:blip r:embed="rId3"/>
          <a:stretch>
            <a:fillRect/>
          </a:stretch>
        </p:blipFill>
        <p:spPr>
          <a:xfrm>
            <a:off x="295837" y="787521"/>
            <a:ext cx="5677917" cy="3639435"/>
          </a:xfrm>
          <a:prstGeom prst="rect">
            <a:avLst/>
          </a:prstGeom>
        </p:spPr>
      </p:pic>
    </p:spTree>
    <p:extLst>
      <p:ext uri="{BB962C8B-B14F-4D97-AF65-F5344CB8AC3E}">
        <p14:creationId xmlns:p14="http://schemas.microsoft.com/office/powerpoint/2010/main" val="212695452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 with Covariates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71971102"/>
              </p:ext>
            </p:extLst>
          </p:nvPr>
        </p:nvGraphicFramePr>
        <p:xfrm>
          <a:off x="363538" y="643890"/>
          <a:ext cx="8229600" cy="3484880"/>
        </p:xfrm>
        <a:graphic>
          <a:graphicData uri="http://schemas.openxmlformats.org/drawingml/2006/table">
            <a:tbl>
              <a:tblPr firstRow="1" bandRow="1">
                <a:tableStyleId>{5C22544A-7EE6-4342-B048-85BDC9FD1C3A}</a:tableStyleId>
              </a:tblPr>
              <a:tblGrid>
                <a:gridCol w="2186622">
                  <a:extLst>
                    <a:ext uri="{9D8B030D-6E8A-4147-A177-3AD203B41FA5}">
                      <a16:colId xmlns:a16="http://schemas.microsoft.com/office/drawing/2014/main" val="505554546"/>
                    </a:ext>
                  </a:extLst>
                </a:gridCol>
                <a:gridCol w="1356360">
                  <a:extLst>
                    <a:ext uri="{9D8B030D-6E8A-4147-A177-3AD203B41FA5}">
                      <a16:colId xmlns:a16="http://schemas.microsoft.com/office/drawing/2014/main" val="4179708954"/>
                    </a:ext>
                  </a:extLst>
                </a:gridCol>
                <a:gridCol w="1610360">
                  <a:extLst>
                    <a:ext uri="{9D8B030D-6E8A-4147-A177-3AD203B41FA5}">
                      <a16:colId xmlns:a16="http://schemas.microsoft.com/office/drawing/2014/main" val="2560700729"/>
                    </a:ext>
                  </a:extLst>
                </a:gridCol>
                <a:gridCol w="1430338">
                  <a:extLst>
                    <a:ext uri="{9D8B030D-6E8A-4147-A177-3AD203B41FA5}">
                      <a16:colId xmlns:a16="http://schemas.microsoft.com/office/drawing/2014/main" val="3499715009"/>
                    </a:ext>
                  </a:extLst>
                </a:gridCol>
                <a:gridCol w="1645920">
                  <a:extLst>
                    <a:ext uri="{9D8B030D-6E8A-4147-A177-3AD203B41FA5}">
                      <a16:colId xmlns:a16="http://schemas.microsoft.com/office/drawing/2014/main" val="838729405"/>
                    </a:ext>
                  </a:extLst>
                </a:gridCol>
              </a:tblGrid>
              <a:tr h="370840">
                <a:tc>
                  <a:txBody>
                    <a:bodyPr/>
                    <a:lstStyle/>
                    <a:p>
                      <a:r>
                        <a:rPr lang="en-US" dirty="0" smtClean="0"/>
                        <a:t>Covariate</a:t>
                      </a:r>
                      <a:endParaRPr lang="en-US" dirty="0"/>
                    </a:p>
                  </a:txBody>
                  <a:tcPr/>
                </a:tc>
                <a:tc>
                  <a:txBody>
                    <a:bodyPr/>
                    <a:lstStyle/>
                    <a:p>
                      <a:r>
                        <a:rPr lang="en-US" dirty="0" smtClean="0"/>
                        <a:t>Male TB*</a:t>
                      </a:r>
                      <a:endParaRPr lang="en-US" dirty="0"/>
                    </a:p>
                  </a:txBody>
                  <a:tcPr/>
                </a:tc>
                <a:tc>
                  <a:txBody>
                    <a:bodyPr/>
                    <a:lstStyle/>
                    <a:p>
                      <a:r>
                        <a:rPr lang="en-US" dirty="0" smtClean="0"/>
                        <a:t>Female TB*</a:t>
                      </a:r>
                      <a:endParaRPr lang="en-US" dirty="0"/>
                    </a:p>
                  </a:txBody>
                  <a:tcPr/>
                </a:tc>
                <a:tc>
                  <a:txBody>
                    <a:bodyPr/>
                    <a:lstStyle/>
                    <a:p>
                      <a:r>
                        <a:rPr lang="en-US" dirty="0" smtClean="0"/>
                        <a:t>Resolution</a:t>
                      </a:r>
                      <a:endParaRPr lang="en-US" dirty="0"/>
                    </a:p>
                  </a:txBody>
                  <a:tcPr/>
                </a:tc>
                <a:tc>
                  <a:txBody>
                    <a:bodyPr/>
                    <a:lstStyle/>
                    <a:p>
                      <a:r>
                        <a:rPr lang="en-US" dirty="0" smtClean="0"/>
                        <a:t>Source</a:t>
                      </a:r>
                      <a:endParaRPr lang="en-US" dirty="0"/>
                    </a:p>
                  </a:txBody>
                  <a:tcPr/>
                </a:tc>
                <a:extLst>
                  <a:ext uri="{0D108BD9-81ED-4DB2-BD59-A6C34878D82A}">
                    <a16:rowId xmlns:a16="http://schemas.microsoft.com/office/drawing/2014/main" val="1381801767"/>
                  </a:ext>
                </a:extLst>
              </a:tr>
              <a:tr h="370840">
                <a:tc>
                  <a:txBody>
                    <a:bodyPr/>
                    <a:lstStyle/>
                    <a:p>
                      <a:r>
                        <a:rPr lang="en-US" sz="1400" dirty="0" smtClean="0"/>
                        <a:t>HIV mortality</a:t>
                      </a:r>
                      <a:endParaRPr lang="en-US" sz="1400" dirty="0"/>
                    </a:p>
                  </a:txBody>
                  <a:tcPr/>
                </a:tc>
                <a:tc>
                  <a:txBody>
                    <a:bodyPr/>
                    <a:lstStyle/>
                    <a:p>
                      <a:r>
                        <a:rPr lang="en-US" sz="1400" kern="1200" dirty="0" smtClean="0">
                          <a:solidFill>
                            <a:schemeClr val="dk1"/>
                          </a:solidFill>
                          <a:effectLst/>
                          <a:latin typeface="+mn-lt"/>
                          <a:ea typeface="+mn-ea"/>
                          <a:cs typeface="+mn-cs"/>
                        </a:rPr>
                        <a:t>&gt;0.999</a:t>
                      </a:r>
                      <a:endParaRPr lang="en-US" sz="1400" dirty="0"/>
                    </a:p>
                  </a:txBody>
                  <a:tcPr/>
                </a:tc>
                <a:tc>
                  <a:txBody>
                    <a:bodyPr/>
                    <a:lstStyle/>
                    <a:p>
                      <a:r>
                        <a:rPr lang="en-US" sz="1400" kern="1200" dirty="0" smtClean="0">
                          <a:solidFill>
                            <a:schemeClr val="dk1"/>
                          </a:solidFill>
                          <a:effectLst/>
                          <a:latin typeface="+mn-lt"/>
                          <a:ea typeface="+mn-ea"/>
                          <a:cs typeface="+mn-cs"/>
                        </a:rPr>
                        <a:t>&gt;0.999</a:t>
                      </a:r>
                      <a:endParaRPr lang="en-US" sz="1400" dirty="0"/>
                    </a:p>
                  </a:txBody>
                  <a:tcPr/>
                </a:tc>
                <a:tc>
                  <a:txBody>
                    <a:bodyPr/>
                    <a:lstStyle/>
                    <a:p>
                      <a:r>
                        <a:rPr lang="en-US" sz="1400" dirty="0" smtClean="0"/>
                        <a:t>State</a:t>
                      </a:r>
                      <a:endParaRPr lang="en-US" sz="1400" dirty="0"/>
                    </a:p>
                  </a:txBody>
                  <a:tcPr/>
                </a:tc>
                <a:tc>
                  <a:txBody>
                    <a:bodyPr/>
                    <a:lstStyle/>
                    <a:p>
                      <a:r>
                        <a:rPr lang="en-US" sz="1400" dirty="0" smtClean="0"/>
                        <a:t>GBD</a:t>
                      </a:r>
                      <a:endParaRPr lang="en-US" sz="1400" dirty="0"/>
                    </a:p>
                  </a:txBody>
                  <a:tcPr/>
                </a:tc>
                <a:extLst>
                  <a:ext uri="{0D108BD9-81ED-4DB2-BD59-A6C34878D82A}">
                    <a16:rowId xmlns:a16="http://schemas.microsoft.com/office/drawing/2014/main" val="338758748"/>
                  </a:ext>
                </a:extLst>
              </a:tr>
              <a:tr h="370840">
                <a:tc>
                  <a:txBody>
                    <a:bodyPr/>
                    <a:lstStyle/>
                    <a:p>
                      <a:r>
                        <a:rPr lang="en-US" sz="1400" kern="1200" dirty="0" smtClean="0">
                          <a:solidFill>
                            <a:schemeClr val="dk1"/>
                          </a:solidFill>
                          <a:effectLst/>
                          <a:latin typeface="+mn-lt"/>
                          <a:ea typeface="+mn-ea"/>
                          <a:cs typeface="+mn-cs"/>
                        </a:rPr>
                        <a:t>Air temperature</a:t>
                      </a:r>
                      <a:endParaRPr lang="en-US" sz="1400" dirty="0"/>
                    </a:p>
                  </a:txBody>
                  <a:tcPr/>
                </a:tc>
                <a:tc>
                  <a:txBody>
                    <a:bodyPr/>
                    <a:lstStyle/>
                    <a:p>
                      <a:r>
                        <a:rPr lang="en-US" sz="1400" kern="1200" dirty="0" smtClean="0">
                          <a:solidFill>
                            <a:schemeClr val="dk1"/>
                          </a:solidFill>
                          <a:effectLst/>
                          <a:latin typeface="+mn-lt"/>
                          <a:ea typeface="+mn-ea"/>
                          <a:cs typeface="+mn-cs"/>
                        </a:rPr>
                        <a:t>&gt;0.999</a:t>
                      </a:r>
                      <a:endParaRPr lang="en-US" sz="1400" dirty="0"/>
                    </a:p>
                  </a:txBody>
                  <a:tcPr/>
                </a:tc>
                <a:tc>
                  <a:txBody>
                    <a:bodyPr/>
                    <a:lstStyle/>
                    <a:p>
                      <a:r>
                        <a:rPr lang="en-US" sz="1400" kern="1200" dirty="0" smtClean="0">
                          <a:solidFill>
                            <a:schemeClr val="dk1"/>
                          </a:solidFill>
                          <a:effectLst/>
                          <a:latin typeface="+mn-lt"/>
                          <a:ea typeface="+mn-ea"/>
                          <a:cs typeface="+mn-cs"/>
                        </a:rPr>
                        <a:t>&gt;0.999</a:t>
                      </a:r>
                      <a:endParaRPr lang="en-US" sz="1400" dirty="0"/>
                    </a:p>
                  </a:txBody>
                  <a:tcPr/>
                </a:tc>
                <a:tc>
                  <a:txBody>
                    <a:bodyPr/>
                    <a:lstStyle/>
                    <a:p>
                      <a:r>
                        <a:rPr lang="en-US" sz="1400" dirty="0" smtClean="0"/>
                        <a:t>Municipality</a:t>
                      </a:r>
                      <a:endParaRPr lang="en-US" sz="1400" dirty="0"/>
                    </a:p>
                  </a:txBody>
                  <a:tcPr/>
                </a:tc>
                <a:tc>
                  <a:txBody>
                    <a:bodyPr/>
                    <a:lstStyle/>
                    <a:p>
                      <a:r>
                        <a:rPr lang="en-US" sz="1400" dirty="0" smtClean="0"/>
                        <a:t>CRUTS</a:t>
                      </a:r>
                      <a:endParaRPr lang="en-US" sz="1400" dirty="0"/>
                    </a:p>
                  </a:txBody>
                  <a:tcPr/>
                </a:tc>
                <a:extLst>
                  <a:ext uri="{0D108BD9-81ED-4DB2-BD59-A6C34878D82A}">
                    <a16:rowId xmlns:a16="http://schemas.microsoft.com/office/drawing/2014/main" val="3649554237"/>
                  </a:ext>
                </a:extLst>
              </a:tr>
              <a:tr h="370840">
                <a:tc>
                  <a:txBody>
                    <a:bodyPr/>
                    <a:lstStyle/>
                    <a:p>
                      <a:r>
                        <a:rPr lang="en-US" sz="1400" kern="1200" dirty="0" smtClean="0">
                          <a:solidFill>
                            <a:schemeClr val="dk1"/>
                          </a:solidFill>
                          <a:effectLst/>
                          <a:latin typeface="+mn-lt"/>
                          <a:ea typeface="+mn-ea"/>
                          <a:cs typeface="+mn-cs"/>
                        </a:rPr>
                        <a:t>Population density</a:t>
                      </a:r>
                      <a:endParaRPr lang="en-US" sz="1400" dirty="0"/>
                    </a:p>
                  </a:txBody>
                  <a:tcPr/>
                </a:tc>
                <a:tc>
                  <a:txBody>
                    <a:bodyPr/>
                    <a:lstStyle/>
                    <a:p>
                      <a:r>
                        <a:rPr lang="en-US" sz="1400" kern="1200" dirty="0" smtClean="0">
                          <a:solidFill>
                            <a:schemeClr val="dk1"/>
                          </a:solidFill>
                          <a:effectLst/>
                          <a:latin typeface="+mn-lt"/>
                          <a:ea typeface="+mn-ea"/>
                          <a:cs typeface="+mn-cs"/>
                        </a:rPr>
                        <a:t>&gt;0.999</a:t>
                      </a:r>
                      <a:endParaRPr lang="en-US" sz="1400" dirty="0"/>
                    </a:p>
                  </a:txBody>
                  <a:tcPr/>
                </a:tc>
                <a:tc>
                  <a:txBody>
                    <a:bodyPr/>
                    <a:lstStyle/>
                    <a:p>
                      <a:r>
                        <a:rPr lang="en-US" sz="1400" kern="1200" dirty="0" smtClean="0">
                          <a:solidFill>
                            <a:schemeClr val="dk1"/>
                          </a:solidFill>
                          <a:effectLst/>
                          <a:latin typeface="+mn-lt"/>
                          <a:ea typeface="+mn-ea"/>
                          <a:cs typeface="+mn-cs"/>
                        </a:rPr>
                        <a:t>&gt;0.999</a:t>
                      </a:r>
                      <a:endParaRPr lang="en-US" sz="1400" dirty="0"/>
                    </a:p>
                  </a:txBody>
                  <a:tcPr/>
                </a:tc>
                <a:tc>
                  <a:txBody>
                    <a:bodyPr/>
                    <a:lstStyle/>
                    <a:p>
                      <a:r>
                        <a:rPr lang="en-US" sz="1400" dirty="0" smtClean="0"/>
                        <a:t>Municipality</a:t>
                      </a:r>
                      <a:endParaRPr lang="en-US" sz="1400" dirty="0"/>
                    </a:p>
                  </a:txBody>
                  <a:tcPr/>
                </a:tc>
                <a:tc>
                  <a:txBody>
                    <a:bodyPr/>
                    <a:lstStyle/>
                    <a:p>
                      <a:r>
                        <a:rPr lang="en-US" sz="1400" dirty="0" smtClean="0"/>
                        <a:t>Census</a:t>
                      </a:r>
                      <a:r>
                        <a:rPr lang="en-US" sz="1400" baseline="0" dirty="0" smtClean="0"/>
                        <a:t> (derived)</a:t>
                      </a:r>
                      <a:endParaRPr lang="en-US" sz="1400" dirty="0"/>
                    </a:p>
                  </a:txBody>
                  <a:tcPr/>
                </a:tc>
                <a:extLst>
                  <a:ext uri="{0D108BD9-81ED-4DB2-BD59-A6C34878D82A}">
                    <a16:rowId xmlns:a16="http://schemas.microsoft.com/office/drawing/2014/main" val="113729096"/>
                  </a:ext>
                </a:extLst>
              </a:tr>
              <a:tr h="370840">
                <a:tc>
                  <a:txBody>
                    <a:bodyPr/>
                    <a:lstStyle/>
                    <a:p>
                      <a:r>
                        <a:rPr lang="en-US" sz="1400" kern="1200" dirty="0" smtClean="0">
                          <a:solidFill>
                            <a:schemeClr val="dk1"/>
                          </a:solidFill>
                          <a:effectLst/>
                          <a:latin typeface="+mn-lt"/>
                          <a:ea typeface="+mn-ea"/>
                          <a:cs typeface="+mn-cs"/>
                        </a:rPr>
                        <a:t>Outdoor air pollution</a:t>
                      </a:r>
                      <a:endParaRPr lang="en-US" sz="1400" dirty="0"/>
                    </a:p>
                  </a:txBody>
                  <a:tcPr/>
                </a:tc>
                <a:tc>
                  <a:txBody>
                    <a:bodyPr/>
                    <a:lstStyle/>
                    <a:p>
                      <a:r>
                        <a:rPr lang="en-US" sz="1400" kern="1200" dirty="0" smtClean="0">
                          <a:solidFill>
                            <a:schemeClr val="dk1"/>
                          </a:solidFill>
                          <a:effectLst/>
                          <a:latin typeface="+mn-lt"/>
                          <a:ea typeface="+mn-ea"/>
                          <a:cs typeface="+mn-cs"/>
                        </a:rPr>
                        <a:t>&gt;0.999</a:t>
                      </a:r>
                      <a:endParaRPr lang="en-US" sz="1400" dirty="0"/>
                    </a:p>
                  </a:txBody>
                  <a:tcPr/>
                </a:tc>
                <a:tc>
                  <a:txBody>
                    <a:bodyPr/>
                    <a:lstStyle/>
                    <a:p>
                      <a:r>
                        <a:rPr lang="en-US" sz="1400" kern="1200" dirty="0" smtClean="0">
                          <a:solidFill>
                            <a:schemeClr val="dk1"/>
                          </a:solidFill>
                          <a:effectLst/>
                          <a:latin typeface="+mn-lt"/>
                          <a:ea typeface="+mn-ea"/>
                          <a:cs typeface="+mn-cs"/>
                        </a:rPr>
                        <a:t>0.952</a:t>
                      </a:r>
                      <a:endParaRPr lang="en-US" sz="1400" dirty="0"/>
                    </a:p>
                  </a:txBody>
                  <a:tcPr/>
                </a:tc>
                <a:tc>
                  <a:txBody>
                    <a:bodyPr/>
                    <a:lstStyle/>
                    <a:p>
                      <a:r>
                        <a:rPr lang="en-US" sz="1400" dirty="0" smtClean="0"/>
                        <a:t>Municipality</a:t>
                      </a:r>
                      <a:endParaRPr lang="en-US" sz="1400" dirty="0"/>
                    </a:p>
                  </a:txBody>
                  <a:tcPr/>
                </a:tc>
                <a:tc>
                  <a:txBody>
                    <a:bodyPr/>
                    <a:lstStyle/>
                    <a:p>
                      <a:r>
                        <a:rPr lang="en-US" sz="1400" dirty="0" smtClean="0"/>
                        <a:t>Cornell model</a:t>
                      </a:r>
                      <a:endParaRPr lang="en-US" sz="1400" dirty="0"/>
                    </a:p>
                  </a:txBody>
                  <a:tcPr/>
                </a:tc>
                <a:extLst>
                  <a:ext uri="{0D108BD9-81ED-4DB2-BD59-A6C34878D82A}">
                    <a16:rowId xmlns:a16="http://schemas.microsoft.com/office/drawing/2014/main" val="3647301836"/>
                  </a:ext>
                </a:extLst>
              </a:tr>
              <a:tr h="370840">
                <a:tc>
                  <a:txBody>
                    <a:bodyPr/>
                    <a:lstStyle/>
                    <a:p>
                      <a:r>
                        <a:rPr lang="en-US" sz="1400" kern="1200" dirty="0" smtClean="0">
                          <a:solidFill>
                            <a:schemeClr val="dk1"/>
                          </a:solidFill>
                          <a:effectLst/>
                          <a:latin typeface="+mn-lt"/>
                          <a:ea typeface="+mn-ea"/>
                          <a:cs typeface="+mn-cs"/>
                        </a:rPr>
                        <a:t>Male prison population</a:t>
                      </a:r>
                      <a:endParaRPr lang="en-US" sz="1400" dirty="0"/>
                    </a:p>
                  </a:txBody>
                  <a:tcPr/>
                </a:tc>
                <a:tc>
                  <a:txBody>
                    <a:bodyPr/>
                    <a:lstStyle/>
                    <a:p>
                      <a:r>
                        <a:rPr lang="en-US" sz="1400" kern="1200" dirty="0" smtClean="0">
                          <a:solidFill>
                            <a:schemeClr val="dk1"/>
                          </a:solidFill>
                          <a:effectLst/>
                          <a:latin typeface="+mn-lt"/>
                          <a:ea typeface="+mn-ea"/>
                          <a:cs typeface="+mn-cs"/>
                        </a:rPr>
                        <a:t>&gt;0.999</a:t>
                      </a:r>
                      <a:endParaRPr lang="en-US" sz="1400" dirty="0"/>
                    </a:p>
                  </a:txBody>
                  <a:tcPr/>
                </a:tc>
                <a:tc>
                  <a:txBody>
                    <a:bodyPr/>
                    <a:lstStyle/>
                    <a:p>
                      <a:r>
                        <a:rPr lang="en-US" sz="1400" kern="1200" dirty="0" smtClean="0">
                          <a:solidFill>
                            <a:schemeClr val="dk1"/>
                          </a:solidFill>
                          <a:effectLst/>
                          <a:latin typeface="+mn-lt"/>
                          <a:ea typeface="+mn-ea"/>
                          <a:cs typeface="+mn-cs"/>
                        </a:rPr>
                        <a:t>0.867</a:t>
                      </a:r>
                      <a:endParaRPr lang="en-US" sz="1400" dirty="0"/>
                    </a:p>
                  </a:txBody>
                  <a:tcPr/>
                </a:tc>
                <a:tc>
                  <a:txBody>
                    <a:bodyPr/>
                    <a:lstStyle/>
                    <a:p>
                      <a:r>
                        <a:rPr lang="en-US" sz="1400" dirty="0" smtClean="0"/>
                        <a:t>Municipality</a:t>
                      </a:r>
                      <a:endParaRPr lang="en-US" sz="1400" dirty="0"/>
                    </a:p>
                  </a:txBody>
                  <a:tcPr/>
                </a:tc>
                <a:tc>
                  <a:txBody>
                    <a:bodyPr/>
                    <a:lstStyle/>
                    <a:p>
                      <a:r>
                        <a:rPr lang="en-US" sz="1400" dirty="0" smtClean="0"/>
                        <a:t>Min.</a:t>
                      </a:r>
                      <a:r>
                        <a:rPr lang="en-US" sz="1400" baseline="0" dirty="0" smtClean="0"/>
                        <a:t> of Justice</a:t>
                      </a:r>
                      <a:endParaRPr lang="en-US" sz="1400" dirty="0"/>
                    </a:p>
                  </a:txBody>
                  <a:tcPr/>
                </a:tc>
                <a:extLst>
                  <a:ext uri="{0D108BD9-81ED-4DB2-BD59-A6C34878D82A}">
                    <a16:rowId xmlns:a16="http://schemas.microsoft.com/office/drawing/2014/main" val="2942137184"/>
                  </a:ext>
                </a:extLst>
              </a:tr>
              <a:tr h="370840">
                <a:tc gridSpan="5">
                  <a:txBody>
                    <a:bodyPr/>
                    <a:lstStyle/>
                    <a:p>
                      <a:r>
                        <a:rPr lang="en-US" sz="1400" dirty="0" smtClean="0"/>
                        <a:t>GBD state-level fasting plasma glucose, alcohol consumption, smoking, indoor air</a:t>
                      </a:r>
                      <a:r>
                        <a:rPr lang="en-US" sz="1400" baseline="0" dirty="0" smtClean="0"/>
                        <a:t> pollution</a:t>
                      </a:r>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a:p>
                  </a:txBody>
                  <a:tcPr/>
                </a:tc>
                <a:tc hMerge="1">
                  <a:txBody>
                    <a:bodyPr/>
                    <a:lstStyle/>
                    <a:p>
                      <a:endParaRPr lang="en-US" sz="1400" dirty="0"/>
                    </a:p>
                  </a:txBody>
                  <a:tcPr/>
                </a:tc>
                <a:extLst>
                  <a:ext uri="{0D108BD9-81ED-4DB2-BD59-A6C34878D82A}">
                    <a16:rowId xmlns:a16="http://schemas.microsoft.com/office/drawing/2014/main" val="865338080"/>
                  </a:ext>
                </a:extLst>
              </a:tr>
              <a:tr h="370840">
                <a:tc>
                  <a:txBody>
                    <a:bodyPr/>
                    <a:lstStyle/>
                    <a:p>
                      <a:r>
                        <a:rPr lang="en-US" sz="1400" dirty="0" smtClean="0"/>
                        <a:t>Literacy</a:t>
                      </a:r>
                      <a:endParaRPr lang="en-US" sz="1400" dirty="0"/>
                    </a:p>
                  </a:txBody>
                  <a:tcPr/>
                </a:tc>
                <a:tc>
                  <a:txBody>
                    <a:bodyPr/>
                    <a:lstStyle/>
                    <a:p>
                      <a:r>
                        <a:rPr lang="en-US" sz="1400" dirty="0" smtClean="0"/>
                        <a:t>0.008</a:t>
                      </a:r>
                      <a:endParaRPr lang="en-US" sz="1400" dirty="0"/>
                    </a:p>
                  </a:txBody>
                  <a:tcPr/>
                </a:tc>
                <a:tc>
                  <a:txBody>
                    <a:bodyPr/>
                    <a:lstStyle/>
                    <a:p>
                      <a:r>
                        <a:rPr lang="en-US" sz="1400" dirty="0" smtClean="0"/>
                        <a:t>&lt;0.001</a:t>
                      </a:r>
                      <a:endParaRPr lang="en-US" sz="1400" dirty="0"/>
                    </a:p>
                  </a:txBody>
                  <a:tcPr/>
                </a:tc>
                <a:tc>
                  <a:txBody>
                    <a:bodyPr/>
                    <a:lstStyle/>
                    <a:p>
                      <a:r>
                        <a:rPr lang="en-US" sz="1400" dirty="0" smtClean="0"/>
                        <a:t>Municipality</a:t>
                      </a:r>
                      <a:endParaRPr lang="en-US" sz="1400" dirty="0"/>
                    </a:p>
                  </a:txBody>
                  <a:tcPr/>
                </a:tc>
                <a:tc>
                  <a:txBody>
                    <a:bodyPr/>
                    <a:lstStyle/>
                    <a:p>
                      <a:r>
                        <a:rPr lang="en-US" sz="1400" dirty="0" smtClean="0"/>
                        <a:t>Census</a:t>
                      </a:r>
                      <a:endParaRPr lang="en-US" sz="1400" dirty="0"/>
                    </a:p>
                  </a:txBody>
                  <a:tcPr/>
                </a:tc>
                <a:extLst>
                  <a:ext uri="{0D108BD9-81ED-4DB2-BD59-A6C34878D82A}">
                    <a16:rowId xmlns:a16="http://schemas.microsoft.com/office/drawing/2014/main" val="722985231"/>
                  </a:ext>
                </a:extLst>
              </a:tr>
              <a:tr h="370840">
                <a:tc>
                  <a:txBody>
                    <a:bodyPr/>
                    <a:lstStyle/>
                    <a:p>
                      <a:r>
                        <a:rPr lang="en-US" sz="1400" dirty="0" smtClean="0"/>
                        <a:t>Income</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&lt;0.001</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&lt;0.001</a:t>
                      </a:r>
                    </a:p>
                    <a:p>
                      <a:endParaRPr lang="en-US" sz="1400" dirty="0"/>
                    </a:p>
                  </a:txBody>
                  <a:tcPr/>
                </a:tc>
                <a:tc>
                  <a:txBody>
                    <a:bodyPr/>
                    <a:lstStyle/>
                    <a:p>
                      <a:r>
                        <a:rPr lang="en-US" sz="1400" dirty="0" smtClean="0"/>
                        <a:t>Municipality</a:t>
                      </a:r>
                      <a:endParaRPr lang="en-US" sz="1400" dirty="0"/>
                    </a:p>
                  </a:txBody>
                  <a:tcPr/>
                </a:tc>
                <a:tc>
                  <a:txBody>
                    <a:bodyPr/>
                    <a:lstStyle/>
                    <a:p>
                      <a:r>
                        <a:rPr lang="en-US" sz="1400" dirty="0" smtClean="0"/>
                        <a:t>Census</a:t>
                      </a:r>
                      <a:endParaRPr lang="en-US" sz="1400" dirty="0"/>
                    </a:p>
                  </a:txBody>
                  <a:tcPr/>
                </a:tc>
                <a:extLst>
                  <a:ext uri="{0D108BD9-81ED-4DB2-BD59-A6C34878D82A}">
                    <a16:rowId xmlns:a16="http://schemas.microsoft.com/office/drawing/2014/main" val="875278312"/>
                  </a:ext>
                </a:extLst>
              </a:tr>
            </a:tbl>
          </a:graphicData>
        </a:graphic>
      </p:graphicFrame>
      <p:sp>
        <p:nvSpPr>
          <p:cNvPr id="4" name="Slide Number Placeholder 3"/>
          <p:cNvSpPr>
            <a:spLocks noGrp="1"/>
          </p:cNvSpPr>
          <p:nvPr>
            <p:ph type="sldNum" sz="quarter" idx="4"/>
          </p:nvPr>
        </p:nvSpPr>
        <p:spPr/>
        <p:txBody>
          <a:bodyPr/>
          <a:lstStyle/>
          <a:p>
            <a:pPr algn="ctr"/>
            <a:fld id="{F1E776F5-9A26-455E-BF09-7D727D022004}" type="slidenum">
              <a:rPr lang="en-US" smtClean="0"/>
              <a:pPr algn="ctr"/>
              <a:t>14</a:t>
            </a:fld>
            <a:endParaRPr lang="en-US"/>
          </a:p>
        </p:txBody>
      </p:sp>
      <p:sp>
        <p:nvSpPr>
          <p:cNvPr id="3" name="TextBox 2"/>
          <p:cNvSpPr txBox="1"/>
          <p:nvPr/>
        </p:nvSpPr>
        <p:spPr>
          <a:xfrm>
            <a:off x="363538" y="4191494"/>
            <a:ext cx="5015155" cy="369332"/>
          </a:xfrm>
          <a:prstGeom prst="rect">
            <a:avLst/>
          </a:prstGeom>
          <a:noFill/>
        </p:spPr>
        <p:txBody>
          <a:bodyPr wrap="none" rtlCol="0">
            <a:spAutoFit/>
          </a:bodyPr>
          <a:lstStyle/>
          <a:p>
            <a:pPr>
              <a:spcBef>
                <a:spcPts val="54"/>
              </a:spcBef>
              <a:buClr>
                <a:schemeClr val="accent1"/>
              </a:buClr>
              <a:buSzPct val="110000"/>
            </a:pPr>
            <a:r>
              <a:rPr lang="en-US" sz="1800" dirty="0" smtClean="0"/>
              <a:t>*Proportion of draws with a positive coefficient</a:t>
            </a:r>
            <a:endParaRPr lang="en-US" sz="1800" dirty="0" smtClean="0"/>
          </a:p>
        </p:txBody>
      </p:sp>
    </p:spTree>
    <p:extLst>
      <p:ext uri="{BB962C8B-B14F-4D97-AF65-F5344CB8AC3E}">
        <p14:creationId xmlns:p14="http://schemas.microsoft.com/office/powerpoint/2010/main" val="71036336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Large geographic variation in TB and HIV </a:t>
            </a:r>
            <a:r>
              <a:rPr lang="en-US" dirty="0" smtClean="0"/>
              <a:t>mortality, including variation within states</a:t>
            </a:r>
            <a:endParaRPr lang="en-US" dirty="0" smtClean="0"/>
          </a:p>
          <a:p>
            <a:r>
              <a:rPr lang="en-US" dirty="0" smtClean="0"/>
              <a:t>Within state variation indicates need for municipal-level analysis</a:t>
            </a:r>
            <a:endParaRPr lang="en-US" dirty="0" smtClean="0"/>
          </a:p>
          <a:p>
            <a:r>
              <a:rPr lang="en-US" dirty="0" smtClean="0"/>
              <a:t>Model </a:t>
            </a:r>
            <a:r>
              <a:rPr lang="en-US" dirty="0" smtClean="0"/>
              <a:t>is adaptable to other causes of death or notifiable diseases</a:t>
            </a:r>
          </a:p>
          <a:p>
            <a:r>
              <a:rPr lang="en-US" dirty="0" smtClean="0"/>
              <a:t>Biggest limitation</a:t>
            </a:r>
          </a:p>
          <a:p>
            <a:pPr lvl="1"/>
            <a:r>
              <a:rPr lang="en-US" dirty="0" smtClean="0"/>
              <a:t>Incomplete </a:t>
            </a:r>
            <a:r>
              <a:rPr lang="en-US" dirty="0"/>
              <a:t>ascertainment of deaths, especially deaths in children</a:t>
            </a:r>
          </a:p>
          <a:p>
            <a:pPr lvl="1"/>
            <a:endParaRPr lang="en-US" dirty="0" smtClean="0"/>
          </a:p>
          <a:p>
            <a:endParaRPr lang="en-US" dirty="0"/>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15</a:t>
            </a:fld>
            <a:endParaRPr lang="en-US"/>
          </a:p>
        </p:txBody>
      </p:sp>
    </p:spTree>
    <p:extLst>
      <p:ext uri="{BB962C8B-B14F-4D97-AF65-F5344CB8AC3E}">
        <p14:creationId xmlns:p14="http://schemas.microsoft.com/office/powerpoint/2010/main" val="354771093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dirty="0" smtClean="0"/>
              <a:t>GBD Brazil collaborator network, Dr. Fatima Marinho de Souza</a:t>
            </a:r>
          </a:p>
          <a:p>
            <a:r>
              <a:rPr lang="en-US" dirty="0" smtClean="0"/>
              <a:t>Andrea de Paula Lobo, Brazil national TB program</a:t>
            </a:r>
          </a:p>
          <a:p>
            <a:endParaRPr lang="en-US" dirty="0"/>
          </a:p>
          <a:p>
            <a:r>
              <a:rPr lang="en-US" dirty="0" smtClean="0"/>
              <a:t>IHME Local Burden of Diseases Team (PI: Prof. Simon Hay)</a:t>
            </a:r>
          </a:p>
          <a:p>
            <a:pPr marL="0" indent="0">
              <a:buNone/>
            </a:pPr>
            <a:r>
              <a:rPr lang="en-US" dirty="0"/>
              <a:t>	</a:t>
            </a:r>
            <a:r>
              <a:rPr lang="en-US" dirty="0" smtClean="0"/>
              <a:t>http</a:t>
            </a:r>
            <a:r>
              <a:rPr lang="en-US" dirty="0"/>
              <a:t>://</a:t>
            </a:r>
            <a:r>
              <a:rPr lang="en-US" dirty="0" smtClean="0"/>
              <a:t>www.healthdata.org/lbd</a:t>
            </a:r>
          </a:p>
          <a:p>
            <a:r>
              <a:rPr lang="en-US" dirty="0" smtClean="0"/>
              <a:t>Funding: Bill and Melinda Gates Foundation</a:t>
            </a:r>
            <a:endParaRPr lang="en-US" dirty="0"/>
          </a:p>
          <a:p>
            <a:endParaRPr lang="en-US" dirty="0"/>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16</a:t>
            </a:fld>
            <a:endParaRPr lang="en-US"/>
          </a:p>
        </p:txBody>
      </p:sp>
    </p:spTree>
    <p:extLst>
      <p:ext uri="{BB962C8B-B14F-4D97-AF65-F5344CB8AC3E}">
        <p14:creationId xmlns:p14="http://schemas.microsoft.com/office/powerpoint/2010/main" val="204157414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Slides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17</a:t>
            </a:fld>
            <a:endParaRPr lang="en-US"/>
          </a:p>
        </p:txBody>
      </p:sp>
    </p:spTree>
    <p:extLst>
      <p:ext uri="{BB962C8B-B14F-4D97-AF65-F5344CB8AC3E}">
        <p14:creationId xmlns:p14="http://schemas.microsoft.com/office/powerpoint/2010/main" val="71819835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Dissemination: Publications</a:t>
            </a:r>
            <a:endParaRPr lang="en-US" dirty="0"/>
          </a:p>
        </p:txBody>
      </p:sp>
      <p:pic>
        <p:nvPicPr>
          <p:cNvPr id="5" name="Picture 4"/>
          <p:cNvPicPr>
            <a:picLocks noChangeAspect="1"/>
          </p:cNvPicPr>
          <p:nvPr/>
        </p:nvPicPr>
        <p:blipFill rotWithShape="1">
          <a:blip r:embed="rId3"/>
          <a:srcRect t="2" b="-360"/>
          <a:stretch/>
        </p:blipFill>
        <p:spPr>
          <a:xfrm>
            <a:off x="363538" y="671663"/>
            <a:ext cx="2537092" cy="2911375"/>
          </a:xfrm>
          <a:prstGeom prst="rect">
            <a:avLst/>
          </a:prstGeom>
          <a:effectLst>
            <a:outerShdw blurRad="50800" dist="38100" dir="5400000" algn="t" rotWithShape="0">
              <a:prstClr val="black">
                <a:alpha val="40000"/>
              </a:prstClr>
            </a:outerShdw>
          </a:effectLst>
        </p:spPr>
      </p:pic>
      <p:pic>
        <p:nvPicPr>
          <p:cNvPr id="4" name="Content Placeholder 4"/>
          <p:cNvPicPr>
            <a:picLocks noChangeAspect="1"/>
          </p:cNvPicPr>
          <p:nvPr/>
        </p:nvPicPr>
        <p:blipFill rotWithShape="1">
          <a:blip r:embed="rId4" cstate="print">
            <a:extLst>
              <a:ext uri="{28A0092B-C50C-407E-A947-70E740481C1C}">
                <a14:useLocalDpi xmlns:a14="http://schemas.microsoft.com/office/drawing/2010/main" val="0"/>
              </a:ext>
            </a:extLst>
          </a:blip>
          <a:srcRect b="36702"/>
          <a:stretch/>
        </p:blipFill>
        <p:spPr bwMode="auto">
          <a:xfrm>
            <a:off x="1430338" y="2127351"/>
            <a:ext cx="2575611" cy="20160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5"/>
          <a:srcRect l="1135"/>
          <a:stretch/>
        </p:blipFill>
        <p:spPr>
          <a:xfrm>
            <a:off x="4238625" y="638709"/>
            <a:ext cx="4316413" cy="3504667"/>
          </a:xfrm>
          <a:prstGeom prst="rect">
            <a:avLst/>
          </a:prstGeom>
        </p:spPr>
      </p:pic>
      <p:sp>
        <p:nvSpPr>
          <p:cNvPr id="7" name="Slide Number Placeholder 24"/>
          <p:cNvSpPr>
            <a:spLocks noGrp="1"/>
          </p:cNvSpPr>
          <p:nvPr>
            <p:ph type="sldNum" sz="quarter" idx="4"/>
          </p:nvPr>
        </p:nvSpPr>
        <p:spPr>
          <a:xfrm>
            <a:off x="4708552" y="4623550"/>
            <a:ext cx="242374" cy="215444"/>
          </a:xfrm>
        </p:spPr>
        <p:txBody>
          <a:bodyPr/>
          <a:lstStyle/>
          <a:p>
            <a:r>
              <a:rPr lang="en-US" smtClean="0"/>
              <a:t>9</a:t>
            </a:r>
            <a:endParaRPr lang="en-US" dirty="0"/>
          </a:p>
        </p:txBody>
      </p:sp>
    </p:spTree>
    <p:extLst>
      <p:ext uri="{BB962C8B-B14F-4D97-AF65-F5344CB8AC3E}">
        <p14:creationId xmlns:p14="http://schemas.microsoft.com/office/powerpoint/2010/main" val="580701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Redistribution pattern for TB deaths</a:t>
            </a:r>
            <a:endParaRPr lang="en-US" dirty="0"/>
          </a:p>
        </p:txBody>
      </p:sp>
      <p:pic>
        <p:nvPicPr>
          <p:cNvPr id="5" name="Content Placeholder 4"/>
          <p:cNvPicPr>
            <a:picLocks noGrp="1" noChangeAspect="1"/>
          </p:cNvPicPr>
          <p:nvPr>
            <p:ph idx="1"/>
          </p:nvPr>
        </p:nvPicPr>
        <p:blipFill>
          <a:blip r:embed="rId2"/>
          <a:stretch>
            <a:fillRect/>
          </a:stretch>
        </p:blipFill>
        <p:spPr>
          <a:xfrm>
            <a:off x="363538" y="697602"/>
            <a:ext cx="4848756" cy="3696925"/>
          </a:xfrm>
          <a:prstGeom prst="rect">
            <a:avLst/>
          </a:prstGeom>
        </p:spPr>
      </p:pic>
      <p:sp>
        <p:nvSpPr>
          <p:cNvPr id="4" name="Slide Number Placeholder 3"/>
          <p:cNvSpPr>
            <a:spLocks noGrp="1"/>
          </p:cNvSpPr>
          <p:nvPr>
            <p:ph type="sldNum" sz="quarter" idx="4"/>
          </p:nvPr>
        </p:nvSpPr>
        <p:spPr/>
        <p:txBody>
          <a:bodyPr/>
          <a:lstStyle/>
          <a:p>
            <a:pPr algn="ctr"/>
            <a:fld id="{F1E776F5-9A26-455E-BF09-7D727D022004}" type="slidenum">
              <a:rPr lang="en-US" smtClean="0"/>
              <a:pPr algn="ctr"/>
              <a:t>19</a:t>
            </a:fld>
            <a:endParaRPr lang="en-US"/>
          </a:p>
        </p:txBody>
      </p:sp>
      <p:sp>
        <p:nvSpPr>
          <p:cNvPr id="6" name="TextBox 5"/>
          <p:cNvSpPr txBox="1"/>
          <p:nvPr/>
        </p:nvSpPr>
        <p:spPr>
          <a:xfrm>
            <a:off x="5299934" y="821167"/>
            <a:ext cx="2981078" cy="2462213"/>
          </a:xfrm>
          <a:prstGeom prst="rect">
            <a:avLst/>
          </a:prstGeom>
          <a:noFill/>
        </p:spPr>
        <p:txBody>
          <a:bodyPr wrap="square" rtlCol="0">
            <a:spAutoFit/>
          </a:bodyPr>
          <a:lstStyle/>
          <a:p>
            <a:pPr>
              <a:spcBef>
                <a:spcPts val="54"/>
              </a:spcBef>
              <a:buClr>
                <a:schemeClr val="accent1"/>
              </a:buClr>
              <a:buSzPct val="110000"/>
            </a:pPr>
            <a:r>
              <a:rPr lang="en-US" sz="1400" dirty="0"/>
              <a:t>Redistribution diagram for deaths due to tuberculosis in persons without HIV infection. Categories on the left-hand side show the contribution of deaths within various ICD-10 </a:t>
            </a:r>
            <a:r>
              <a:rPr lang="en-US" sz="1400" dirty="0" err="1"/>
              <a:t>codings</a:t>
            </a:r>
            <a:r>
              <a:rPr lang="en-US" sz="1400" dirty="0"/>
              <a:t> to the final analysis dataset, represented on the right-hand side. The “Original” category on the left-hand side represents deaths already coded to tuberculosis before redistribution.</a:t>
            </a:r>
            <a:endParaRPr lang="en-US" sz="1400" dirty="0" smtClean="0"/>
          </a:p>
        </p:txBody>
      </p:sp>
    </p:spTree>
    <p:extLst>
      <p:ext uri="{BB962C8B-B14F-4D97-AF65-F5344CB8AC3E}">
        <p14:creationId xmlns:p14="http://schemas.microsoft.com/office/powerpoint/2010/main" val="52881178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Rationale for subnational burden estimation</a:t>
            </a:r>
          </a:p>
          <a:p>
            <a:r>
              <a:rPr lang="en-US" dirty="0" smtClean="0"/>
              <a:t>Example study – Small area estimation of TB </a:t>
            </a:r>
            <a:r>
              <a:rPr lang="en-US" dirty="0" smtClean="0"/>
              <a:t>+ HIV mortality </a:t>
            </a:r>
            <a:r>
              <a:rPr lang="en-US" dirty="0" smtClean="0"/>
              <a:t>in Brazil</a:t>
            </a:r>
          </a:p>
          <a:p>
            <a:pPr lvl="1"/>
            <a:r>
              <a:rPr lang="en-US" dirty="0" smtClean="0"/>
              <a:t>Methods</a:t>
            </a:r>
          </a:p>
          <a:p>
            <a:pPr lvl="1"/>
            <a:r>
              <a:rPr lang="en-US" dirty="0" smtClean="0"/>
              <a:t>Results</a:t>
            </a:r>
          </a:p>
          <a:p>
            <a:pPr lvl="1"/>
            <a:r>
              <a:rPr lang="en-US" dirty="0" smtClean="0"/>
              <a:t>Discussion</a:t>
            </a:r>
            <a:endParaRPr lang="en-US" dirty="0"/>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2</a:t>
            </a:fld>
            <a:endParaRPr lang="en-US"/>
          </a:p>
        </p:txBody>
      </p:sp>
    </p:spTree>
    <p:extLst>
      <p:ext uri="{BB962C8B-B14F-4D97-AF65-F5344CB8AC3E}">
        <p14:creationId xmlns:p14="http://schemas.microsoft.com/office/powerpoint/2010/main" val="292903680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Redistribution pattern for HIV deaths</a:t>
            </a:r>
            <a:endParaRPr lang="en-US" dirty="0"/>
          </a:p>
        </p:txBody>
      </p:sp>
      <p:pic>
        <p:nvPicPr>
          <p:cNvPr id="5" name="Content Placeholder 4"/>
          <p:cNvPicPr>
            <a:picLocks noGrp="1" noChangeAspect="1"/>
          </p:cNvPicPr>
          <p:nvPr>
            <p:ph idx="1"/>
          </p:nvPr>
        </p:nvPicPr>
        <p:blipFill>
          <a:blip r:embed="rId2"/>
          <a:stretch>
            <a:fillRect/>
          </a:stretch>
        </p:blipFill>
        <p:spPr>
          <a:xfrm>
            <a:off x="363538" y="713814"/>
            <a:ext cx="4857585" cy="3671720"/>
          </a:xfrm>
          <a:prstGeom prst="rect">
            <a:avLst/>
          </a:prstGeom>
        </p:spPr>
      </p:pic>
      <p:sp>
        <p:nvSpPr>
          <p:cNvPr id="4" name="Slide Number Placeholder 3"/>
          <p:cNvSpPr>
            <a:spLocks noGrp="1"/>
          </p:cNvSpPr>
          <p:nvPr>
            <p:ph type="sldNum" sz="quarter" idx="4"/>
          </p:nvPr>
        </p:nvSpPr>
        <p:spPr/>
        <p:txBody>
          <a:bodyPr/>
          <a:lstStyle/>
          <a:p>
            <a:pPr algn="ctr"/>
            <a:fld id="{F1E776F5-9A26-455E-BF09-7D727D022004}" type="slidenum">
              <a:rPr lang="en-US" smtClean="0"/>
              <a:pPr algn="ctr"/>
              <a:t>20</a:t>
            </a:fld>
            <a:endParaRPr lang="en-US"/>
          </a:p>
        </p:txBody>
      </p:sp>
    </p:spTree>
    <p:extLst>
      <p:ext uri="{BB962C8B-B14F-4D97-AF65-F5344CB8AC3E}">
        <p14:creationId xmlns:p14="http://schemas.microsoft.com/office/powerpoint/2010/main" val="48820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equations</a:t>
            </a:r>
            <a:endParaRPr lang="en-US" dirty="0"/>
          </a:p>
        </p:txBody>
      </p:sp>
      <p:sp>
        <p:nvSpPr>
          <p:cNvPr id="3" name="Content Placeholder 2"/>
          <p:cNvSpPr>
            <a:spLocks noGrp="1"/>
          </p:cNvSpPr>
          <p:nvPr>
            <p:ph idx="1"/>
          </p:nvPr>
        </p:nvSpPr>
        <p:spPr>
          <a:xfrm>
            <a:off x="363538" y="609816"/>
            <a:ext cx="8229600" cy="3318965"/>
          </a:xfrm>
        </p:spPr>
        <p:txBody>
          <a:bodyPr/>
          <a:lstStyle/>
          <a:p>
            <a:r>
              <a:rPr lang="en-US" dirty="0"/>
              <a:t>The </a:t>
            </a:r>
            <a:r>
              <a:rPr lang="en-US" dirty="0" smtClean="0"/>
              <a:t>small </a:t>
            </a:r>
            <a:r>
              <a:rPr lang="en-US" dirty="0"/>
              <a:t>area model was estimated separately for males and females</a:t>
            </a:r>
            <a:r>
              <a:rPr lang="en-US" dirty="0" smtClean="0"/>
              <a:t>:</a:t>
            </a:r>
            <a:endParaRPr lang="en-US" dirty="0"/>
          </a:p>
          <a:p>
            <a:pPr marL="0" indent="0">
              <a:buNone/>
            </a:pPr>
            <a:r>
              <a:rPr lang="en-US" i="1" dirty="0" smtClean="0"/>
              <a:t>	</a:t>
            </a:r>
            <a:r>
              <a:rPr lang="en-US" i="1" dirty="0" err="1" smtClean="0"/>
              <a:t>E</a:t>
            </a:r>
            <a:r>
              <a:rPr lang="en-US" i="1" baseline="-25000" dirty="0" err="1" smtClean="0"/>
              <a:t>j,t,a</a:t>
            </a:r>
            <a:r>
              <a:rPr lang="en-US" baseline="-25000" dirty="0" smtClean="0"/>
              <a:t> </a:t>
            </a:r>
            <a:r>
              <a:rPr lang="en-US" dirty="0"/>
              <a:t>~ Poisson (</a:t>
            </a:r>
            <a:r>
              <a:rPr lang="en-US" i="1" dirty="0" err="1"/>
              <a:t>m</a:t>
            </a:r>
            <a:r>
              <a:rPr lang="en-US" i="1" baseline="-25000" dirty="0" err="1"/>
              <a:t>j,t,a</a:t>
            </a:r>
            <a:r>
              <a:rPr lang="en-US" dirty="0"/>
              <a:t> · </a:t>
            </a:r>
            <a:r>
              <a:rPr lang="en-US" i="1" dirty="0" err="1"/>
              <a:t>P</a:t>
            </a:r>
            <a:r>
              <a:rPr lang="en-US" i="1" baseline="-25000" dirty="0" err="1"/>
              <a:t>j,t,a</a:t>
            </a:r>
            <a:r>
              <a:rPr lang="en-US" dirty="0" smtClean="0"/>
              <a:t>)</a:t>
            </a:r>
            <a:endParaRPr lang="en-US" dirty="0"/>
          </a:p>
          <a:p>
            <a:pPr marL="0" indent="0">
              <a:buNone/>
            </a:pPr>
            <a:r>
              <a:rPr lang="en-US" dirty="0" smtClean="0"/>
              <a:t>	log(</a:t>
            </a:r>
            <a:r>
              <a:rPr lang="en-US" i="1" dirty="0" err="1" smtClean="0"/>
              <a:t>m</a:t>
            </a:r>
            <a:r>
              <a:rPr lang="en-US" i="1" baseline="-25000" dirty="0" err="1" smtClean="0"/>
              <a:t>j,t,a</a:t>
            </a:r>
            <a:r>
              <a:rPr lang="en-US" dirty="0"/>
              <a:t>) = </a:t>
            </a:r>
            <a:r>
              <a:rPr lang="en-US" i="1" dirty="0"/>
              <a:t>β</a:t>
            </a:r>
            <a:r>
              <a:rPr lang="en-US" i="1" baseline="-25000" dirty="0"/>
              <a:t>0</a:t>
            </a:r>
            <a:r>
              <a:rPr lang="en-US" dirty="0"/>
              <a:t> + </a:t>
            </a:r>
            <a:r>
              <a:rPr lang="en-US" i="1" dirty="0"/>
              <a:t>β</a:t>
            </a:r>
            <a:r>
              <a:rPr lang="en-US" i="1" baseline="-25000" dirty="0"/>
              <a:t>1</a:t>
            </a:r>
            <a:r>
              <a:rPr lang="en-US" baseline="-25000" dirty="0"/>
              <a:t> </a:t>
            </a:r>
            <a:r>
              <a:rPr lang="en-US" dirty="0"/>
              <a:t>· </a:t>
            </a:r>
            <a:r>
              <a:rPr lang="en-US" i="1" dirty="0" err="1"/>
              <a:t>X</a:t>
            </a:r>
            <a:r>
              <a:rPr lang="en-US" i="1" baseline="-25000" dirty="0" err="1"/>
              <a:t>j,t</a:t>
            </a:r>
            <a:r>
              <a:rPr lang="en-US" i="1" dirty="0"/>
              <a:t> </a:t>
            </a:r>
            <a:r>
              <a:rPr lang="en-US" dirty="0"/>
              <a:t>+  </a:t>
            </a:r>
            <a:r>
              <a:rPr lang="en-US" i="1" dirty="0"/>
              <a:t>γ</a:t>
            </a:r>
            <a:r>
              <a:rPr lang="en-US" i="1" baseline="-25000" dirty="0"/>
              <a:t>1,a,t </a:t>
            </a:r>
            <a:r>
              <a:rPr lang="en-US" dirty="0"/>
              <a:t>+ </a:t>
            </a:r>
            <a:r>
              <a:rPr lang="en-US" i="1" dirty="0"/>
              <a:t>γ</a:t>
            </a:r>
            <a:r>
              <a:rPr lang="en-US" i="1" baseline="-25000" dirty="0"/>
              <a:t>2,j</a:t>
            </a:r>
            <a:r>
              <a:rPr lang="en-US" dirty="0"/>
              <a:t> + </a:t>
            </a:r>
            <a:r>
              <a:rPr lang="en-US" i="1" dirty="0"/>
              <a:t>γ</a:t>
            </a:r>
            <a:r>
              <a:rPr lang="en-US" i="1" baseline="-25000" dirty="0"/>
              <a:t>3,j </a:t>
            </a:r>
            <a:r>
              <a:rPr lang="en-US" dirty="0"/>
              <a:t>·</a:t>
            </a:r>
            <a:r>
              <a:rPr lang="en-US" i="1" dirty="0"/>
              <a:t>t</a:t>
            </a:r>
            <a:r>
              <a:rPr lang="en-US" dirty="0"/>
              <a:t> + </a:t>
            </a:r>
            <a:r>
              <a:rPr lang="en-US" i="1" dirty="0"/>
              <a:t>γ</a:t>
            </a:r>
            <a:r>
              <a:rPr lang="en-US" i="1" baseline="-25000" dirty="0"/>
              <a:t>4,j,t</a:t>
            </a:r>
            <a:r>
              <a:rPr lang="en-US" dirty="0"/>
              <a:t> + </a:t>
            </a:r>
            <a:r>
              <a:rPr lang="en-US" i="1" dirty="0"/>
              <a:t>γ</a:t>
            </a:r>
            <a:r>
              <a:rPr lang="en-US" i="1" baseline="-25000" dirty="0"/>
              <a:t>5,j</a:t>
            </a:r>
            <a:r>
              <a:rPr lang="en-US" i="1" dirty="0"/>
              <a:t> </a:t>
            </a:r>
            <a:r>
              <a:rPr lang="en-US" dirty="0"/>
              <a:t>·</a:t>
            </a:r>
            <a:r>
              <a:rPr lang="en-US" i="1" dirty="0"/>
              <a:t>a</a:t>
            </a:r>
            <a:r>
              <a:rPr lang="en-US" dirty="0"/>
              <a:t> </a:t>
            </a:r>
          </a:p>
          <a:p>
            <a:pPr lvl="0"/>
            <a:r>
              <a:rPr lang="en-US" sz="1100" i="1" dirty="0"/>
              <a:t>j, t</a:t>
            </a:r>
            <a:r>
              <a:rPr lang="en-US" sz="1100" dirty="0"/>
              <a:t>, and </a:t>
            </a:r>
            <a:r>
              <a:rPr lang="en-US" sz="1100" i="1" dirty="0"/>
              <a:t>a</a:t>
            </a:r>
            <a:r>
              <a:rPr lang="en-US" sz="1100" dirty="0"/>
              <a:t> are indices for municipality, calendar year (2001 – 2015), and age group (0-4, 5-9, …, 75-79, and 80+), respectively;</a:t>
            </a:r>
          </a:p>
          <a:p>
            <a:pPr lvl="0"/>
            <a:r>
              <a:rPr lang="en-US" sz="1100" i="1" dirty="0" err="1"/>
              <a:t>E</a:t>
            </a:r>
            <a:r>
              <a:rPr lang="en-US" sz="1100" i="1" baseline="-25000" dirty="0" err="1"/>
              <a:t>j,t,a</a:t>
            </a:r>
            <a:r>
              <a:rPr lang="en-US" sz="1100" baseline="-25000" dirty="0"/>
              <a:t> </a:t>
            </a:r>
            <a:r>
              <a:rPr lang="en-US" sz="1100" dirty="0"/>
              <a:t>and </a:t>
            </a:r>
            <a:r>
              <a:rPr lang="en-US" sz="1100" i="1" dirty="0" err="1"/>
              <a:t>P</a:t>
            </a:r>
            <a:r>
              <a:rPr lang="en-US" sz="1100" i="1" baseline="-25000" dirty="0" err="1"/>
              <a:t>j,t,a</a:t>
            </a:r>
            <a:r>
              <a:rPr lang="en-US" sz="1100" i="1" dirty="0"/>
              <a:t> </a:t>
            </a:r>
            <a:r>
              <a:rPr lang="en-US" sz="1100" dirty="0"/>
              <a:t>are the number of events (</a:t>
            </a:r>
            <a:r>
              <a:rPr lang="en-US" sz="1100" dirty="0" err="1"/>
              <a:t>eg</a:t>
            </a:r>
            <a:r>
              <a:rPr lang="en-US" sz="1100" dirty="0"/>
              <a:t> cause-specific deaths or case notifications) and the population count, respectively, in municipality </a:t>
            </a:r>
            <a:r>
              <a:rPr lang="en-US" sz="1100" i="1" dirty="0"/>
              <a:t>j</a:t>
            </a:r>
            <a:r>
              <a:rPr lang="en-US" sz="1100" dirty="0"/>
              <a:t>, year </a:t>
            </a:r>
            <a:r>
              <a:rPr lang="en-US" sz="1100" i="1" dirty="0"/>
              <a:t>t</a:t>
            </a:r>
            <a:r>
              <a:rPr lang="en-US" sz="1100" dirty="0"/>
              <a:t>, and age group </a:t>
            </a:r>
            <a:r>
              <a:rPr lang="en-US" sz="1100" i="1" dirty="0"/>
              <a:t>a</a:t>
            </a:r>
            <a:r>
              <a:rPr lang="en-US" sz="1100" dirty="0"/>
              <a:t>;</a:t>
            </a:r>
          </a:p>
          <a:p>
            <a:pPr lvl="0"/>
            <a:r>
              <a:rPr lang="en-US" sz="1100" i="1" dirty="0" err="1"/>
              <a:t>m</a:t>
            </a:r>
            <a:r>
              <a:rPr lang="en-US" sz="1100" i="1" baseline="-25000" dirty="0" err="1"/>
              <a:t>j,t,a</a:t>
            </a:r>
            <a:r>
              <a:rPr lang="en-US" sz="1100" i="1" baseline="-25000" dirty="0"/>
              <a:t> </a:t>
            </a:r>
            <a:r>
              <a:rPr lang="en-US" sz="1100" dirty="0"/>
              <a:t>is the underlying cause-specific mortality rate in municipality </a:t>
            </a:r>
            <a:r>
              <a:rPr lang="en-US" sz="1100" i="1" dirty="0"/>
              <a:t>j</a:t>
            </a:r>
            <a:r>
              <a:rPr lang="en-US" sz="1100" dirty="0"/>
              <a:t>, year </a:t>
            </a:r>
            <a:r>
              <a:rPr lang="en-US" sz="1100" i="1" dirty="0"/>
              <a:t>t</a:t>
            </a:r>
            <a:r>
              <a:rPr lang="en-US" sz="1100" dirty="0"/>
              <a:t>, and age group </a:t>
            </a:r>
            <a:r>
              <a:rPr lang="en-US" sz="1100" i="1" dirty="0"/>
              <a:t>a;</a:t>
            </a:r>
            <a:endParaRPr lang="en-US" sz="1100" dirty="0"/>
          </a:p>
          <a:p>
            <a:pPr lvl="0"/>
            <a:r>
              <a:rPr lang="en-US" sz="1100" i="1" dirty="0"/>
              <a:t>β</a:t>
            </a:r>
            <a:r>
              <a:rPr lang="en-US" sz="1100" i="1" baseline="-25000" dirty="0"/>
              <a:t>0</a:t>
            </a:r>
            <a:r>
              <a:rPr lang="en-US" sz="1100" i="1" dirty="0"/>
              <a:t> </a:t>
            </a:r>
            <a:r>
              <a:rPr lang="en-US" sz="1100" dirty="0"/>
              <a:t>is an intercept;</a:t>
            </a:r>
          </a:p>
          <a:p>
            <a:pPr lvl="0"/>
            <a:r>
              <a:rPr lang="en-US" sz="1100" i="1" dirty="0" err="1"/>
              <a:t>X</a:t>
            </a:r>
            <a:r>
              <a:rPr lang="en-US" sz="1100" i="1" baseline="-25000" dirty="0" err="1"/>
              <a:t>j,t</a:t>
            </a:r>
            <a:r>
              <a:rPr lang="en-US" sz="1100" i="1" dirty="0"/>
              <a:t> </a:t>
            </a:r>
            <a:r>
              <a:rPr lang="en-US" sz="1100" dirty="0"/>
              <a:t>is a vector of covariates for municipality </a:t>
            </a:r>
            <a:r>
              <a:rPr lang="en-US" sz="1100" i="1" dirty="0"/>
              <a:t>j</a:t>
            </a:r>
            <a:r>
              <a:rPr lang="en-US" sz="1100" dirty="0"/>
              <a:t> and year </a:t>
            </a:r>
            <a:r>
              <a:rPr lang="en-US" sz="1100" i="1" dirty="0"/>
              <a:t>t</a:t>
            </a:r>
            <a:r>
              <a:rPr lang="en-US" sz="1100" dirty="0"/>
              <a:t>, and </a:t>
            </a:r>
            <a:r>
              <a:rPr lang="en-US" sz="1100" i="1" dirty="0"/>
              <a:t>β</a:t>
            </a:r>
            <a:r>
              <a:rPr lang="en-US" sz="1100" i="1" baseline="-25000" dirty="0"/>
              <a:t>1</a:t>
            </a:r>
            <a:r>
              <a:rPr lang="en-US" sz="1100" dirty="0"/>
              <a:t> is the associated vector of regression coefficients;</a:t>
            </a:r>
          </a:p>
          <a:p>
            <a:pPr lvl="0"/>
            <a:r>
              <a:rPr lang="en-US" sz="1100" i="1" dirty="0"/>
              <a:t>γ</a:t>
            </a:r>
            <a:r>
              <a:rPr lang="en-US" sz="1100" i="1" baseline="-25000" dirty="0"/>
              <a:t>1,a,t</a:t>
            </a:r>
            <a:r>
              <a:rPr lang="en-US" sz="1100" i="1" dirty="0"/>
              <a:t> </a:t>
            </a:r>
            <a:r>
              <a:rPr lang="en-US" sz="1100" dirty="0"/>
              <a:t>is an age group- and year-level random intercept;</a:t>
            </a:r>
          </a:p>
          <a:p>
            <a:pPr lvl="0"/>
            <a:r>
              <a:rPr lang="en-US" sz="1100" i="1" dirty="0"/>
              <a:t>γ</a:t>
            </a:r>
            <a:r>
              <a:rPr lang="en-US" sz="1100" i="1" baseline="-25000" dirty="0"/>
              <a:t>2,j </a:t>
            </a:r>
            <a:r>
              <a:rPr lang="en-US" sz="1100" dirty="0"/>
              <a:t>is a municipality-level random intercept;</a:t>
            </a:r>
          </a:p>
          <a:p>
            <a:pPr lvl="0"/>
            <a:r>
              <a:rPr lang="en-US" sz="1100" i="1" dirty="0"/>
              <a:t>γ</a:t>
            </a:r>
            <a:r>
              <a:rPr lang="en-US" sz="1100" i="1" baseline="-25000" dirty="0"/>
              <a:t>3,j </a:t>
            </a:r>
            <a:r>
              <a:rPr lang="en-US" sz="1100" dirty="0"/>
              <a:t>is a municipality-level random slope on year;</a:t>
            </a:r>
          </a:p>
          <a:p>
            <a:pPr lvl="0"/>
            <a:r>
              <a:rPr lang="en-US" sz="1100" i="1" dirty="0"/>
              <a:t>γ</a:t>
            </a:r>
            <a:r>
              <a:rPr lang="en-US" sz="1100" i="1" baseline="-25000" dirty="0"/>
              <a:t>4,j,t </a:t>
            </a:r>
            <a:r>
              <a:rPr lang="en-US" sz="1100" dirty="0"/>
              <a:t>is a municipality- and year-level random intercept;</a:t>
            </a:r>
          </a:p>
          <a:p>
            <a:pPr lvl="0"/>
            <a:r>
              <a:rPr lang="en-US" sz="1100" dirty="0"/>
              <a:t>and </a:t>
            </a:r>
            <a:r>
              <a:rPr lang="en-US" sz="1100" i="1" dirty="0"/>
              <a:t>γ</a:t>
            </a:r>
            <a:r>
              <a:rPr lang="en-US" sz="1100" i="1" baseline="-25000" dirty="0"/>
              <a:t>5,j </a:t>
            </a:r>
            <a:r>
              <a:rPr lang="en-US" sz="1100" dirty="0"/>
              <a:t>is a municipality-level random slope on age group.</a:t>
            </a:r>
          </a:p>
          <a:p>
            <a:endParaRPr lang="en-US" dirty="0"/>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21</a:t>
            </a:fld>
            <a:endParaRPr lang="en-US"/>
          </a:p>
        </p:txBody>
      </p:sp>
    </p:spTree>
    <p:extLst>
      <p:ext uri="{BB962C8B-B14F-4D97-AF65-F5344CB8AC3E}">
        <p14:creationId xmlns:p14="http://schemas.microsoft.com/office/powerpoint/2010/main" val="316681077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i="1" dirty="0"/>
                  <a:t>γ</a:t>
                </a:r>
                <a:r>
                  <a:rPr lang="en-US" i="1" baseline="-25000" dirty="0"/>
                  <a:t>2</a:t>
                </a:r>
                <a:r>
                  <a:rPr lang="en-US" i="1" dirty="0"/>
                  <a:t>, γ</a:t>
                </a:r>
                <a:r>
                  <a:rPr lang="en-US" i="1" baseline="-25000" dirty="0"/>
                  <a:t>3</a:t>
                </a:r>
                <a:r>
                  <a:rPr lang="en-US" i="1" dirty="0"/>
                  <a:t>, </a:t>
                </a:r>
                <a:r>
                  <a:rPr lang="en-US" dirty="0"/>
                  <a:t>and </a:t>
                </a:r>
                <a:r>
                  <a:rPr lang="en-US" i="1" dirty="0"/>
                  <a:t>γ</a:t>
                </a:r>
                <a:r>
                  <a:rPr lang="en-US" i="1" baseline="-25000" dirty="0"/>
                  <a:t>5 </a:t>
                </a:r>
                <a:r>
                  <a:rPr lang="en-US" dirty="0"/>
                  <a:t>were each assumed to follow a conditional autoregressive distribution where the full conditional distribution is given by</a:t>
                </a:r>
                <a:r>
                  <a:rPr lang="en-US" dirty="0" smtClean="0"/>
                  <a:t>:</a:t>
                </a:r>
              </a:p>
              <a:p>
                <a14:m>
                  <m:oMath xmlns:m="http://schemas.openxmlformats.org/officeDocument/2006/math">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𝑗</m:t>
                        </m:r>
                      </m:sub>
                    </m:sSub>
                    <m:r>
                      <a:rPr lang="en-US">
                        <a:latin typeface="Cambria Math" panose="02040503050406030204" pitchFamily="18" charset="0"/>
                      </a:rPr>
                      <m:t>, </m:t>
                    </m:r>
                    <m:sSup>
                      <m:sSupPr>
                        <m:ctrlPr>
                          <a:rPr lang="en-US" i="1">
                            <a:latin typeface="Cambria Math" panose="02040503050406030204" pitchFamily="18" charset="0"/>
                          </a:rPr>
                        </m:ctrlPr>
                      </m:sSupPr>
                      <m:e>
                        <m:r>
                          <m:rPr>
                            <m:sty m:val="p"/>
                          </m:rPr>
                          <a:rPr lang="en-US">
                            <a:latin typeface="Cambria Math" panose="02040503050406030204" pitchFamily="18" charset="0"/>
                          </a:rPr>
                          <m:t>σ</m:t>
                        </m:r>
                      </m:e>
                      <m:sup>
                        <m:r>
                          <a:rPr lang="en-US">
                            <a:latin typeface="Cambria Math" panose="02040503050406030204" pitchFamily="18" charset="0"/>
                          </a:rPr>
                          <m:t>2</m:t>
                        </m:r>
                      </m:sup>
                    </m:sSup>
                    <m:r>
                      <a:rPr lang="en-US">
                        <a:latin typeface="Cambria Math" panose="02040503050406030204" pitchFamily="18" charset="0"/>
                      </a:rPr>
                      <m:t>, </m:t>
                    </m:r>
                    <m:r>
                      <m:rPr>
                        <m:sty m:val="p"/>
                      </m:rPr>
                      <a:rPr lang="en-US">
                        <a:latin typeface="Cambria Math" panose="02040503050406030204" pitchFamily="18" charset="0"/>
                      </a:rPr>
                      <m:t>ρ</m:t>
                    </m:r>
                    <m:r>
                      <a:rPr lang="en-US">
                        <a:latin typeface="Cambria Math" panose="02040503050406030204" pitchFamily="18" charset="0"/>
                      </a:rPr>
                      <m:t>∼</m:t>
                    </m:r>
                    <m:r>
                      <m:rPr>
                        <m:sty m:val="p"/>
                      </m:rPr>
                      <a:rPr lang="en-US">
                        <a:latin typeface="Cambria Math" panose="02040503050406030204" pitchFamily="18" charset="0"/>
                      </a:rPr>
                      <m:t>Normal</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𝜌</m:t>
                            </m:r>
                            <m:r>
                              <a:rPr lang="en-US" i="1">
                                <a:latin typeface="Cambria Math" panose="02040503050406030204" pitchFamily="18" charset="0"/>
                              </a:rPr>
                              <m:t> · </m:t>
                            </m:r>
                            <m:nary>
                              <m:naryPr>
                                <m:chr m:val="∑"/>
                                <m:limLoc m:val="subSup"/>
                                <m:supHide m:val="on"/>
                                <m:ctrlPr>
                                  <a:rPr lang="en-US" i="1">
                                    <a:latin typeface="Cambria Math" panose="02040503050406030204" pitchFamily="18" charset="0"/>
                                  </a:rPr>
                                </m:ctrlPr>
                              </m:naryPr>
                              <m:sub>
                                <m:r>
                                  <a:rPr lang="en-US" i="1">
                                    <a:latin typeface="Cambria Math" panose="02040503050406030204" pitchFamily="18" charset="0"/>
                                  </a:rPr>
                                  <m:t>𝑘</m:t>
                                </m:r>
                                <m:r>
                                  <a:rPr lang="en-US" i="1">
                                    <a:latin typeface="Cambria Math" panose="02040503050406030204" pitchFamily="18" charset="0"/>
                                  </a:rPr>
                                  <m:t> ~ </m:t>
                                </m:r>
                                <m:r>
                                  <a:rPr lang="en-US" i="1">
                                    <a:latin typeface="Cambria Math" panose="02040503050406030204" pitchFamily="18" charset="0"/>
                                  </a:rPr>
                                  <m:t>𝑗</m:t>
                                </m:r>
                              </m:sub>
                              <m:sup/>
                              <m:e>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𝑘</m:t>
                                    </m:r>
                                  </m:sub>
                                </m:sSub>
                              </m:e>
                            </m:nary>
                          </m:num>
                          <m:den>
                            <m:sSub>
                              <m:sSubPr>
                                <m:ctrlPr>
                                  <a:rPr lang="en-US" i="1">
                                    <a:latin typeface="Cambria Math" panose="02040503050406030204" pitchFamily="18" charset="0"/>
                                  </a:rPr>
                                </m:ctrlPr>
                              </m:sSubPr>
                              <m:e>
                                <m:r>
                                  <m:rPr>
                                    <m:sty m:val="p"/>
                                  </m:rPr>
                                  <a:rPr lang="en-US">
                                    <a:latin typeface="Cambria Math" panose="02040503050406030204" pitchFamily="18" charset="0"/>
                                  </a:rPr>
                                  <m:t>n</m:t>
                                </m:r>
                              </m:e>
                              <m:sub>
                                <m:r>
                                  <m:rPr>
                                    <m:sty m:val="p"/>
                                  </m:rPr>
                                  <a:rPr lang="en-US">
                                    <a:latin typeface="Cambria Math" panose="02040503050406030204" pitchFamily="18" charset="0"/>
                                  </a:rPr>
                                  <m:t>j</m:t>
                                </m:r>
                              </m:sub>
                            </m:sSub>
                            <m:r>
                              <a:rPr lang="en-US">
                                <a:latin typeface="Cambria Math" panose="02040503050406030204" pitchFamily="18" charset="0"/>
                              </a:rPr>
                              <m:t> </m:t>
                            </m:r>
                            <m:r>
                              <a:rPr lang="en-US" i="1">
                                <a:latin typeface="Cambria Math" panose="02040503050406030204" pitchFamily="18" charset="0"/>
                              </a:rPr>
                              <m:t>· </m:t>
                            </m:r>
                            <m:r>
                              <m:rPr>
                                <m:sty m:val="p"/>
                              </m:rPr>
                              <a:rPr lang="en-US">
                                <a:latin typeface="Cambria Math" panose="02040503050406030204" pitchFamily="18" charset="0"/>
                              </a:rPr>
                              <m:t>ρ</m:t>
                            </m:r>
                            <m:r>
                              <a:rPr lang="en-US" i="1">
                                <a:latin typeface="Cambria Math" panose="02040503050406030204" pitchFamily="18" charset="0"/>
                              </a:rPr>
                              <m:t> +</m:t>
                            </m:r>
                            <m:r>
                              <a:rPr lang="en-US">
                                <a:latin typeface="Cambria Math" panose="02040503050406030204" pitchFamily="18" charset="0"/>
                              </a:rPr>
                              <m:t> 1 </m:t>
                            </m:r>
                            <m:r>
                              <a:rPr lang="en-US" i="1">
                                <a:latin typeface="Cambria Math" panose="02040503050406030204" pitchFamily="18" charset="0"/>
                              </a:rPr>
                              <m:t>−</m:t>
                            </m:r>
                            <m:r>
                              <a:rPr lang="en-US">
                                <a:latin typeface="Cambria Math" panose="02040503050406030204" pitchFamily="18" charset="0"/>
                              </a:rPr>
                              <m:t> </m:t>
                            </m:r>
                            <m:r>
                              <m:rPr>
                                <m:sty m:val="p"/>
                              </m:rPr>
                              <a:rPr lang="en-US">
                                <a:latin typeface="Cambria Math" panose="02040503050406030204" pitchFamily="18" charset="0"/>
                              </a:rPr>
                              <m:t>ρ</m:t>
                            </m:r>
                            <m:r>
                              <a:rPr lang="en-US">
                                <a:latin typeface="Cambria Math" panose="02040503050406030204" pitchFamily="18" charset="0"/>
                              </a:rPr>
                              <m:t> </m:t>
                            </m:r>
                          </m:den>
                        </m:f>
                        <m:r>
                          <a:rPr lang="en-US" i="1">
                            <a:latin typeface="Cambria Math" panose="02040503050406030204" pitchFamily="18" charset="0"/>
                          </a:rPr>
                          <m:t>,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m:rPr>
                                    <m:sty m:val="p"/>
                                  </m:rPr>
                                  <a:rPr lang="en-US">
                                    <a:latin typeface="Cambria Math" panose="02040503050406030204" pitchFamily="18" charset="0"/>
                                  </a:rPr>
                                  <m:t>σ</m:t>
                                </m:r>
                              </m:e>
                              <m:sup>
                                <m:r>
                                  <a:rPr lang="en-US">
                                    <a:latin typeface="Cambria Math" panose="02040503050406030204" pitchFamily="18" charset="0"/>
                                  </a:rPr>
                                  <m:t>2</m:t>
                                </m:r>
                              </m:sup>
                            </m:sSup>
                          </m:num>
                          <m:den>
                            <m:sSub>
                              <m:sSubPr>
                                <m:ctrlPr>
                                  <a:rPr lang="en-US" i="1">
                                    <a:latin typeface="Cambria Math" panose="02040503050406030204" pitchFamily="18" charset="0"/>
                                  </a:rPr>
                                </m:ctrlPr>
                              </m:sSubPr>
                              <m:e>
                                <m:r>
                                  <m:rPr>
                                    <m:sty m:val="p"/>
                                  </m:rPr>
                                  <a:rPr lang="en-US">
                                    <a:latin typeface="Cambria Math" panose="02040503050406030204" pitchFamily="18" charset="0"/>
                                  </a:rPr>
                                  <m:t>n</m:t>
                                </m:r>
                              </m:e>
                              <m:sub>
                                <m:r>
                                  <m:rPr>
                                    <m:sty m:val="p"/>
                                  </m:rPr>
                                  <a:rPr lang="en-US">
                                    <a:latin typeface="Cambria Math" panose="02040503050406030204" pitchFamily="18" charset="0"/>
                                  </a:rPr>
                                  <m:t>j</m:t>
                                </m:r>
                              </m:sub>
                            </m:sSub>
                            <m:r>
                              <a:rPr lang="en-US">
                                <a:latin typeface="Cambria Math" panose="02040503050406030204" pitchFamily="18" charset="0"/>
                              </a:rPr>
                              <m:t> </m:t>
                            </m:r>
                            <m:r>
                              <a:rPr lang="en-US" i="1">
                                <a:latin typeface="Cambria Math" panose="02040503050406030204" pitchFamily="18" charset="0"/>
                              </a:rPr>
                              <m:t>· </m:t>
                            </m:r>
                            <m:r>
                              <m:rPr>
                                <m:sty m:val="p"/>
                              </m:rPr>
                              <a:rPr lang="en-US">
                                <a:latin typeface="Cambria Math" panose="02040503050406030204" pitchFamily="18" charset="0"/>
                              </a:rPr>
                              <m:t>ρ</m:t>
                            </m:r>
                            <m:r>
                              <a:rPr lang="en-US" i="1">
                                <a:latin typeface="Cambria Math" panose="02040503050406030204" pitchFamily="18" charset="0"/>
                              </a:rPr>
                              <m:t> +</m:t>
                            </m:r>
                            <m:r>
                              <a:rPr lang="en-US">
                                <a:latin typeface="Cambria Math" panose="02040503050406030204" pitchFamily="18" charset="0"/>
                              </a:rPr>
                              <m:t> 1 </m:t>
                            </m:r>
                            <m:r>
                              <a:rPr lang="en-US" i="1">
                                <a:latin typeface="Cambria Math" panose="02040503050406030204" pitchFamily="18" charset="0"/>
                              </a:rPr>
                              <m:t>−</m:t>
                            </m:r>
                            <m:r>
                              <a:rPr lang="en-US">
                                <a:latin typeface="Cambria Math" panose="02040503050406030204" pitchFamily="18" charset="0"/>
                              </a:rPr>
                              <m:t> </m:t>
                            </m:r>
                            <m:r>
                              <m:rPr>
                                <m:sty m:val="p"/>
                              </m:rPr>
                              <a:rPr lang="en-US">
                                <a:latin typeface="Cambria Math" panose="02040503050406030204" pitchFamily="18" charset="0"/>
                              </a:rPr>
                              <m:t>ρ</m:t>
                            </m:r>
                          </m:den>
                        </m:f>
                      </m:e>
                    </m:d>
                  </m:oMath>
                </a14:m>
                <a:endParaRPr lang="en-US" dirty="0" smtClean="0"/>
              </a:p>
              <a:p>
                <a:r>
                  <a:rPr lang="en-US" dirty="0"/>
                  <a:t>where </a:t>
                </a:r>
              </a:p>
              <a:p>
                <a:r>
                  <a:rPr lang="en-US" dirty="0"/>
                  <a:t> </a:t>
                </a:r>
              </a:p>
              <a:p>
                <a:pPr lvl="0"/>
                <a:r>
                  <a:rPr lang="en-US" i="1" dirty="0"/>
                  <a:t>k ~ j</a:t>
                </a:r>
                <a:r>
                  <a:rPr lang="en-US" dirty="0"/>
                  <a:t> indicates the set of municipalities </a:t>
                </a:r>
                <a:r>
                  <a:rPr lang="en-US" i="1" dirty="0"/>
                  <a:t>k</a:t>
                </a:r>
                <a:r>
                  <a:rPr lang="en-US" dirty="0"/>
                  <a:t> that are adjacent to municipality </a:t>
                </a:r>
                <a:r>
                  <a:rPr lang="en-US" i="1" dirty="0"/>
                  <a:t>j</a:t>
                </a:r>
                <a:r>
                  <a:rPr lang="en-US" dirty="0"/>
                  <a:t>;</a:t>
                </a:r>
              </a:p>
              <a:p>
                <a:pPr lvl="0"/>
                <a:r>
                  <a:rPr lang="en-US" i="1" dirty="0" err="1"/>
                  <a:t>n</a:t>
                </a:r>
                <a:r>
                  <a:rPr lang="en-US" i="1" baseline="-25000" dirty="0" err="1"/>
                  <a:t>j</a:t>
                </a:r>
                <a:r>
                  <a:rPr lang="en-US" baseline="-25000" dirty="0"/>
                  <a:t> </a:t>
                </a:r>
                <a:r>
                  <a:rPr lang="en-US" dirty="0"/>
                  <a:t>is the number of counties in </a:t>
                </a:r>
                <a:r>
                  <a:rPr lang="en-US" i="1" dirty="0"/>
                  <a:t>k ~ j</a:t>
                </a:r>
                <a:r>
                  <a:rPr lang="en-US" dirty="0"/>
                  <a:t>;</a:t>
                </a:r>
              </a:p>
              <a:p>
                <a:pPr lvl="0"/>
                <a:r>
                  <a:rPr lang="en-US" dirty="0"/>
                  <a:t>and σ</a:t>
                </a:r>
                <a:r>
                  <a:rPr lang="en-US" baseline="30000" dirty="0"/>
                  <a:t>2</a:t>
                </a:r>
                <a:r>
                  <a:rPr lang="en-US" dirty="0"/>
                  <a:t> and </a:t>
                </a:r>
                <a14:m>
                  <m:oMath xmlns:m="http://schemas.openxmlformats.org/officeDocument/2006/math">
                    <m:r>
                      <a:rPr lang="en-US" i="1">
                        <a:latin typeface="Cambria Math" panose="02040503050406030204" pitchFamily="18" charset="0"/>
                      </a:rPr>
                      <m:t>𝜌</m:t>
                    </m:r>
                  </m:oMath>
                </a14:m>
                <a:r>
                  <a:rPr lang="en-US" dirty="0"/>
                  <a:t> are variance and correlation parameters, respectively.</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5" t="-2022"/>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pPr algn="ctr"/>
            <a:fld id="{F1E776F5-9A26-455E-BF09-7D727D022004}" type="slidenum">
              <a:rPr lang="en-US" smtClean="0"/>
              <a:pPr algn="ctr"/>
              <a:t>22</a:t>
            </a:fld>
            <a:endParaRPr lang="en-US"/>
          </a:p>
        </p:txBody>
      </p:sp>
    </p:spTree>
    <p:extLst>
      <p:ext uri="{BB962C8B-B14F-4D97-AF65-F5344CB8AC3E}">
        <p14:creationId xmlns:p14="http://schemas.microsoft.com/office/powerpoint/2010/main" val="307529400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Burden of Disease Network in Brazil</a:t>
            </a:r>
            <a:endParaRPr lang="en-US" dirty="0"/>
          </a:p>
        </p:txBody>
      </p:sp>
      <p:sp>
        <p:nvSpPr>
          <p:cNvPr id="3" name="Content Placeholder 2"/>
          <p:cNvSpPr>
            <a:spLocks noGrp="1"/>
          </p:cNvSpPr>
          <p:nvPr>
            <p:ph idx="1"/>
          </p:nvPr>
        </p:nvSpPr>
        <p:spPr/>
        <p:txBody>
          <a:bodyPr/>
          <a:lstStyle/>
          <a:p>
            <a:r>
              <a:rPr lang="en-US" dirty="0" smtClean="0"/>
              <a:t>Disease burden </a:t>
            </a:r>
            <a:r>
              <a:rPr lang="en-US" dirty="0"/>
              <a:t>estimation </a:t>
            </a:r>
            <a:r>
              <a:rPr lang="en-US" dirty="0" smtClean="0"/>
              <a:t>by state</a:t>
            </a:r>
          </a:p>
          <a:p>
            <a:r>
              <a:rPr lang="en-US" i="1" dirty="0" err="1" smtClean="0"/>
              <a:t>Revista</a:t>
            </a:r>
            <a:r>
              <a:rPr lang="en-US" i="1" dirty="0" smtClean="0"/>
              <a:t> </a:t>
            </a:r>
            <a:r>
              <a:rPr lang="en-US" i="1" dirty="0" err="1"/>
              <a:t>Brasileira</a:t>
            </a:r>
            <a:r>
              <a:rPr lang="en-US" i="1" dirty="0"/>
              <a:t> de </a:t>
            </a:r>
            <a:r>
              <a:rPr lang="en-US" i="1" dirty="0" err="1" smtClean="0"/>
              <a:t>Epidemiologia</a:t>
            </a:r>
            <a:endParaRPr lang="en-US" i="1" dirty="0"/>
          </a:p>
          <a:p>
            <a:r>
              <a:rPr lang="en-US" dirty="0" smtClean="0"/>
              <a:t>Vol. 20 </a:t>
            </a:r>
            <a:r>
              <a:rPr lang="en-US" dirty="0" err="1" smtClean="0"/>
              <a:t>Supp</a:t>
            </a:r>
            <a:r>
              <a:rPr lang="en-US" dirty="0"/>
              <a:t> </a:t>
            </a:r>
            <a:r>
              <a:rPr lang="en-US" dirty="0" smtClean="0"/>
              <a:t>(1) May 2017</a:t>
            </a:r>
          </a:p>
          <a:p>
            <a:r>
              <a:rPr lang="en-US" dirty="0" smtClean="0"/>
              <a:t>17 research articles</a:t>
            </a:r>
          </a:p>
          <a:p>
            <a:endParaRPr lang="en-US" dirty="0"/>
          </a:p>
          <a:p>
            <a:endParaRPr lang="en-US" dirty="0" smtClean="0"/>
          </a:p>
          <a:p>
            <a:r>
              <a:rPr lang="en-US" sz="1600" dirty="0" smtClean="0"/>
              <a:t>Fran</a:t>
            </a:r>
            <a:r>
              <a:rPr lang="en-US" sz="1600" dirty="0"/>
              <a:t>ç</a:t>
            </a:r>
            <a:r>
              <a:rPr lang="en-US" sz="1600" dirty="0" smtClean="0"/>
              <a:t>a, et al. November, 2017.</a:t>
            </a:r>
          </a:p>
          <a:p>
            <a:r>
              <a:rPr lang="en-US" sz="1600" dirty="0" smtClean="0"/>
              <a:t>Mortality estimation for 249 causes</a:t>
            </a:r>
          </a:p>
          <a:p>
            <a:endParaRPr lang="en-US" dirty="0"/>
          </a:p>
        </p:txBody>
      </p:sp>
      <p:sp>
        <p:nvSpPr>
          <p:cNvPr id="5" name="Slide Number Placeholder 4"/>
          <p:cNvSpPr>
            <a:spLocks noGrp="1"/>
          </p:cNvSpPr>
          <p:nvPr>
            <p:ph type="sldNum" sz="quarter" idx="4"/>
          </p:nvPr>
        </p:nvSpPr>
        <p:spPr/>
        <p:txBody>
          <a:bodyPr/>
          <a:lstStyle/>
          <a:p>
            <a:pPr algn="ctr"/>
            <a:fld id="{F1E776F5-9A26-455E-BF09-7D727D022004}" type="slidenum">
              <a:rPr lang="en-US" smtClean="0"/>
              <a:pPr algn="ctr"/>
              <a:t>23</a:t>
            </a:fld>
            <a:endParaRPr lang="en-US"/>
          </a:p>
        </p:txBody>
      </p:sp>
      <p:pic>
        <p:nvPicPr>
          <p:cNvPr id="4" name="Picture 3"/>
          <p:cNvPicPr>
            <a:picLocks noChangeAspect="1"/>
          </p:cNvPicPr>
          <p:nvPr/>
        </p:nvPicPr>
        <p:blipFill>
          <a:blip r:embed="rId2"/>
          <a:stretch>
            <a:fillRect/>
          </a:stretch>
        </p:blipFill>
        <p:spPr>
          <a:xfrm>
            <a:off x="4694327" y="857250"/>
            <a:ext cx="3793852" cy="1362011"/>
          </a:xfrm>
          <a:prstGeom prst="rect">
            <a:avLst/>
          </a:prstGeom>
        </p:spPr>
      </p:pic>
      <p:pic>
        <p:nvPicPr>
          <p:cNvPr id="6" name="Picture 5"/>
          <p:cNvPicPr>
            <a:picLocks noChangeAspect="1"/>
          </p:cNvPicPr>
          <p:nvPr/>
        </p:nvPicPr>
        <p:blipFill>
          <a:blip r:embed="rId3"/>
          <a:stretch>
            <a:fillRect/>
          </a:stretch>
        </p:blipFill>
        <p:spPr>
          <a:xfrm>
            <a:off x="4649383" y="2465497"/>
            <a:ext cx="4185612" cy="1934386"/>
          </a:xfrm>
          <a:prstGeom prst="rect">
            <a:avLst/>
          </a:prstGeom>
        </p:spPr>
      </p:pic>
    </p:spTree>
    <p:extLst>
      <p:ext uri="{BB962C8B-B14F-4D97-AF65-F5344CB8AC3E}">
        <p14:creationId xmlns:p14="http://schemas.microsoft.com/office/powerpoint/2010/main" val="14739286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38" y="169301"/>
            <a:ext cx="8191500" cy="523220"/>
          </a:xfrm>
        </p:spPr>
        <p:txBody>
          <a:bodyPr/>
          <a:lstStyle/>
          <a:p>
            <a:r>
              <a:rPr lang="en-US" sz="2800" dirty="0"/>
              <a:t>Institute for Health </a:t>
            </a:r>
            <a:r>
              <a:rPr lang="en-US" sz="2800" dirty="0" smtClean="0"/>
              <a:t>Metrics </a:t>
            </a:r>
            <a:r>
              <a:rPr lang="en-US" sz="2800" dirty="0"/>
              <a:t>and Evaluation</a:t>
            </a:r>
            <a:endParaRPr lang="en-US" dirty="0"/>
          </a:p>
        </p:txBody>
      </p:sp>
      <p:sp>
        <p:nvSpPr>
          <p:cNvPr id="4" name="Content Placeholder 1"/>
          <p:cNvSpPr>
            <a:spLocks noGrp="1"/>
          </p:cNvSpPr>
          <p:nvPr>
            <p:ph sz="half" idx="1"/>
          </p:nvPr>
        </p:nvSpPr>
        <p:spPr>
          <a:xfrm>
            <a:off x="276453" y="791330"/>
            <a:ext cx="2913062" cy="3584729"/>
          </a:xfrm>
        </p:spPr>
        <p:txBody>
          <a:bodyPr>
            <a:noAutofit/>
          </a:bodyPr>
          <a:lstStyle/>
          <a:p>
            <a:pPr>
              <a:buClr>
                <a:srgbClr val="81D158"/>
              </a:buClr>
            </a:pPr>
            <a:r>
              <a:rPr lang="en-US" sz="1500" dirty="0"/>
              <a:t>Comprehensive, comparable, and systematic analysis of health loss around the world: </a:t>
            </a:r>
            <a:r>
              <a:rPr lang="en-US" sz="1500" dirty="0">
                <a:hlinkClick r:id="rId3"/>
              </a:rPr>
              <a:t>http://healthdata.org</a:t>
            </a:r>
            <a:endParaRPr lang="en-US" sz="1500" dirty="0"/>
          </a:p>
          <a:p>
            <a:pPr>
              <a:buClr>
                <a:srgbClr val="81D158"/>
              </a:buClr>
            </a:pPr>
            <a:r>
              <a:rPr lang="en-US" sz="1500" dirty="0"/>
              <a:t>Global Burden of Disease </a:t>
            </a:r>
            <a:r>
              <a:rPr lang="en-US" sz="1500" dirty="0" smtClean="0"/>
              <a:t>Study:</a:t>
            </a:r>
            <a:endParaRPr lang="en-US" sz="1500" dirty="0"/>
          </a:p>
          <a:p>
            <a:pPr lvl="1">
              <a:buClr>
                <a:srgbClr val="81D158"/>
              </a:buClr>
            </a:pPr>
            <a:r>
              <a:rPr lang="en-US" sz="1300" dirty="0"/>
              <a:t>Incidence, prevalence, and mortality for 300+ causes, 1990-present</a:t>
            </a:r>
          </a:p>
          <a:p>
            <a:pPr lvl="1">
              <a:buClr>
                <a:srgbClr val="81D158"/>
              </a:buClr>
            </a:pPr>
            <a:r>
              <a:rPr lang="en-US" sz="1300" dirty="0"/>
              <a:t>Broken down by country, age, and gender</a:t>
            </a:r>
          </a:p>
          <a:p>
            <a:pPr>
              <a:buClr>
                <a:srgbClr val="81D158"/>
              </a:buClr>
            </a:pPr>
            <a:r>
              <a:rPr lang="en-US" sz="1500" dirty="0"/>
              <a:t>Collaborator network of over 2,700 health professionals worldwide: </a:t>
            </a:r>
            <a:r>
              <a:rPr lang="en-US" sz="1500" dirty="0">
                <a:hlinkClick r:id="rId4"/>
              </a:rPr>
              <a:t>http://bit.ly/2hA1dxI</a:t>
            </a:r>
            <a:endParaRPr lang="en-US" sz="1500" dirty="0"/>
          </a:p>
        </p:txBody>
      </p:sp>
      <p:pic>
        <p:nvPicPr>
          <p:cNvPr id="3" name="Picture 2"/>
          <p:cNvPicPr>
            <a:picLocks noChangeAspect="1"/>
          </p:cNvPicPr>
          <p:nvPr/>
        </p:nvPicPr>
        <p:blipFill>
          <a:blip r:embed="rId5"/>
          <a:stretch>
            <a:fillRect/>
          </a:stretch>
        </p:blipFill>
        <p:spPr>
          <a:xfrm>
            <a:off x="3353181" y="915992"/>
            <a:ext cx="5705477" cy="3255014"/>
          </a:xfrm>
          <a:prstGeom prst="rect">
            <a:avLst/>
          </a:prstGeom>
        </p:spPr>
      </p:pic>
      <p:sp>
        <p:nvSpPr>
          <p:cNvPr id="6" name="Slide Number Placeholder 24"/>
          <p:cNvSpPr>
            <a:spLocks noGrp="1"/>
          </p:cNvSpPr>
          <p:nvPr>
            <p:ph type="sldNum" sz="quarter" idx="4"/>
          </p:nvPr>
        </p:nvSpPr>
        <p:spPr>
          <a:xfrm>
            <a:off x="4719437" y="4623550"/>
            <a:ext cx="242374" cy="215444"/>
          </a:xfrm>
        </p:spPr>
        <p:txBody>
          <a:bodyPr/>
          <a:lstStyle/>
          <a:p>
            <a:r>
              <a:rPr lang="en-US" dirty="0" smtClean="0"/>
              <a:t>2</a:t>
            </a:r>
            <a:endParaRPr lang="en-US" dirty="0"/>
          </a:p>
        </p:txBody>
      </p:sp>
    </p:spTree>
    <p:extLst>
      <p:ext uri="{BB962C8B-B14F-4D97-AF65-F5344CB8AC3E}">
        <p14:creationId xmlns:p14="http://schemas.microsoft.com/office/powerpoint/2010/main" val="323694648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3538" y="169299"/>
            <a:ext cx="8451850" cy="523220"/>
          </a:xfrm>
        </p:spPr>
        <p:txBody>
          <a:bodyPr/>
          <a:lstStyle/>
          <a:p>
            <a:r>
              <a:rPr lang="en-US" sz="2800" dirty="0" smtClean="0"/>
              <a:t>Increase geographic detail  </a:t>
            </a:r>
            <a:endParaRPr lang="en-US" sz="2800" dirty="0"/>
          </a:p>
        </p:txBody>
      </p:sp>
      <p:sp>
        <p:nvSpPr>
          <p:cNvPr id="2" name="Content Placeholder 1"/>
          <p:cNvSpPr>
            <a:spLocks noGrp="1"/>
          </p:cNvSpPr>
          <p:nvPr>
            <p:ph idx="1"/>
          </p:nvPr>
        </p:nvSpPr>
        <p:spPr/>
        <p:txBody>
          <a:bodyPr/>
          <a:lstStyle/>
          <a:p>
            <a:pPr marL="0" indent="0">
              <a:buNone/>
            </a:pPr>
            <a:endParaRPr lang="en-US" dirty="0"/>
          </a:p>
        </p:txBody>
      </p:sp>
      <p:pic>
        <p:nvPicPr>
          <p:cNvPr id="7" name="Picture 6"/>
          <p:cNvPicPr>
            <a:picLocks noChangeAspect="1"/>
          </p:cNvPicPr>
          <p:nvPr/>
        </p:nvPicPr>
        <p:blipFill>
          <a:blip r:embed="rId3"/>
          <a:stretch>
            <a:fillRect/>
          </a:stretch>
        </p:blipFill>
        <p:spPr>
          <a:xfrm>
            <a:off x="4630623" y="857250"/>
            <a:ext cx="3545374" cy="3290426"/>
          </a:xfrm>
          <a:prstGeom prst="rect">
            <a:avLst/>
          </a:prstGeom>
        </p:spPr>
      </p:pic>
      <p:pic>
        <p:nvPicPr>
          <p:cNvPr id="8" name="Picture 7"/>
          <p:cNvPicPr>
            <a:picLocks noChangeAspect="1"/>
          </p:cNvPicPr>
          <p:nvPr/>
        </p:nvPicPr>
        <p:blipFill rotWithShape="1">
          <a:blip r:embed="rId4"/>
          <a:srcRect l="1118" t="1358" r="1028" b="911"/>
          <a:stretch/>
        </p:blipFill>
        <p:spPr>
          <a:xfrm>
            <a:off x="614855" y="826115"/>
            <a:ext cx="3603997" cy="3200401"/>
          </a:xfrm>
          <a:prstGeom prst="rect">
            <a:avLst/>
          </a:prstGeom>
        </p:spPr>
      </p:pic>
      <p:cxnSp>
        <p:nvCxnSpPr>
          <p:cNvPr id="10" name="Straight Arrow Connector 9"/>
          <p:cNvCxnSpPr/>
          <p:nvPr/>
        </p:nvCxnSpPr>
        <p:spPr>
          <a:xfrm flipV="1">
            <a:off x="4218852" y="2304919"/>
            <a:ext cx="457200" cy="1"/>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546312" y="4024034"/>
            <a:ext cx="2146742" cy="369332"/>
          </a:xfrm>
          <a:prstGeom prst="rect">
            <a:avLst/>
          </a:prstGeom>
          <a:noFill/>
        </p:spPr>
        <p:txBody>
          <a:bodyPr wrap="none" rtlCol="0">
            <a:spAutoFit/>
          </a:bodyPr>
          <a:lstStyle/>
          <a:p>
            <a:pPr>
              <a:spcBef>
                <a:spcPts val="54"/>
              </a:spcBef>
              <a:buClr>
                <a:schemeClr val="accent1"/>
              </a:buClr>
              <a:buSzPct val="110000"/>
            </a:pPr>
            <a:r>
              <a:rPr lang="en-US" sz="1800" dirty="0" smtClean="0"/>
              <a:t>5565 Municipalities</a:t>
            </a:r>
          </a:p>
        </p:txBody>
      </p:sp>
      <p:sp>
        <p:nvSpPr>
          <p:cNvPr id="16" name="TextBox 15"/>
          <p:cNvSpPr txBox="1"/>
          <p:nvPr/>
        </p:nvSpPr>
        <p:spPr>
          <a:xfrm>
            <a:off x="1028962" y="4024034"/>
            <a:ext cx="2973891" cy="369332"/>
          </a:xfrm>
          <a:prstGeom prst="rect">
            <a:avLst/>
          </a:prstGeom>
          <a:noFill/>
        </p:spPr>
        <p:txBody>
          <a:bodyPr wrap="none" rtlCol="0">
            <a:spAutoFit/>
          </a:bodyPr>
          <a:lstStyle/>
          <a:p>
            <a:pPr>
              <a:spcBef>
                <a:spcPts val="54"/>
              </a:spcBef>
              <a:buClr>
                <a:schemeClr val="accent1"/>
              </a:buClr>
              <a:buSzPct val="110000"/>
            </a:pPr>
            <a:r>
              <a:rPr lang="en-US" sz="1800" dirty="0" smtClean="0"/>
              <a:t>26 States + Federal District</a:t>
            </a:r>
          </a:p>
        </p:txBody>
      </p:sp>
    </p:spTree>
    <p:extLst>
      <p:ext uri="{BB962C8B-B14F-4D97-AF65-F5344CB8AC3E}">
        <p14:creationId xmlns:p14="http://schemas.microsoft.com/office/powerpoint/2010/main" val="140783079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smtClean="0"/>
              <a:t>Challenge</a:t>
            </a:r>
            <a:endParaRPr lang="en-US" dirty="0"/>
          </a:p>
        </p:txBody>
      </p:sp>
      <p:sp>
        <p:nvSpPr>
          <p:cNvPr id="7" name="Content Placeholder 6"/>
          <p:cNvSpPr>
            <a:spLocks noGrp="1"/>
          </p:cNvSpPr>
          <p:nvPr>
            <p:ph sz="half" idx="2"/>
          </p:nvPr>
        </p:nvSpPr>
        <p:spPr/>
        <p:txBody>
          <a:bodyPr/>
          <a:lstStyle/>
          <a:p>
            <a:pPr marL="0" indent="0">
              <a:buNone/>
            </a:pPr>
            <a:r>
              <a:rPr lang="en-US" dirty="0" smtClean="0"/>
              <a:t>1. Difficulty distinguishing true </a:t>
            </a:r>
            <a:r>
              <a:rPr lang="en-US" b="1" dirty="0" smtClean="0"/>
              <a:t>differences in risk</a:t>
            </a:r>
            <a:r>
              <a:rPr lang="en-US" dirty="0" smtClean="0"/>
              <a:t> from </a:t>
            </a:r>
            <a:r>
              <a:rPr lang="en-US" b="1" dirty="0" smtClean="0"/>
              <a:t>random noise</a:t>
            </a:r>
          </a:p>
          <a:p>
            <a:pPr marL="0" indent="0">
              <a:buNone/>
            </a:pPr>
            <a:r>
              <a:rPr lang="en-US" dirty="0"/>
              <a:t> </a:t>
            </a:r>
            <a:r>
              <a:rPr lang="en-US" dirty="0" smtClean="0"/>
              <a:t>   due </a:t>
            </a:r>
            <a:r>
              <a:rPr lang="en-US" dirty="0"/>
              <a:t>to</a:t>
            </a:r>
          </a:p>
          <a:p>
            <a:pPr lvl="1"/>
            <a:r>
              <a:rPr lang="en-US" dirty="0"/>
              <a:t>Small populations</a:t>
            </a:r>
          </a:p>
          <a:p>
            <a:pPr lvl="1"/>
            <a:r>
              <a:rPr lang="en-US" dirty="0"/>
              <a:t>Rare causes of death</a:t>
            </a:r>
          </a:p>
          <a:p>
            <a:pPr marL="0" indent="0">
              <a:buNone/>
            </a:pPr>
            <a:endParaRPr lang="en-US" b="1" dirty="0" smtClean="0"/>
          </a:p>
          <a:p>
            <a:pPr marL="0" indent="0">
              <a:buNone/>
            </a:pPr>
            <a:r>
              <a:rPr lang="en-US" dirty="0" smtClean="0"/>
              <a:t>2. Assignment of </a:t>
            </a:r>
            <a:r>
              <a:rPr lang="en-US" b="1" dirty="0" smtClean="0"/>
              <a:t>TB/HIV deaths </a:t>
            </a:r>
            <a:r>
              <a:rPr lang="en-US" dirty="0" smtClean="0"/>
              <a:t>to HIV as underlying cause</a:t>
            </a:r>
          </a:p>
          <a:p>
            <a:pPr marL="0" indent="0">
              <a:buNone/>
            </a:pPr>
            <a:endParaRPr lang="en-US" dirty="0"/>
          </a:p>
          <a:p>
            <a:pPr marL="0" indent="0">
              <a:buNone/>
            </a:pPr>
            <a:r>
              <a:rPr lang="en-US" dirty="0" smtClean="0"/>
              <a:t>3. Completeness of vital registration data</a:t>
            </a:r>
          </a:p>
          <a:p>
            <a:pPr marL="0" indent="0">
              <a:buNone/>
            </a:pPr>
            <a:endParaRPr lang="en-US" dirty="0" smtClean="0"/>
          </a:p>
          <a:p>
            <a:pPr marL="0" indent="0">
              <a:buNone/>
            </a:pPr>
            <a:r>
              <a:rPr lang="en-US" b="1" dirty="0" smtClean="0"/>
              <a:t>    </a:t>
            </a:r>
            <a:endParaRPr lang="en-US" dirty="0"/>
          </a:p>
        </p:txBody>
      </p:sp>
      <p:sp>
        <p:nvSpPr>
          <p:cNvPr id="8" name="Text Placeholder 7"/>
          <p:cNvSpPr>
            <a:spLocks noGrp="1"/>
          </p:cNvSpPr>
          <p:nvPr>
            <p:ph type="body" sz="quarter" idx="3"/>
          </p:nvPr>
        </p:nvSpPr>
        <p:spPr/>
        <p:txBody>
          <a:bodyPr/>
          <a:lstStyle/>
          <a:p>
            <a:r>
              <a:rPr lang="en-US" dirty="0" smtClean="0"/>
              <a:t>Strategy</a:t>
            </a:r>
            <a:endParaRPr lang="en-US" dirty="0"/>
          </a:p>
        </p:txBody>
      </p:sp>
      <p:sp>
        <p:nvSpPr>
          <p:cNvPr id="9" name="Content Placeholder 8"/>
          <p:cNvSpPr>
            <a:spLocks noGrp="1"/>
          </p:cNvSpPr>
          <p:nvPr>
            <p:ph sz="quarter" idx="4"/>
          </p:nvPr>
        </p:nvSpPr>
        <p:spPr/>
        <p:txBody>
          <a:bodyPr/>
          <a:lstStyle/>
          <a:p>
            <a:pPr marL="0" indent="0">
              <a:buNone/>
            </a:pPr>
            <a:r>
              <a:rPr lang="en-US" dirty="0" smtClean="0"/>
              <a:t>1. Model borrows strength across</a:t>
            </a:r>
          </a:p>
          <a:p>
            <a:pPr lvl="1"/>
            <a:r>
              <a:rPr lang="en-US" dirty="0"/>
              <a:t>Neighboring municipalities</a:t>
            </a:r>
          </a:p>
          <a:p>
            <a:pPr lvl="1"/>
            <a:r>
              <a:rPr lang="en-US" dirty="0"/>
              <a:t>Consecutive years</a:t>
            </a:r>
          </a:p>
          <a:p>
            <a:pPr lvl="1"/>
            <a:r>
              <a:rPr lang="en-US" dirty="0"/>
              <a:t>Adjacent age groups</a:t>
            </a:r>
          </a:p>
          <a:p>
            <a:pPr marL="0" indent="0">
              <a:buNone/>
            </a:pPr>
            <a:endParaRPr lang="en-US" dirty="0"/>
          </a:p>
          <a:p>
            <a:pPr marL="0" indent="0">
              <a:buNone/>
            </a:pPr>
            <a:endParaRPr lang="en-US" sz="1000" dirty="0" smtClean="0"/>
          </a:p>
          <a:p>
            <a:pPr marL="0" indent="0">
              <a:buNone/>
            </a:pPr>
            <a:r>
              <a:rPr lang="en-US" dirty="0" smtClean="0"/>
              <a:t>2. </a:t>
            </a:r>
            <a:r>
              <a:rPr lang="en-US" dirty="0" smtClean="0"/>
              <a:t>GBD cause of death modeling hierarchy specifies TB/HIV within HIV</a:t>
            </a:r>
            <a:endParaRPr lang="en-US" dirty="0" smtClean="0"/>
          </a:p>
          <a:p>
            <a:pPr marL="0" indent="0">
              <a:buNone/>
            </a:pPr>
            <a:endParaRPr lang="en-US" dirty="0"/>
          </a:p>
          <a:p>
            <a:pPr marL="0" indent="0">
              <a:buNone/>
            </a:pPr>
            <a:r>
              <a:rPr lang="en-US" dirty="0" smtClean="0"/>
              <a:t>3. Country choice, age groups</a:t>
            </a:r>
          </a:p>
          <a:p>
            <a:pPr marL="346075" lvl="1" indent="0">
              <a:buNone/>
            </a:pPr>
            <a:endParaRPr lang="en-US" dirty="0" smtClean="0"/>
          </a:p>
        </p:txBody>
      </p:sp>
      <p:sp>
        <p:nvSpPr>
          <p:cNvPr id="2" name="Title 1"/>
          <p:cNvSpPr>
            <a:spLocks noGrp="1"/>
          </p:cNvSpPr>
          <p:nvPr>
            <p:ph type="title"/>
          </p:nvPr>
        </p:nvSpPr>
        <p:spPr>
          <a:xfrm>
            <a:off x="363538" y="169300"/>
            <a:ext cx="8191500" cy="492443"/>
          </a:xfrm>
        </p:spPr>
        <p:txBody>
          <a:bodyPr/>
          <a:lstStyle/>
          <a:p>
            <a:r>
              <a:rPr lang="en-US" dirty="0"/>
              <a:t>Challenges with </a:t>
            </a:r>
            <a:r>
              <a:rPr lang="en-US" dirty="0" smtClean="0"/>
              <a:t>detailed mortality estimation</a:t>
            </a:r>
            <a:endParaRPr lang="en-US" dirty="0"/>
          </a:p>
        </p:txBody>
      </p:sp>
      <p:sp>
        <p:nvSpPr>
          <p:cNvPr id="5" name="Slide Number Placeholder 4"/>
          <p:cNvSpPr>
            <a:spLocks noGrp="1"/>
          </p:cNvSpPr>
          <p:nvPr>
            <p:ph type="sldNum" sz="quarter" idx="4294967295"/>
          </p:nvPr>
        </p:nvSpPr>
        <p:spPr>
          <a:xfrm>
            <a:off x="8834438" y="4622800"/>
            <a:ext cx="309562" cy="215900"/>
          </a:xfrm>
        </p:spPr>
        <p:txBody>
          <a:bodyPr/>
          <a:lstStyle/>
          <a:p>
            <a:pPr algn="ctr"/>
            <a:fld id="{F1E776F5-9A26-455E-BF09-7D727D022004}" type="slidenum">
              <a:rPr lang="en-US" smtClean="0"/>
              <a:pPr algn="ctr"/>
              <a:t>5</a:t>
            </a:fld>
            <a:endParaRPr lang="en-US"/>
          </a:p>
        </p:txBody>
      </p:sp>
    </p:spTree>
    <p:extLst>
      <p:ext uri="{BB962C8B-B14F-4D97-AF65-F5344CB8AC3E}">
        <p14:creationId xmlns:p14="http://schemas.microsoft.com/office/powerpoint/2010/main" val="241186567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0813" y="1758464"/>
            <a:ext cx="5438172" cy="1292662"/>
          </a:xfrm>
        </p:spPr>
        <p:txBody>
          <a:bodyPr/>
          <a:lstStyle/>
          <a:p>
            <a:pPr algn="ctr"/>
            <a:r>
              <a:rPr lang="en-US" dirty="0" smtClean="0"/>
              <a:t>Example Study:</a:t>
            </a:r>
            <a:br>
              <a:rPr lang="en-US" dirty="0" smtClean="0"/>
            </a:br>
            <a:r>
              <a:rPr lang="en-US" dirty="0" smtClean="0"/>
              <a:t>TB and HIV Mortality in Brazilian Municipalities, 2001-2015</a:t>
            </a:r>
            <a:endParaRPr lang="en-US" dirty="0"/>
          </a:p>
        </p:txBody>
      </p:sp>
      <p:sp>
        <p:nvSpPr>
          <p:cNvPr id="3" name="Slide Number Placeholder 2"/>
          <p:cNvSpPr>
            <a:spLocks noGrp="1"/>
          </p:cNvSpPr>
          <p:nvPr>
            <p:ph type="sldNum" sz="quarter" idx="4"/>
          </p:nvPr>
        </p:nvSpPr>
        <p:spPr/>
        <p:txBody>
          <a:bodyPr/>
          <a:lstStyle/>
          <a:p>
            <a:pPr algn="ctr"/>
            <a:fld id="{F1E776F5-9A26-455E-BF09-7D727D022004}" type="slidenum">
              <a:rPr lang="en-US" smtClean="0"/>
              <a:pPr algn="ctr"/>
              <a:t>6</a:t>
            </a:fld>
            <a:endParaRPr lang="en-US"/>
          </a:p>
        </p:txBody>
      </p:sp>
    </p:spTree>
    <p:extLst>
      <p:ext uri="{BB962C8B-B14F-4D97-AF65-F5344CB8AC3E}">
        <p14:creationId xmlns:p14="http://schemas.microsoft.com/office/powerpoint/2010/main" val="270161641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a:t>
            </a:r>
            <a:endParaRPr lang="en-US" dirty="0"/>
          </a:p>
        </p:txBody>
      </p:sp>
      <p:sp>
        <p:nvSpPr>
          <p:cNvPr id="3" name="Content Placeholder 2"/>
          <p:cNvSpPr>
            <a:spLocks noGrp="1"/>
          </p:cNvSpPr>
          <p:nvPr>
            <p:ph sz="half" idx="1"/>
          </p:nvPr>
        </p:nvSpPr>
        <p:spPr>
          <a:xfrm>
            <a:off x="363538" y="661381"/>
            <a:ext cx="4398954" cy="3495201"/>
          </a:xfrm>
        </p:spPr>
        <p:txBody>
          <a:bodyPr/>
          <a:lstStyle/>
          <a:p>
            <a:r>
              <a:rPr lang="en-US" dirty="0" smtClean="0"/>
              <a:t>200 million population, high-burden country for TB and TB-HIV</a:t>
            </a:r>
            <a:r>
              <a:rPr lang="en-US" baseline="30000" dirty="0"/>
              <a:t> </a:t>
            </a:r>
            <a:r>
              <a:rPr lang="en-US" dirty="0" smtClean="0"/>
              <a:t>(WHO</a:t>
            </a:r>
            <a:r>
              <a:rPr lang="en-US" dirty="0" smtClean="0"/>
              <a:t>)</a:t>
            </a:r>
          </a:p>
          <a:p>
            <a:pPr marL="0" indent="0">
              <a:buNone/>
            </a:pPr>
            <a:endParaRPr lang="en-US" sz="1200" dirty="0" smtClean="0"/>
          </a:p>
          <a:p>
            <a:r>
              <a:rPr lang="en-US" dirty="0" smtClean="0"/>
              <a:t>High-quality vital registration data at municipality level</a:t>
            </a:r>
          </a:p>
          <a:p>
            <a:pPr marL="0" indent="0">
              <a:buNone/>
            </a:pPr>
            <a:endParaRPr lang="en-US" sz="1200" dirty="0" smtClean="0"/>
          </a:p>
          <a:p>
            <a:r>
              <a:rPr lang="en-US" dirty="0"/>
              <a:t>Extensive network of GBD collaborators in Brazil</a:t>
            </a:r>
            <a:r>
              <a:rPr lang="en-US" dirty="0" smtClean="0"/>
              <a:t>*</a:t>
            </a:r>
            <a:endParaRPr lang="en-US" dirty="0" smtClean="0"/>
          </a:p>
          <a:p>
            <a:pPr marL="0" indent="0">
              <a:buNone/>
            </a:pPr>
            <a:endParaRPr lang="en-US" sz="1200" dirty="0" smtClean="0"/>
          </a:p>
          <a:p>
            <a:r>
              <a:rPr lang="en-US" dirty="0" smtClean="0"/>
              <a:t>National Strategic Plan for TB includes municipal-level analysis and </a:t>
            </a:r>
            <a:r>
              <a:rPr lang="en-US" dirty="0" smtClean="0"/>
              <a:t>planning</a:t>
            </a:r>
            <a:endParaRPr lang="en-US" dirty="0"/>
          </a:p>
          <a:p>
            <a:pPr marL="0" indent="0">
              <a:buNone/>
            </a:pPr>
            <a:r>
              <a:rPr lang="en-US" sz="1200" dirty="0" smtClean="0"/>
              <a:t>*</a:t>
            </a:r>
            <a:r>
              <a:rPr lang="en-US" sz="1200" i="1" dirty="0" err="1"/>
              <a:t>Revista</a:t>
            </a:r>
            <a:r>
              <a:rPr lang="en-US" sz="1200" i="1" dirty="0"/>
              <a:t> </a:t>
            </a:r>
            <a:r>
              <a:rPr lang="en-US" sz="1200" i="1" dirty="0" err="1"/>
              <a:t>Brasileira</a:t>
            </a:r>
            <a:r>
              <a:rPr lang="en-US" sz="1200" i="1" dirty="0"/>
              <a:t> de </a:t>
            </a:r>
            <a:r>
              <a:rPr lang="en-US" sz="1200" i="1" dirty="0" err="1" smtClean="0"/>
              <a:t>Epidemiologia</a:t>
            </a:r>
            <a:endParaRPr lang="en-US" sz="1200" i="1" dirty="0" smtClean="0"/>
          </a:p>
          <a:p>
            <a:pPr marL="0" indent="0">
              <a:buNone/>
            </a:pPr>
            <a:r>
              <a:rPr lang="en-US" sz="1200" dirty="0"/>
              <a:t>Vol. 20 </a:t>
            </a:r>
            <a:r>
              <a:rPr lang="en-US" sz="1200" dirty="0" err="1"/>
              <a:t>Supp</a:t>
            </a:r>
            <a:r>
              <a:rPr lang="en-US" sz="1200" dirty="0"/>
              <a:t> (1) May 2017</a:t>
            </a:r>
          </a:p>
          <a:p>
            <a:pPr marL="0" indent="0">
              <a:buNone/>
            </a:pPr>
            <a:endParaRPr lang="en-US" sz="1200" i="1" dirty="0"/>
          </a:p>
          <a:p>
            <a:pPr marL="0" indent="0">
              <a:buNone/>
            </a:pPr>
            <a:endParaRPr lang="en-US" dirty="0" smtClean="0"/>
          </a:p>
          <a:p>
            <a:endParaRPr lang="en-US" dirty="0"/>
          </a:p>
          <a:p>
            <a:endParaRPr lang="en-US" dirty="0"/>
          </a:p>
          <a:p>
            <a:pPr marL="0" indent="0">
              <a:buNone/>
            </a:pPr>
            <a:endParaRPr lang="en-US" dirty="0"/>
          </a:p>
        </p:txBody>
      </p:sp>
      <p:pic>
        <p:nvPicPr>
          <p:cNvPr id="6" name="Content Placeholder 5"/>
          <p:cNvPicPr>
            <a:picLocks noGrp="1" noChangeAspect="1"/>
          </p:cNvPicPr>
          <p:nvPr>
            <p:ph sz="half" idx="2"/>
          </p:nvPr>
        </p:nvPicPr>
        <p:blipFill>
          <a:blip r:embed="rId2"/>
          <a:stretch>
            <a:fillRect/>
          </a:stretch>
        </p:blipFill>
        <p:spPr>
          <a:xfrm>
            <a:off x="4794867" y="303871"/>
            <a:ext cx="3593918" cy="3494087"/>
          </a:xfrm>
          <a:prstGeom prst="rect">
            <a:avLst/>
          </a:prstGeom>
        </p:spPr>
      </p:pic>
      <p:sp>
        <p:nvSpPr>
          <p:cNvPr id="5" name="Slide Number Placeholder 4"/>
          <p:cNvSpPr>
            <a:spLocks noGrp="1"/>
          </p:cNvSpPr>
          <p:nvPr>
            <p:ph type="sldNum" sz="quarter" idx="4"/>
          </p:nvPr>
        </p:nvSpPr>
        <p:spPr/>
        <p:txBody>
          <a:bodyPr/>
          <a:lstStyle/>
          <a:p>
            <a:pPr algn="ctr"/>
            <a:fld id="{F1E776F5-9A26-455E-BF09-7D727D022004}" type="slidenum">
              <a:rPr lang="en-US" smtClean="0"/>
              <a:pPr algn="ctr"/>
              <a:t>7</a:t>
            </a:fld>
            <a:endParaRPr lang="en-US"/>
          </a:p>
        </p:txBody>
      </p:sp>
      <p:pic>
        <p:nvPicPr>
          <p:cNvPr id="7" name="Picture 6"/>
          <p:cNvPicPr>
            <a:picLocks noChangeAspect="1"/>
          </p:cNvPicPr>
          <p:nvPr/>
        </p:nvPicPr>
        <p:blipFill>
          <a:blip r:embed="rId3"/>
          <a:stretch>
            <a:fillRect/>
          </a:stretch>
        </p:blipFill>
        <p:spPr>
          <a:xfrm>
            <a:off x="4839718" y="227022"/>
            <a:ext cx="3792546" cy="3931129"/>
          </a:xfrm>
          <a:prstGeom prst="rect">
            <a:avLst/>
          </a:prstGeom>
        </p:spPr>
      </p:pic>
      <p:sp>
        <p:nvSpPr>
          <p:cNvPr id="8" name="TextBox 7"/>
          <p:cNvSpPr txBox="1"/>
          <p:nvPr/>
        </p:nvSpPr>
        <p:spPr>
          <a:xfrm>
            <a:off x="4899975" y="4021855"/>
            <a:ext cx="3904787" cy="474489"/>
          </a:xfrm>
          <a:prstGeom prst="rect">
            <a:avLst/>
          </a:prstGeom>
          <a:noFill/>
        </p:spPr>
        <p:txBody>
          <a:bodyPr wrap="none" rtlCol="0">
            <a:spAutoFit/>
          </a:bodyPr>
          <a:lstStyle/>
          <a:p>
            <a:pPr>
              <a:spcBef>
                <a:spcPts val="54"/>
              </a:spcBef>
              <a:buClr>
                <a:schemeClr val="accent1"/>
              </a:buClr>
              <a:buSzPct val="110000"/>
            </a:pPr>
            <a:r>
              <a:rPr lang="en-US" sz="1200" dirty="0" smtClean="0"/>
              <a:t>Brazil Free from Tuberculosis: National Strategic Plan</a:t>
            </a:r>
          </a:p>
          <a:p>
            <a:pPr>
              <a:spcBef>
                <a:spcPts val="54"/>
              </a:spcBef>
              <a:buClr>
                <a:schemeClr val="accent1"/>
              </a:buClr>
              <a:buSzPct val="110000"/>
            </a:pPr>
            <a:r>
              <a:rPr lang="en-US" sz="1200" dirty="0" smtClean="0"/>
              <a:t>2017.</a:t>
            </a:r>
          </a:p>
        </p:txBody>
      </p:sp>
    </p:spTree>
    <p:extLst>
      <p:ext uri="{BB962C8B-B14F-4D97-AF65-F5344CB8AC3E}">
        <p14:creationId xmlns:p14="http://schemas.microsoft.com/office/powerpoint/2010/main" val="428943091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sz="half" idx="1"/>
          </p:nvPr>
        </p:nvSpPr>
        <p:spPr/>
        <p:txBody>
          <a:bodyPr/>
          <a:lstStyle/>
          <a:p>
            <a:pPr marL="342900" indent="-342900">
              <a:buFont typeface="+mj-lt"/>
              <a:buAutoNum type="arabicPeriod"/>
            </a:pPr>
            <a:r>
              <a:rPr lang="en-US" dirty="0" smtClean="0"/>
              <a:t>Access </a:t>
            </a:r>
            <a:r>
              <a:rPr lang="en-US" dirty="0" smtClean="0"/>
              <a:t>de-identified mortality </a:t>
            </a:r>
            <a:r>
              <a:rPr lang="en-US" dirty="0" smtClean="0"/>
              <a:t>and </a:t>
            </a:r>
            <a:r>
              <a:rPr lang="en-US" dirty="0" smtClean="0"/>
              <a:t>case </a:t>
            </a:r>
            <a:r>
              <a:rPr lang="en-US" dirty="0" smtClean="0"/>
              <a:t>notification data</a:t>
            </a:r>
          </a:p>
          <a:p>
            <a:pPr marL="342900" indent="-342900">
              <a:buFont typeface="+mj-lt"/>
              <a:buAutoNum type="arabicPeriod"/>
            </a:pPr>
            <a:r>
              <a:rPr lang="en-US" dirty="0" smtClean="0"/>
              <a:t>Assign </a:t>
            </a:r>
            <a:r>
              <a:rPr lang="en-US" dirty="0"/>
              <a:t>single cause of death per GBD 2016 </a:t>
            </a:r>
            <a:r>
              <a:rPr lang="en-US" dirty="0" smtClean="0"/>
              <a:t>protocol</a:t>
            </a:r>
          </a:p>
          <a:p>
            <a:pPr marL="342900" indent="-342900">
              <a:buFont typeface="+mj-lt"/>
              <a:buAutoNum type="arabicPeriod"/>
            </a:pPr>
            <a:r>
              <a:rPr lang="en-US" dirty="0" smtClean="0"/>
              <a:t>Merge </a:t>
            </a:r>
            <a:r>
              <a:rPr lang="en-US" dirty="0"/>
              <a:t>municipalities with boundary shifts to create 5477 stable units of analysis</a:t>
            </a:r>
          </a:p>
          <a:p>
            <a:pPr marL="342900" indent="-342900">
              <a:buFont typeface="+mj-lt"/>
              <a:buAutoNum type="arabicPeriod"/>
            </a:pPr>
            <a:r>
              <a:rPr lang="en-US" dirty="0" smtClean="0"/>
              <a:t>Adapt small area estimation model from US counties to Brazil</a:t>
            </a:r>
          </a:p>
          <a:p>
            <a:pPr marL="342900" indent="-342900">
              <a:buFont typeface="+mj-lt"/>
              <a:buAutoNum type="arabicPeriod"/>
            </a:pPr>
            <a:r>
              <a:rPr lang="en-US" dirty="0" smtClean="0"/>
              <a:t>Calibrate to GBD and validate</a:t>
            </a:r>
            <a:endParaRPr lang="en-US" dirty="0"/>
          </a:p>
          <a:p>
            <a:endParaRPr lang="en-US" dirty="0"/>
          </a:p>
        </p:txBody>
      </p:sp>
      <p:sp>
        <p:nvSpPr>
          <p:cNvPr id="5" name="Slide Number Placeholder 4"/>
          <p:cNvSpPr>
            <a:spLocks noGrp="1"/>
          </p:cNvSpPr>
          <p:nvPr>
            <p:ph type="sldNum" sz="quarter" idx="4"/>
          </p:nvPr>
        </p:nvSpPr>
        <p:spPr/>
        <p:txBody>
          <a:bodyPr/>
          <a:lstStyle/>
          <a:p>
            <a:pPr algn="ctr"/>
            <a:fld id="{F1E776F5-9A26-455E-BF09-7D727D022004}" type="slidenum">
              <a:rPr lang="en-US" smtClean="0"/>
              <a:pPr algn="ctr"/>
              <a:t>8</a:t>
            </a:fld>
            <a:endParaRPr lang="en-US"/>
          </a:p>
        </p:txBody>
      </p:sp>
      <p:pic>
        <p:nvPicPr>
          <p:cNvPr id="8" name="Content Placeholder 7"/>
          <p:cNvPicPr>
            <a:picLocks noGrp="1" noChangeAspect="1"/>
          </p:cNvPicPr>
          <p:nvPr>
            <p:ph sz="half" idx="2"/>
          </p:nvPr>
        </p:nvPicPr>
        <p:blipFill>
          <a:blip r:embed="rId2"/>
          <a:stretch>
            <a:fillRect/>
          </a:stretch>
        </p:blipFill>
        <p:spPr>
          <a:xfrm>
            <a:off x="4664223" y="111528"/>
            <a:ext cx="4006553" cy="3494087"/>
          </a:xfrm>
          <a:prstGeom prst="rect">
            <a:avLst/>
          </a:prstGeom>
        </p:spPr>
      </p:pic>
      <p:pic>
        <p:nvPicPr>
          <p:cNvPr id="9" name="Picture 8"/>
          <p:cNvPicPr>
            <a:picLocks noChangeAspect="1"/>
          </p:cNvPicPr>
          <p:nvPr/>
        </p:nvPicPr>
        <p:blipFill>
          <a:blip r:embed="rId3"/>
          <a:stretch>
            <a:fillRect/>
          </a:stretch>
        </p:blipFill>
        <p:spPr>
          <a:xfrm>
            <a:off x="4903076" y="3620019"/>
            <a:ext cx="3831021" cy="1237283"/>
          </a:xfrm>
          <a:prstGeom prst="rect">
            <a:avLst/>
          </a:prstGeom>
        </p:spPr>
      </p:pic>
    </p:spTree>
    <p:extLst>
      <p:ext uri="{BB962C8B-B14F-4D97-AF65-F5344CB8AC3E}">
        <p14:creationId xmlns:p14="http://schemas.microsoft.com/office/powerpoint/2010/main" val="361582997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 Small area estimation model</a:t>
            </a:r>
            <a:endParaRPr lang="en-US" dirty="0"/>
          </a:p>
        </p:txBody>
      </p:sp>
      <p:sp>
        <p:nvSpPr>
          <p:cNvPr id="3" name="Content Placeholder 2"/>
          <p:cNvSpPr>
            <a:spLocks noGrp="1"/>
          </p:cNvSpPr>
          <p:nvPr>
            <p:ph idx="1"/>
          </p:nvPr>
        </p:nvSpPr>
        <p:spPr/>
        <p:txBody>
          <a:bodyPr/>
          <a:lstStyle/>
          <a:p>
            <a:r>
              <a:rPr lang="en-US" dirty="0" smtClean="0"/>
              <a:t>Bayesian spatially explicit mixed effects regression model*</a:t>
            </a:r>
          </a:p>
          <a:p>
            <a:r>
              <a:rPr lang="en-US" dirty="0" smtClean="0"/>
              <a:t>Model terms follow a conditional autoregressive distribution </a:t>
            </a:r>
          </a:p>
          <a:p>
            <a:pPr lvl="1"/>
            <a:r>
              <a:rPr lang="en-US" dirty="0" smtClean="0"/>
              <a:t>informed by data from neighboring municipalities, age groups, or years</a:t>
            </a:r>
          </a:p>
          <a:p>
            <a:r>
              <a:rPr lang="en-US" dirty="0" smtClean="0"/>
              <a:t>1000 draws (candidate maps) – point estimates and uncertainty intervals</a:t>
            </a:r>
          </a:p>
          <a:p>
            <a:r>
              <a:rPr lang="en-US" dirty="0"/>
              <a:t>Validate model for small population subsets of highly-populated </a:t>
            </a:r>
            <a:r>
              <a:rPr lang="en-US" dirty="0" smtClean="0"/>
              <a:t>municipalities**</a:t>
            </a:r>
            <a:endParaRPr lang="en-US" dirty="0"/>
          </a:p>
          <a:p>
            <a:endParaRPr lang="en-US" dirty="0" smtClean="0"/>
          </a:p>
          <a:p>
            <a:pPr marL="0" indent="0">
              <a:buNone/>
            </a:pPr>
            <a:endParaRPr lang="en-US" sz="1400" dirty="0" smtClean="0"/>
          </a:p>
          <a:p>
            <a:pPr marL="0" indent="0">
              <a:buNone/>
            </a:pPr>
            <a:r>
              <a:rPr lang="en-US" sz="1400" dirty="0" smtClean="0"/>
              <a:t>*Dwyer-Lindgren, et al. </a:t>
            </a:r>
            <a:r>
              <a:rPr lang="en-US" sz="1400" i="1" dirty="0" smtClean="0"/>
              <a:t>JAMA</a:t>
            </a:r>
            <a:r>
              <a:rPr lang="en-US" sz="1400" dirty="0"/>
              <a:t>. 2016;316(22):2385-2401. </a:t>
            </a:r>
            <a:endParaRPr lang="en-US" sz="1400" dirty="0" smtClean="0"/>
          </a:p>
          <a:p>
            <a:pPr marL="0" indent="0">
              <a:buNone/>
            </a:pPr>
            <a:r>
              <a:rPr lang="en-US" sz="1400" dirty="0" smtClean="0"/>
              <a:t>**</a:t>
            </a:r>
            <a:r>
              <a:rPr lang="en-US" sz="1400" dirty="0" err="1" smtClean="0"/>
              <a:t>Srebotnjak</a:t>
            </a:r>
            <a:r>
              <a:rPr lang="en-US" sz="1400" dirty="0" smtClean="0"/>
              <a:t>, et al. </a:t>
            </a:r>
            <a:r>
              <a:rPr lang="en-US" sz="1400" i="1" dirty="0" smtClean="0"/>
              <a:t>Population Health Metrics</a:t>
            </a:r>
            <a:r>
              <a:rPr lang="en-US" sz="1400" dirty="0" smtClean="0"/>
              <a:t>. 2010;8:26. </a:t>
            </a:r>
            <a:endParaRPr lang="en-US" sz="1400" dirty="0"/>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9</a:t>
            </a:fld>
            <a:endParaRPr lang="en-US"/>
          </a:p>
        </p:txBody>
      </p:sp>
    </p:spTree>
    <p:extLst>
      <p:ext uri="{BB962C8B-B14F-4D97-AF65-F5344CB8AC3E}">
        <p14:creationId xmlns:p14="http://schemas.microsoft.com/office/powerpoint/2010/main" val="370288893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IHME ppt template_1109">
  <a:themeElements>
    <a:clrScheme name="Custom 6">
      <a:dk1>
        <a:srgbClr val="000000"/>
      </a:dk1>
      <a:lt1>
        <a:srgbClr val="FFFFFF"/>
      </a:lt1>
      <a:dk2>
        <a:srgbClr val="000000"/>
      </a:dk2>
      <a:lt2>
        <a:srgbClr val="5F5F5F"/>
      </a:lt2>
      <a:accent1>
        <a:srgbClr val="5BBB0E"/>
      </a:accent1>
      <a:accent2>
        <a:srgbClr val="308600"/>
      </a:accent2>
      <a:accent3>
        <a:srgbClr val="4B3892"/>
      </a:accent3>
      <a:accent4>
        <a:srgbClr val="A6A6A6"/>
      </a:accent4>
      <a:accent5>
        <a:srgbClr val="16540A"/>
      </a:accent5>
      <a:accent6>
        <a:srgbClr val="CD6F49"/>
      </a:accent6>
      <a:hlink>
        <a:srgbClr val="4D8540"/>
      </a:hlink>
      <a:folHlink>
        <a:srgbClr val="4D854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spcBef>
            <a:spcPts val="54"/>
          </a:spcBef>
          <a:buClr>
            <a:schemeClr val="accent1"/>
          </a:buClr>
          <a:buSzPct val="110000"/>
          <a:defRPr sz="1800" dirty="0" err="1"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48AA43"/>
        </a:accent1>
        <a:accent2>
          <a:srgbClr val="333399"/>
        </a:accent2>
        <a:accent3>
          <a:srgbClr val="FFFFFF"/>
        </a:accent3>
        <a:accent4>
          <a:srgbClr val="000000"/>
        </a:accent4>
        <a:accent5>
          <a:srgbClr val="B1D2B0"/>
        </a:accent5>
        <a:accent6>
          <a:srgbClr val="2D2D8A"/>
        </a:accent6>
        <a:hlink>
          <a:srgbClr val="009999"/>
        </a:hlink>
        <a:folHlink>
          <a:srgbClr val="92C67C"/>
        </a:folHlink>
      </a:clrScheme>
      <a:clrMap bg1="lt1" tx1="dk1" bg2="lt2" tx2="dk2" accent1="accent1" accent2="accent2" accent3="accent3" accent4="accent4" accent5="accent5" accent6="accent6" hlink="hlink" folHlink="folHlink"/>
    </a:extraClrScheme>
    <a:extraClrScheme>
      <a:clrScheme name="Default Design 14">
        <a:dk1>
          <a:srgbClr val="4C5B52"/>
        </a:dk1>
        <a:lt1>
          <a:srgbClr val="FFFFFF"/>
        </a:lt1>
        <a:dk2>
          <a:srgbClr val="000000"/>
        </a:dk2>
        <a:lt2>
          <a:srgbClr val="808080"/>
        </a:lt2>
        <a:accent1>
          <a:srgbClr val="48AA43"/>
        </a:accent1>
        <a:accent2>
          <a:srgbClr val="333399"/>
        </a:accent2>
        <a:accent3>
          <a:srgbClr val="FFFFFF"/>
        </a:accent3>
        <a:accent4>
          <a:srgbClr val="404C45"/>
        </a:accent4>
        <a:accent5>
          <a:srgbClr val="B1D2B0"/>
        </a:accent5>
        <a:accent6>
          <a:srgbClr val="2D2D8A"/>
        </a:accent6>
        <a:hlink>
          <a:srgbClr val="009999"/>
        </a:hlink>
        <a:folHlink>
          <a:srgbClr val="92C67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6CA0B617D2DD498B639B5695A764B4" ma:contentTypeVersion="4" ma:contentTypeDescription="Create a new document." ma:contentTypeScope="" ma:versionID="4a8c512ff700f1370f24f1a0421ad245">
  <xsd:schema xmlns:xsd="http://www.w3.org/2001/XMLSchema" xmlns:xs="http://www.w3.org/2001/XMLSchema" xmlns:p="http://schemas.microsoft.com/office/2006/metadata/properties" xmlns:ns2="6d2bc46a-f014-48ed-be59-9d6cf5da36fb" xmlns:ns3="c17fc5fa-0ed1-405d-819e-6760170c3f5c" targetNamespace="http://schemas.microsoft.com/office/2006/metadata/properties" ma:root="true" ma:fieldsID="3fe2412516e8256566b42b6ddf83d34a" ns2:_="" ns3:_="">
    <xsd:import namespace="6d2bc46a-f014-48ed-be59-9d6cf5da36fb"/>
    <xsd:import namespace="c17fc5fa-0ed1-405d-819e-6760170c3f5c"/>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2bc46a-f014-48ed-be59-9d6cf5da36f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7fc5fa-0ed1-405d-819e-6760170c3f5c"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6d2bc46a-f014-48ed-be59-9d6cf5da36fb">6FCQ3RPYFS27-334089976-551</_dlc_DocId>
    <_dlc_DocIdUrl xmlns="6d2bc46a-f014-48ed-be59-9d6cf5da36fb">
      <Url>https://idmod.sharepoint.com/symposium/_layouts/15/DocIdRedir.aspx?ID=6FCQ3RPYFS27-334089976-551</Url>
      <Description>6FCQ3RPYFS27-334089976-551</Description>
    </_dlc_DocIdUrl>
  </documentManagement>
</p:properties>
</file>

<file path=customXml/itemProps1.xml><?xml version="1.0" encoding="utf-8"?>
<ds:datastoreItem xmlns:ds="http://schemas.openxmlformats.org/officeDocument/2006/customXml" ds:itemID="{E25597ED-9AA6-42DA-891C-259C489AD7D1}"/>
</file>

<file path=customXml/itemProps2.xml><?xml version="1.0" encoding="utf-8"?>
<ds:datastoreItem xmlns:ds="http://schemas.openxmlformats.org/officeDocument/2006/customXml" ds:itemID="{762B2C09-2200-49EE-8463-3D88F9176AAC}"/>
</file>

<file path=customXml/itemProps3.xml><?xml version="1.0" encoding="utf-8"?>
<ds:datastoreItem xmlns:ds="http://schemas.openxmlformats.org/officeDocument/2006/customXml" ds:itemID="{32629336-7C69-4BF9-9630-6D14816262AE}"/>
</file>

<file path=customXml/itemProps4.xml><?xml version="1.0" encoding="utf-8"?>
<ds:datastoreItem xmlns:ds="http://schemas.openxmlformats.org/officeDocument/2006/customXml" ds:itemID="{97EFD7C7-16F4-4F21-96F2-D2C5DE33424A}"/>
</file>

<file path=docProps/app.xml><?xml version="1.0" encoding="utf-8"?>
<Properties xmlns="http://schemas.openxmlformats.org/officeDocument/2006/extended-properties" xmlns:vt="http://schemas.openxmlformats.org/officeDocument/2006/docPropsVTypes">
  <Template>IHME ppt template_1109</Template>
  <TotalTime>2245</TotalTime>
  <Words>1200</Words>
  <Application>Microsoft Office PowerPoint</Application>
  <PresentationFormat>On-screen Show (16:9)</PresentationFormat>
  <Paragraphs>204</Paragraphs>
  <Slides>23</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Cambria Math</vt:lpstr>
      <vt:lpstr>Courier New</vt:lpstr>
      <vt:lpstr>IHME ppt template_1109</vt:lpstr>
      <vt:lpstr>Estimating TB and HIV mortality rates by municipality in Brazil</vt:lpstr>
      <vt:lpstr>Outline</vt:lpstr>
      <vt:lpstr>Institute for Health Metrics and Evaluation</vt:lpstr>
      <vt:lpstr>Increase geographic detail  </vt:lpstr>
      <vt:lpstr>Challenges with detailed mortality estimation</vt:lpstr>
      <vt:lpstr>Example Study: TB and HIV Mortality in Brazilian Municipalities, 2001-2015</vt:lpstr>
      <vt:lpstr>Rationale</vt:lpstr>
      <vt:lpstr>Methods</vt:lpstr>
      <vt:lpstr>Methods - Small area estimation model</vt:lpstr>
      <vt:lpstr>Results</vt:lpstr>
      <vt:lpstr>Best and worst areas in 2001 versus 2015</vt:lpstr>
      <vt:lpstr>Within-state mortality rate ratios</vt:lpstr>
      <vt:lpstr>TB case fatality above WHO goal in most municipalities</vt:lpstr>
      <vt:lpstr>Relationships with Covariates</vt:lpstr>
      <vt:lpstr>Discussion</vt:lpstr>
      <vt:lpstr>Acknowledgements</vt:lpstr>
      <vt:lpstr>Additional Slides</vt:lpstr>
      <vt:lpstr>Dissemination: Publications</vt:lpstr>
      <vt:lpstr>Redistribution pattern for TB deaths</vt:lpstr>
      <vt:lpstr>Redistribution pattern for HIV deaths</vt:lpstr>
      <vt:lpstr>Model equations</vt:lpstr>
      <vt:lpstr>PowerPoint Presentation</vt:lpstr>
      <vt:lpstr>Burden of Disease Network in Brazil</vt:lpstr>
    </vt:vector>
  </TitlesOfParts>
  <Company>UW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Information</dc:title>
  <dc:creator>Nebula</dc:creator>
  <cp:lastModifiedBy>Jennifer Ross</cp:lastModifiedBy>
  <cp:revision>206</cp:revision>
  <dcterms:created xsi:type="dcterms:W3CDTF">2009-11-17T17:26:05Z</dcterms:created>
  <dcterms:modified xsi:type="dcterms:W3CDTF">2018-04-18T00:32:49Z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0x010100C76CA0B617D2DD498B639B5695A764B4</vt:lpwstr>
  </property>
  <property fmtid="{D5CDD505-2E9C-101B-9397-08002B2CF9AE}" pid="3" name="_dlc_DocIdItemGuid">
    <vt:lpwstr>573a1bfd-df13-4b85-ac28-0edfea53676b</vt:lpwstr>
  </property>
</Properties>
</file>