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04" r:id="rId2"/>
    <p:sldId id="257" r:id="rId3"/>
    <p:sldId id="258" r:id="rId4"/>
    <p:sldId id="288" r:id="rId5"/>
    <p:sldId id="292" r:id="rId6"/>
    <p:sldId id="306" r:id="rId7"/>
    <p:sldId id="256" r:id="rId8"/>
    <p:sldId id="277" r:id="rId9"/>
    <p:sldId id="274" r:id="rId10"/>
    <p:sldId id="29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1" autoAdjust="0"/>
    <p:restoredTop sz="85358" autoAdjust="0"/>
  </p:normalViewPr>
  <p:slideViewPr>
    <p:cSldViewPr snapToGrid="0">
      <p:cViewPr>
        <p:scale>
          <a:sx n="90" d="100"/>
          <a:sy n="90" d="100"/>
        </p:scale>
        <p:origin x="7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FB088-B44C-4663-807C-2F3DBD7E7C7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91D41-9B00-41F4-AF38-1DD76D15396C}">
      <dgm:prSet phldrT="[Text]"/>
      <dgm:spPr/>
      <dgm:t>
        <a:bodyPr/>
        <a:lstStyle/>
        <a:p>
          <a:r>
            <a:rPr lang="en-US" dirty="0"/>
            <a:t>Context</a:t>
          </a:r>
        </a:p>
      </dgm:t>
    </dgm:pt>
    <dgm:pt modelId="{D91249CA-61FE-4D68-ADA4-B05B551E50DC}" type="parTrans" cxnId="{08B59D80-D2C2-476E-B937-586325CBCE72}">
      <dgm:prSet/>
      <dgm:spPr/>
      <dgm:t>
        <a:bodyPr/>
        <a:lstStyle/>
        <a:p>
          <a:endParaRPr lang="en-US"/>
        </a:p>
      </dgm:t>
    </dgm:pt>
    <dgm:pt modelId="{0AFCD9E5-904E-4227-B55F-C37D1FE2F75D}" type="sibTrans" cxnId="{08B59D80-D2C2-476E-B937-586325CBCE72}">
      <dgm:prSet/>
      <dgm:spPr/>
      <dgm:t>
        <a:bodyPr/>
        <a:lstStyle/>
        <a:p>
          <a:endParaRPr lang="en-US"/>
        </a:p>
      </dgm:t>
    </dgm:pt>
    <dgm:pt modelId="{ADEA8AF3-47E7-4BAF-863E-036DA151300F}">
      <dgm:prSet phldrT="[Text]"/>
      <dgm:spPr/>
      <dgm:t>
        <a:bodyPr/>
        <a:lstStyle/>
        <a:p>
          <a:r>
            <a:rPr lang="en-US" dirty="0"/>
            <a:t>Behavior</a:t>
          </a:r>
        </a:p>
      </dgm:t>
    </dgm:pt>
    <dgm:pt modelId="{A943C908-EEFA-48C4-813A-23C2106D6A2E}" type="parTrans" cxnId="{FAF43C07-47CD-4987-B07F-F152910EA166}">
      <dgm:prSet/>
      <dgm:spPr/>
      <dgm:t>
        <a:bodyPr/>
        <a:lstStyle/>
        <a:p>
          <a:endParaRPr lang="en-US"/>
        </a:p>
      </dgm:t>
    </dgm:pt>
    <dgm:pt modelId="{FB7517A2-302D-4DD7-A965-C044A95B86D7}" type="sibTrans" cxnId="{FAF43C07-47CD-4987-B07F-F152910EA166}">
      <dgm:prSet/>
      <dgm:spPr/>
      <dgm:t>
        <a:bodyPr/>
        <a:lstStyle/>
        <a:p>
          <a:endParaRPr lang="en-US"/>
        </a:p>
      </dgm:t>
    </dgm:pt>
    <dgm:pt modelId="{A609FE02-A4D3-4620-A3C6-F5E68011FBBF}">
      <dgm:prSet phldrT="[Text]"/>
      <dgm:spPr/>
      <dgm:t>
        <a:bodyPr/>
        <a:lstStyle/>
        <a:p>
          <a:r>
            <a:rPr lang="en-US" dirty="0"/>
            <a:t>Disease</a:t>
          </a:r>
        </a:p>
      </dgm:t>
    </dgm:pt>
    <dgm:pt modelId="{AB0FAAF3-5040-4709-8779-00FA5218973C}" type="parTrans" cxnId="{4D863D6D-0A00-4F7D-8AAC-618A4257C215}">
      <dgm:prSet/>
      <dgm:spPr/>
      <dgm:t>
        <a:bodyPr/>
        <a:lstStyle/>
        <a:p>
          <a:endParaRPr lang="en-US"/>
        </a:p>
      </dgm:t>
    </dgm:pt>
    <dgm:pt modelId="{FF3AC4A4-DF9C-4DEE-A549-2AC43ED2A5D2}" type="sibTrans" cxnId="{4D863D6D-0A00-4F7D-8AAC-618A4257C215}">
      <dgm:prSet/>
      <dgm:spPr/>
      <dgm:t>
        <a:bodyPr/>
        <a:lstStyle/>
        <a:p>
          <a:endParaRPr lang="en-US"/>
        </a:p>
      </dgm:t>
    </dgm:pt>
    <dgm:pt modelId="{1862E15F-0B0B-4618-B830-96BCD1F7AE56}" type="pres">
      <dgm:prSet presAssocID="{7BAFB088-B44C-4663-807C-2F3DBD7E7C7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38971FC-987B-459F-AA45-F6BD585F9FE0}" type="pres">
      <dgm:prSet presAssocID="{16A91D41-9B00-41F4-AF38-1DD76D15396C}" presName="Accent1" presStyleCnt="0"/>
      <dgm:spPr/>
    </dgm:pt>
    <dgm:pt modelId="{CB0E1E70-3A80-4E98-B12F-3F15B498B646}" type="pres">
      <dgm:prSet presAssocID="{16A91D41-9B00-41F4-AF38-1DD76D15396C}" presName="Accent" presStyleLbl="node1" presStyleIdx="0" presStyleCnt="3"/>
      <dgm:spPr/>
    </dgm:pt>
    <dgm:pt modelId="{5FE6EE06-8458-4C13-9FBB-D5B1FCC1B326}" type="pres">
      <dgm:prSet presAssocID="{16A91D41-9B00-41F4-AF38-1DD76D15396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088C69B-B6EB-4671-B843-020053007282}" type="pres">
      <dgm:prSet presAssocID="{ADEA8AF3-47E7-4BAF-863E-036DA151300F}" presName="Accent2" presStyleCnt="0"/>
      <dgm:spPr/>
    </dgm:pt>
    <dgm:pt modelId="{746C531A-7416-426A-9FC9-9667827A5F79}" type="pres">
      <dgm:prSet presAssocID="{ADEA8AF3-47E7-4BAF-863E-036DA151300F}" presName="Accent" presStyleLbl="node1" presStyleIdx="1" presStyleCnt="3"/>
      <dgm:spPr/>
    </dgm:pt>
    <dgm:pt modelId="{E75A66E1-0F8D-4D21-B7CA-F3EC6F45D524}" type="pres">
      <dgm:prSet presAssocID="{ADEA8AF3-47E7-4BAF-863E-036DA151300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DF05B6E-DF49-47B1-9C93-D199BC15D3C6}" type="pres">
      <dgm:prSet presAssocID="{A609FE02-A4D3-4620-A3C6-F5E68011FBBF}" presName="Accent3" presStyleCnt="0"/>
      <dgm:spPr/>
    </dgm:pt>
    <dgm:pt modelId="{D6C00C9E-743D-4BE3-9C0E-D967602199FE}" type="pres">
      <dgm:prSet presAssocID="{A609FE02-A4D3-4620-A3C6-F5E68011FBBF}" presName="Accent" presStyleLbl="node1" presStyleIdx="2" presStyleCnt="3"/>
      <dgm:spPr/>
    </dgm:pt>
    <dgm:pt modelId="{8BC36771-7722-4F38-83AF-65200F578707}" type="pres">
      <dgm:prSet presAssocID="{A609FE02-A4D3-4620-A3C6-F5E68011FBB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0C5B301-7AAC-43DC-B164-0342BBDCB10D}" type="presOf" srcId="{16A91D41-9B00-41F4-AF38-1DD76D15396C}" destId="{5FE6EE06-8458-4C13-9FBB-D5B1FCC1B326}" srcOrd="0" destOrd="0" presId="urn:microsoft.com/office/officeart/2009/layout/CircleArrowProcess"/>
    <dgm:cxn modelId="{FAF43C07-47CD-4987-B07F-F152910EA166}" srcId="{7BAFB088-B44C-4663-807C-2F3DBD7E7C76}" destId="{ADEA8AF3-47E7-4BAF-863E-036DA151300F}" srcOrd="1" destOrd="0" parTransId="{A943C908-EEFA-48C4-813A-23C2106D6A2E}" sibTransId="{FB7517A2-302D-4DD7-A965-C044A95B86D7}"/>
    <dgm:cxn modelId="{00734C1F-F492-4AD9-A2BB-683523BF5787}" type="presOf" srcId="{7BAFB088-B44C-4663-807C-2F3DBD7E7C76}" destId="{1862E15F-0B0B-4618-B830-96BCD1F7AE56}" srcOrd="0" destOrd="0" presId="urn:microsoft.com/office/officeart/2009/layout/CircleArrowProcess"/>
    <dgm:cxn modelId="{C830576B-A826-4622-B610-C6EF366EB768}" type="presOf" srcId="{ADEA8AF3-47E7-4BAF-863E-036DA151300F}" destId="{E75A66E1-0F8D-4D21-B7CA-F3EC6F45D524}" srcOrd="0" destOrd="0" presId="urn:microsoft.com/office/officeart/2009/layout/CircleArrowProcess"/>
    <dgm:cxn modelId="{4D863D6D-0A00-4F7D-8AAC-618A4257C215}" srcId="{7BAFB088-B44C-4663-807C-2F3DBD7E7C76}" destId="{A609FE02-A4D3-4620-A3C6-F5E68011FBBF}" srcOrd="2" destOrd="0" parTransId="{AB0FAAF3-5040-4709-8779-00FA5218973C}" sibTransId="{FF3AC4A4-DF9C-4DEE-A549-2AC43ED2A5D2}"/>
    <dgm:cxn modelId="{08B59D80-D2C2-476E-B937-586325CBCE72}" srcId="{7BAFB088-B44C-4663-807C-2F3DBD7E7C76}" destId="{16A91D41-9B00-41F4-AF38-1DD76D15396C}" srcOrd="0" destOrd="0" parTransId="{D91249CA-61FE-4D68-ADA4-B05B551E50DC}" sibTransId="{0AFCD9E5-904E-4227-B55F-C37D1FE2F75D}"/>
    <dgm:cxn modelId="{1726E5FB-E876-44EE-8137-0EBF49C6C3C0}" type="presOf" srcId="{A609FE02-A4D3-4620-A3C6-F5E68011FBBF}" destId="{8BC36771-7722-4F38-83AF-65200F578707}" srcOrd="0" destOrd="0" presId="urn:microsoft.com/office/officeart/2009/layout/CircleArrowProcess"/>
    <dgm:cxn modelId="{64FCFB84-1715-4634-A15E-11430111D792}" type="presParOf" srcId="{1862E15F-0B0B-4618-B830-96BCD1F7AE56}" destId="{138971FC-987B-459F-AA45-F6BD585F9FE0}" srcOrd="0" destOrd="0" presId="urn:microsoft.com/office/officeart/2009/layout/CircleArrowProcess"/>
    <dgm:cxn modelId="{4606F0CD-E446-4C95-8670-9E6E3485225C}" type="presParOf" srcId="{138971FC-987B-459F-AA45-F6BD585F9FE0}" destId="{CB0E1E70-3A80-4E98-B12F-3F15B498B646}" srcOrd="0" destOrd="0" presId="urn:microsoft.com/office/officeart/2009/layout/CircleArrowProcess"/>
    <dgm:cxn modelId="{26FBA72A-FCE6-452E-A652-DAF289EC8DFC}" type="presParOf" srcId="{1862E15F-0B0B-4618-B830-96BCD1F7AE56}" destId="{5FE6EE06-8458-4C13-9FBB-D5B1FCC1B326}" srcOrd="1" destOrd="0" presId="urn:microsoft.com/office/officeart/2009/layout/CircleArrowProcess"/>
    <dgm:cxn modelId="{6E168C4A-F722-4D54-9ADF-37F28703A1FE}" type="presParOf" srcId="{1862E15F-0B0B-4618-B830-96BCD1F7AE56}" destId="{4088C69B-B6EB-4671-B843-020053007282}" srcOrd="2" destOrd="0" presId="urn:microsoft.com/office/officeart/2009/layout/CircleArrowProcess"/>
    <dgm:cxn modelId="{BB4E5886-6E6C-4710-ACEB-75744B3812B6}" type="presParOf" srcId="{4088C69B-B6EB-4671-B843-020053007282}" destId="{746C531A-7416-426A-9FC9-9667827A5F79}" srcOrd="0" destOrd="0" presId="urn:microsoft.com/office/officeart/2009/layout/CircleArrowProcess"/>
    <dgm:cxn modelId="{0270C8D9-F4B8-4A76-9FAB-25F3CD73F186}" type="presParOf" srcId="{1862E15F-0B0B-4618-B830-96BCD1F7AE56}" destId="{E75A66E1-0F8D-4D21-B7CA-F3EC6F45D524}" srcOrd="3" destOrd="0" presId="urn:microsoft.com/office/officeart/2009/layout/CircleArrowProcess"/>
    <dgm:cxn modelId="{23D6A6F1-FEF8-4451-89EF-374EE4300C7E}" type="presParOf" srcId="{1862E15F-0B0B-4618-B830-96BCD1F7AE56}" destId="{1DF05B6E-DF49-47B1-9C93-D199BC15D3C6}" srcOrd="4" destOrd="0" presId="urn:microsoft.com/office/officeart/2009/layout/CircleArrowProcess"/>
    <dgm:cxn modelId="{ADE200CE-903E-408A-94E8-047A4A149E68}" type="presParOf" srcId="{1DF05B6E-DF49-47B1-9C93-D199BC15D3C6}" destId="{D6C00C9E-743D-4BE3-9C0E-D967602199FE}" srcOrd="0" destOrd="0" presId="urn:microsoft.com/office/officeart/2009/layout/CircleArrowProcess"/>
    <dgm:cxn modelId="{C81F4405-E4A4-4F88-88BA-B1B50CBEF545}" type="presParOf" srcId="{1862E15F-0B0B-4618-B830-96BCD1F7AE56}" destId="{8BC36771-7722-4F38-83AF-65200F57870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1E70-3A80-4E98-B12F-3F15B498B646}">
      <dsp:nvSpPr>
        <dsp:cNvPr id="0" name=""/>
        <dsp:cNvSpPr/>
      </dsp:nvSpPr>
      <dsp:spPr>
        <a:xfrm>
          <a:off x="3093969" y="0"/>
          <a:ext cx="2113624" cy="21139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6EE06-8458-4C13-9FBB-D5B1FCC1B326}">
      <dsp:nvSpPr>
        <dsp:cNvPr id="0" name=""/>
        <dsp:cNvSpPr/>
      </dsp:nvSpPr>
      <dsp:spPr>
        <a:xfrm>
          <a:off x="3561150" y="763198"/>
          <a:ext cx="1174500" cy="58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Context</a:t>
          </a:r>
        </a:p>
      </dsp:txBody>
      <dsp:txXfrm>
        <a:off x="3561150" y="763198"/>
        <a:ext cx="1174500" cy="587109"/>
      </dsp:txXfrm>
    </dsp:sp>
    <dsp:sp modelId="{746C531A-7416-426A-9FC9-9667827A5F79}">
      <dsp:nvSpPr>
        <dsp:cNvPr id="0" name=""/>
        <dsp:cNvSpPr/>
      </dsp:nvSpPr>
      <dsp:spPr>
        <a:xfrm>
          <a:off x="2506917" y="1214618"/>
          <a:ext cx="2113624" cy="21139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A66E1-0F8D-4D21-B7CA-F3EC6F45D524}">
      <dsp:nvSpPr>
        <dsp:cNvPr id="0" name=""/>
        <dsp:cNvSpPr/>
      </dsp:nvSpPr>
      <dsp:spPr>
        <a:xfrm>
          <a:off x="2976479" y="1984843"/>
          <a:ext cx="1174500" cy="58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Behavior</a:t>
          </a:r>
        </a:p>
      </dsp:txBody>
      <dsp:txXfrm>
        <a:off x="2976479" y="1984843"/>
        <a:ext cx="1174500" cy="587109"/>
      </dsp:txXfrm>
    </dsp:sp>
    <dsp:sp modelId="{D6C00C9E-743D-4BE3-9C0E-D967602199FE}">
      <dsp:nvSpPr>
        <dsp:cNvPr id="0" name=""/>
        <dsp:cNvSpPr/>
      </dsp:nvSpPr>
      <dsp:spPr>
        <a:xfrm>
          <a:off x="3244404" y="2574588"/>
          <a:ext cx="1815931" cy="18166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36771-7722-4F38-83AF-65200F578707}">
      <dsp:nvSpPr>
        <dsp:cNvPr id="0" name=""/>
        <dsp:cNvSpPr/>
      </dsp:nvSpPr>
      <dsp:spPr>
        <a:xfrm>
          <a:off x="3563928" y="3208245"/>
          <a:ext cx="1174500" cy="58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Disease</a:t>
          </a:r>
        </a:p>
      </dsp:txBody>
      <dsp:txXfrm>
        <a:off x="3563928" y="3208245"/>
        <a:ext cx="1174500" cy="58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7405B-63CA-467B-BA01-E82FABA0892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7E86-CA9D-4E2F-B106-AFC3218A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2014-2016 Ebola outbreak in West Africa – why was it a big deal?</a:t>
            </a:r>
          </a:p>
          <a:p>
            <a:r>
              <a:rPr lang="en-US" dirty="0"/>
              <a:t>It had not been experienced in the region before</a:t>
            </a:r>
          </a:p>
          <a:p>
            <a:r>
              <a:rPr lang="en-US" dirty="0"/>
              <a:t>The 3 most affected countries were already struggling with systemic weaknesses</a:t>
            </a:r>
          </a:p>
          <a:p>
            <a:r>
              <a:rPr lang="en-US" dirty="0"/>
              <a:t>There were also cultural practices that were in conflict with the interventions required to control the outbreak – taking the sick to hospital with no caregiving from family, burial of the dead without engagement of community and religious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D7E86-CA9D-4E2F-B106-AFC3218A3E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disruption of the status quo created unrest</a:t>
            </a:r>
          </a:p>
          <a:p>
            <a:r>
              <a:rPr lang="en-US" dirty="0"/>
              <a:t>So some of the situations or behaviors observed were…</a:t>
            </a:r>
          </a:p>
          <a:p>
            <a:endParaRPr lang="en-US" dirty="0"/>
          </a:p>
          <a:p>
            <a:r>
              <a:rPr lang="en-US" dirty="0"/>
              <a:t>Something had been taken away – sense of control or feeling of safety – and in the attempt to “correct” the problem, it is leading to something worse – no-win</a:t>
            </a:r>
          </a:p>
          <a:p>
            <a:r>
              <a:rPr lang="en-US" dirty="0"/>
              <a:t>The photos show a treatment center in Liberia that was looted (father carrying child from the center) and led to quarantine of the community</a:t>
            </a:r>
          </a:p>
          <a:p>
            <a:endParaRPr lang="en-US" dirty="0"/>
          </a:p>
          <a:p>
            <a:r>
              <a:rPr lang="en-US" dirty="0"/>
              <a:t>Satisfaction of needs…</a:t>
            </a:r>
          </a:p>
          <a:p>
            <a:endParaRPr lang="en-US" dirty="0"/>
          </a:p>
          <a:p>
            <a:r>
              <a:rPr lang="en-US" dirty="0"/>
              <a:t>A little background on needs and theories of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D7E86-CA9D-4E2F-B106-AFC3218A3E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role of community engagement, creating needs-supportive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D7E86-CA9D-4E2F-B106-AFC3218A3E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Maslow’s hierarchy of needs</a:t>
            </a:r>
          </a:p>
          <a:p>
            <a:endParaRPr lang="en-US" dirty="0"/>
          </a:p>
          <a:p>
            <a:r>
              <a:rPr lang="en-US" dirty="0"/>
              <a:t>Tay and Diener – used Gallup data to evaluate the relationship between needs satisfaction and social well-being – investigating the universality of human needs fulfillment – cross cultural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D7E86-CA9D-4E2F-B106-AFC3218A3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tlessdevelopment.org/resources?country=509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A773-EB7F-47C7-8CC5-7E126011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24166"/>
            <a:ext cx="10571998" cy="970450"/>
          </a:xfrm>
        </p:spPr>
        <p:txBody>
          <a:bodyPr/>
          <a:lstStyle/>
          <a:p>
            <a:r>
              <a:rPr lang="en-US" dirty="0"/>
              <a:t>Opportunities at interface of social science and 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7C188-8A94-4330-9161-302F814F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Understanding the context in which behavior change is expected</a:t>
            </a:r>
          </a:p>
          <a:p>
            <a:r>
              <a:rPr lang="en-US" dirty="0">
                <a:solidFill>
                  <a:schemeClr val="bg1"/>
                </a:solidFill>
              </a:rPr>
              <a:t>Developing frameworks for quantitatively describing the context</a:t>
            </a:r>
          </a:p>
          <a:p>
            <a:r>
              <a:rPr lang="en-US" dirty="0">
                <a:solidFill>
                  <a:schemeClr val="bg1"/>
                </a:solidFill>
              </a:rPr>
              <a:t>Innovating through interdisciplinary efforts at data collection and intervention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7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C9D9-0250-4459-82D3-E9D97E3C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Innovating through interdisciplinary efforts at data collection and intervention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A58C8C-41E5-4743-997E-C0F5F215D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260937"/>
              </p:ext>
            </p:extLst>
          </p:nvPr>
        </p:nvGraphicFramePr>
        <p:xfrm>
          <a:off x="2032000" y="2112332"/>
          <a:ext cx="7714512" cy="439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493F67-0CB8-4E93-8E2F-586B079F7BA4}"/>
              </a:ext>
            </a:extLst>
          </p:cNvPr>
          <p:cNvSpPr txBox="1"/>
          <p:nvPr/>
        </p:nvSpPr>
        <p:spPr>
          <a:xfrm>
            <a:off x="7875181" y="4997302"/>
            <a:ext cx="3055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Modeling to quantitatively inform contexts most conducive to disease transmission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20D47-36C9-43FD-AC66-D3858295EFCC}"/>
              </a:ext>
            </a:extLst>
          </p:cNvPr>
          <p:cNvSpPr txBox="1"/>
          <p:nvPr/>
        </p:nvSpPr>
        <p:spPr>
          <a:xfrm>
            <a:off x="1314892" y="2491563"/>
            <a:ext cx="3157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science to inform participatory processes to achieve contexts most conducive to behavior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D0374-B175-4496-BB60-F56993210706}"/>
              </a:ext>
            </a:extLst>
          </p:cNvPr>
          <p:cNvSpPr txBox="1"/>
          <p:nvPr/>
        </p:nvSpPr>
        <p:spPr>
          <a:xfrm>
            <a:off x="7999227" y="2569150"/>
            <a:ext cx="305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Epidemiology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E2B8C-62D5-4795-8D54-C4EEC0C259A1}"/>
              </a:ext>
            </a:extLst>
          </p:cNvPr>
          <p:cNvSpPr txBox="1"/>
          <p:nvPr/>
        </p:nvSpPr>
        <p:spPr>
          <a:xfrm>
            <a:off x="1898501" y="5337544"/>
            <a:ext cx="305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ED6F0-5225-4422-A0DA-E54760902E24}"/>
              </a:ext>
            </a:extLst>
          </p:cNvPr>
          <p:cNvSpPr txBox="1"/>
          <p:nvPr/>
        </p:nvSpPr>
        <p:spPr>
          <a:xfrm>
            <a:off x="9136911" y="3734853"/>
            <a:ext cx="305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Communities</a:t>
            </a:r>
          </a:p>
        </p:txBody>
      </p:sp>
    </p:spTree>
    <p:extLst>
      <p:ext uri="{BB962C8B-B14F-4D97-AF65-F5344CB8AC3E}">
        <p14:creationId xmlns:p14="http://schemas.microsoft.com/office/powerpoint/2010/main" val="15233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78F6-0808-455F-A841-47578658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1FB7-AD42-4F34-9888-C2E7FD91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 previously recorded outbreaks of Ebola virus disease in West Africa</a:t>
            </a:r>
          </a:p>
          <a:p>
            <a:r>
              <a:rPr lang="en-US" dirty="0">
                <a:solidFill>
                  <a:schemeClr val="bg1"/>
                </a:solidFill>
              </a:rPr>
              <a:t>Pre-existing, post-conflict fragility of health, economic, and social systems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Settings where the traditional practices conflicted with standard solution response measures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disruption of the status quo (</a:t>
            </a:r>
            <a:r>
              <a:rPr lang="en-US" i="1" dirty="0">
                <a:solidFill>
                  <a:schemeClr val="bg1"/>
                </a:solidFill>
              </a:rPr>
              <a:t>i.e</a:t>
            </a:r>
            <a:r>
              <a:rPr lang="en-US" dirty="0">
                <a:solidFill>
                  <a:schemeClr val="bg1"/>
                </a:solidFill>
              </a:rPr>
              <a:t>., pre-Ebola) condition created needs.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Some needs were due to losses (</a:t>
            </a:r>
            <a:r>
              <a:rPr lang="en-US" i="1" dirty="0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., need for education, food, and income; need for sense of safety/security due to the fear associated with the ambulance siren, dress of the burial team).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Others were generated as a means of addressing the outbreak (</a:t>
            </a:r>
            <a:r>
              <a:rPr lang="en-US" i="1" dirty="0">
                <a:solidFill>
                  <a:schemeClr val="bg1"/>
                </a:solidFill>
              </a:rPr>
              <a:t>e.g.</a:t>
            </a:r>
            <a:r>
              <a:rPr lang="en-US" dirty="0">
                <a:solidFill>
                  <a:schemeClr val="bg1"/>
                </a:solidFill>
              </a:rPr>
              <a:t>, need for information and sensitization, hand-washing materials, training on safe and dignified burials).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BDEF1B6-CABC-4FE5-BBB0-98BACFAB0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iberia Battles Spreading Ebola Epidemic">
            <a:extLst>
              <a:ext uri="{FF2B5EF4-FFF2-40B4-BE49-F238E27FC236}">
                <a16:creationId xmlns:a16="http://schemas.microsoft.com/office/drawing/2014/main" id="{3CAF93FC-0910-4307-B8B0-12B6EA352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5"/>
          <a:stretch/>
        </p:blipFill>
        <p:spPr bwMode="auto">
          <a:xfrm>
            <a:off x="5985393" y="-1"/>
            <a:ext cx="6206607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F561E-E8FB-4EF5-886A-F1984F43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22726"/>
            <a:ext cx="4930400" cy="1559412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E6706-2540-40AA-A6C1-62FA6CD8B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934988"/>
            <a:ext cx="5685453" cy="447582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was observed and what motivated behavior</a:t>
            </a:r>
          </a:p>
          <a:p>
            <a:pPr lvl="1"/>
            <a:r>
              <a:rPr lang="en-US" dirty="0"/>
              <a:t>Looting of treatment centers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produce items to use or sell to enhance survival + demonstrate discontent + exposure to a deadly virus</a:t>
            </a:r>
          </a:p>
          <a:p>
            <a:pPr lvl="1"/>
            <a:r>
              <a:rPr lang="en-US" dirty="0"/>
              <a:t>Fleeing under-resourced treatment centers </a:t>
            </a:r>
            <a:r>
              <a:rPr lang="en-US" dirty="0">
                <a:sym typeface="Wingdings" panose="05000000000000000000" pitchFamily="2" charset="2"/>
              </a:rPr>
              <a:t> basic needs met + no treatment + </a:t>
            </a:r>
            <a:r>
              <a:rPr lang="en-US" dirty="0"/>
              <a:t>exposing loved ones to a deadly virus</a:t>
            </a:r>
          </a:p>
          <a:p>
            <a:pPr lvl="1"/>
            <a:r>
              <a:rPr lang="en-US" dirty="0"/>
              <a:t>Hiding bodies </a:t>
            </a:r>
            <a:r>
              <a:rPr lang="en-US" dirty="0">
                <a:sym typeface="Wingdings" panose="05000000000000000000" pitchFamily="2" charset="2"/>
              </a:rPr>
              <a:t> traditional burial + exposure to a deadly virus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Handwashing stations at entrances to private and public facilities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rules about visitors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….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4EBE43-922F-4FCE-A48E-C938FB850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r="-2" b="25840"/>
          <a:stretch/>
        </p:blipFill>
        <p:spPr bwMode="auto">
          <a:xfrm>
            <a:off x="6485467" y="4213075"/>
            <a:ext cx="5706532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FEE2F-D8FD-4952-997B-8F6CE3E02B4C}"/>
              </a:ext>
            </a:extLst>
          </p:cNvPr>
          <p:cNvSpPr txBox="1"/>
          <p:nvPr/>
        </p:nvSpPr>
        <p:spPr>
          <a:xfrm>
            <a:off x="10284749" y="3863641"/>
            <a:ext cx="288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John Moore, Getty Images</a:t>
            </a:r>
          </a:p>
        </p:txBody>
      </p:sp>
    </p:spTree>
    <p:extLst>
      <p:ext uri="{BB962C8B-B14F-4D97-AF65-F5344CB8AC3E}">
        <p14:creationId xmlns:p14="http://schemas.microsoft.com/office/powerpoint/2010/main" val="171178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9315-A088-4100-9966-EF5C06AB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CE29D-05A8-4461-BF70-0BFC6581A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7115920" cy="42961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Mobilization Action Consortium (SMAC)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Five partnering organizations, including Restless Development, US CDC, BBC Media Action, GOAL, and FOCUS 1000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Semi-structured weekly reports from over 12,000 communities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Mobilizers triggered communities to create sense of urgency and then facilitated their development of action plans</a:t>
            </a:r>
          </a:p>
          <a:p>
            <a:r>
              <a:rPr lang="en-US" dirty="0">
                <a:solidFill>
                  <a:schemeClr val="bg1"/>
                </a:solidFill>
              </a:rPr>
              <a:t>Encourage contexts supportive of more autonomous motivation (less top-down enforcement)</a:t>
            </a:r>
          </a:p>
          <a:p>
            <a:r>
              <a:rPr lang="en-US" dirty="0">
                <a:solidFill>
                  <a:schemeClr val="bg1"/>
                </a:solidFill>
              </a:rPr>
              <a:t>In order to facilitate a community’s readiness for internalizing ambient values and regulations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2FDA3-E26C-41D2-959F-670DB70F2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15" t="10750" r="29121" b="4952"/>
          <a:stretch/>
        </p:blipFill>
        <p:spPr>
          <a:xfrm>
            <a:off x="7934632" y="538401"/>
            <a:ext cx="4049336" cy="5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4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FCF0F9-C774-4D7A-B409-C5654BCF97B5}"/>
              </a:ext>
            </a:extLst>
          </p:cNvPr>
          <p:cNvCxnSpPr>
            <a:cxnSpLocks/>
          </p:cNvCxnSpPr>
          <p:nvPr/>
        </p:nvCxnSpPr>
        <p:spPr>
          <a:xfrm>
            <a:off x="8780929" y="966110"/>
            <a:ext cx="0" cy="5497397"/>
          </a:xfrm>
          <a:prstGeom prst="line">
            <a:avLst/>
          </a:prstGeom>
          <a:ln w="381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C785B04-C1EA-4EB6-8665-414115673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52" b="2671"/>
          <a:stretch/>
        </p:blipFill>
        <p:spPr>
          <a:xfrm>
            <a:off x="6724911" y="808987"/>
            <a:ext cx="5057429" cy="522196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12AF1-0BAD-4AF8-94B1-3DF83BADDCF2}"/>
              </a:ext>
            </a:extLst>
          </p:cNvPr>
          <p:cNvCxnSpPr>
            <a:cxnSpLocks/>
          </p:cNvCxnSpPr>
          <p:nvPr/>
        </p:nvCxnSpPr>
        <p:spPr>
          <a:xfrm>
            <a:off x="9132116" y="915192"/>
            <a:ext cx="0" cy="468545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1C91BA1-6713-4D75-8C29-ADF195660F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2" y="765544"/>
            <a:ext cx="5921468" cy="531042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C30CE-2F74-47B8-9849-C1F88559B6A9}"/>
              </a:ext>
            </a:extLst>
          </p:cNvPr>
          <p:cNvSpPr txBox="1"/>
          <p:nvPr/>
        </p:nvSpPr>
        <p:spPr>
          <a:xfrm>
            <a:off x="9533861" y="1155405"/>
            <a:ext cx="2055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Epidemiological curve for Ebola outbreak in Sierra Leone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C338CD-D183-4895-8980-51468FA92855}"/>
              </a:ext>
            </a:extLst>
          </p:cNvPr>
          <p:cNvSpPr txBox="1"/>
          <p:nvPr/>
        </p:nvSpPr>
        <p:spPr>
          <a:xfrm>
            <a:off x="4040377" y="1161344"/>
            <a:ext cx="205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Weekly visits by SMAC</a:t>
            </a:r>
          </a:p>
        </p:txBody>
      </p:sp>
    </p:spTree>
    <p:extLst>
      <p:ext uri="{BB962C8B-B14F-4D97-AF65-F5344CB8AC3E}">
        <p14:creationId xmlns:p14="http://schemas.microsoft.com/office/powerpoint/2010/main" val="400804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21E53-5B97-4884-9359-323B9E01D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2" t="23565" r="17201" b="14936"/>
          <a:stretch/>
        </p:blipFill>
        <p:spPr>
          <a:xfrm>
            <a:off x="971107" y="136129"/>
            <a:ext cx="10349023" cy="6585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EC5689-9BE9-4484-9DB0-83A1E71E3752}"/>
              </a:ext>
            </a:extLst>
          </p:cNvPr>
          <p:cNvSpPr/>
          <p:nvPr/>
        </p:nvSpPr>
        <p:spPr>
          <a:xfrm>
            <a:off x="7492410" y="63735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http://restlessdevelopment.org/resources?country=5090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4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353DA-9C19-4FF0-9C04-FDE8C112DD9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80559" y="1818408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Motivating Behavior Change in Needs-Supportive Contexts to Control an Ebola Outbreak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804CA-C691-4297-B29C-F099CDF30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357" y="5845679"/>
            <a:ext cx="1825844" cy="8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4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AF970C-9068-4E44-B3E0-4FE4A333234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3067449"/>
              </p:ext>
            </p:extLst>
          </p:nvPr>
        </p:nvGraphicFramePr>
        <p:xfrm>
          <a:off x="212651" y="303341"/>
          <a:ext cx="11766697" cy="625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264">
                  <a:extLst>
                    <a:ext uri="{9D8B030D-6E8A-4147-A177-3AD203B41FA5}">
                      <a16:colId xmlns:a16="http://schemas.microsoft.com/office/drawing/2014/main" val="302309768"/>
                    </a:ext>
                  </a:extLst>
                </a:gridCol>
                <a:gridCol w="3643423">
                  <a:extLst>
                    <a:ext uri="{9D8B030D-6E8A-4147-A177-3AD203B41FA5}">
                      <a16:colId xmlns:a16="http://schemas.microsoft.com/office/drawing/2014/main" val="2704707028"/>
                    </a:ext>
                  </a:extLst>
                </a:gridCol>
                <a:gridCol w="6578010">
                  <a:extLst>
                    <a:ext uri="{9D8B030D-6E8A-4147-A177-3AD203B41FA5}">
                      <a16:colId xmlns:a16="http://schemas.microsoft.com/office/drawing/2014/main" val="804259855"/>
                    </a:ext>
                  </a:extLst>
                </a:gridCol>
              </a:tblGrid>
              <a:tr h="139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Classification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Themes/Terms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Example Response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3519876348"/>
                  </a:ext>
                </a:extLst>
              </a:tr>
              <a:tr h="2979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Basic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Food, hunger, drinking water, more poverty, higher prices, no trade or market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“Ebola have cause hardship and shortage of food”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171734093"/>
                  </a:ext>
                </a:extLst>
              </a:tr>
              <a:tr h="370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“They have been benifiting from the food supply as other neighbouring communities”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25442602"/>
                  </a:ext>
                </a:extLst>
              </a:tr>
              <a:tr h="3702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Safety/Security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Fear due to ambulance, place to isolate survivors, no school, teenage pregnancy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“The over speeding of ambulances not checking on bad roads is the community concern”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3073777816"/>
                  </a:ext>
                </a:extLst>
              </a:tr>
              <a:tr h="49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“Less fear in community people to visit the health centre as compare to the previous ones due to our interrractions.”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2766235184"/>
                  </a:ext>
                </a:extLst>
              </a:tr>
              <a:tr h="3702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Social Support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Ebola is manmade, HCWs do not want Ebola salaries to end, children defying parents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“Because of the huge money paid to health workers, they will not want the outbreak to stop”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567934410"/>
                  </a:ext>
                </a:extLst>
              </a:tr>
              <a:tr h="620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“No fighting between husband and wife as was a common practice among the community members but it has stoped since the development of the bye-laws”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4134081633"/>
                  </a:ext>
                </a:extLst>
              </a:tr>
              <a:tr h="62071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Respect and Pride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Bad treatment at hospitals, disrespect for survivors, attitude of burial team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“The community said the health workers should treat the Ebola patient with respect and care while taking them to the treatment center”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2317340111"/>
                  </a:ext>
                </a:extLst>
              </a:tr>
              <a:tr h="244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“their family are treated well in the holding centers”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2603890937"/>
                  </a:ext>
                </a:extLst>
              </a:tr>
              <a:tr h="3702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Autonomy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Movement restricted, hunting not allowed, overall activities on hold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“They have been deprived from eating [bushmeat] some of their favourite food”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2707393497"/>
                  </a:ext>
                </a:extLst>
              </a:tr>
              <a:tr h="26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“Community people have taken the lead in putting an end to ebola.”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50420298"/>
                  </a:ext>
                </a:extLst>
              </a:tr>
              <a:tr h="4954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Mastery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Ebola is real, reiteration of bylaws, widespread handwashing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“Since the ebola virus is transmitted through body contact, therefore we need to avoid body contact”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3391724269"/>
                  </a:ext>
                </a:extLst>
              </a:tr>
              <a:tr h="4954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Capacity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Buckets, chlorine, training, sensitization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“More veronica rubbers needed because there is only one rubber that is serving a community of over 40 houses”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4086516432"/>
                  </a:ext>
                </a:extLst>
              </a:tr>
              <a:tr h="370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“Every house hold have water and soap to wash hands placed in front of there houses”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24" marR="30924" marT="0" marB="0"/>
                </a:tc>
                <a:extLst>
                  <a:ext uri="{0D108BD9-81ED-4DB2-BD59-A6C34878D82A}">
                    <a16:rowId xmlns:a16="http://schemas.microsoft.com/office/drawing/2014/main" val="851004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16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0235B-B563-4C02-A007-3F3C0A42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0" y="552377"/>
            <a:ext cx="5753246" cy="57532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185D1D-8FBC-47F0-81C3-C9E06B60F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69" t="44103" r="1163" b="48864"/>
          <a:stretch/>
        </p:blipFill>
        <p:spPr>
          <a:xfrm>
            <a:off x="4671976" y="689595"/>
            <a:ext cx="1170005" cy="693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9FE44-CCB6-4429-A6A2-DA175FA0DE9D}"/>
              </a:ext>
            </a:extLst>
          </p:cNvPr>
          <p:cNvSpPr txBox="1"/>
          <p:nvPr/>
        </p:nvSpPr>
        <p:spPr>
          <a:xfrm>
            <a:off x="1351385" y="970228"/>
            <a:ext cx="215405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Autonomy Needs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784712B-1F17-406B-BFE9-42015804BE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84" t="28415" r="27168" b="28749"/>
          <a:stretch/>
        </p:blipFill>
        <p:spPr>
          <a:xfrm>
            <a:off x="6294173" y="1037844"/>
            <a:ext cx="5397724" cy="478231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E8D219-4A07-42A8-8699-CA8D960BE7D0}"/>
              </a:ext>
            </a:extLst>
          </p:cNvPr>
          <p:cNvSpPr txBox="1"/>
          <p:nvPr/>
        </p:nvSpPr>
        <p:spPr>
          <a:xfrm>
            <a:off x="6372944" y="1129887"/>
            <a:ext cx="215405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Autonomy Needs</a:t>
            </a:r>
          </a:p>
        </p:txBody>
      </p:sp>
    </p:spTree>
    <p:extLst>
      <p:ext uri="{BB962C8B-B14F-4D97-AF65-F5344CB8AC3E}">
        <p14:creationId xmlns:p14="http://schemas.microsoft.com/office/powerpoint/2010/main" val="637850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942</Words>
  <Application>Microsoft Office PowerPoint</Application>
  <PresentationFormat>Widescreen</PresentationFormat>
  <Paragraphs>93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Times New Roman</vt:lpstr>
      <vt:lpstr>Wingdings</vt:lpstr>
      <vt:lpstr>Wingdings 2</vt:lpstr>
      <vt:lpstr>Quotable</vt:lpstr>
      <vt:lpstr>Opportunities at interface of social science and mathematical modeling</vt:lpstr>
      <vt:lpstr>Context</vt:lpstr>
      <vt:lpstr>Context </vt:lpstr>
      <vt:lpstr>Community engagement</vt:lpstr>
      <vt:lpstr>PowerPoint Presentation</vt:lpstr>
      <vt:lpstr>PowerPoint Presentation</vt:lpstr>
      <vt:lpstr>Motivating Behavior Change in Needs-Supportive Contexts to Control an Ebola Outbreak</vt:lpstr>
      <vt:lpstr>PowerPoint Presentation</vt:lpstr>
      <vt:lpstr>PowerPoint Presentation</vt:lpstr>
      <vt:lpstr>Innovating through interdisciplinary efforts at data collection and intervention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Motivating Behavior Change in Needs-Supportive Contexts to Control an Ebola Outbreak</dc:title>
  <dc:creator>Laura Skrip</dc:creator>
  <cp:lastModifiedBy>Laura Skrip</cp:lastModifiedBy>
  <cp:revision>25</cp:revision>
  <dcterms:created xsi:type="dcterms:W3CDTF">2019-03-15T19:43:44Z</dcterms:created>
  <dcterms:modified xsi:type="dcterms:W3CDTF">2019-04-17T17:34:57Z</dcterms:modified>
</cp:coreProperties>
</file>