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2" r:id="rId2"/>
    <p:sldId id="340" r:id="rId3"/>
    <p:sldId id="341" r:id="rId4"/>
    <p:sldId id="342" r:id="rId5"/>
    <p:sldId id="325" r:id="rId6"/>
    <p:sldId id="331" r:id="rId7"/>
    <p:sldId id="332" r:id="rId8"/>
    <p:sldId id="295" r:id="rId9"/>
    <p:sldId id="334" r:id="rId10"/>
    <p:sldId id="333" r:id="rId11"/>
    <p:sldId id="330" r:id="rId12"/>
    <p:sldId id="345" r:id="rId13"/>
    <p:sldId id="335" r:id="rId14"/>
    <p:sldId id="301" r:id="rId15"/>
    <p:sldId id="329" r:id="rId16"/>
    <p:sldId id="343" r:id="rId17"/>
    <p:sldId id="338" r:id="rId18"/>
    <p:sldId id="344" r:id="rId19"/>
    <p:sldId id="337" r:id="rId20"/>
    <p:sldId id="336" r:id="rId21"/>
    <p:sldId id="346" r:id="rId22"/>
    <p:sldId id="347" r:id="rId23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17">
          <p15:clr>
            <a:srgbClr val="A4A3A4"/>
          </p15:clr>
        </p15:guide>
        <p15:guide id="2" orient="horz" pos="110">
          <p15:clr>
            <a:srgbClr val="A4A3A4"/>
          </p15:clr>
        </p15:guide>
        <p15:guide id="3" pos="22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on Hay" initials="SH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92C6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34" autoAdjust="0"/>
    <p:restoredTop sz="89598" autoAdjust="0"/>
  </p:normalViewPr>
  <p:slideViewPr>
    <p:cSldViewPr snapToGrid="0">
      <p:cViewPr>
        <p:scale>
          <a:sx n="118" d="100"/>
          <a:sy n="118" d="100"/>
        </p:scale>
        <p:origin x="168" y="608"/>
      </p:cViewPr>
      <p:guideLst>
        <p:guide orient="horz" pos="1617"/>
        <p:guide orient="horz" pos="110"/>
        <p:guide pos="229"/>
      </p:guideLst>
    </p:cSldViewPr>
  </p:slideViewPr>
  <p:outlineViewPr>
    <p:cViewPr>
      <p:scale>
        <a:sx n="33" d="100"/>
        <a:sy n="33" d="100"/>
      </p:scale>
      <p:origin x="0" y="-45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39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commentAuthors" Target="commentAuthors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F7F0950-DD71-48EC-948F-2D6829375B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75621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407A12EE-3DAA-4326-A5B3-7EB1C5029C3E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9430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F0950-DD71-48EC-948F-2D6829375BC3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6660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7"/>
          <a:stretch/>
        </p:blipFill>
        <p:spPr bwMode="auto">
          <a:xfrm>
            <a:off x="1" y="4508131"/>
            <a:ext cx="9151963" cy="64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775" y="1701496"/>
            <a:ext cx="7772400" cy="615553"/>
          </a:xfrm>
        </p:spPr>
        <p:txBody>
          <a:bodyPr anchor="b"/>
          <a:lstStyle>
            <a:lvl1pPr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3538" y="2736530"/>
            <a:ext cx="7789863" cy="323165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2520899"/>
            <a:ext cx="8229600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483078" y="4117997"/>
            <a:ext cx="2868422" cy="213943"/>
            <a:chOff x="457200" y="4117997"/>
            <a:chExt cx="2868422" cy="213943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3">
              <a:lum bright="-30000"/>
            </a:blip>
            <a:srcRect l="13858"/>
            <a:stretch/>
          </p:blipFill>
          <p:spPr>
            <a:xfrm>
              <a:off x="837644" y="4117998"/>
              <a:ext cx="2487978" cy="21394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3">
              <a:lum/>
            </a:blip>
            <a:srcRect r="87556"/>
            <a:stretch/>
          </p:blipFill>
          <p:spPr>
            <a:xfrm>
              <a:off x="457200" y="4117997"/>
              <a:ext cx="359411" cy="213942"/>
            </a:xfrm>
            <a:prstGeom prst="rect">
              <a:avLst/>
            </a:prstGeom>
          </p:spPr>
        </p:pic>
      </p:grpSp>
      <p:pic>
        <p:nvPicPr>
          <p:cNvPr id="16" name="Picture 58" descr="C:\Users\Sarah\Desktop\IHME_logo_rgb-0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191" y="4140684"/>
            <a:ext cx="3075857" cy="1912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IHME_logo_acr_RGB_sm.png"/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26" y="335091"/>
            <a:ext cx="1409278" cy="45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3916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column table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63538" y="177800"/>
            <a:ext cx="8229600" cy="553998"/>
          </a:xfr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3538" y="1438275"/>
            <a:ext cx="2531035" cy="2977242"/>
          </a:xfrm>
          <a:noFill/>
        </p:spPr>
        <p:txBody>
          <a:bodyPr lIns="91440" tIns="91440" rIns="91440" bIns="9144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None/>
              <a:defRPr sz="16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2pPr>
            <a:lvl3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3pPr>
            <a:lvl4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4pPr>
            <a:lvl5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864725"/>
            <a:ext cx="8229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63538" y="870334"/>
            <a:ext cx="2531035" cy="565891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buNone/>
              <a:defRPr sz="1800" b="1" i="0" baseline="0">
                <a:solidFill>
                  <a:schemeClr val="tx1"/>
                </a:solidFill>
              </a:defRPr>
            </a:lvl1pPr>
            <a:lvl2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2pPr>
            <a:lvl3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3pPr>
            <a:lvl4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4pPr>
            <a:lvl5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5pPr>
          </a:lstStyle>
          <a:p>
            <a:pPr lvl="0"/>
            <a:r>
              <a:rPr lang="en-US" dirty="0" smtClean="0"/>
              <a:t>Explanatory text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260273" y="1438275"/>
            <a:ext cx="2531035" cy="2977242"/>
          </a:xfrm>
          <a:noFill/>
        </p:spPr>
        <p:txBody>
          <a:bodyPr lIns="91440" tIns="91440" rIns="91440" bIns="9144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None/>
              <a:defRPr sz="16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2pPr>
            <a:lvl3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3pPr>
            <a:lvl4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4pPr>
            <a:lvl5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260273" y="870334"/>
            <a:ext cx="2531035" cy="565891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buNone/>
              <a:defRPr sz="1800" b="1" i="0" baseline="0">
                <a:solidFill>
                  <a:schemeClr val="tx1"/>
                </a:solidFill>
              </a:defRPr>
            </a:lvl1pPr>
            <a:lvl2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2pPr>
            <a:lvl3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3pPr>
            <a:lvl4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4pPr>
            <a:lvl5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5pPr>
          </a:lstStyle>
          <a:p>
            <a:pPr lvl="0"/>
            <a:r>
              <a:rPr lang="en-US" dirty="0" smtClean="0"/>
              <a:t>Explanatory text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176754" y="1438275"/>
            <a:ext cx="2531035" cy="2977242"/>
          </a:xfrm>
          <a:noFill/>
        </p:spPr>
        <p:txBody>
          <a:bodyPr lIns="91440" tIns="91440" rIns="91440" bIns="9144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None/>
              <a:defRPr sz="16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2pPr>
            <a:lvl3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3pPr>
            <a:lvl4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4pPr>
            <a:lvl5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176754" y="870334"/>
            <a:ext cx="2531035" cy="565891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buNone/>
              <a:defRPr sz="1800" b="1" i="0" baseline="0">
                <a:solidFill>
                  <a:schemeClr val="tx1"/>
                </a:solidFill>
              </a:defRPr>
            </a:lvl1pPr>
            <a:lvl2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2pPr>
            <a:lvl3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3pPr>
            <a:lvl4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4pPr>
            <a:lvl5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5pPr>
          </a:lstStyle>
          <a:p>
            <a:pPr lvl="0"/>
            <a:r>
              <a:rPr lang="en-US" dirty="0" smtClean="0"/>
              <a:t>Explanatory text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457200" y="1436224"/>
            <a:ext cx="8229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457200" y="864725"/>
            <a:ext cx="8229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457200" y="1436224"/>
            <a:ext cx="8229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3076575" y="866776"/>
            <a:ext cx="0" cy="3548742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5984421" y="866776"/>
            <a:ext cx="0" cy="3548742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6"/>
          <p:cNvSpPr>
            <a:spLocks noGrp="1" noChangeArrowheads="1"/>
          </p:cNvSpPr>
          <p:nvPr userDrawn="1">
            <p:ph type="sldNum" sz="quarter" idx="18"/>
          </p:nvPr>
        </p:nvSpPr>
        <p:spPr>
          <a:xfrm>
            <a:off x="4684868" y="4623550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59159"/>
      </p:ext>
    </p:extLst>
  </p:cSld>
  <p:clrMapOvr>
    <a:masterClrMapping/>
  </p:clrMapOvr>
  <p:transition>
    <p:fade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op-in Imag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64018" y="170815"/>
            <a:ext cx="8229600" cy="553998"/>
          </a:xfr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3538" y="937700"/>
            <a:ext cx="2336800" cy="3492375"/>
          </a:xfrm>
        </p:spPr>
        <p:txBody>
          <a:bodyPr tIns="45720" rIns="91440" bIns="4572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None/>
              <a:defRPr sz="1600">
                <a:solidFill>
                  <a:schemeClr val="tx1"/>
                </a:solidFill>
              </a:defRPr>
            </a:lvl1pPr>
            <a:lvl2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2pPr>
            <a:lvl3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3pPr>
            <a:lvl4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4pPr>
            <a:lvl5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684868" y="4623550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200401" y="937699"/>
            <a:ext cx="5438775" cy="35004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28392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op-in Image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64603" y="177011"/>
            <a:ext cx="8229600" cy="553998"/>
          </a:xfr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3538" y="3671393"/>
            <a:ext cx="8229600" cy="486725"/>
          </a:xfrm>
        </p:spPr>
        <p:txBody>
          <a:bodyPr tIns="45720" rIns="91440" bIns="4572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None/>
              <a:defRPr sz="1600">
                <a:solidFill>
                  <a:schemeClr val="tx1"/>
                </a:solidFill>
              </a:defRPr>
            </a:lvl1pPr>
            <a:lvl2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2pPr>
            <a:lvl3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3pPr>
            <a:lvl4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4pPr>
            <a:lvl5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684868" y="4623550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4603" y="910829"/>
            <a:ext cx="8234362" cy="26600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82536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ext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4524375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3538" y="168552"/>
            <a:ext cx="8229600" cy="553998"/>
          </a:xfr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63538" y="1779413"/>
            <a:ext cx="4120953" cy="2362706"/>
          </a:xfrm>
        </p:spPr>
        <p:txBody>
          <a:bodyPr lIns="91440" rIns="9144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buNone/>
              <a:defRPr sz="1600">
                <a:solidFill>
                  <a:schemeClr val="bg1"/>
                </a:solidFill>
              </a:defRPr>
            </a:lvl1pPr>
            <a:lvl2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2pPr>
            <a:lvl3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3pPr>
            <a:lvl4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4pPr>
            <a:lvl5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5pPr>
          </a:lstStyle>
          <a:p>
            <a:pPr lvl="0"/>
            <a:r>
              <a:rPr lang="en-US" dirty="0" smtClean="0"/>
              <a:t>Text goes here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3"/>
          </p:nvPr>
        </p:nvSpPr>
        <p:spPr>
          <a:xfrm>
            <a:off x="4684868" y="4623550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2541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63538" y="168552"/>
            <a:ext cx="8229600" cy="553998"/>
          </a:xfr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0" y="778999"/>
            <a:ext cx="9144000" cy="3687992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481349"/>
            <a:ext cx="8229600" cy="661968"/>
          </a:xfrm>
        </p:spPr>
        <p:txBody>
          <a:bodyPr bIns="13716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buNone/>
              <a:defRPr sz="1600" b="0" i="0" baseline="0">
                <a:solidFill>
                  <a:schemeClr val="tx1"/>
                </a:solidFill>
              </a:defRPr>
            </a:lvl1pPr>
            <a:lvl2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2pPr>
            <a:lvl3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3pPr>
            <a:lvl4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4pPr>
            <a:lvl5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5pPr>
          </a:lstStyle>
          <a:p>
            <a:pPr lvl="0"/>
            <a:r>
              <a:rPr lang="en-US" dirty="0" smtClean="0"/>
              <a:t>Explanatory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67043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63538" y="170815"/>
            <a:ext cx="8229600" cy="553998"/>
          </a:xfr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0" y="778999"/>
            <a:ext cx="9144000" cy="4364501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16779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37967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38" y="857250"/>
            <a:ext cx="8229600" cy="3318965"/>
          </a:xfrm>
        </p:spPr>
        <p:txBody>
          <a:bodyPr/>
          <a:lstStyle>
            <a:lvl1pPr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</a:defRPr>
            </a:lvl1pPr>
            <a:lvl2pPr>
              <a:buSzPct val="90000"/>
              <a:buFont typeface="Courier New" pitchFamily="49" charset="0"/>
              <a:buChar char="o"/>
              <a:defRPr sz="1600">
                <a:solidFill>
                  <a:schemeClr val="tx1"/>
                </a:solidFill>
              </a:defRPr>
            </a:lvl2pPr>
            <a:lvl3pPr>
              <a:buSzPct val="90000"/>
              <a:buFont typeface="Arial" pitchFamily="34" charset="0"/>
              <a:buChar char="─"/>
              <a:defRPr sz="1400">
                <a:solidFill>
                  <a:schemeClr val="tx1"/>
                </a:solidFill>
              </a:defRPr>
            </a:lvl3pPr>
            <a:lvl4pPr>
              <a:buFont typeface="Arial" pitchFamily="34" charset="0"/>
              <a:buChar char="»"/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684868" y="4623550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altLang="en-US" sz="800" smtClean="0">
                <a:solidFill>
                  <a:schemeClr val="tx1"/>
                </a:solidFill>
              </a:defRPr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971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_No first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169300"/>
            <a:ext cx="8191500" cy="492443"/>
          </a:xfrm>
        </p:spPr>
        <p:txBody>
          <a:bodyPr/>
          <a:lstStyle>
            <a:lvl1pPr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38" y="857250"/>
            <a:ext cx="8229600" cy="3339437"/>
          </a:xfrm>
        </p:spPr>
        <p:txBody>
          <a:bodyPr/>
          <a:lstStyle>
            <a:lvl1pPr marL="0" indent="0">
              <a:buClr>
                <a:schemeClr val="accent1"/>
              </a:buClr>
              <a:buSzPct val="120000"/>
              <a:buNone/>
              <a:defRPr sz="1800">
                <a:solidFill>
                  <a:schemeClr val="tx1"/>
                </a:solidFill>
              </a:defRPr>
            </a:lvl1pPr>
            <a:lvl2pPr>
              <a:buSzPct val="90000"/>
              <a:buFont typeface="Courier New" pitchFamily="49" charset="0"/>
              <a:buChar char="o"/>
              <a:defRPr sz="1600">
                <a:solidFill>
                  <a:schemeClr val="tx1"/>
                </a:solidFill>
              </a:defRPr>
            </a:lvl2pPr>
            <a:lvl3pPr>
              <a:buSzPct val="90000"/>
              <a:buFont typeface="Arial" pitchFamily="34" charset="0"/>
              <a:buChar char="─"/>
              <a:defRPr sz="1400">
                <a:solidFill>
                  <a:schemeClr val="tx1"/>
                </a:solidFill>
              </a:defRPr>
            </a:lvl3pPr>
            <a:lvl4pPr>
              <a:buFont typeface="Arial" pitchFamily="34" charset="0"/>
              <a:buChar char="»"/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684868" y="4623550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4135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numbere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169300"/>
            <a:ext cx="8191500" cy="492443"/>
          </a:xfrm>
        </p:spPr>
        <p:txBody>
          <a:bodyPr/>
          <a:lstStyle>
            <a:lvl1pPr>
              <a:defRPr sz="26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38" y="857250"/>
            <a:ext cx="8229600" cy="3237078"/>
          </a:xfrm>
        </p:spPr>
        <p:txBody>
          <a:bodyPr/>
          <a:lstStyle>
            <a:lvl1pPr marL="344488" indent="-344488">
              <a:buClr>
                <a:schemeClr val="accent1"/>
              </a:buClr>
              <a:buSzPct val="100000"/>
              <a:buFont typeface="+mj-lt"/>
              <a:buAutoNum type="arabicPeriod"/>
              <a:defRPr sz="1800">
                <a:solidFill>
                  <a:schemeClr val="tx1"/>
                </a:solidFill>
              </a:defRPr>
            </a:lvl1pPr>
            <a:lvl2pPr marL="647700" indent="-285750">
              <a:buSzPct val="90000"/>
              <a:buFont typeface="+mj-lt"/>
              <a:buAutoNum type="alphaLcPeriod"/>
              <a:defRPr sz="1600">
                <a:solidFill>
                  <a:schemeClr val="tx1"/>
                </a:solidFill>
              </a:defRPr>
            </a:lvl2pPr>
            <a:lvl3pPr marL="889000" indent="-198438">
              <a:buSzPct val="90000"/>
              <a:buFont typeface="+mj-lt"/>
              <a:buAutoNum type="romanLcPeriod"/>
              <a:defRPr sz="1400">
                <a:solidFill>
                  <a:schemeClr val="tx1"/>
                </a:solidFill>
              </a:defRPr>
            </a:lvl3pPr>
            <a:lvl4pPr>
              <a:buFont typeface="Arial" pitchFamily="34" charset="0"/>
              <a:buChar char="»"/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684868" y="4623550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3340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684868" y="4623550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2110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684868" y="4623550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6862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,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28369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3538" y="855023"/>
            <a:ext cx="4038600" cy="3495201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5023"/>
            <a:ext cx="4038600" cy="3495201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684868" y="4623550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7166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538" y="748353"/>
            <a:ext cx="4040188" cy="623248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3538" y="1371599"/>
            <a:ext cx="4040188" cy="3040040"/>
          </a:xfrm>
        </p:spPr>
        <p:txBody>
          <a:bodyPr/>
          <a:lstStyle>
            <a:lvl1pPr>
              <a:spcBef>
                <a:spcPts val="600"/>
              </a:spcBef>
              <a:defRPr sz="16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200">
                <a:solidFill>
                  <a:schemeClr val="tx1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757260"/>
            <a:ext cx="4041775" cy="623248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380506"/>
            <a:ext cx="4041775" cy="3041369"/>
          </a:xfrm>
        </p:spPr>
        <p:txBody>
          <a:bodyPr/>
          <a:lstStyle>
            <a:lvl1pPr>
              <a:spcBef>
                <a:spcPts val="600"/>
              </a:spcBef>
              <a:defRPr sz="16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2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200">
                <a:solidFill>
                  <a:schemeClr val="tx1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3538" y="169300"/>
            <a:ext cx="8191500" cy="55399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684868" y="4623550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3863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emf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png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3538" y="169300"/>
            <a:ext cx="81915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3538" y="858441"/>
            <a:ext cx="8199438" cy="3174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7"/>
          <a:stretch/>
        </p:blipFill>
        <p:spPr bwMode="auto">
          <a:xfrm>
            <a:off x="1" y="4908835"/>
            <a:ext cx="9151963" cy="24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684868" y="4623550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altLang="en-US" sz="800" smtClean="0">
                <a:solidFill>
                  <a:schemeClr val="tx1"/>
                </a:solidFill>
              </a:defRPr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12" name="Picture 58" descr="C:\Users\Sarah\Desktop\IHME_logo_rgb-01.png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816" y="4632582"/>
            <a:ext cx="2356834" cy="1465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 userDrawn="1"/>
        </p:nvGrpSpPr>
        <p:grpSpPr>
          <a:xfrm>
            <a:off x="451582" y="4602857"/>
            <a:ext cx="2812318" cy="202816"/>
            <a:chOff x="451582" y="4588285"/>
            <a:chExt cx="3011671" cy="217192"/>
          </a:xfrm>
        </p:grpSpPr>
        <p:pic>
          <p:nvPicPr>
            <p:cNvPr id="16" name="Picture 15" descr="IHME_logo_acr_RGB_sm.png"/>
            <p:cNvPicPr>
              <a:picLocks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582" y="4588285"/>
              <a:ext cx="670914" cy="21719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 userDrawn="1"/>
          </p:nvCxnSpPr>
          <p:spPr>
            <a:xfrm>
              <a:off x="1263573" y="4605293"/>
              <a:ext cx="0" cy="18906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1">
              <a:lum bright="-30000"/>
            </a:blip>
            <a:srcRect l="13858"/>
            <a:stretch/>
          </p:blipFill>
          <p:spPr>
            <a:xfrm>
              <a:off x="1679866" y="4623146"/>
              <a:ext cx="1783387" cy="15335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/>
            </p:cNvPicPr>
            <p:nvPr userDrawn="1"/>
          </p:nvPicPr>
          <p:blipFill rotWithShape="1">
            <a:blip r:embed="rId21">
              <a:lum/>
            </a:blip>
            <a:srcRect r="87556"/>
            <a:stretch/>
          </p:blipFill>
          <p:spPr>
            <a:xfrm>
              <a:off x="1392699" y="4625681"/>
              <a:ext cx="257864" cy="153354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8" r:id="rId2"/>
    <p:sldLayoutId id="2147483687" r:id="rId3"/>
    <p:sldLayoutId id="2147483686" r:id="rId4"/>
    <p:sldLayoutId id="2147483681" r:id="rId5"/>
    <p:sldLayoutId id="2147483682" r:id="rId6"/>
    <p:sldLayoutId id="2147483688" r:id="rId7"/>
    <p:sldLayoutId id="2147483679" r:id="rId8"/>
    <p:sldLayoutId id="2147483680" r:id="rId9"/>
    <p:sldLayoutId id="2147483689" r:id="rId10"/>
    <p:sldLayoutId id="2147483690" r:id="rId11"/>
    <p:sldLayoutId id="2147483691" r:id="rId12"/>
    <p:sldLayoutId id="2147483694" r:id="rId13"/>
    <p:sldLayoutId id="2147483695" r:id="rId14"/>
    <p:sldLayoutId id="2147483696" r:id="rId15"/>
    <p:sldLayoutId id="2147483697" r:id="rId16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9pPr>
    </p:titleStyle>
    <p:bodyStyle>
      <a:lvl1pPr marL="231775" indent="-2317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120000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66738" indent="-2206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Courier New" pitchFamily="49" charset="0"/>
        <a:buChar char="o"/>
        <a:defRPr sz="1600">
          <a:solidFill>
            <a:schemeClr val="tx1"/>
          </a:solidFill>
          <a:latin typeface="+mn-lt"/>
        </a:defRPr>
      </a:lvl2pPr>
      <a:lvl3pPr marL="912813" indent="-2317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Arial" pitchFamily="34" charset="0"/>
        <a:buChar char="─"/>
        <a:defRPr sz="1400">
          <a:solidFill>
            <a:schemeClr val="tx1"/>
          </a:solidFill>
          <a:latin typeface="+mn-lt"/>
        </a:defRPr>
      </a:lvl3pPr>
      <a:lvl4pPr marL="1258888" indent="-231775" algn="l" rtl="0" eaLnBrk="0" fontAlgn="base" hangingPunct="0">
        <a:spcBef>
          <a:spcPct val="45000"/>
        </a:spcBef>
        <a:spcAft>
          <a:spcPct val="0"/>
        </a:spcAft>
        <a:buClr>
          <a:schemeClr val="accent1"/>
        </a:buClr>
        <a:buFont typeface="Arial" pitchFamily="34" charset="0"/>
        <a:buChar char="»"/>
        <a:defRPr sz="1600">
          <a:solidFill>
            <a:srgbClr val="404040"/>
          </a:solidFill>
          <a:latin typeface="+mn-lt"/>
        </a:defRPr>
      </a:lvl4pPr>
      <a:lvl5pPr marL="1597025" indent="-223838" algn="l" rtl="0" eaLnBrk="0" fontAlgn="base" hangingPunct="0">
        <a:spcBef>
          <a:spcPct val="45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054225" indent="-223838" algn="l" rtl="0" eaLnBrk="1" fontAlgn="base" hangingPunct="1">
        <a:spcBef>
          <a:spcPct val="4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511425" indent="-223838" algn="l" rtl="0" eaLnBrk="1" fontAlgn="base" hangingPunct="1">
        <a:spcBef>
          <a:spcPct val="4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2968625" indent="-223838" algn="l" rtl="0" eaLnBrk="1" fontAlgn="base" hangingPunct="1">
        <a:spcBef>
          <a:spcPct val="4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425825" indent="-223838" algn="l" rtl="0" eaLnBrk="1" fontAlgn="base" hangingPunct="1">
        <a:spcBef>
          <a:spcPct val="4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emf"/><Relationship Id="rId3" Type="http://schemas.openxmlformats.org/officeDocument/2006/relationships/image" Target="../media/image3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4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emf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363538" y="2060336"/>
            <a:ext cx="8448894" cy="461665"/>
          </a:xfrm>
        </p:spPr>
        <p:txBody>
          <a:bodyPr/>
          <a:lstStyle/>
          <a:p>
            <a:r>
              <a:rPr lang="en-US" sz="2400" dirty="0" smtClean="0"/>
              <a:t>Stochasticity </a:t>
            </a:r>
            <a:r>
              <a:rPr lang="en-US" sz="2400" i="1" dirty="0" smtClean="0"/>
              <a:t>vs.</a:t>
            </a:r>
            <a:r>
              <a:rPr lang="en-US" sz="2400" dirty="0" smtClean="0"/>
              <a:t> Noise in Malaria Studies &amp; Simulation</a:t>
            </a:r>
            <a:endParaRPr lang="en-US" altLang="en-US" dirty="0" smtClean="0"/>
          </a:p>
        </p:txBody>
      </p:sp>
      <p:sp>
        <p:nvSpPr>
          <p:cNvPr id="410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3538" y="2703616"/>
            <a:ext cx="7789863" cy="323165"/>
          </a:xfrm>
        </p:spPr>
        <p:txBody>
          <a:bodyPr/>
          <a:lstStyle/>
          <a:p>
            <a:pPr eaLnBrk="1" hangingPunct="1">
              <a:spcBef>
                <a:spcPts val="300"/>
              </a:spcBef>
            </a:pPr>
            <a:r>
              <a:rPr lang="en-US" altLang="en-US" dirty="0" smtClean="0"/>
              <a:t>David L Smith, </a:t>
            </a:r>
            <a:r>
              <a:rPr lang="en-US" altLang="en-US" dirty="0" err="1" smtClean="0"/>
              <a:t>smitdave@uw.edu</a:t>
            </a:r>
            <a:endParaRPr lang="en-US" altLang="en-US" dirty="0"/>
          </a:p>
          <a:p>
            <a:pPr eaLnBrk="1" hangingPunct="1">
              <a:spcBef>
                <a:spcPts val="300"/>
              </a:spcBef>
            </a:pPr>
            <a:r>
              <a:rPr lang="en-US" altLang="en-US" dirty="0"/>
              <a:t>Professor of Global </a:t>
            </a:r>
            <a:r>
              <a:rPr lang="en-US" altLang="en-US" dirty="0" smtClean="0"/>
              <a:t>Health</a:t>
            </a:r>
            <a:endParaRPr lang="en-US" altLang="en-US" dirty="0"/>
          </a:p>
          <a:p>
            <a:pPr eaLnBrk="1" hangingPunct="1">
              <a:spcBef>
                <a:spcPts val="300"/>
              </a:spcBef>
            </a:pPr>
            <a:r>
              <a:rPr lang="en-US" altLang="en-US" dirty="0" smtClean="0"/>
              <a:t>19</a:t>
            </a:r>
            <a:r>
              <a:rPr lang="en-US" altLang="en-US" dirty="0" smtClean="0"/>
              <a:t> </a:t>
            </a:r>
            <a:r>
              <a:rPr lang="en-US" altLang="en-US" dirty="0" smtClean="0"/>
              <a:t>Apr </a:t>
            </a:r>
            <a:r>
              <a:rPr lang="en-US" altLang="en-US" dirty="0" smtClean="0"/>
              <a:t>2017</a:t>
            </a:r>
            <a:endParaRPr lang="en-US" altLang="en-US" dirty="0"/>
          </a:p>
          <a:p>
            <a:pPr eaLnBrk="1" hangingPunct="1">
              <a:spcBef>
                <a:spcPts val="300"/>
              </a:spcBef>
            </a:pPr>
            <a:r>
              <a:rPr lang="en-US" altLang="en-US" dirty="0" smtClean="0"/>
              <a:t>Infectious Disease Modeling Symposium, Seattle, WA</a:t>
            </a:r>
            <a:endParaRPr lang="en-US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37" y="180406"/>
            <a:ext cx="6661728" cy="16260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38" y="1987550"/>
            <a:ext cx="7368904" cy="225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2886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63537" y="169300"/>
            <a:ext cx="8624051" cy="492443"/>
          </a:xfrm>
        </p:spPr>
        <p:txBody>
          <a:bodyPr/>
          <a:lstStyle/>
          <a:p>
            <a:r>
              <a:rPr lang="en-US" dirty="0" smtClean="0"/>
              <a:t>Heterogeneous Biting &amp; Scaling Relationships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11</a:t>
            </a:fld>
            <a:endParaRPr lang="en-US"/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2"/>
          <a:srcRect l="-5085" r="-5085"/>
          <a:stretch>
            <a:fillRect/>
          </a:stretch>
        </p:blipFill>
        <p:spPr bwMode="auto">
          <a:xfrm>
            <a:off x="4516438" y="895046"/>
            <a:ext cx="4038600" cy="349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482389" y="814574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1800" dirty="0" smtClean="0"/>
              <a:t>EIR vs. FOI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-1" r="2826"/>
          <a:stretch/>
        </p:blipFill>
        <p:spPr>
          <a:xfrm>
            <a:off x="363538" y="2106823"/>
            <a:ext cx="4074648" cy="107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7722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78" y="156600"/>
            <a:ext cx="4459132" cy="4490535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PRISM Study in UGANDA</a:t>
            </a:r>
            <a:br>
              <a:rPr lang="en-US" sz="2400" dirty="0" smtClean="0"/>
            </a:br>
            <a:r>
              <a:rPr lang="en-US" sz="2000" dirty="0" smtClean="0"/>
              <a:t>P</a:t>
            </a:r>
            <a:r>
              <a:rPr lang="en-US" sz="2000" dirty="0" smtClean="0"/>
              <a:t>ower Laws for Counts Data</a:t>
            </a:r>
            <a:endParaRPr lang="en-US" sz="2000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63537" y="1204332"/>
            <a:ext cx="4534283" cy="3145892"/>
          </a:xfrm>
        </p:spPr>
        <p:txBody>
          <a:bodyPr/>
          <a:lstStyle/>
          <a:p>
            <a:r>
              <a:rPr lang="en-US" dirty="0" smtClean="0"/>
              <a:t>Three study sites in Uganda</a:t>
            </a:r>
          </a:p>
          <a:p>
            <a:r>
              <a:rPr lang="en-US" dirty="0" smtClean="0"/>
              <a:t>~100 households in each study site</a:t>
            </a:r>
          </a:p>
          <a:p>
            <a:r>
              <a:rPr lang="en-US" dirty="0" smtClean="0"/>
              <a:t>One night each month of mosquito counts using a CDC Light Trap</a:t>
            </a:r>
          </a:p>
          <a:p>
            <a:r>
              <a:rPr lang="en-US" sz="1400" dirty="0" smtClean="0"/>
              <a:t>Study</a:t>
            </a:r>
          </a:p>
          <a:p>
            <a:pPr lvl="1"/>
            <a:r>
              <a:rPr lang="en-US" sz="1200" dirty="0" smtClean="0"/>
              <a:t>Grant Dorsey </a:t>
            </a:r>
            <a:r>
              <a:rPr lang="en-US" sz="1200" i="1" dirty="0" smtClean="0"/>
              <a:t>et al. </a:t>
            </a:r>
            <a:r>
              <a:rPr lang="en-US" sz="1200" dirty="0" smtClean="0"/>
              <a:t>(UCSF)</a:t>
            </a:r>
          </a:p>
          <a:p>
            <a:pPr lvl="1"/>
            <a:r>
              <a:rPr lang="en-US" sz="1200" dirty="0" smtClean="0"/>
              <a:t>Moses </a:t>
            </a:r>
            <a:r>
              <a:rPr lang="en-US" sz="1200" dirty="0" err="1" smtClean="0"/>
              <a:t>Kamya</a:t>
            </a:r>
            <a:r>
              <a:rPr lang="en-US" sz="1200" dirty="0" smtClean="0"/>
              <a:t> </a:t>
            </a:r>
            <a:r>
              <a:rPr lang="en-US" sz="1200" i="1" dirty="0" smtClean="0"/>
              <a:t>et al. </a:t>
            </a:r>
            <a:r>
              <a:rPr lang="en-US" sz="1200" dirty="0" smtClean="0"/>
              <a:t>(IDRC, Uganda)</a:t>
            </a:r>
          </a:p>
          <a:p>
            <a:r>
              <a:rPr lang="en-US" sz="1400" dirty="0" smtClean="0"/>
              <a:t>Analysis</a:t>
            </a:r>
          </a:p>
          <a:p>
            <a:pPr lvl="1"/>
            <a:r>
              <a:rPr lang="en-US" sz="1200" dirty="0" smtClean="0"/>
              <a:t>Su Kang, </a:t>
            </a:r>
            <a:r>
              <a:rPr lang="en-US" sz="1200" dirty="0" err="1" smtClean="0"/>
              <a:t>Donal</a:t>
            </a:r>
            <a:r>
              <a:rPr lang="en-US" sz="1200" dirty="0" smtClean="0"/>
              <a:t> </a:t>
            </a:r>
            <a:r>
              <a:rPr lang="en-US" sz="1200" dirty="0" err="1" smtClean="0"/>
              <a:t>Bisanzio</a:t>
            </a:r>
            <a:r>
              <a:rPr lang="en-US" sz="1200" dirty="0" smtClean="0"/>
              <a:t> (Oxford)</a:t>
            </a:r>
          </a:p>
          <a:p>
            <a:pPr lvl="1"/>
            <a:r>
              <a:rPr lang="en-US" sz="1200" dirty="0" smtClean="0"/>
              <a:t>Laura Cooper (Princeton / Cambridge)</a:t>
            </a:r>
          </a:p>
          <a:p>
            <a:pPr lvl="1"/>
            <a:r>
              <a:rPr lang="en-US" sz="1200" dirty="0" smtClean="0"/>
              <a:t>Isabel Rodriguez </a:t>
            </a:r>
            <a:r>
              <a:rPr lang="en-US" sz="1200" dirty="0" err="1" smtClean="0"/>
              <a:t>Barraquer</a:t>
            </a:r>
            <a:r>
              <a:rPr lang="en-US" sz="1200" dirty="0" smtClean="0"/>
              <a:t>, Bryan Greenhouse (UCSF)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12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80720" y="2401867"/>
            <a:ext cx="2263280" cy="2210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7459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PRISM Study in UGANDA</a:t>
            </a:r>
            <a:br>
              <a:rPr lang="en-US" sz="2400" dirty="0" smtClean="0"/>
            </a:br>
            <a:r>
              <a:rPr lang="en-US" sz="2000" dirty="0" smtClean="0"/>
              <a:t>P</a:t>
            </a:r>
            <a:r>
              <a:rPr lang="en-US" sz="2000" dirty="0" smtClean="0"/>
              <a:t>ower Laws for Counts Data</a:t>
            </a:r>
            <a:endParaRPr lang="en-US" sz="2000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63538" y="1204332"/>
            <a:ext cx="4038600" cy="3145892"/>
          </a:xfrm>
        </p:spPr>
        <p:txBody>
          <a:bodyPr/>
          <a:lstStyle/>
          <a:p>
            <a:r>
              <a:rPr lang="en-US" dirty="0" smtClean="0"/>
              <a:t>Why is there a power-law relationship?</a:t>
            </a:r>
          </a:p>
          <a:p>
            <a:r>
              <a:rPr lang="en-US" dirty="0" smtClean="0"/>
              <a:t>Does it matter for malaria transmission?</a:t>
            </a:r>
          </a:p>
          <a:p>
            <a:r>
              <a:rPr lang="en-US" dirty="0" smtClean="0"/>
              <a:t>Does </a:t>
            </a:r>
            <a:r>
              <a:rPr lang="en-US" dirty="0"/>
              <a:t>it </a:t>
            </a:r>
            <a:r>
              <a:rPr lang="en-US" dirty="0" smtClean="0"/>
              <a:t>affect the accuracy of measures of malaria? </a:t>
            </a:r>
            <a:endParaRPr lang="en-US" dirty="0"/>
          </a:p>
          <a:p>
            <a:r>
              <a:rPr lang="en-US" dirty="0" smtClean="0"/>
              <a:t>Does it affect the conclusions of analysis based on malaria transmission models?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13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78" y="156600"/>
            <a:ext cx="4459132" cy="44905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80720" y="2401867"/>
            <a:ext cx="2263280" cy="2210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886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169300"/>
            <a:ext cx="8191500" cy="646331"/>
          </a:xfrm>
        </p:spPr>
        <p:txBody>
          <a:bodyPr/>
          <a:lstStyle/>
          <a:p>
            <a:r>
              <a:rPr lang="en-US" sz="1800" dirty="0" smtClean="0"/>
              <a:t>Causes of Heterogeneity</a:t>
            </a:r>
            <a:br>
              <a:rPr lang="en-US" sz="1800" dirty="0" smtClean="0"/>
            </a:b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14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0" y="1244600"/>
            <a:ext cx="4068200" cy="406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2839" y="381633"/>
            <a:ext cx="2510353" cy="22253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2659" y="2470835"/>
            <a:ext cx="2240239" cy="21140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13623" y="287740"/>
            <a:ext cx="2916183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Household Biting Propensities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644881" y="2357804"/>
            <a:ext cx="1494320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Residual Error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538" y="906046"/>
            <a:ext cx="12426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Seasonality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45132" y="928662"/>
            <a:ext cx="19477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Amplification</a:t>
            </a:r>
            <a:endParaRPr lang="en-US" sz="1400" b="1" dirty="0"/>
          </a:p>
          <a:p>
            <a:pPr marL="285750" indent="-285750">
              <a:buFont typeface="Arial" charset="0"/>
              <a:buChar char="•"/>
            </a:pPr>
            <a:r>
              <a:rPr lang="en-US" sz="1400" dirty="0"/>
              <a:t>2.2 in </a:t>
            </a:r>
            <a:r>
              <a:rPr lang="en-US" sz="1400" dirty="0" err="1"/>
              <a:t>Jinja</a:t>
            </a:r>
            <a:endParaRPr lang="en-US" sz="1400" dirty="0"/>
          </a:p>
          <a:p>
            <a:pPr marL="285750" indent="-285750">
              <a:buFont typeface="Arial" charset="0"/>
              <a:buChar char="•"/>
            </a:pPr>
            <a:r>
              <a:rPr lang="en-US" sz="1400" dirty="0"/>
              <a:t>2.5 in </a:t>
            </a:r>
            <a:r>
              <a:rPr lang="en-US" sz="1400" dirty="0" err="1"/>
              <a:t>Kanungu</a:t>
            </a:r>
            <a:endParaRPr lang="en-US" sz="1400" dirty="0"/>
          </a:p>
          <a:p>
            <a:pPr marL="285750" indent="-285750">
              <a:buFont typeface="Arial" charset="0"/>
              <a:buChar char="•"/>
            </a:pPr>
            <a:r>
              <a:rPr lang="en-US" sz="1400" dirty="0"/>
              <a:t>1.5 in </a:t>
            </a:r>
            <a:r>
              <a:rPr lang="en-US" sz="1400" dirty="0" err="1"/>
              <a:t>Tororo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677284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PRISM Study in UGANDA</a:t>
            </a:r>
            <a:br>
              <a:rPr lang="en-US" sz="2400" dirty="0" smtClean="0"/>
            </a:br>
            <a:r>
              <a:rPr lang="en-US" sz="2000" dirty="0" smtClean="0"/>
              <a:t>P</a:t>
            </a:r>
            <a:r>
              <a:rPr lang="en-US" sz="2000" dirty="0" smtClean="0"/>
              <a:t>ower Laws for Counts Data</a:t>
            </a:r>
            <a:endParaRPr lang="en-US" sz="2000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63538" y="1204332"/>
            <a:ext cx="4038600" cy="3145892"/>
          </a:xfrm>
        </p:spPr>
        <p:txBody>
          <a:bodyPr/>
          <a:lstStyle/>
          <a:p>
            <a:r>
              <a:rPr lang="en-US" dirty="0" smtClean="0"/>
              <a:t>In linked studies of the same households, we conducted detailed epidemiological studies</a:t>
            </a:r>
          </a:p>
          <a:p>
            <a:pPr lvl="1"/>
            <a:r>
              <a:rPr lang="en-US" dirty="0" smtClean="0"/>
              <a:t>Passive reporting of malaria fever from outstanding medical care</a:t>
            </a:r>
          </a:p>
          <a:p>
            <a:pPr lvl="1"/>
            <a:r>
              <a:rPr lang="en-US" dirty="0" smtClean="0"/>
              <a:t>Active sampling at the household scheduled every three months</a:t>
            </a:r>
          </a:p>
          <a:p>
            <a:r>
              <a:rPr lang="en-US" dirty="0" smtClean="0"/>
              <a:t>This is not what I expected to see if “heterogeneous biting” was the cause of “inefficient transmission”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15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80720" y="2401867"/>
            <a:ext cx="2263280" cy="2210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183" y="169300"/>
            <a:ext cx="4500397" cy="418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55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775" y="1701496"/>
            <a:ext cx="7772400" cy="615553"/>
          </a:xfrm>
        </p:spPr>
        <p:txBody>
          <a:bodyPr/>
          <a:lstStyle/>
          <a:p>
            <a:r>
              <a:rPr lang="en-US" dirty="0" smtClean="0"/>
              <a:t>Retracting last year’s talk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By that moron Professor David L Smith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863716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018" y="170815"/>
            <a:ext cx="8229600" cy="492443"/>
          </a:xfrm>
        </p:spPr>
        <p:txBody>
          <a:bodyPr/>
          <a:lstStyle/>
          <a:p>
            <a:r>
              <a:rPr lang="en-US" dirty="0" smtClean="0"/>
              <a:t>Inefficient Transmission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AutoNum type="alphaLcParenR"/>
            </a:pPr>
            <a:r>
              <a:rPr lang="en-US" dirty="0" smtClean="0"/>
              <a:t>Simulated 14-day Attacks per 100 people</a:t>
            </a:r>
          </a:p>
          <a:p>
            <a:pPr marL="342900" indent="-342900">
              <a:buAutoNum type="alphaLcParenR"/>
            </a:pPr>
            <a:r>
              <a:rPr lang="en-US" dirty="0" smtClean="0"/>
              <a:t>Simulated study to estimate FOI from the Attack Rate</a:t>
            </a:r>
            <a:endParaRPr lang="en-US" dirty="0" smtClean="0"/>
          </a:p>
          <a:p>
            <a:endParaRPr lang="en-US" sz="800" dirty="0" smtClean="0"/>
          </a:p>
          <a:p>
            <a:r>
              <a:rPr lang="en-US" dirty="0" smtClean="0"/>
              <a:t>EFFECT </a:t>
            </a:r>
            <a:r>
              <a:rPr lang="en-US" dirty="0" smtClean="0"/>
              <a:t>SIZES: </a:t>
            </a:r>
          </a:p>
          <a:p>
            <a:r>
              <a:rPr lang="en-US" dirty="0" smtClean="0"/>
              <a:t>heterogeneous biting: 1.3-1.6</a:t>
            </a:r>
          </a:p>
          <a:p>
            <a:r>
              <a:rPr lang="en-US" dirty="0" smtClean="0"/>
              <a:t>unexplained: </a:t>
            </a:r>
          </a:p>
          <a:p>
            <a:r>
              <a:rPr lang="en-US" dirty="0" smtClean="0"/>
              <a:t>10-20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17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868" y="12700"/>
            <a:ext cx="4459132" cy="4459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1465613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775" y="1701496"/>
            <a:ext cx="7772400" cy="615553"/>
          </a:xfrm>
        </p:spPr>
        <p:txBody>
          <a:bodyPr/>
          <a:lstStyle/>
          <a:p>
            <a:r>
              <a:rPr lang="en-US" dirty="0" smtClean="0"/>
              <a:t>What’s the right answer?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From that genius Professor David L Smith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502785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Heterogeneity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19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288" y="169300"/>
            <a:ext cx="4415248" cy="44152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17" y="806709"/>
            <a:ext cx="3493042" cy="465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10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build, fit, &amp; interpret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Biological &amp; environmental mechanisms / processes in individuals</a:t>
            </a:r>
          </a:p>
          <a:p>
            <a:r>
              <a:rPr lang="en-US" sz="1600" dirty="0" smtClean="0"/>
              <a:t>These processes &amp; interactions among individuals generate patterns in populations</a:t>
            </a:r>
          </a:p>
          <a:p>
            <a:endParaRPr lang="en-US" sz="700" dirty="0" smtClean="0"/>
          </a:p>
          <a:p>
            <a:r>
              <a:rPr lang="en-US" sz="1600" dirty="0" smtClean="0"/>
              <a:t>Even though the world is really stochastic / random</a:t>
            </a:r>
          </a:p>
          <a:p>
            <a:r>
              <a:rPr lang="en-US" sz="1600" dirty="0" smtClean="0"/>
              <a:t>The expectation is what tends to matter most</a:t>
            </a:r>
          </a:p>
          <a:p>
            <a:r>
              <a:rPr lang="en-US" sz="1600" dirty="0" smtClean="0"/>
              <a:t>Theory is usually based on simple concepts &amp; deterministic models of </a:t>
            </a:r>
            <a:r>
              <a:rPr lang="en-US" sz="1600" dirty="0"/>
              <a:t>t</a:t>
            </a:r>
            <a:r>
              <a:rPr lang="en-US" sz="1600" dirty="0" smtClean="0"/>
              <a:t>he expectation</a:t>
            </a:r>
          </a:p>
          <a:p>
            <a:endParaRPr lang="en-US" sz="700" dirty="0" smtClean="0"/>
          </a:p>
          <a:p>
            <a:r>
              <a:rPr lang="en-US" sz="1600" dirty="0"/>
              <a:t>Models / theory &amp; constrained opportunity drive development of metrics</a:t>
            </a:r>
          </a:p>
          <a:p>
            <a:r>
              <a:rPr lang="en-US" sz="1600" dirty="0" smtClean="0"/>
              <a:t>The metrics play a central role in the design of studies</a:t>
            </a:r>
          </a:p>
          <a:p>
            <a:endParaRPr lang="en-US" sz="700" dirty="0" smtClean="0"/>
          </a:p>
          <a:p>
            <a:r>
              <a:rPr lang="en-US" sz="1600" dirty="0" smtClean="0"/>
              <a:t>Constrained by questions &amp; available evidence </a:t>
            </a:r>
          </a:p>
          <a:p>
            <a:r>
              <a:rPr lang="en-US" sz="1600" dirty="0" smtClean="0"/>
              <a:t>Develop a model that 1) fits; but that is 2) as “simple as possible, but no simpler.”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680017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018" y="170815"/>
            <a:ext cx="8229600" cy="1292662"/>
          </a:xfrm>
        </p:spPr>
        <p:txBody>
          <a:bodyPr/>
          <a:lstStyle/>
          <a:p>
            <a:r>
              <a:rPr lang="en-US" dirty="0" smtClean="0"/>
              <a:t>Inefficient </a:t>
            </a:r>
            <a:r>
              <a:rPr lang="en-US" dirty="0" smtClean="0"/>
              <a:t>Transmission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4018" y="817146"/>
            <a:ext cx="2336800" cy="3509527"/>
          </a:xfrm>
        </p:spPr>
        <p:txBody>
          <a:bodyPr/>
          <a:lstStyle/>
          <a:p>
            <a:pPr marL="342900" indent="-342900">
              <a:buAutoNum type="alphaLcParenR"/>
            </a:pPr>
            <a:r>
              <a:rPr lang="en-US" dirty="0" smtClean="0"/>
              <a:t>Simulated 14-day Attacks per 100 people</a:t>
            </a:r>
          </a:p>
          <a:p>
            <a:pPr marL="342900" indent="-342900">
              <a:buAutoNum type="alphaLcParenR"/>
            </a:pPr>
            <a:r>
              <a:rPr lang="en-US" dirty="0" smtClean="0"/>
              <a:t>Simulated </a:t>
            </a:r>
            <a:r>
              <a:rPr lang="en-US" dirty="0" smtClean="0"/>
              <a:t>FOI </a:t>
            </a:r>
          </a:p>
          <a:p>
            <a:pPr marL="342900" indent="-342900">
              <a:buAutoNum type="alphaLcParenR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20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473" y="717452"/>
            <a:ext cx="5160625" cy="401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3901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E</a:t>
            </a:r>
            <a:r>
              <a:rPr lang="en-US" sz="1600" dirty="0" smtClean="0"/>
              <a:t>nvironmental noise, seasonality, and household heterogeneity were quantified using mosquito counts data from three study sites in Uganda</a:t>
            </a:r>
          </a:p>
          <a:p>
            <a:r>
              <a:rPr lang="en-US" sz="1600" dirty="0" smtClean="0"/>
              <a:t>When that pattern was used to simulate a study:</a:t>
            </a:r>
          </a:p>
          <a:p>
            <a:pPr lvl="1"/>
            <a:r>
              <a:rPr lang="en-US" sz="1400" dirty="0" smtClean="0"/>
              <a:t>Environmental noise and seasonality caused transmission to be highly inefficient through highly temporally aggregated bites</a:t>
            </a:r>
          </a:p>
          <a:p>
            <a:pPr lvl="1"/>
            <a:r>
              <a:rPr lang="en-US" sz="1400" dirty="0" smtClean="0"/>
              <a:t>The magnitude of environmental noise scaled with overall transmission intensity</a:t>
            </a:r>
          </a:p>
          <a:p>
            <a:pPr lvl="1"/>
            <a:r>
              <a:rPr lang="en-US" sz="1400" dirty="0" smtClean="0"/>
              <a:t>The effect size was of the right magnitude to explain most of the inefficiency in transmission observed across study sites</a:t>
            </a:r>
          </a:p>
          <a:p>
            <a:pPr lvl="1"/>
            <a:r>
              <a:rPr lang="en-US" sz="1400" dirty="0" smtClean="0"/>
              <a:t>This pattern was consistent with other studies linking EIR &amp; FOI</a:t>
            </a:r>
          </a:p>
          <a:p>
            <a:r>
              <a:rPr lang="en-US" sz="1600" dirty="0" smtClean="0"/>
              <a:t>Environmental noise is a sufficient cause for </a:t>
            </a:r>
            <a:r>
              <a:rPr lang="en-US" sz="1600" i="1" dirty="0" smtClean="0"/>
              <a:t>MOST </a:t>
            </a:r>
            <a:r>
              <a:rPr lang="en-US" sz="1600" dirty="0" smtClean="0"/>
              <a:t>of the inefficient transmission in these three study sites in Uganda</a:t>
            </a:r>
          </a:p>
          <a:p>
            <a:r>
              <a:rPr lang="en-US" sz="1600" dirty="0" smtClean="0"/>
              <a:t>“Heterogeneous biting” propensities are probably not the cause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47694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Insect counts, in particular mosquito counts, tend to be modeled well with negative binomial distributions, and they tend to follow power laws</a:t>
            </a:r>
          </a:p>
          <a:p>
            <a:r>
              <a:rPr lang="en-US" dirty="0" smtClean="0"/>
              <a:t>Environmental noise is probably an underlying cause of these power law relationships</a:t>
            </a:r>
          </a:p>
          <a:p>
            <a:r>
              <a:rPr lang="en-US" dirty="0" smtClean="0"/>
              <a:t>Environmental noise is, therefore, likely to be a sufficient cause of ”inefficient transmission” across the spectrum of malaria transmission intensity</a:t>
            </a:r>
          </a:p>
          <a:p>
            <a:r>
              <a:rPr lang="en-US" dirty="0" smtClean="0"/>
              <a:t>The causes of this “environmental noise” and (in particular) the things that make it different in different contexts are of great interest</a:t>
            </a:r>
          </a:p>
          <a:p>
            <a:r>
              <a:rPr lang="en-US" dirty="0" smtClean="0"/>
              <a:t>It is perilous to treat ”stochasticity” as ”noise” in making the translation from evidence to process to policy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307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5011" y="880461"/>
            <a:ext cx="3683000" cy="401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Stochasticity: mechanism or noise?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Demographic stochasticity can sustain oscillations that are damped in the analogous deterministic model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209" y="661743"/>
            <a:ext cx="3609551" cy="140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5323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Stochasticity: mechanism or noise?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623" y="661743"/>
            <a:ext cx="2604513" cy="14508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281" y="987971"/>
            <a:ext cx="5827774" cy="382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2002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3538" y="169300"/>
            <a:ext cx="8191500" cy="892552"/>
          </a:xfrm>
        </p:spPr>
        <p:txBody>
          <a:bodyPr/>
          <a:lstStyle/>
          <a:p>
            <a:r>
              <a:rPr lang="en-US" dirty="0" smtClean="0"/>
              <a:t>Standard Measures of Malaria Tell Different Stories about Malaria Transmission 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63538" y="1536700"/>
            <a:ext cx="2913062" cy="2039143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539414" y="1166301"/>
            <a:ext cx="5343224" cy="3352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0763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63538" y="169300"/>
            <a:ext cx="8191500" cy="892552"/>
          </a:xfrm>
        </p:spPr>
        <p:txBody>
          <a:bodyPr/>
          <a:lstStyle/>
          <a:p>
            <a:r>
              <a:rPr lang="en-US" dirty="0" smtClean="0"/>
              <a:t>Macdonald Fit Simple Curves to These (and other) Data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834438" y="4622800"/>
            <a:ext cx="309562" cy="215900"/>
          </a:xfrm>
        </p:spPr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0453" y="2864075"/>
            <a:ext cx="4348309" cy="1758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9288" y="744614"/>
            <a:ext cx="3970640" cy="17967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764" y="2079549"/>
            <a:ext cx="3601689" cy="124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1046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169300"/>
            <a:ext cx="8191500" cy="892552"/>
          </a:xfrm>
        </p:spPr>
        <p:txBody>
          <a:bodyPr/>
          <a:lstStyle/>
          <a:p>
            <a:r>
              <a:rPr lang="mr-IN" dirty="0" smtClean="0"/>
              <a:t>…</a:t>
            </a:r>
            <a:r>
              <a:rPr lang="en-US" dirty="0" smtClean="0"/>
              <a:t>&amp; asked why there was such a large discrepancy between mosquito counts &amp; infection rates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9445"/>
          <a:stretch/>
        </p:blipFill>
        <p:spPr>
          <a:xfrm>
            <a:off x="515629" y="2876022"/>
            <a:ext cx="8229599" cy="16179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29" y="1718870"/>
            <a:ext cx="3601689" cy="124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93910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63538" y="169300"/>
            <a:ext cx="8191500" cy="892552"/>
          </a:xfrm>
        </p:spPr>
        <p:txBody>
          <a:bodyPr/>
          <a:lstStyle/>
          <a:p>
            <a:r>
              <a:rPr lang="en-US" dirty="0" smtClean="0"/>
              <a:t>Frailty (Heterogeneous Biting) </a:t>
            </a:r>
            <a:r>
              <a:rPr lang="en-US" dirty="0" smtClean="0"/>
              <a:t>/  </a:t>
            </a:r>
            <a:br>
              <a:rPr lang="en-US" dirty="0" smtClean="0"/>
            </a:br>
            <a:r>
              <a:rPr lang="en-US" dirty="0" smtClean="0"/>
              <a:t>Proportional Mixing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8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63538" y="1061852"/>
            <a:ext cx="4688438" cy="3622884"/>
            <a:chOff x="306130" y="810840"/>
            <a:chExt cx="4688438" cy="362288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130" y="810840"/>
              <a:ext cx="4688438" cy="3622884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85800" y="898175"/>
              <a:ext cx="941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54"/>
                </a:spcBef>
                <a:buClr>
                  <a:schemeClr val="accent1"/>
                </a:buClr>
                <a:buSzPct val="110000"/>
              </a:pPr>
              <a:r>
                <a:rPr lang="en-US" sz="1800" dirty="0" smtClean="0"/>
                <a:t>Malaria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55603" y="898175"/>
              <a:ext cx="18389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54"/>
                </a:spcBef>
                <a:buClr>
                  <a:schemeClr val="accent1"/>
                </a:buClr>
                <a:buSzPct val="110000"/>
              </a:pPr>
              <a:r>
                <a:rPr lang="en-US" smtClean="0"/>
                <a:t>Schistosomiasis</a:t>
              </a:r>
              <a:endParaRPr lang="en-US" sz="1800" dirty="0" smtClean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5799" y="2650795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54"/>
                </a:spcBef>
                <a:buClr>
                  <a:schemeClr val="accent1"/>
                </a:buClr>
                <a:buSzPct val="110000"/>
              </a:pPr>
              <a:r>
                <a:rPr lang="en-US" sz="1800" dirty="0" smtClean="0"/>
                <a:t>STD</a:t>
              </a: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79" y="659607"/>
            <a:ext cx="3468997" cy="26798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836591" y="300055"/>
            <a:ext cx="1954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1800" dirty="0" smtClean="0"/>
              <a:t>Targeting Malaria</a:t>
            </a:r>
          </a:p>
        </p:txBody>
      </p:sp>
      <p:sp>
        <p:nvSpPr>
          <p:cNvPr id="2" name="Rectangle 1"/>
          <p:cNvSpPr/>
          <p:nvPr/>
        </p:nvSpPr>
        <p:spPr>
          <a:xfrm>
            <a:off x="2747088" y="2901807"/>
            <a:ext cx="2162468" cy="1608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5" r="32637"/>
          <a:stretch/>
        </p:blipFill>
        <p:spPr>
          <a:xfrm rot="5400000">
            <a:off x="4947356" y="1573882"/>
            <a:ext cx="1200442" cy="458811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871010" y="2937161"/>
            <a:ext cx="676568" cy="457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679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63537" y="169300"/>
            <a:ext cx="8624051" cy="492443"/>
          </a:xfrm>
        </p:spPr>
        <p:txBody>
          <a:bodyPr/>
          <a:lstStyle/>
          <a:p>
            <a:r>
              <a:rPr lang="en-US" dirty="0" smtClean="0"/>
              <a:t>Heterogeneous Biting &amp; Scaling Relationships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9</a:t>
            </a:fld>
            <a:endParaRPr lang="en-US"/>
          </a:p>
        </p:txBody>
      </p:sp>
      <p:pic>
        <p:nvPicPr>
          <p:cNvPr id="8" name="Content Placeholder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47" y="1173726"/>
            <a:ext cx="4040187" cy="21788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6702" y="804394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1800" dirty="0" smtClean="0"/>
              <a:t>EIR vs. PR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50" y="2827312"/>
            <a:ext cx="70612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806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HME ppt template_1109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5F5F5F"/>
      </a:lt2>
      <a:accent1>
        <a:srgbClr val="5BBB0E"/>
      </a:accent1>
      <a:accent2>
        <a:srgbClr val="308600"/>
      </a:accent2>
      <a:accent3>
        <a:srgbClr val="4B3892"/>
      </a:accent3>
      <a:accent4>
        <a:srgbClr val="A6A6A6"/>
      </a:accent4>
      <a:accent5>
        <a:srgbClr val="16540A"/>
      </a:accent5>
      <a:accent6>
        <a:srgbClr val="CD6F49"/>
      </a:accent6>
      <a:hlink>
        <a:srgbClr val="4D8540"/>
      </a:hlink>
      <a:folHlink>
        <a:srgbClr val="4D854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spcBef>
            <a:spcPts val="54"/>
          </a:spcBef>
          <a:buClr>
            <a:schemeClr val="accent1"/>
          </a:buClr>
          <a:buSzPct val="110000"/>
          <a:defRPr sz="1800" dirty="0" err="1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8AA4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1D2B0"/>
        </a:accent5>
        <a:accent6>
          <a:srgbClr val="2D2D8A"/>
        </a:accent6>
        <a:hlink>
          <a:srgbClr val="009999"/>
        </a:hlink>
        <a:folHlink>
          <a:srgbClr val="92C6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4C5B52"/>
        </a:dk1>
        <a:lt1>
          <a:srgbClr val="FFFFFF"/>
        </a:lt1>
        <a:dk2>
          <a:srgbClr val="000000"/>
        </a:dk2>
        <a:lt2>
          <a:srgbClr val="808080"/>
        </a:lt2>
        <a:accent1>
          <a:srgbClr val="48AA43"/>
        </a:accent1>
        <a:accent2>
          <a:srgbClr val="333399"/>
        </a:accent2>
        <a:accent3>
          <a:srgbClr val="FFFFFF"/>
        </a:accent3>
        <a:accent4>
          <a:srgbClr val="404C45"/>
        </a:accent4>
        <a:accent5>
          <a:srgbClr val="B1D2B0"/>
        </a:accent5>
        <a:accent6>
          <a:srgbClr val="2D2D8A"/>
        </a:accent6>
        <a:hlink>
          <a:srgbClr val="009999"/>
        </a:hlink>
        <a:folHlink>
          <a:srgbClr val="92C67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IHME ppt template_1109</Template>
  <TotalTime>5279</TotalTime>
  <Words>722</Words>
  <Application>Microsoft Macintosh PowerPoint</Application>
  <PresentationFormat>On-screen Show (16:9)</PresentationFormat>
  <Paragraphs>112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Courier New</vt:lpstr>
      <vt:lpstr>Arial</vt:lpstr>
      <vt:lpstr>IHME ppt template_1109</vt:lpstr>
      <vt:lpstr>Stochasticity vs. Noise in Malaria Studies &amp; Simulation</vt:lpstr>
      <vt:lpstr>How to build, fit, &amp; interpret models</vt:lpstr>
      <vt:lpstr>Stochasticity: mechanism or noise? </vt:lpstr>
      <vt:lpstr>Stochasticity: mechanism or noise? </vt:lpstr>
      <vt:lpstr>Standard Measures of Malaria Tell Different Stories about Malaria Transmission </vt:lpstr>
      <vt:lpstr>Macdonald Fit Simple Curves to These (and other) Data </vt:lpstr>
      <vt:lpstr>…&amp; asked why there was such a large discrepancy between mosquito counts &amp; infection rates</vt:lpstr>
      <vt:lpstr>Frailty (Heterogeneous Biting) /   Proportional Mixing </vt:lpstr>
      <vt:lpstr>Heterogeneous Biting &amp; Scaling Relationships</vt:lpstr>
      <vt:lpstr>PowerPoint Presentation</vt:lpstr>
      <vt:lpstr>Heterogeneous Biting &amp; Scaling Relationships</vt:lpstr>
      <vt:lpstr>PRISM Study in UGANDA Power Laws for Counts Data</vt:lpstr>
      <vt:lpstr>PRISM Study in UGANDA Power Laws for Counts Data</vt:lpstr>
      <vt:lpstr>Causes of Heterogeneity </vt:lpstr>
      <vt:lpstr>PRISM Study in UGANDA Power Laws for Counts Data</vt:lpstr>
      <vt:lpstr>Retracting last year’s talk</vt:lpstr>
      <vt:lpstr>Inefficient Transmission</vt:lpstr>
      <vt:lpstr>What’s the right answer? </vt:lpstr>
      <vt:lpstr>Causes of Heterogeneity</vt:lpstr>
      <vt:lpstr>Inefficient Transmission   </vt:lpstr>
      <vt:lpstr>Summary</vt:lpstr>
      <vt:lpstr>Conclusions</vt:lpstr>
    </vt:vector>
  </TitlesOfParts>
  <Company>UW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Information</dc:title>
  <dc:creator>Nebula</dc:creator>
  <cp:lastModifiedBy>Microsoft Office User</cp:lastModifiedBy>
  <cp:revision>423</cp:revision>
  <dcterms:created xsi:type="dcterms:W3CDTF">2009-11-17T17:26:05Z</dcterms:created>
  <dcterms:modified xsi:type="dcterms:W3CDTF">2017-04-19T15:16:16Z</dcterms:modified>
</cp:coreProperties>
</file>