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6" r:id="rId3"/>
  </p:sldMasterIdLst>
  <p:notesMasterIdLst>
    <p:notesMasterId r:id="rId48"/>
  </p:notesMasterIdLst>
  <p:handoutMasterIdLst>
    <p:handoutMasterId r:id="rId49"/>
  </p:handoutMasterIdLst>
  <p:sldIdLst>
    <p:sldId id="551" r:id="rId4"/>
    <p:sldId id="552" r:id="rId5"/>
    <p:sldId id="553" r:id="rId6"/>
    <p:sldId id="554" r:id="rId7"/>
    <p:sldId id="555" r:id="rId8"/>
    <p:sldId id="556" r:id="rId9"/>
    <p:sldId id="559" r:id="rId10"/>
    <p:sldId id="563" r:id="rId11"/>
    <p:sldId id="558" r:id="rId12"/>
    <p:sldId id="562" r:id="rId13"/>
    <p:sldId id="569" r:id="rId14"/>
    <p:sldId id="570" r:id="rId15"/>
    <p:sldId id="572" r:id="rId16"/>
    <p:sldId id="573" r:id="rId17"/>
    <p:sldId id="590" r:id="rId18"/>
    <p:sldId id="575" r:id="rId19"/>
    <p:sldId id="579" r:id="rId20"/>
    <p:sldId id="576" r:id="rId21"/>
    <p:sldId id="577" r:id="rId22"/>
    <p:sldId id="582" r:id="rId23"/>
    <p:sldId id="606" r:id="rId24"/>
    <p:sldId id="584" r:id="rId25"/>
    <p:sldId id="588" r:id="rId26"/>
    <p:sldId id="589" r:id="rId27"/>
    <p:sldId id="612" r:id="rId28"/>
    <p:sldId id="611" r:id="rId29"/>
    <p:sldId id="567" r:id="rId30"/>
    <p:sldId id="597" r:id="rId31"/>
    <p:sldId id="600" r:id="rId32"/>
    <p:sldId id="598" r:id="rId33"/>
    <p:sldId id="601" r:id="rId34"/>
    <p:sldId id="566" r:id="rId35"/>
    <p:sldId id="591" r:id="rId36"/>
    <p:sldId id="592" r:id="rId37"/>
    <p:sldId id="608" r:id="rId38"/>
    <p:sldId id="609" r:id="rId39"/>
    <p:sldId id="610" r:id="rId40"/>
    <p:sldId id="594" r:id="rId41"/>
    <p:sldId id="613" r:id="rId42"/>
    <p:sldId id="568" r:id="rId43"/>
    <p:sldId id="599" r:id="rId44"/>
    <p:sldId id="604" r:id="rId45"/>
    <p:sldId id="605" r:id="rId46"/>
    <p:sldId id="602" r:id="rId47"/>
  </p:sldIdLst>
  <p:sldSz cx="11704638" cy="65833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02">
          <p15:clr>
            <a:srgbClr val="A4A3A4"/>
          </p15:clr>
        </p15:guide>
        <p15:guide id="2" orient="horz" pos="354">
          <p15:clr>
            <a:srgbClr val="A4A3A4"/>
          </p15:clr>
        </p15:guide>
        <p15:guide id="3" orient="horz" pos="2170">
          <p15:clr>
            <a:srgbClr val="A4A3A4"/>
          </p15:clr>
        </p15:guide>
        <p15:guide id="4" orient="horz" pos="954">
          <p15:clr>
            <a:srgbClr val="A4A3A4"/>
          </p15:clr>
        </p15:guide>
        <p15:guide id="5" orient="horz" pos="1706">
          <p15:clr>
            <a:srgbClr val="A4A3A4"/>
          </p15:clr>
        </p15:guide>
        <p15:guide id="6" orient="horz" pos="986">
          <p15:clr>
            <a:srgbClr val="A4A3A4"/>
          </p15:clr>
        </p15:guide>
        <p15:guide id="7" orient="horz" pos="2074">
          <p15:clr>
            <a:srgbClr val="A4A3A4"/>
          </p15:clr>
        </p15:guide>
        <p15:guide id="8" pos="391">
          <p15:clr>
            <a:srgbClr val="A4A3A4"/>
          </p15:clr>
        </p15:guide>
        <p15:guide id="9" pos="6975">
          <p15:clr>
            <a:srgbClr val="A4A3A4"/>
          </p15:clr>
        </p15:guide>
        <p15:guide id="10" pos="370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onnettia Jones" initials="CJ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6922E"/>
    <a:srgbClr val="60BFCE"/>
    <a:srgbClr val="008000"/>
    <a:srgbClr val="009AB2"/>
    <a:srgbClr val="00CC00"/>
    <a:srgbClr val="F68A1E"/>
    <a:srgbClr val="FF9933"/>
    <a:srgbClr val="4C8026"/>
    <a:srgbClr val="C14844"/>
    <a:srgbClr val="F07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7" autoAdjust="0"/>
    <p:restoredTop sz="85852" autoAdjust="0"/>
  </p:normalViewPr>
  <p:slideViewPr>
    <p:cSldViewPr snapToGrid="0" snapToObjects="1">
      <p:cViewPr>
        <p:scale>
          <a:sx n="105" d="100"/>
          <a:sy n="105" d="100"/>
        </p:scale>
        <p:origin x="432" y="336"/>
      </p:cViewPr>
      <p:guideLst>
        <p:guide orient="horz" pos="3802"/>
        <p:guide orient="horz" pos="354"/>
        <p:guide orient="horz" pos="2170"/>
        <p:guide orient="horz" pos="954"/>
        <p:guide orient="horz" pos="1706"/>
        <p:guide orient="horz" pos="986"/>
        <p:guide orient="horz" pos="2074"/>
        <p:guide pos="391"/>
        <p:guide pos="6975"/>
        <p:guide pos="37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1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1CF24-3E30-6F45-8508-063136DBEC17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5ABA9-268C-904D-BA5F-A75B4C00F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52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CDAD1-720D-1246-90C4-930A0009B70D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9F813-9AFC-964D-A8FB-CF21BEE11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000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 to Wellcome that will set up the 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9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Parsing is a three</a:t>
            </a:r>
            <a:r>
              <a:rPr lang="en-US" baseline="0" dirty="0" smtClean="0"/>
              <a:t> step process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Split reference string into tokens. We split by comma, full stop, exclamation mark etc.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Predict tokens using a Naïve Bayes model and a bag of word representation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Combine tokens with same category together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12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 we use the predicted title to match with our database of publications using a </a:t>
            </a:r>
            <a:r>
              <a:rPr lang="en-US" dirty="0" err="1" smtClean="0"/>
              <a:t>tf-idf</a:t>
            </a:r>
            <a:r>
              <a:rPr lang="en-US" dirty="0" smtClean="0"/>
              <a:t> approach and cosine</a:t>
            </a:r>
            <a:r>
              <a:rPr lang="en-US" baseline="0" dirty="0" smtClean="0"/>
              <a:t> similarity along with a manual tweaked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7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Find. FP of references</a:t>
            </a:r>
            <a:r>
              <a:rPr lang="en-US" baseline="0" dirty="0" smtClean="0"/>
              <a:t> section (how many are indeed true)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Split. Percentage of documents that our error between actual and predicted is less than 30%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Parse. Accuracy for title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Match. Sample 100 true reference matches </a:t>
            </a:r>
            <a:r>
              <a:rPr lang="en-US" baseline="0" smtClean="0"/>
              <a:t>and constructed4 a dataset with 1 and second closest match as true and false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77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Interactive dashboards that allows the user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 smtClean="0"/>
              <a:t>To view how many publication end in which policy organizations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 smtClean="0"/>
              <a:t>Search</a:t>
            </a:r>
            <a:r>
              <a:rPr lang="en-US" baseline="0" dirty="0" smtClean="0"/>
              <a:t> for specific keywords in the policy documents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97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Gov.uk</a:t>
            </a:r>
            <a:r>
              <a:rPr lang="en-US" baseline="0" dirty="0" smtClean="0"/>
              <a:t> and the parliament are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newly scraped source hence no WT references yet.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r>
              <a:rPr lang="en-US" baseline="0" dirty="0" smtClean="0"/>
              <a:t>This slides proves not only that the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scale of the problem is beyond reach for a manual approach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but also how even taking a sample would be hard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70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/>
              <a:t>Has</a:t>
            </a:r>
            <a:r>
              <a:rPr lang="en-US" baseline="0" dirty="0" smtClean="0"/>
              <a:t> been used to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Collect evidence of policy impact for one of our science schemes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Systematically instead of anecdotally track how our policy advocacy efforts are being reflected on policy documents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Compare our reach with other funders to identify gaps and opportunities for funding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</a:t>
            </a:r>
            <a:r>
              <a:rPr lang="en-US" baseline="0" dirty="0" smtClean="0"/>
              <a:t> types of external interest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Organizations with data science and software engineering teams wanting access to the code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Organizations with no teams that wanted access to the data or an interface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7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that is why our work is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Open sourced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 work on creating an interface and API</a:t>
            </a:r>
            <a:r>
              <a:rPr lang="en-US" baseline="0" dirty="0" smtClean="0"/>
              <a:t> for the data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13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being Open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78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Findable.</a:t>
            </a:r>
            <a:r>
              <a:rPr lang="en-US" baseline="0" dirty="0" smtClean="0"/>
              <a:t> Persistent identifier.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Accessible. Trusted repository.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Interoperable. Machine readable.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Reusable. Open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6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Mainly</a:t>
            </a:r>
            <a:r>
              <a:rPr lang="en-US" baseline="0" dirty="0" smtClean="0"/>
              <a:t> about publications and citations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07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funder faces</a:t>
            </a:r>
            <a:r>
              <a:rPr lang="en-US" baseline="0" dirty="0" smtClean="0"/>
              <a:t> the attribution </a:t>
            </a:r>
            <a:r>
              <a:rPr lang="en-US" b="1" baseline="0" dirty="0" smtClean="0"/>
              <a:t>problem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find publications attributed to the funder by the grantee. 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0" indent="0">
              <a:buFont typeface="Arial" charset="0"/>
              <a:buNone/>
            </a:pPr>
            <a:r>
              <a:rPr lang="en-US" baseline="0" dirty="0" smtClean="0"/>
              <a:t>Solutions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Ask the grantee but sometimes they do not report all publications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Pay external providers which is costly and </a:t>
            </a:r>
            <a:r>
              <a:rPr lang="en-US" baseline="0" dirty="0" err="1" smtClean="0"/>
              <a:t>inacurate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41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Prototype using simple approaches and iterate</a:t>
            </a:r>
          </a:p>
          <a:p>
            <a:r>
              <a:rPr lang="en-US" dirty="0" smtClean="0"/>
              <a:t>It is also easier to see opportunities looking</a:t>
            </a:r>
            <a:r>
              <a:rPr lang="en-US" baseline="0" dirty="0" smtClean="0"/>
              <a:t> back than looking forward like the neural parser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74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Wellcome classifier was an overkill, simply looking for the</a:t>
            </a:r>
            <a:r>
              <a:rPr lang="en-US" baseline="0" dirty="0" smtClean="0"/>
              <a:t> world Wellcome ended up being more accurate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9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data science teams strive</a:t>
            </a:r>
            <a:r>
              <a:rPr lang="en-US" baseline="0" dirty="0" smtClean="0"/>
              <a:t> to create demand for their work which is hard.</a:t>
            </a:r>
          </a:p>
          <a:p>
            <a:r>
              <a:rPr lang="en-US" baseline="0" dirty="0" smtClean="0"/>
              <a:t>If possible you can supply a solution for a problem that already has demand like we did for WSF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4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main teams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Analytics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Software</a:t>
            </a:r>
            <a:r>
              <a:rPr lang="en-US" baseline="0" dirty="0" smtClean="0"/>
              <a:t> engineers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Data scientists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0" indent="0">
              <a:buFont typeface="Arial" charset="0"/>
              <a:buNone/>
            </a:pPr>
            <a:r>
              <a:rPr lang="en-US" baseline="0" dirty="0" smtClean="0"/>
              <a:t>But also a user researcher and partnership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8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Manual approach is </a:t>
            </a:r>
            <a:r>
              <a:rPr lang="en-US" baseline="0" dirty="0" smtClean="0"/>
              <a:t>infeasible from the get 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6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Scrape pdfs from policy organizations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Find references if any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Split references</a:t>
            </a:r>
            <a:r>
              <a:rPr lang="en-US" baseline="0" dirty="0" smtClean="0"/>
              <a:t> section into individual references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Parse individual references to extract title, journal, author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At the same time we pull publications from external providers such as Uber or EPMC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And finally match them together using titles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These matched references end up in our data warehouse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And finally to </a:t>
            </a:r>
            <a:r>
              <a:rPr lang="en-US" baseline="0" dirty="0" err="1" smtClean="0"/>
              <a:t>Tableua</a:t>
            </a:r>
            <a:r>
              <a:rPr lang="en-US" baseline="0" dirty="0" smtClean="0"/>
              <a:t> so business people can access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8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idea is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Empty search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Go to all pages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Go to all documents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Download pdf</a:t>
            </a:r>
          </a:p>
          <a:p>
            <a:pPr marL="0" indent="0">
              <a:buFont typeface="Arial" charset="0"/>
              <a:buNone/>
            </a:pPr>
            <a:r>
              <a:rPr lang="en-US" baseline="0" dirty="0" smtClean="0"/>
              <a:t>We use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err="1" smtClean="0"/>
              <a:t>Scrapy</a:t>
            </a: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Weekly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is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Split document to headers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Look for header titles like References, Bibliography </a:t>
            </a:r>
            <a:r>
              <a:rPr lang="en-US" baseline="0" dirty="0" err="1" smtClean="0"/>
              <a:t>etc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74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 smtClean="0"/>
              <a:t>We</a:t>
            </a:r>
            <a:r>
              <a:rPr lang="en-US" baseline="0" dirty="0" smtClean="0"/>
              <a:t> s</a:t>
            </a:r>
            <a:r>
              <a:rPr lang="en-US" dirty="0" smtClean="0"/>
              <a:t>plit using</a:t>
            </a:r>
            <a:r>
              <a:rPr lang="en-US" baseline="0" dirty="0" smtClean="0"/>
              <a:t> a custom regex that </a:t>
            </a:r>
            <a:r>
              <a:rPr lang="en-US" baseline="0" dirty="0" err="1" smtClean="0"/>
              <a:t>utlises</a:t>
            </a:r>
            <a:r>
              <a:rPr lang="en-US" baseline="0" dirty="0" smtClean="0"/>
              <a:t> the common structure of references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Numbered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Bullet points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Tabs before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 userDrawn="1"/>
        </p:nvSpPr>
        <p:spPr>
          <a:xfrm>
            <a:off x="626269" y="3034133"/>
            <a:ext cx="10605668" cy="31329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7200" b="1" kern="1200" spc="-50" baseline="0">
                <a:solidFill>
                  <a:srgbClr val="FFFFFF"/>
                </a:solidFill>
                <a:latin typeface="+mn-lt"/>
                <a:ea typeface="+mj-ea"/>
                <a:cs typeface="Wellcome Bold"/>
              </a:defRPr>
            </a:lvl1pPr>
          </a:lstStyle>
          <a:p>
            <a:pPr algn="l"/>
            <a:r>
              <a:rPr lang="en-US" sz="1800" b="0" dirty="0"/>
              <a:t>Is it important that the full Wellcome branding (including our new font) shows in your presentation?</a:t>
            </a:r>
            <a:endParaRPr lang="en-GB" sz="1800" b="0" dirty="0"/>
          </a:p>
          <a:p>
            <a:pPr algn="l"/>
            <a:r>
              <a:rPr lang="en-GB" sz="1800" b="0" dirty="0"/>
              <a:t> </a:t>
            </a:r>
          </a:p>
          <a:p>
            <a:pPr algn="l"/>
            <a:r>
              <a:rPr lang="en-US" sz="1800" b="0" dirty="0"/>
              <a:t>If not, choose this ‘Arial’ template, which will only use the Arial system font. </a:t>
            </a:r>
            <a:endParaRPr lang="en-GB" sz="1800" b="0" dirty="0"/>
          </a:p>
          <a:p>
            <a:pPr algn="l"/>
            <a:r>
              <a:rPr lang="en-US" sz="1800" b="0" dirty="0"/>
              <a:t> </a:t>
            </a:r>
            <a:endParaRPr lang="en-GB" sz="1800" b="0" dirty="0"/>
          </a:p>
          <a:p>
            <a:pPr algn="l"/>
            <a:r>
              <a:rPr lang="en-US" sz="1800" b="0" dirty="0"/>
              <a:t>This font will always display, whether you are presenting inside or outside the Wellcome building.</a:t>
            </a:r>
            <a:endParaRPr lang="en-GB" sz="1800" b="0" dirty="0"/>
          </a:p>
          <a:p>
            <a:pPr algn="l"/>
            <a:r>
              <a:rPr lang="en-GB" sz="1800" b="0" dirty="0"/>
              <a:t> </a:t>
            </a:r>
          </a:p>
          <a:p>
            <a:pPr algn="l"/>
            <a:r>
              <a:rPr lang="en-US" sz="1800" b="0" dirty="0"/>
              <a:t>If having full Wellcome branding is important to your presentation, please choose the ‘Fully branded’ template, which includes the Wellcome Bold font and instructions for optimal use.</a:t>
            </a:r>
            <a:endParaRPr lang="en-GB" sz="1800" b="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0808622" y="5680180"/>
            <a:ext cx="896016" cy="903183"/>
          </a:xfrm>
          <a:prstGeom prst="rect">
            <a:avLst/>
          </a:prstGeom>
          <a:solidFill>
            <a:srgbClr val="FF0F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26269" y="448811"/>
            <a:ext cx="10452101" cy="22483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FFFF"/>
                </a:solidFill>
              </a:rPr>
              <a:t>Please read this before you begin</a:t>
            </a:r>
            <a:endParaRPr lang="en-GB" sz="72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9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break (Avocado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622301"/>
            <a:ext cx="10452101" cy="4932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7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This is where a section title goes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2038" y="6105526"/>
            <a:ext cx="495300" cy="49530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2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break (Amber Ale)">
    <p:bg>
      <p:bgPr>
        <a:solidFill>
          <a:srgbClr val="F07E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622301"/>
            <a:ext cx="10452101" cy="4932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7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This is where a section title goes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2038" y="6105526"/>
            <a:ext cx="495300" cy="495300"/>
          </a:xfrm>
          <a:prstGeom prst="rect">
            <a:avLst/>
          </a:prstGeom>
          <a:solidFill>
            <a:srgbClr val="F07E0A"/>
          </a:solidFill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242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break (Runny Yolk)">
    <p:bg>
      <p:bgPr>
        <a:solidFill>
          <a:srgbClr val="FE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622301"/>
            <a:ext cx="10452101" cy="4932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7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This is where a section title goes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2038" y="6105526"/>
            <a:ext cx="495300" cy="495300"/>
          </a:xfrm>
          <a:prstGeom prst="rect">
            <a:avLst/>
          </a:prstGeom>
          <a:solidFill>
            <a:srgbClr val="FEC200"/>
          </a:solidFill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7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break (Rare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622301"/>
            <a:ext cx="10452101" cy="4932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7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This is where a section title goes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2038" y="6105526"/>
            <a:ext cx="495300" cy="4953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02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break (Brogues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622301"/>
            <a:ext cx="10452101" cy="4932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7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This is where a section title goes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2038" y="6105526"/>
            <a:ext cx="495300" cy="4953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59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+Content (2x Co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649549"/>
            <a:ext cx="10457658" cy="1096963"/>
          </a:xfrm>
        </p:spPr>
        <p:txBody>
          <a:bodyPr anchor="ctr">
            <a:normAutofit/>
          </a:bodyPr>
          <a:lstStyle>
            <a:lvl1pPr>
              <a:defRPr sz="6000" baseline="0">
                <a:solidFill>
                  <a:srgbClr val="60BFCE"/>
                </a:solidFill>
              </a:defRPr>
            </a:lvl1pPr>
          </a:lstStyle>
          <a:p>
            <a:r>
              <a:rPr lang="en-US" dirty="0"/>
              <a:t>2 columns title</a:t>
            </a:r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0712" y="2121777"/>
            <a:ext cx="10440987" cy="469023"/>
          </a:xfrm>
        </p:spPr>
        <p:txBody>
          <a:bodyPr anchor="t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Font typeface="Arial"/>
              <a:buNone/>
              <a:defRPr sz="3000" b="1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Subheading if needed (keep to one line)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0712" y="2794000"/>
            <a:ext cx="5050699" cy="419100"/>
          </a:xfrm>
        </p:spPr>
        <p:txBody>
          <a:bodyPr anchor="ctr">
            <a:noAutofit/>
          </a:bodyPr>
          <a:lstStyle>
            <a:lvl1pPr>
              <a:defRPr sz="2400" b="1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Heading goes here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05579" y="2794000"/>
            <a:ext cx="5056119" cy="419100"/>
          </a:xfrm>
        </p:spPr>
        <p:txBody>
          <a:bodyPr anchor="ctr">
            <a:noAutofit/>
          </a:bodyPr>
          <a:lstStyle>
            <a:lvl1pPr>
              <a:defRPr sz="2400" b="1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Points to remember: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0712" y="3371850"/>
            <a:ext cx="5050699" cy="2663826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17"/>
          </p:nvPr>
        </p:nvSpPr>
        <p:spPr>
          <a:xfrm>
            <a:off x="6005580" y="3371849"/>
            <a:ext cx="5072790" cy="266382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</a:defRPr>
            </a:lvl1pPr>
            <a:lvl2pPr marL="742950" indent="-285750"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4pPr>
            <a:lvl5pPr marL="2057400" indent="-228600"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84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Quote (Bora Bora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570538" y="787401"/>
            <a:ext cx="563562" cy="3962398"/>
            <a:chOff x="5464969" y="850901"/>
            <a:chExt cx="774700" cy="4373862"/>
          </a:xfrm>
        </p:grpSpPr>
        <p:sp>
          <p:nvSpPr>
            <p:cNvPr id="2" name="Rectangle 1"/>
            <p:cNvSpPr/>
            <p:nvPr userDrawn="1"/>
          </p:nvSpPr>
          <p:spPr>
            <a:xfrm>
              <a:off x="5464969" y="850901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64969" y="5066013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1308100"/>
            <a:ext cx="10452101" cy="28663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7200" b="1" u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“This is where a nice bold quote goes”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5253038"/>
            <a:ext cx="10452100" cy="673672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Attributed to…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172700" y="6083300"/>
            <a:ext cx="1531938" cy="500063"/>
          </a:xfrm>
          <a:prstGeom prst="rect">
            <a:avLst/>
          </a:prstGeom>
          <a:solidFill>
            <a:srgbClr val="60BF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70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Quote (Avocado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570538" y="787401"/>
            <a:ext cx="563562" cy="3962398"/>
            <a:chOff x="5464969" y="850901"/>
            <a:chExt cx="774700" cy="4373862"/>
          </a:xfrm>
        </p:grpSpPr>
        <p:sp>
          <p:nvSpPr>
            <p:cNvPr id="2" name="Rectangle 1"/>
            <p:cNvSpPr/>
            <p:nvPr userDrawn="1"/>
          </p:nvSpPr>
          <p:spPr>
            <a:xfrm>
              <a:off x="5464969" y="850901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64969" y="5066013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1308100"/>
            <a:ext cx="10452101" cy="28663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7200" b="1" u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“This is where a nice bold quote goes”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5253038"/>
            <a:ext cx="10452100" cy="673672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Attributed to…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172700" y="6083300"/>
            <a:ext cx="1531938" cy="5000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07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Quote (Amber Ale)">
    <p:bg>
      <p:bgPr>
        <a:solidFill>
          <a:srgbClr val="F07E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570538" y="787401"/>
            <a:ext cx="563562" cy="3962398"/>
            <a:chOff x="5464969" y="850901"/>
            <a:chExt cx="774700" cy="4373862"/>
          </a:xfrm>
        </p:grpSpPr>
        <p:sp>
          <p:nvSpPr>
            <p:cNvPr id="2" name="Rectangle 1"/>
            <p:cNvSpPr/>
            <p:nvPr userDrawn="1"/>
          </p:nvSpPr>
          <p:spPr>
            <a:xfrm>
              <a:off x="5464969" y="850901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64969" y="5066013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1308100"/>
            <a:ext cx="10452101" cy="28663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7200" b="1" u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“This is where a nice bold quote goes”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5253038"/>
            <a:ext cx="10452100" cy="673672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Attributed to…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498138" y="6083300"/>
            <a:ext cx="1206500" cy="500063"/>
          </a:xfrm>
          <a:prstGeom prst="rect">
            <a:avLst/>
          </a:prstGeom>
          <a:solidFill>
            <a:srgbClr val="F07E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25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Facts+stats (Runny Yolk)">
    <p:bg>
      <p:bgPr>
        <a:solidFill>
          <a:srgbClr val="FE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1308100"/>
            <a:ext cx="10452101" cy="28663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7200" b="1" u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Facts and stats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5253038"/>
            <a:ext cx="10452100" cy="673672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Attributed to…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172700" y="6083300"/>
            <a:ext cx="1531938" cy="500063"/>
          </a:xfrm>
          <a:prstGeom prst="rect">
            <a:avLst/>
          </a:prstGeom>
          <a:solidFill>
            <a:srgbClr val="FEC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9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Bora Bor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223500" y="5956300"/>
            <a:ext cx="1481138" cy="627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5192713"/>
            <a:ext cx="10452100" cy="9271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Joe </a:t>
            </a:r>
            <a:r>
              <a:rPr lang="en-GB" dirty="0" err="1"/>
              <a:t>Bloggs</a:t>
            </a:r>
            <a:r>
              <a:rPr lang="en-GB" dirty="0"/>
              <a:t>, June 27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1881319"/>
            <a:ext cx="10457657" cy="1293681"/>
          </a:xfrm>
        </p:spPr>
        <p:txBody>
          <a:bodyPr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3543300"/>
            <a:ext cx="10452100" cy="685800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0"/>
            <a:ext cx="1565275" cy="15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45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Facts+stats (Rare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1308100"/>
            <a:ext cx="10452101" cy="28663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7200" b="1" u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Facts and stats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5253038"/>
            <a:ext cx="10452100" cy="673672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Attributed to…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172700" y="6083300"/>
            <a:ext cx="1531938" cy="50006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5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Facts+stats (Brogues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1308100"/>
            <a:ext cx="10452101" cy="28663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7200" b="1" u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Facts and stats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5253038"/>
            <a:ext cx="10452100" cy="673672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Attributed to…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172700" y="6083300"/>
            <a:ext cx="1531938" cy="5000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87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49549"/>
            <a:ext cx="10452101" cy="1096963"/>
          </a:xfrm>
        </p:spPr>
        <p:txBody>
          <a:bodyPr anchor="ctr">
            <a:normAutofit/>
          </a:bodyPr>
          <a:lstStyle>
            <a:lvl1pPr>
              <a:defRPr sz="6000" baseline="0">
                <a:solidFill>
                  <a:srgbClr val="60BFCE"/>
                </a:solidFill>
              </a:defRPr>
            </a:lvl1pPr>
          </a:lstStyle>
          <a:p>
            <a:r>
              <a:rPr lang="en-US" dirty="0"/>
              <a:t>Text &amp; 1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26269" y="2561867"/>
            <a:ext cx="5410200" cy="3473808"/>
          </a:xfrm>
          <a:noFill/>
        </p:spPr>
        <p:txBody>
          <a:bodyPr anchor="ctr">
            <a:normAutofit/>
          </a:bodyPr>
          <a:lstStyle>
            <a:lvl1pPr algn="ctr"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387308" y="3003649"/>
            <a:ext cx="4691062" cy="3032027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81752" y="2477134"/>
            <a:ext cx="4696618" cy="369332"/>
          </a:xfrm>
        </p:spPr>
        <p:txBody>
          <a:bodyPr wrap="square" anchor="b">
            <a:noAutofit/>
          </a:bodyPr>
          <a:lstStyle>
            <a:lvl1pPr>
              <a:defRPr sz="2400" b="1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Heading goes here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39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xt+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49549"/>
            <a:ext cx="10452101" cy="1096963"/>
          </a:xfrm>
        </p:spPr>
        <p:txBody>
          <a:bodyPr anchor="ctr">
            <a:normAutofit/>
          </a:bodyPr>
          <a:lstStyle>
            <a:lvl1pPr>
              <a:defRPr sz="6000" baseline="0">
                <a:solidFill>
                  <a:srgbClr val="60BFCE"/>
                </a:solidFill>
              </a:defRPr>
            </a:lvl1pPr>
          </a:lstStyle>
          <a:p>
            <a:r>
              <a:rPr lang="en-US" dirty="0"/>
              <a:t>Text &amp; 2 images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84841" y="2561867"/>
            <a:ext cx="2526849" cy="3473808"/>
          </a:xfrm>
          <a:noFill/>
        </p:spPr>
        <p:txBody>
          <a:bodyPr anchor="ctr">
            <a:normAutofit/>
          </a:bodyPr>
          <a:lstStyle>
            <a:lvl1pPr algn="ctr">
              <a:defRPr sz="2000" baseline="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551521" y="2561867"/>
            <a:ext cx="2526849" cy="3473808"/>
          </a:xfrm>
          <a:noFill/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31825" y="3003649"/>
            <a:ext cx="4691062" cy="3032027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2477134"/>
            <a:ext cx="4696618" cy="369332"/>
          </a:xfrm>
        </p:spPr>
        <p:txBody>
          <a:bodyPr wrap="square" anchor="b">
            <a:noAutofit/>
          </a:bodyPr>
          <a:lstStyle>
            <a:lvl1pPr>
              <a:defRPr sz="2400" b="1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Heading goes here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39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6268" y="584200"/>
            <a:ext cx="5050632" cy="5451475"/>
          </a:xfrm>
          <a:noFill/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027738" y="584200"/>
            <a:ext cx="5050632" cy="5451475"/>
          </a:xfrm>
          <a:noFill/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85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Full bleed image">
    <p:bg>
      <p:bgPr>
        <a:solidFill>
          <a:srgbClr val="60B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1704638" cy="6583363"/>
          </a:xfrm>
          <a:noFill/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FFEB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icon to add full bleed image</a:t>
            </a:r>
          </a:p>
        </p:txBody>
      </p:sp>
    </p:spTree>
    <p:extLst>
      <p:ext uri="{BB962C8B-B14F-4D97-AF65-F5344CB8AC3E}">
        <p14:creationId xmlns:p14="http://schemas.microsoft.com/office/powerpoint/2010/main" val="2955612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ext+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49549"/>
            <a:ext cx="10452101" cy="1096963"/>
          </a:xfrm>
        </p:spPr>
        <p:txBody>
          <a:bodyPr anchor="ctr">
            <a:normAutofit/>
          </a:bodyPr>
          <a:lstStyle>
            <a:lvl1pPr>
              <a:defRPr sz="6000" baseline="0">
                <a:solidFill>
                  <a:srgbClr val="60BFCE"/>
                </a:solidFill>
              </a:defRPr>
            </a:lvl1pPr>
          </a:lstStyle>
          <a:p>
            <a:r>
              <a:rPr lang="en-US" dirty="0"/>
              <a:t>Text + video</a:t>
            </a:r>
          </a:p>
        </p:txBody>
      </p:sp>
      <p:sp>
        <p:nvSpPr>
          <p:cNvPr id="11" name="Media Placeholder 2"/>
          <p:cNvSpPr>
            <a:spLocks noGrp="1"/>
          </p:cNvSpPr>
          <p:nvPr>
            <p:ph type="media" sz="quarter" idx="18" hasCustomPrompt="1"/>
          </p:nvPr>
        </p:nvSpPr>
        <p:spPr>
          <a:xfrm>
            <a:off x="626269" y="2561867"/>
            <a:ext cx="5410200" cy="3241675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to add 16.9 Video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387308" y="3003649"/>
            <a:ext cx="4691062" cy="3032027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81752" y="2477134"/>
            <a:ext cx="4696618" cy="369332"/>
          </a:xfrm>
        </p:spPr>
        <p:txBody>
          <a:bodyPr wrap="square" anchor="b">
            <a:noAutofit/>
          </a:bodyPr>
          <a:lstStyle>
            <a:lvl1pPr>
              <a:defRPr sz="2400" b="1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Heading goes here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44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Full screen vide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2"/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0"/>
            <a:ext cx="11704638" cy="6583861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16.9 Video</a:t>
            </a:r>
          </a:p>
        </p:txBody>
      </p:sp>
    </p:spTree>
    <p:extLst>
      <p:ext uri="{BB962C8B-B14F-4D97-AF65-F5344CB8AC3E}">
        <p14:creationId xmlns:p14="http://schemas.microsoft.com/office/powerpoint/2010/main" val="3420995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hart+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777898"/>
            <a:ext cx="10452101" cy="738664"/>
          </a:xfrm>
        </p:spPr>
        <p:txBody>
          <a:bodyPr anchor="ctr">
            <a:spAutoFit/>
          </a:bodyPr>
          <a:lstStyle>
            <a:lvl1pPr>
              <a:tabLst>
                <a:tab pos="2159000" algn="l"/>
              </a:tabLst>
              <a:defRPr sz="4800" baseline="0">
                <a:solidFill>
                  <a:srgbClr val="60BFCE"/>
                </a:solidFill>
              </a:defRPr>
            </a:lvl1pPr>
          </a:lstStyle>
          <a:p>
            <a:r>
              <a:rPr lang="en-US" dirty="0"/>
              <a:t>Chart &amp; text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2006903"/>
            <a:ext cx="6261469" cy="307777"/>
          </a:xfrm>
        </p:spPr>
        <p:txBody>
          <a:bodyPr wrap="square" anchor="ctr">
            <a:spAutoFit/>
          </a:bodyPr>
          <a:lstStyle>
            <a:lvl1pPr algn="ctr"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20pt Heading goes here</a:t>
            </a:r>
          </a:p>
        </p:txBody>
      </p:sp>
      <p:sp>
        <p:nvSpPr>
          <p:cNvPr id="36" name="Chart Placeholder 2"/>
          <p:cNvSpPr>
            <a:spLocks noGrp="1"/>
          </p:cNvSpPr>
          <p:nvPr>
            <p:ph type="chart" sz="quarter" idx="20"/>
          </p:nvPr>
        </p:nvSpPr>
        <p:spPr>
          <a:xfrm>
            <a:off x="627063" y="2477134"/>
            <a:ext cx="6261469" cy="3550604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7226300" y="2477134"/>
            <a:ext cx="3852069" cy="369332"/>
          </a:xfrm>
        </p:spPr>
        <p:txBody>
          <a:bodyPr wrap="square" anchor="b">
            <a:noAutofit/>
          </a:bodyPr>
          <a:lstStyle>
            <a:lvl1pPr>
              <a:defRPr sz="2400" b="1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Heading goes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226300" y="3003649"/>
            <a:ext cx="3852070" cy="3032027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5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777898"/>
            <a:ext cx="10452101" cy="738664"/>
          </a:xfrm>
        </p:spPr>
        <p:txBody>
          <a:bodyPr anchor="ctr">
            <a:spAutoFit/>
          </a:bodyPr>
          <a:lstStyle>
            <a:lvl1pPr>
              <a:tabLst>
                <a:tab pos="2159000" algn="l"/>
              </a:tabLst>
              <a:defRPr sz="4800" baseline="0">
                <a:solidFill>
                  <a:srgbClr val="60BFCE"/>
                </a:solidFill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2006903"/>
            <a:ext cx="10451307" cy="307777"/>
          </a:xfrm>
        </p:spPr>
        <p:txBody>
          <a:bodyPr wrap="square" anchor="ctr">
            <a:spAutoFit/>
          </a:bodyPr>
          <a:lstStyle>
            <a:lvl1pPr algn="ctr"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20pt Heading goes here</a:t>
            </a:r>
          </a:p>
        </p:txBody>
      </p:sp>
      <p:sp>
        <p:nvSpPr>
          <p:cNvPr id="36" name="Chart Placeholder 2"/>
          <p:cNvSpPr>
            <a:spLocks noGrp="1"/>
          </p:cNvSpPr>
          <p:nvPr>
            <p:ph type="chart" sz="quarter" idx="20"/>
          </p:nvPr>
        </p:nvSpPr>
        <p:spPr>
          <a:xfrm>
            <a:off x="627063" y="2477134"/>
            <a:ext cx="10451307" cy="3550604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Avocad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185400" y="5956300"/>
            <a:ext cx="1519238" cy="627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5192713"/>
            <a:ext cx="10452100" cy="9271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Joe </a:t>
            </a:r>
            <a:r>
              <a:rPr lang="en-GB" dirty="0" err="1"/>
              <a:t>Bloggs</a:t>
            </a:r>
            <a:r>
              <a:rPr lang="en-GB" dirty="0"/>
              <a:t>, June 27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0"/>
            <a:ext cx="1565275" cy="1565275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1881319"/>
            <a:ext cx="10457657" cy="1293681"/>
          </a:xfrm>
        </p:spPr>
        <p:txBody>
          <a:bodyPr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3543300"/>
            <a:ext cx="10452100" cy="685800"/>
          </a:xfrm>
        </p:spPr>
        <p:txBody>
          <a:bodyPr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51623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harts: 2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777898"/>
            <a:ext cx="10452101" cy="738664"/>
          </a:xfrm>
        </p:spPr>
        <p:txBody>
          <a:bodyPr anchor="ctr">
            <a:spAutoFit/>
          </a:bodyPr>
          <a:lstStyle>
            <a:lvl1pPr>
              <a:tabLst>
                <a:tab pos="2159000" algn="l"/>
              </a:tabLst>
              <a:defRPr sz="4800" baseline="0">
                <a:solidFill>
                  <a:srgbClr val="60BFCE"/>
                </a:solidFill>
              </a:defRPr>
            </a:lvl1pPr>
          </a:lstStyle>
          <a:p>
            <a:r>
              <a:rPr lang="en-US" dirty="0"/>
              <a:t>Charts: 2x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20713" y="1871761"/>
            <a:ext cx="5086128" cy="307777"/>
          </a:xfrm>
        </p:spPr>
        <p:txBody>
          <a:bodyPr wrap="square" anchor="ctr">
            <a:spAutoFit/>
          </a:bodyPr>
          <a:lstStyle>
            <a:lvl1pPr algn="ctr">
              <a:defRPr sz="2000" b="1">
                <a:solidFill>
                  <a:srgbClr val="003170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20pt Heading goes here</a:t>
            </a:r>
          </a:p>
        </p:txBody>
      </p:sp>
      <p:sp>
        <p:nvSpPr>
          <p:cNvPr id="36" name="Chart Placeholder 2"/>
          <p:cNvSpPr>
            <a:spLocks noGrp="1"/>
          </p:cNvSpPr>
          <p:nvPr>
            <p:ph type="chart" sz="quarter" idx="20"/>
          </p:nvPr>
        </p:nvSpPr>
        <p:spPr>
          <a:xfrm>
            <a:off x="627064" y="2314575"/>
            <a:ext cx="5081239" cy="3349625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990780" y="1871761"/>
            <a:ext cx="5086128" cy="307777"/>
          </a:xfrm>
        </p:spPr>
        <p:txBody>
          <a:bodyPr wrap="square" anchor="ctr">
            <a:spAutoFit/>
          </a:bodyPr>
          <a:lstStyle>
            <a:lvl1pPr algn="ctr">
              <a:defRPr sz="2000" b="1">
                <a:solidFill>
                  <a:srgbClr val="003170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20pt Heading goes here</a:t>
            </a:r>
          </a:p>
        </p:txBody>
      </p:sp>
      <p:sp>
        <p:nvSpPr>
          <p:cNvPr id="18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5997131" y="2314575"/>
            <a:ext cx="5081239" cy="3349625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6269" y="5786561"/>
            <a:ext cx="5082034" cy="249114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000" baseline="0">
                <a:solidFill>
                  <a:srgbClr val="003170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20pt Body text here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997131" y="5786561"/>
            <a:ext cx="5082034" cy="249114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000" baseline="0">
                <a:solidFill>
                  <a:srgbClr val="003170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20pt Body text here</a:t>
            </a: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93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430462" y="6035675"/>
            <a:ext cx="1274176" cy="5476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269" y="2346391"/>
            <a:ext cx="10452101" cy="189058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1704638" cy="6583363"/>
          </a:xfrm>
          <a:noFill/>
        </p:spPr>
        <p:txBody>
          <a:bodyPr tIns="1620000" anchor="t">
            <a:normAutofit/>
          </a:bodyPr>
          <a:lstStyle>
            <a:lvl1pPr algn="ctr">
              <a:defRPr sz="2800" baseline="0">
                <a:solidFill>
                  <a:srgbClr val="FFEB0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icon to add image. Then send to back to see titles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4673600"/>
            <a:ext cx="10452100" cy="1362075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@</a:t>
            </a:r>
            <a:r>
              <a:rPr lang="en-GB" dirty="0" err="1"/>
              <a:t>twittername</a:t>
            </a:r>
            <a:endParaRPr lang="en-GB" dirty="0"/>
          </a:p>
          <a:p>
            <a:pPr lvl="0"/>
            <a:r>
              <a:rPr lang="en-GB" dirty="0" err="1"/>
              <a:t>linkedin.com</a:t>
            </a:r>
            <a:r>
              <a:rPr lang="en-GB" dirty="0"/>
              <a:t>/</a:t>
            </a:r>
            <a:r>
              <a:rPr lang="en-GB" dirty="0" err="1"/>
              <a:t>yourname</a:t>
            </a:r>
            <a:endParaRPr lang="en-GB" dirty="0"/>
          </a:p>
          <a:p>
            <a:pPr lvl="0"/>
            <a:r>
              <a:rPr lang="en-GB" dirty="0" err="1"/>
              <a:t>email@wellcome.ac.uk</a:t>
            </a:r>
            <a:endParaRPr lang="en-US" dirty="0"/>
          </a:p>
        </p:txBody>
      </p:sp>
      <p:pic>
        <p:nvPicPr>
          <p:cNvPr id="5" name="Picture 4" descr="Wellcome Logo+strap.png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82" y="0"/>
            <a:ext cx="1565275" cy="15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1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Amber Al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185400" y="5956300"/>
            <a:ext cx="1519238" cy="627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5192713"/>
            <a:ext cx="10452100" cy="9271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Joe </a:t>
            </a:r>
            <a:r>
              <a:rPr lang="en-GB" dirty="0" err="1"/>
              <a:t>Bloggs</a:t>
            </a:r>
            <a:r>
              <a:rPr lang="en-GB" dirty="0"/>
              <a:t>, June 27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0"/>
            <a:ext cx="1565275" cy="1565275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1881319"/>
            <a:ext cx="10457657" cy="1293681"/>
          </a:xfrm>
        </p:spPr>
        <p:txBody>
          <a:bodyPr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3543300"/>
            <a:ext cx="10452100" cy="685800"/>
          </a:xfrm>
        </p:spPr>
        <p:txBody>
          <a:bodyPr anchor="t"/>
          <a:lstStyle>
            <a:lvl1pPr>
              <a:defRPr>
                <a:solidFill>
                  <a:srgbClr val="F07E0A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40590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(Runny Yol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185400" y="5956300"/>
            <a:ext cx="1519238" cy="627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Wellcome Logo+strap.png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0"/>
            <a:ext cx="1565275" cy="156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0"/>
            <a:ext cx="1565275" cy="156527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5192713"/>
            <a:ext cx="10452100" cy="9271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Joe </a:t>
            </a:r>
            <a:r>
              <a:rPr lang="en-GB" dirty="0" err="1"/>
              <a:t>Bloggs</a:t>
            </a:r>
            <a:r>
              <a:rPr lang="en-GB" dirty="0"/>
              <a:t>, June 27</a:t>
            </a:r>
            <a:endParaRPr lang="en-US" dirty="0"/>
          </a:p>
        </p:txBody>
      </p:sp>
      <p:sp>
        <p:nvSpPr>
          <p:cNvPr id="11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1881319"/>
            <a:ext cx="10457657" cy="1293681"/>
          </a:xfrm>
        </p:spPr>
        <p:txBody>
          <a:bodyPr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3543300"/>
            <a:ext cx="10452100" cy="685800"/>
          </a:xfrm>
        </p:spPr>
        <p:txBody>
          <a:bodyPr anchor="t"/>
          <a:lstStyle>
            <a:lvl1pPr>
              <a:defRPr>
                <a:solidFill>
                  <a:srgbClr val="FEC200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58493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(Rar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185400" y="5956300"/>
            <a:ext cx="1519238" cy="627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Wellcome Logo+strap.png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0"/>
            <a:ext cx="1565275" cy="156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0"/>
            <a:ext cx="1565275" cy="156527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5192713"/>
            <a:ext cx="10452100" cy="9271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Joe </a:t>
            </a:r>
            <a:r>
              <a:rPr lang="en-GB" dirty="0" err="1"/>
              <a:t>Bloggs</a:t>
            </a:r>
            <a:r>
              <a:rPr lang="en-GB" dirty="0"/>
              <a:t>, June 27</a:t>
            </a:r>
            <a:endParaRPr lang="en-US" dirty="0"/>
          </a:p>
        </p:txBody>
      </p:sp>
      <p:sp>
        <p:nvSpPr>
          <p:cNvPr id="11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1881319"/>
            <a:ext cx="10457657" cy="1293681"/>
          </a:xfrm>
        </p:spPr>
        <p:txBody>
          <a:bodyPr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3543300"/>
            <a:ext cx="10452100" cy="685800"/>
          </a:xfrm>
        </p:spPr>
        <p:txBody>
          <a:bodyPr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92706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49549"/>
            <a:ext cx="10452101" cy="1096963"/>
          </a:xfrm>
        </p:spPr>
        <p:txBody>
          <a:bodyPr anchor="ctr">
            <a:normAutofit/>
          </a:bodyPr>
          <a:lstStyle>
            <a:lvl1pPr>
              <a:defRPr sz="6000" baseline="0">
                <a:solidFill>
                  <a:srgbClr val="60BFCE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626267" y="2121777"/>
            <a:ext cx="10452103" cy="391389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Font typeface="Arial"/>
              <a:buNone/>
              <a:defRPr sz="2400">
                <a:solidFill>
                  <a:schemeClr val="tx1"/>
                </a:solidFill>
              </a:defRPr>
            </a:lvl1pPr>
            <a:lvl2pPr marL="742950" indent="-285750">
              <a:spcBef>
                <a:spcPts val="8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4pPr>
            <a:lvl5pPr marL="20574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break (Bora Bora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622301"/>
            <a:ext cx="10452101" cy="4932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7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This is where a section title goes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2038" y="6105526"/>
            <a:ext cx="495300" cy="4953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2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26269" y="1741619"/>
            <a:ext cx="10452101" cy="10969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dirty="0"/>
              <a:t>Short, active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26269" y="2838582"/>
            <a:ext cx="10452100" cy="6824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lvl="0"/>
            <a:r>
              <a:rPr lang="en-GB" dirty="0"/>
              <a:t>Slightly more detailed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3">
            <a:duotone>
              <a:prstClr val="black"/>
              <a:srgbClr val="009BB2">
                <a:tint val="45000"/>
                <a:satMod val="400000"/>
              </a:srgbClr>
            </a:duotone>
            <a:lum bright="-20000" contrast="-20000"/>
          </a:blip>
          <a:stretch>
            <a:fillRect/>
          </a:stretch>
        </p:blipFill>
        <p:spPr>
          <a:xfrm>
            <a:off x="11222038" y="6105526"/>
            <a:ext cx="495300" cy="495300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726738" y="6164263"/>
            <a:ext cx="4953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0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27" r:id="rId2"/>
    <p:sldLayoutId id="2147483777" r:id="rId3"/>
    <p:sldLayoutId id="2147483778" r:id="rId4"/>
    <p:sldLayoutId id="2147483779" r:id="rId5"/>
    <p:sldLayoutId id="2147483780" r:id="rId6"/>
    <p:sldLayoutId id="2147483728" r:id="rId7"/>
    <p:sldLayoutId id="2147483729" r:id="rId8"/>
    <p:sldLayoutId id="2147483762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34" r:id="rId15"/>
    <p:sldLayoutId id="2147483764" r:id="rId16"/>
    <p:sldLayoutId id="2147483772" r:id="rId17"/>
    <p:sldLayoutId id="2147483774" r:id="rId18"/>
    <p:sldLayoutId id="2147483773" r:id="rId19"/>
    <p:sldLayoutId id="2147483775" r:id="rId20"/>
    <p:sldLayoutId id="2147483776" r:id="rId21"/>
    <p:sldLayoutId id="2147483737" r:id="rId22"/>
    <p:sldLayoutId id="2147483738" r:id="rId23"/>
    <p:sldLayoutId id="2147483743" r:id="rId24"/>
    <p:sldLayoutId id="2147483744" r:id="rId25"/>
    <p:sldLayoutId id="2147483766" r:id="rId26"/>
    <p:sldLayoutId id="2147483746" r:id="rId27"/>
    <p:sldLayoutId id="2147483747" r:id="rId28"/>
    <p:sldLayoutId id="2147483781" r:id="rId29"/>
    <p:sldLayoutId id="2147483751" r:id="rId30"/>
    <p:sldLayoutId id="2147483761" r:id="rId3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GB" sz="7200" b="1" kern="1200" spc="-50" baseline="0" dirty="0" smtClean="0">
          <a:solidFill>
            <a:schemeClr val="accent1"/>
          </a:solidFill>
          <a:latin typeface="+mn-lt"/>
          <a:ea typeface="+mj-ea"/>
          <a:cs typeface="Wellcome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mailto:n.sorros@wellcome.ac.uk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Nick Sorros, </a:t>
            </a:r>
            <a:r>
              <a:rPr lang="en-US" dirty="0" smtClean="0"/>
              <a:t>17</a:t>
            </a:r>
            <a:r>
              <a:rPr lang="en-US" dirty="0" smtClean="0"/>
              <a:t> April 2019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(to fund) Science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Wellcome Data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tool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Ambition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85" y="2414913"/>
            <a:ext cx="3327626" cy="33276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14357335">
            <a:off x="2293704" y="4662544"/>
            <a:ext cx="899421" cy="1213436"/>
            <a:chOff x="1315749" y="2833684"/>
            <a:chExt cx="899421" cy="121343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811867" y="2929467"/>
              <a:ext cx="395111" cy="46848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 rot="17872467">
              <a:off x="1739160" y="3571109"/>
              <a:ext cx="696802" cy="255219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17872467">
              <a:off x="1052204" y="3237396"/>
              <a:ext cx="1154131" cy="346708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315749" y="3799568"/>
              <a:ext cx="578513" cy="10549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5340097" y="2270251"/>
            <a:ext cx="5274266" cy="13184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Health is improved through </a:t>
            </a:r>
            <a:endParaRPr lang="en-US" dirty="0" smtClean="0"/>
          </a:p>
          <a:p>
            <a:pPr algn="ctr"/>
            <a:r>
              <a:rPr lang="en-US" dirty="0" smtClean="0"/>
              <a:t>changes in </a:t>
            </a:r>
            <a:r>
              <a:rPr lang="en-US" dirty="0"/>
              <a:t>policy and practices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155293" y="2961170"/>
            <a:ext cx="2160433" cy="2238625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6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6267" y="3438143"/>
            <a:ext cx="10452103" cy="2597531"/>
          </a:xfrm>
        </p:spPr>
        <p:txBody>
          <a:bodyPr/>
          <a:lstStyle/>
          <a:p>
            <a:pPr marL="457200" indent="-457200">
              <a:buFont typeface="+mj-lt"/>
              <a:buAutoNum type="alphaLcPeriod"/>
            </a:pPr>
            <a:r>
              <a:rPr lang="en-US" dirty="0"/>
              <a:t>Policy and practice are informed by research and </a:t>
            </a:r>
            <a:r>
              <a:rPr lang="en-US" dirty="0" smtClean="0"/>
              <a:t>researchers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/>
                </a:solidFill>
              </a:rPr>
              <a:t>Number of policy cases that reference WT funded </a:t>
            </a:r>
            <a:r>
              <a:rPr lang="en-US" sz="2000" dirty="0" smtClean="0">
                <a:solidFill>
                  <a:schemeClr val="bg2"/>
                </a:solidFill>
              </a:rPr>
              <a:t>research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000" dirty="0" smtClean="0"/>
              <a:t>Number of grantees involved in policy activities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Decision </a:t>
            </a:r>
            <a:r>
              <a:rPr lang="en-US" dirty="0"/>
              <a:t>makers take up Wellcome’s position on policy and </a:t>
            </a:r>
            <a:r>
              <a:rPr lang="en-US" dirty="0" smtClean="0"/>
              <a:t>practice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000" dirty="0" smtClean="0"/>
              <a:t>Number of Wellcome direct interventions aimed to influence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6266" y="2270252"/>
            <a:ext cx="10452103" cy="8265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Health is improved through </a:t>
            </a:r>
            <a:r>
              <a:rPr lang="en-US" dirty="0" smtClean="0">
                <a:solidFill>
                  <a:schemeClr val="bg1"/>
                </a:solidFill>
              </a:rPr>
              <a:t>changes in </a:t>
            </a:r>
            <a:r>
              <a:rPr lang="en-US" dirty="0">
                <a:solidFill>
                  <a:schemeClr val="bg1"/>
                </a:solidFill>
              </a:rPr>
              <a:t>policy and practices</a:t>
            </a:r>
          </a:p>
        </p:txBody>
      </p:sp>
    </p:spTree>
    <p:extLst>
      <p:ext uri="{BB962C8B-B14F-4D97-AF65-F5344CB8AC3E}">
        <p14:creationId xmlns:p14="http://schemas.microsoft.com/office/powerpoint/2010/main" val="14267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0" y="2308845"/>
            <a:ext cx="4733286" cy="3333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Manual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27675" y="2606300"/>
            <a:ext cx="1899109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s-IS" sz="3600" dirty="0" smtClean="0"/>
              <a:t>220.886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293912" y="4074832"/>
            <a:ext cx="302508" cy="201443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3"/>
            <a:endCxn id="6" idx="1"/>
          </p:cNvCxnSpPr>
          <p:nvPr/>
        </p:nvCxnSpPr>
        <p:spPr>
          <a:xfrm flipV="1">
            <a:off x="1596420" y="2929466"/>
            <a:ext cx="5431255" cy="1246088"/>
          </a:xfrm>
          <a:prstGeom prst="line">
            <a:avLst/>
          </a:prstGeom>
          <a:ln w="3175"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Automatic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269" y="2299447"/>
            <a:ext cx="8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WSF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6269" y="2668779"/>
            <a:ext cx="8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6268" y="3487408"/>
            <a:ext cx="89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Gov.uk</a:t>
            </a:r>
            <a:endParaRPr lang="en-US" dirty="0"/>
          </a:p>
        </p:txBody>
      </p:sp>
      <p:cxnSp>
        <p:nvCxnSpPr>
          <p:cNvPr id="10" name="Straight Connector 9"/>
          <p:cNvCxnSpPr>
            <a:endCxn id="8" idx="0"/>
          </p:cNvCxnSpPr>
          <p:nvPr/>
        </p:nvCxnSpPr>
        <p:spPr>
          <a:xfrm>
            <a:off x="1072892" y="3038111"/>
            <a:ext cx="1" cy="449297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rapezoid 11"/>
          <p:cNvSpPr/>
          <p:nvPr/>
        </p:nvSpPr>
        <p:spPr>
          <a:xfrm rot="5400000">
            <a:off x="1714500" y="2912364"/>
            <a:ext cx="1842516" cy="269748"/>
          </a:xfrm>
          <a:prstGeom prst="trapezoid">
            <a:avLst>
              <a:gd name="adj" fmla="val 139479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3"/>
          </p:cNvCxnSpPr>
          <p:nvPr/>
        </p:nvCxnSpPr>
        <p:spPr>
          <a:xfrm>
            <a:off x="1519517" y="2484113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19516" y="2847335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19516" y="3669019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47506" y="3047237"/>
            <a:ext cx="2163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3285834" y="2729859"/>
            <a:ext cx="521029" cy="757549"/>
            <a:chOff x="3285834" y="2729859"/>
            <a:chExt cx="521029" cy="757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834" y="2729859"/>
              <a:ext cx="521029" cy="757549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425844" y="3354905"/>
              <a:ext cx="368719" cy="101773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976206" y="3080366"/>
            <a:ext cx="2163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4330700" y="2729859"/>
            <a:ext cx="508000" cy="757549"/>
            <a:chOff x="4330700" y="2729859"/>
            <a:chExt cx="508000" cy="757549"/>
          </a:xfrm>
        </p:grpSpPr>
        <p:sp>
          <p:nvSpPr>
            <p:cNvPr id="25" name="Rectangle 24"/>
            <p:cNvSpPr/>
            <p:nvPr/>
          </p:nvSpPr>
          <p:spPr>
            <a:xfrm>
              <a:off x="4330700" y="2729859"/>
              <a:ext cx="495300" cy="757549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330700" y="28981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330700" y="30505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43400" y="32156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330700" y="33680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>
            <a:off x="5008282" y="3124165"/>
            <a:ext cx="2163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5349837" y="2745391"/>
            <a:ext cx="508000" cy="771049"/>
            <a:chOff x="5349837" y="2745391"/>
            <a:chExt cx="508000" cy="771049"/>
          </a:xfrm>
        </p:grpSpPr>
        <p:grpSp>
          <p:nvGrpSpPr>
            <p:cNvPr id="32" name="Group 31"/>
            <p:cNvGrpSpPr/>
            <p:nvPr/>
          </p:nvGrpSpPr>
          <p:grpSpPr>
            <a:xfrm>
              <a:off x="5349837" y="2745391"/>
              <a:ext cx="508000" cy="757549"/>
              <a:chOff x="4330700" y="2729859"/>
              <a:chExt cx="508000" cy="757549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330700" y="2729859"/>
                <a:ext cx="495300" cy="757549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4330700" y="28981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330700" y="30505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343400" y="32156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330700" y="33680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5504887" y="27453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668862" y="27588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35601" y="4677242"/>
            <a:ext cx="8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Uber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35601" y="5126539"/>
            <a:ext cx="8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EPMC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1519516" y="4861908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519516" y="5333670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rapezoid 45"/>
          <p:cNvSpPr/>
          <p:nvPr/>
        </p:nvSpPr>
        <p:spPr>
          <a:xfrm rot="5400000">
            <a:off x="2063805" y="4911702"/>
            <a:ext cx="1143905" cy="269748"/>
          </a:xfrm>
          <a:prstGeom prst="trapezoid">
            <a:avLst>
              <a:gd name="adj" fmla="val 106471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2912982" y="5065368"/>
            <a:ext cx="2164120" cy="135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356187" y="4686594"/>
            <a:ext cx="508000" cy="771049"/>
            <a:chOff x="5349837" y="2745391"/>
            <a:chExt cx="508000" cy="771049"/>
          </a:xfrm>
        </p:grpSpPr>
        <p:grpSp>
          <p:nvGrpSpPr>
            <p:cNvPr id="51" name="Group 50"/>
            <p:cNvGrpSpPr/>
            <p:nvPr/>
          </p:nvGrpSpPr>
          <p:grpSpPr>
            <a:xfrm>
              <a:off x="5349837" y="2745391"/>
              <a:ext cx="508000" cy="757549"/>
              <a:chOff x="4330700" y="2729859"/>
              <a:chExt cx="508000" cy="757549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330700" y="2729859"/>
                <a:ext cx="495300" cy="757549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4330700" y="28981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330700" y="30505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343400" y="32156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4330700" y="33680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5504887" y="27453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668862" y="27588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>
            <a:stCxn id="59" idx="0"/>
            <a:endCxn id="59" idx="2"/>
          </p:cNvCxnSpPr>
          <p:nvPr/>
        </p:nvCxnSpPr>
        <p:spPr>
          <a:xfrm>
            <a:off x="5616537" y="3801479"/>
            <a:ext cx="0" cy="47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64928" y="3801479"/>
            <a:ext cx="503217" cy="479453"/>
            <a:chOff x="6294200" y="2751714"/>
            <a:chExt cx="503217" cy="479453"/>
          </a:xfrm>
        </p:grpSpPr>
        <p:sp>
          <p:nvSpPr>
            <p:cNvPr id="59" name="Rectangle 58"/>
            <p:cNvSpPr/>
            <p:nvPr/>
          </p:nvSpPr>
          <p:spPr>
            <a:xfrm>
              <a:off x="6294200" y="2751714"/>
              <a:ext cx="503217" cy="47945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6294200" y="2937486"/>
              <a:ext cx="5032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294200" y="3087697"/>
              <a:ext cx="5032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/>
          <p:cNvCxnSpPr/>
          <p:nvPr/>
        </p:nvCxnSpPr>
        <p:spPr>
          <a:xfrm>
            <a:off x="5427562" y="2825394"/>
            <a:ext cx="352549" cy="1054215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402487" y="3914224"/>
            <a:ext cx="96050" cy="845398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309074" y="3137665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309073" y="4119139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309073" y="5131637"/>
            <a:ext cx="739051" cy="30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rapezoid 94"/>
          <p:cNvSpPr/>
          <p:nvPr/>
        </p:nvSpPr>
        <p:spPr>
          <a:xfrm rot="5400000">
            <a:off x="6419243" y="4011417"/>
            <a:ext cx="2444549" cy="258914"/>
          </a:xfrm>
          <a:prstGeom prst="trapezoid">
            <a:avLst>
              <a:gd name="adj" fmla="val 298694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an 95"/>
          <p:cNvSpPr/>
          <p:nvPr/>
        </p:nvSpPr>
        <p:spPr>
          <a:xfrm>
            <a:off x="8244009" y="3669019"/>
            <a:ext cx="562131" cy="805604"/>
          </a:xfrm>
          <a:prstGeom prst="can">
            <a:avLst/>
          </a:prstGeom>
          <a:solidFill>
            <a:srgbClr val="60BF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9414890" y="3669019"/>
            <a:ext cx="670992" cy="808161"/>
            <a:chOff x="9414890" y="3669019"/>
            <a:chExt cx="670992" cy="808161"/>
          </a:xfrm>
        </p:grpSpPr>
        <p:grpSp>
          <p:nvGrpSpPr>
            <p:cNvPr id="108" name="Group 107"/>
            <p:cNvGrpSpPr/>
            <p:nvPr/>
          </p:nvGrpSpPr>
          <p:grpSpPr>
            <a:xfrm>
              <a:off x="9414890" y="3669019"/>
              <a:ext cx="670992" cy="808161"/>
              <a:chOff x="9414890" y="3669019"/>
              <a:chExt cx="670992" cy="808161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9414890" y="3669019"/>
                <a:ext cx="0" cy="80560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H="1">
                <a:off x="9414890" y="4474623"/>
                <a:ext cx="670992" cy="255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>
              <a:off x="9563725" y="3921610"/>
              <a:ext cx="459916" cy="215852"/>
              <a:chOff x="9563725" y="3921610"/>
              <a:chExt cx="459916" cy="215852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9563725" y="3987251"/>
                <a:ext cx="102772" cy="150211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9920869" y="3921610"/>
                <a:ext cx="102772" cy="150211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9666497" y="3996715"/>
                <a:ext cx="254372" cy="65641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0" name="Straight Connector 109"/>
          <p:cNvCxnSpPr/>
          <p:nvPr/>
        </p:nvCxnSpPr>
        <p:spPr>
          <a:xfrm>
            <a:off x="7920676" y="4125040"/>
            <a:ext cx="2163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9000923" y="4137462"/>
            <a:ext cx="2163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171595" y="6023841"/>
            <a:ext cx="28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23" name="Left Brace 122"/>
          <p:cNvSpPr/>
          <p:nvPr/>
        </p:nvSpPr>
        <p:spPr>
          <a:xfrm rot="16200000">
            <a:off x="4244675" y="4294230"/>
            <a:ext cx="478338" cy="314172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67" y="5520058"/>
            <a:ext cx="2863521" cy="449076"/>
          </a:xfrm>
          <a:prstGeom prst="rect">
            <a:avLst/>
          </a:prstGeom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16" y="2452807"/>
            <a:ext cx="3979144" cy="2802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92" y="2620324"/>
            <a:ext cx="1976120" cy="26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AutoShape 2" descr="data:image/png;base64,%20iVBORw0KGgoAAAANSUhEUgAAAQgAAAFrCAYAAAFakSedAAAAAXNSR0IArs4c6QAAAARnQU1BAACxjwv8YQUAAAAJcEhZcwAADsMAAA7DAcdvqGQAAN+hSURBVHhe7F0HYFRV1v6mTzLpvRcIkNB7LwLSREVBxd5Xxd7L6uqvrrq6rmtZe1dUVAQVUOm99xpIIL33ZHr/z3kzk0ySmZDQCfPBy7x33323nHvuuefcinMBIuevf+7d32i39ejnfPQM/5oq4QNNeCQkFgskZhPMSj/HSyfYjwvq6DjhV2wxQ2o0whAULNzztzKDHhE6Dcb+82KFKxHJ73e9Ie+lh150PrYNkUgEu93ufGoOsVgs/NpsNsEfw+W35Xf9V/+OpQsfjXR8wVDIMe3P+dDrtMe9dFqNR3e+tBq1cPE9+3P3637vV1aMS/2NQtSNiRBRDh6d1VQcKrkEAVZAQimXSkTYcU8vzOwWiGEpIfCTOnJoMFtR/Xhf8ivD7b0CUPVoX9Q/1RdFdA0Ll2JEiAy96Fuj1Y5acguW2OGiw9eiHOiO5An3TcXR67a8vLBofDz9OqfTqQRH7YrKgfTcLFyVsw1PLv93U3HYjObTlABG8wQwDqd2x8qAWOG+MRESYqSzhcZEeOb1M4Om2nEW0VQ7nL/eYHHWf7uz7rtgE518PtoVQnxlPhRWC1Ib1MgoPIgpeQWIri3GfSv/xBWb52N4URGGZ27EJVnZePLn9yGy29Ct+DDuW70U4Tq9M5TWCNE0CL/tSkRJRBKe/OkjjDq4k3hHhPTsfTDI/VAZEiG8z0pMQoN/EIpDQiC12IhaYtSpguh9GKr9m4t1d0isJIgIjXLigy7X5z1911POxzODoTvWYMX8h9zE9nFw/arvKMV2xOrU9ORsC9zaAc5NlEGLf371X+E5nBqsCceyhfvjod2J4Egm5uaSeJfh1S//i0CJDFE1RXjt++8RpK9CksGAMr+AxqqullDgXho5F86J4hixdWWLVtQLmlfI9qNb6VFEmswYlr3N6eId7SqOZxbPRzedAWMPrMOzdB+q10JlMiJZq8OMLQsQQspNUnUxgsn96T8WQGqzI7yuEv6kvCRU5CLIqHOG5BnHTcQDK5Zgb2IXXPvnXKzrM46qH1Drp8LTv3+LW/76HouHzoBaKkf/kgo8QW4S0pwsYhFKQ6PR+/B25Eam4v4/fnSG1hyBpFcwzipPTFu5ED8u/7/j88SrX7xFio0VL3/7PoloEaYfOojXvnpHuPyI3JdTcbz65Vu4/7cvidvNwj3j9c//gxmbFyNJb8Yr334guLWEq3YcNxFvXjcHpC1CGxiKYGMt+h3Zh2dufQjzxl7k9AE8fcfjEPlHQiyV4rOZdwtuX8y8U5Culx48gP+77nbBzRvOanGMpCr6l3sVZXnfXrxMJI+wN/m/fMsS513HYJGQRCM0hsQtX1uQWfW4d/FXeOHnL8gzEZD+v/jzZxCzGt9IUOCeP3/AwGNb8PRP/8Pw4iKna9toLI73qTieaaM4OBFmKbWIJIlZpxDaDf7aTTKzZs6PDh2jbZHNaFUcTXnxDLPEkQBGY8PVIh4rJY5rUHsS4I72M8JpgCupZzURLpxwIv64qRfigv2x5/buiPWTIuvhvggTS51vO4YTTsQl3x5ESb0O/b/IQqnegu5v70ONzeJ82z642o6zWhwSWzvF9ulEfUCQ8HtWE9FKYp4NSNvbip5OdA45cSpxQokYmhCAP27tjbcu6YItc/ri8dEJCCeBdc+wGNwyMMbpq/04oUTcNSwWX+0sR2SADElUy7Kr9XhpUgry64xIj1A6fbUfjU35uWP8sGLjuliauT8f7+qof76caKTEGwNuznNVmePpFi3R4e8EnYNAesmTu7+JdH0XTlea4/aMgtN/yHHrg7MYF4x/2m6+7PgdqaqaKjRExwk99MxY3Ft/vF5+V6++iNoJ7uXnb/neTo3Xun8/gvdLVwkcIn45aab1nYdfgUQqc3ztBdyD7+qlb6uX372Hn+Heu+/61anrcfP/nhASIVRRMqJR+Uh6Yw+8t4t771v23Le8Wvbw8+Xpu+q70ogaDgnhlBMivN/jFozZsUF4+u/Mnih/qi+qH+uLiT2iEEZM/J+ZvVDzRF8UkC7JPfkPXZSKWGdvv9liQ/0jfTF3Shye7xOMbv6Aidy+uSQW8aFKvDA4TDCu+DvBv0SK94eQzeokplAcryTPst727UtI39QxHfFkUHp9PJ4YfT0+KFjmKA62m9I3mYWXZwox3+ZDZHOQornYPtNwFsfZTYQTZzcRztjblQirUyt2wSp2PLu05ZZwvT8enKXRvkQEWm0wSeV4+sePhV7atz5+FWFmC9766BX4mzR4+bv3ISGBdOvWzYL/N777GEEkFV/58j/CszeIqBozhES4UuQNc5b8TNQQI1StFio19+r0yT/qfAvoFTKkl+YjqrzA4cDvC3LIwmqfbSrIiZeTZ1r/Ped55+OZgd1qIbH9JIntlQ450R5wMUidcj9Br8WzC76FwmpGNDVIoUZqlJzvXNnoSB9Yu31ayOzPKNiHZKMBNruJYrETA0rhV5OPMJsY162Zj1kHDgpF+8KCuYjTaBwftgPnR3HEWBz2YkfQu7yEiqf9zYAjEV6qx5sfvwYVVU+J3YLH5r9L5BchhPhhzpJPEGDWUZV9D8F6Pcbn5+PSLX/gkSUL4W+oxUUHdgmt5kMLPkNkXQVe+sFzt7ILLFVEE4IzXtg0ZBzfCo4u7OzRE2a5HzTU9PpR5EOPZWNX1wxkJ6ShwS8IIVRlZ29fDbXIjAWjpmNXWg88sOIPGERW7OiaDnNYAo5GxCCza29oZC0UJkpkv23LsF2T+6KDJ0iz+ve9Z4Mn3DQrb7jv18/x0tfvIUGtxWufvYHXvvgP7l/0FR778X1E1pfj35/+l5Jtx7QjWXjt8zcRaDLhuV9/EL59fv5XJDHfwqQdfyFe6+ib8oY2E/H2VffQXwfDvH/5VXj5lkccj6pI+tKhb3KZj9q+DO/OuAo2kQ16ixo2sR1GqwHP3vYoxh86JnzfFs6d4mBFtyPgfm53eKlc7YazOI6fCqlcjuTKfCQ2NAgi+uXvP0S4ugjP//SF8P4f3zlazBfnvgeWLC/9+Knw3BZszkkAQnGwovv6nH84Hz0jWK5AvckxEccd3KHuPgjrGgFgN0dnu2dwcdz4wZP4sNgpMZum23iHpwQwWo4CuxqythLggmucxJmIswPJOaFtO3FCiWDrbHCMSrifkhqGdy9Nw61kdj0zxjHNraNwJKKD5RH9+j7sKHNIwaW5NXhw8VF8la3Da+tLBLeO4iwXx/nOE6cavkS44EuECx1OBEv78V2C8dqUFBiMVtw+KBp/vygR317dAy9PTsYtA6MdHjuADieCa3a5xoyFh6oxtmsIRqUEI0AuwUuryRb1l8HZF9YhcMbOMUWXe975OpEe+45ebmikhDw8wOFC6Cg9uIg69I1T18gvLRQoISSCLu5gVPCLMwyeyHdu9PK3pOIJ8PZ5DeYkoSl3EYIJEEv8WdQ7LhmvPueYr3Uq4erns1opXlbIhSfHfYu60iG07D8UwmdwHBwJPdpIlRXuXbm1ixD2+X+RtmUx14swcql1J0TiK8kz80Kkfnjmb0/Qo+tV5wOLyZE71yFt8yImBJnVqGpRFciU8lfi631/YLn4CAJ1TT1fPHSTRyr234dGY/7sdCRLRFh0c0/4ieyofbIvltzcCytuzhAGNHj+7BXdArH81l6Y1CUUCUoxYkMDhHepASLEBvvhiyu6wULG1CL6jkn+F/ldOLs77uxN/h7ri5z7++Kvq1OR+0hfvDgsEr/M7oGH01XIJPd3xkVhZIgMcy+NFZZM8L9vL+uCrn5ifDU9GV1I3EXIRHh7ckqz4mTTsOjKSGSOUWBCfmbjiA+jlUxgC67qSAHqi6sgNTcNwHA/xMJsC97ZU4VZ3xxAcpAUu3LrsfTefgh5Yz+um3sI13xzCJkVBuy4rasQ8MHCBiG8GokCdWqHeZCrscNPJsY+MhfExLeXfO3ocpz1fRYu+/4w7huWiF2FahRUa5EYEYjKOgtK60247ZcsjOwWiup6AyVGjPtGxWBLng73j47HpGgFDpSq4a+QYhN9mxSmEMbhdhZr4N+Ssem58kghlyyF43QjuLwJVeOfVDWCZf74+51P0gs3X50MdqsVI3esRdedf/LIl6eqQRTh0UychPQ6L8CFTALU2R/AaEWICwpuTH9hE8JNflzQhOCVAC60IoTbuw5BTFrRpQf349o184VpwgxuroJ1dYLg5XnLc5Y4ulVdXadvfPovJFXmC/ecKFfCXO+589E9sf/67hPh1/Wew7d1tBPaCZ6G6t7n2YwQJ9NOxNQUY23PPljVfwxMCqWwRuvpeR8htrYUpGoIw4VqqQKDsnfgyl2bMS3LYWP0P7ZTGNUNp6Q8+/MnuHnF95i1cxPGFhVg/P4tzVYg2CVSTNv6F6XTjtd+/BKvf/Y2CfcTS7XcbILY2tQouMjJBEl8mZrPcIkST9/1JD2eGKVdaJzZ7oT7c8s+8JY42ffHA2uWo7j53LKENMuVnpvPk4WrL92dCIyWz23BPZNWD4Ni/D5KXet8OjG0nORwyglx08rvqN5KcPvGdUioLBBGOf85by6em/cxsaMOgRI5nvvla0TWlkBBGXrty3fRL2c7pBYDYnUGvPrN+7h+9c+wkhzgge5X3SY8vPnlewjWViPEbEPf8qZpZCcC17RkF045IdR+KlyclYWCuASUh0Xj7mW/YuXQUVAadHhk0Q8YlHMEwXWVUJL6bibusfpFoF4RCDPJj1uWzUdBUg8hHOYgEQkXC9kSYQaT4FYYosDdfy5AtZ9cEMAng5ZfnzYZcS5DsD5JRqR5lREdJHJsXSke+nM+uhrNuHnbWkzJOoxEownXr18gBPX0z5/hlm3rHZ4JKgO1JL98QXXchFijETet+ZVK3ia4cTN59YbFuGnLBpIzYuFbNspu2L4OTyz8FkGaSrz4/UfoXnwEEpsB129dhumHD2PWRscKvyd++Rxd6+uF+xPBSVWNR6kJe3faLOE+tqoaK7qlQUlNUkJpPkYc3IDXZt+FhIpyQTDxNSZzP966/Fr0KSuH3GJFfFkBRmbuwStX3YEZ+/ahNrYnjoXKceWmRfjn7L9hWF4ekssr8M6lV0CnikR+cneENdQQeUTY0GcMuh10EDmqrhyvzL4bqSU5wnN74FrO4kLzqpFEVUN6ippPup6b9yHemH2PIAtOFLfs2oKvBw53Pp0acNW4ZM0iRBxY561jpmOwkIITQizeCMrvw0t/d93ilWvnHJcI07cvct41h5QSG0hKT3uJILeaEKdtezVuWzgpQrCSxLtD8OwWXsOa0EDsZifiqCuQqC3HdGL71754G/f//hX5FuGBpb8KTWtUfbmwtpVnvvCa1oTKQkH/eP6nD/Hyl28ipoFX+rP+KML//fgZfdo0XS9UW4d/ffYmLt/sWIR5747dePkHUt2JBTvSkrjWxrrgKq4TrhoZddXIUQUgipq44oAAqvsWdK2rxcHIKAwuzMbuhDRIqWSNcgVUZgMiyV9eYBDG5mZiR2wqzCQ7zDKZ4HcX+ZURYTJqqrA3MlZIQlplKcqDI9Aglwvxjco9hP2xKTBIZDDRd0IzTE1sklqN/MDgdtkeTZql0HkrVI1WhAiTXRidt8N2b0CPjb81EsKlZ3Kugy8OyXhYQZrfyoEjnU4dh7Ccd/lSXLHxTySXZcPm7w+R2B/PfP8eclPTIVUG4vGfPsNFu9biQJcEXH4wk/yuREbufuhDYlGpUmHyjuWQyeSQi0mBWroQk7athFplx4y9exFZmYdgmxk2WQC0shNbfcnjBwnUYkUUHuHpdf8mF10LGUHGzCnYEeZo1wwyOmyIq65FfnAYyRGLIAMKA5QCfSuiklAWEiz4/XnQcHpvRWlEOPbFOMZv46vLkRmVCCmFsaPXYOFbrv0fjZ9OVm4ldiZ2RbDJoW2eDFzmPKNZ1XgleVZeiESBZy4AzZJlRMq2P/BR8YrWzadDTl8YaNm+tCDEhQXXrDZGCxlxejHvul7429B4DIsLxFMj43FfWhCeHRSEGYnB+GNWF+y/ty8u6haOt2d0w8pZqdh6Z0/nl6cfzWSEz/p04QKqG459qs5S1TiX0FLFvmAJURHm2HTMhQuWEC3hqxpO+DjCCR8hnDhjhAj1k6JvtArvXNoVKrmYtBRquvh/s4Efx32jW7N3pxdnhBA8VagPEWFYUiACFRL0ig7ArYOihZ5rVtt4JrGV1F2DyYYeEX4wW+0w0RXpL4PRbIXFbYzydOGMEEJvtmFniRr/NyEK+0o1+PX6FHy1s8Khu5KJ3SVSCYlYBKVcgiNVesilYsglIlTqLVDIJJCeyNTmDuKMVQ0tlXb86/vw9qYSxNGvO9OXNJzZRfue0NzWcPZZPnHTnGYJPd+tjpaShvMzet8OsjWa5lm6EyJBHj/uervN0rSPzvF6q9x6eM4ZtLeHjdIukirrTYUrv6GnavfC5v5LXjd7pnPHaThzzUMTOE6+uM/v9Evj8wXuHMH37s8XAlxc0Zhx6ZxZD5ifiByGrT36gSeGnQxcewFx4LxvEMO1H5BrKr6nPYRawn1PIXe4ThFgcLgu8IkCLrhOFmC49iHikXdXvN12bMDEP5/rU1tby5O5bC5C+BEhdGm7K/Ht+z9A1tweOSVwzdThZQSOfYqoILib/iRo3mL2T7MlCq4fR/gcl+AkxM1uM+6dideql03QarW87ZDZRYgAIoSaCfHcPc8hSNnxDdhaoq0jGNoLVxgMDofhCqslPMXhLT5tfQ2e/vQ1vFq1dIpOp1tDTqZGQtxDhOjGhLj3BcgsJz94cs6CiGOzmvH0J682I0SrpvJwhharFDnNRoE6E9784yvsG9x6bX5T1bjmIXXajnJISD7csuQNbPjiL9wQNcz5Gvjz1l4Il4sQHioWNrzjPRT2VNiwJFePJQfLsOf2rpj8XS6SRQZ8en0GjumA0gYTRsfIkWkgjaXWSoaUDVd+l4ljj/dFTZkO3eP98UeOHv/dWo7l16Xg7T1aPLk4F2MywvCfCXF4dkUxnhodg/AgCXhJ+t9+LcMjw6JQTjLwlTWFuHd4Mh5fuA9/3tUXGUFATgPQK9ShFLAYrlXbkfrBfrpz4PKNy3FttAj52w6ipq4Wr7XFERK5DCue+wwjrr1ImP/gwrSvDuLZxYfBw64Gyhi/GRklxmMDVXg4Q4Uiqk0FZDO8dUUGVuYZBYoP9pdg4a4qQUO7nAjAi1R4fdVX64phCvUnV0p4gB3bChpQT9+X6h1Smqt2H8oQl9uoKAmsFBkT/+FRMbj0mwMUniNdHBYjVWLD/22owyurS3C0yiLsIvHOXi1+P9S81bkrQYwBN0+BSdP6FIZGQrjLlZmfP4UDf233OEm0kqi+poYTCXy8rQaXf3II145o2mLzn3s1WFVugpVayi8z60FGJHq4yV4xWZk3j4hHOE8Z1JrR98umfZ0yy7R4YUICZOTnM8qInAriw+3VlA5gwveF+HZPNd6d0Z0sVB1eHJcgfPPK2Hho5GI8OTwE/54ah6AQxwj5/f1UuHUYmxFN+I649/CSTRC3bG4IriIPuOfqh9TddpYjY9JwDLl1Krqu4WJ3ve4c4ML7KX8NApOjsPqDn9quGld1m4Kua0kx6WREYHCOZieNwxRLt0YOcKGJEM5aYHdu4NyZ4Wnv+iZCdEIO6AiahKXz90JFKxlxocJHCCfcCHFhVw6fjHCiiSNOcJFYZ8EplRFiDwMxrqPhGI3dQG5wLY1sD3i68unCKasaDy38VOhJf/TPXymspswNLcgVfi1iCcYUlQn3PIFUZlfDn2yZvhUVgv/GtZzOi+HeFRCiqSaL0hGuawHdqZwM2boITxDhGguZ8Bb8d9oMvDj3DUqiFV21Oly2Zzuemfc+IhrIEqQMvPjdxxi3d51gSDHG5x7Fv754EzG1pQg1mvHwskW4649vMXPjfCgtJvSqcliQgXo9pAY9/m/eF5iyYznFV4pR+e1fqHI8NHGEB0uzIxDbHar5Sz/zeElz8Az62kDewYSqgtIPETZZIyEYdrEM9f7BAqHsPOYZ3x3zx1xFXPYVav0c5rrWT4k6Pz8UJnfHoZQewvTkncmpwrtTgSaOODk64HBcFAbnHRaC0Sj8MH3HWscLQmloCMYd2irEIdfUIKg8z+NyAhERM7yiFBkHt+OyTb9j6dDxiHDbz5enEnTJ2okZm1aRvDhlzCzAlZqAO658QN1zr6PzVnaChhfXXW8rdNnVFZn7fVvwFl57v/cICs9GVY47b18mM9zY2gz3nIGOoK1lyu4Jb28mvIV3wkRoA6esarhwioJpG0SJgFOwTMEdTcLS+Xsy4D7OWZmHhJKM0XPdtiPY7BhtijLy8kI7EipzoKScsJ9knQYBZmNjCccaHX2J3EUYSt/JLRpEm5o2/Ik0OJYo3rDiB5JDp3YntVZVg1funSh4t3Qmxk0r5qHcPwDPLvwB4eVHBZlT5h+ENz5/h2IUC3X/te8/h19FNvQyBe5ZsRj/9927qLNbBCLN3rcX09f9TAJVQn4dSQzW1qImIASvfPs+UUqYgXVK0cQRzpBPqv5RIK7vWWPX+/tDH5kqHCB53db1ApGENd+UDXOACvXBQUKPM+/jILWJESKSwUAZr1cFQK1SNfplqIjD9NSqGOXOGFwJPkVw4wgXTi6C/jtWO+8AaV0pbl/wuRBiiLoWVipxvUyJW1b96fDgRvUDiXGYtfQn4gCnA8FM+sUti78T7osiE/H0b/NQmNj7ZJPoEa5oA26dcZ+6z/5qPHPfC6QAdfIhv7aaT5dmKeOh+wsQTVXDOdrMS5E7gmu3rHTenV6EkrDkorrs8EFcu7kpzktyHUbdyaKJI5y/HcFTv3yO9GOHkVRdhNuWz8PNaxcJ5690aVDjor3rcd22dc2Uood+/xpTjhzE7at/E6xRXld+57IfceOWteTPhqd//lyoq5P3rMKclUsQV1eO+5bMRTT5u2PpAszevQ1KkwHdcrKEbRUYKdWVSKguxOO/zhWeTxRNHOFMb3sPkhHbNfjgijuodbALu4V8Mfk6xJUWUcsA+JutGFCpwzYSgJyxUNIXuMmsj0hGVnw84krYH5nixIVRejvW9u6HW4iQr15zJ+I0WiQaFNgXF4QgXQM+mH4DHvjpEywb2A/fDxyGmBoeArTi1dl3Y1BdnZCWe5YtxbyxFyPU4Hlvea9wsyTcZITjl/d2aQ9srRocRwCuBlRqNTtc6E9lYDAl3oaFw8bjpt+cJUeEYHx38ZW4YsV84Z4/jVXXQ+enQm50V4HIDGfSGmN0xGGHwRmXjXSf8qBQ6FoeptEBNObG5jYXqV0Q+eO+RV9ib5cMavfJhKbUzhs/Dc8smY86hQwL+vVBgob3tGWiWCnJpGgt/R5rRkzD0iHDceem1TBIJBi77S+UJPfDtxOvxqs/foLtsXGosjdg/NE84du7lv+EN669hzipF67ZuwuZ0fE40LUnXv75UxwMCUZmeDg+v2g8HqKqZDwJi9RBUmo+b5h8h3rgUe1JWZ/uGJ25DX0q6vDhuMlOl44jmWRPQXi8kwNOEYjLGpvPcmo+jS2bT2ercaqwIWPoSRGBkR+ecGqJ4AZXdXOhiRAdbDYZdy11HPfiQp/8va0iOB7u3bHNedccL8x3tArtxRNUTU8GTYToYA6sJKBSikuQqlMjnmyFxxZ+DBFVqde+fAsjC4oxbfsfePWL/whC8b51v8Aok+Cl795Hn8pq/N8vX0JqV0NBpS2mb6ZvWoLXvniLBDWEE/NHFhVCTNptz/wDwrOrHet7bI/w7G+149n5nwvhsy3Cbn76k9OGT5gQ3FFrkIlQ1MwctuOZ2x7FzL9+wphDx7Bx6EiEWazY2mcixh1YjWdvvA87nFsjuDN8f5Il/3fTvehSVY6cHgOxKqWL4J6RfxQ/TbkKLl7dlj4MqwcNRbxOi0yqemv7pUNl0OCJOx4nQen01E44ppM19Zw2EkLs7CQ9EXCLoBD6HZzNGbUifBDe+pR0sib5LR/35idYoX9fvlh4lrmdJyM3mYmbzFBpG/DpyPH44OP/Ce4J1fXYHZ+M7sKeM8BbH7+IVb2HCvcMDtlKWfAn3cffeCIc0bRJpOsm4Nqpd6mHZDV0qNWQmY2wy+QYlnMYO+O7wEzs362iCIdjUsistqBnVTX2RUULJ8BZiCDjjh3Euq69EEKKkl2iQD1xk9xsEapEn6pK7I6OxcjcQ9iSkgGFifelkWF0bhbWdUkX4mPdJE6nh50yXq5UEhdbYZbKMaQwC/ujkmFoT2eNs9V48tNX8Ur5stathu0E1k2ZZQpiWxE2ki7BieDT5ZgIDD59jokg3DuVp7VEBObFWv8g0jUUwr1RJhU6g5gIjE2pPQUtVE/vuVPGRQSGRSJDQWAQClUqmIjjmAiM7Ynd20cEN7hm5rngIkRz1wsQLkKc7PjOcWBHL7MIb8x9z/ncEnZceWCv8/7swCVr5b26DPh7Qq0ZqwaPheQkqPKvz/4NC6n8NaQM3b52Ga5Y8zu0AYHoUlKIpPxslIWqEE2CNVJrxKPzPkSQoUroixySnYkdXRxbOD67YC6mbVtN8qMWMhKyQVYRnvzufyhP7IEb1/6FGRuXYUX/E9+2jSfMjd61Aeu0x+ZarWbW5VlMOXCqOEJG/9b0HYUMMo8VDSVkEImwtVtvHO45WLA4Bx7NxKzVfyCtpoqaYAn+GjgRZWExKItNEr43S2X4afxl+PstD2F7j8G4adkihFATXBHTFYfCQxBaXwmjv58gX04lmoSlU6CdLMz0T2bWokDlhxXjZlHAjiSrnItKykLD8PebHkCVonlzLSfTncFbvg3Oz8PzxAG3LPsJz88mU5+EJnfk8u/2vqNhMrnszlMHV3gBMyfeqR6Vqzlpo+vNT97AU397Qpj3wJ0yvGcta39MZ7ZB2Y2rHr93H9ITFpQ03jdxqCuB7JeJweC/J0wICqNto8vJbCczrsF4/K4nGyd/CIl3hst5cGXa9d6998pdWrvdCl/z5SIC44SJ0AaaqoZ77BcgGgnhwumg9vmApqpxarsjzju0khGOGnnhoYkQPhnhgIsOp2uki8P//rIkrL2+Gz65OBGbb+mFsJAg/H1Kdxx9sC9+u7kXbk4LwMLLk1HyZF8ce6QvAmRnTmK5VY3TC17CZLbYobZLERuqxLGKBqj1ZlzbS4kVu8sRqJTg6r5RCI4IEA4QsunsUJxBJnWRPGDamFvUFxcb8dKdT5G930ifzgdizTYVKtfY54WKVjLiQoWPEE64CUsHJdo7CNzZ4MYRFzZL+KqGE604or3TAjobfFXDiVZV42Q7Zs5XNBKCB3CF3wvK+mzqkvRVDSeaCOH8veDnWbo4oqPzLM9XtOT/RkI0SssLFE0c4RyI8anYzt/TpVDJJWIkhyjQM8ofY1KCnK5Nwwi8cY5QPd0Yk59PpxB3FwKtZMTpwKuTkxETKIPRYsNjo+OhNloxOjkIdw+NxTdX9cB7l3XFrvv74bZBMdj/SF/cPzIOI5IC8eYlXfAfus4EGglxshv1tYVghRTjU0Nw08BopIQqhc19B8UHYPHhGtwyPwtzfstG77d345NtpUj/z168ubYIG3Pr8dCiY3h4yalb5NoWzghH8I7G2dV6rDrGx+KKMJK4YRERgWvhbzf1woyMCHx6VXf8c0oK7h8Ri4dHxWMY+ZneIxS3D3LMujndaOyzHNlzhnqWwe+UzbxtiYU39hROds+I9MOCzGr8sr9ps6yuYUocqzE4n04zqMBdc6heLP9zitVo9Lxw5XThyrmH8M/VBbjhpyPNiMA4Y0RoA26EcN5coPDMESw4W15cXfjy9O5UXac7fL68GJWNhNAL2/GRraGuhtWggcXt4merUeu4XM+n4zpN4bvnhS+bc2cDdzQKyz7dr1DfpAryQq8mj6cD7nGetnick1NcsOiM+EfuwkZh6XqrUiRPvcVu1kRQFXFwyfEGfE5eA+W4T61kau8gFaVdJBJbTCXrF9JTNl2NhOBpq4l0hdJ10jk8T8AaNu/1whdvmdkIns/LFldzHuq8YG5kYnRwDZcPPlxI8CQOJF9+s8HSLcq5oY+0qZ/Grmu9Z66A460ZaSaIHCsLTgR2QR9qA8dpgkTHaehErrS5pdfe0LTXTzMoHH6Pm6b2wkvam6a2eQbbsN7QVn516gbc+PDF3SorK9m6b8yEe2j8NS+k5c3jq+K2F2NQeh9kJKXi3gdu6fBu+iK3Jbk2N6ksaDUt8+B6pjjcv2sJ93AYLTSk1uG2hPv7DubHG1qm15XGxrR5SuMpivtEcPHuAjS8+DBKzfX4RrN9hFqtPkDOXNOFVLknlxmCdxcPJ4bIZ4bwl8rJQYwXn3wdQf7tX/nmzpmNq2pblJ7riS09b5zcbEVuq9JvDfcwTzfam8czkZb2ojT/GEbt2oAxO9cLDPFl/RbeC3snveKF64KYd88B55BLnRkiL2FHMZQSOZQiCR6/+xnIbKyAHb9QfDgHQUzJK5b48sAQu8gHryUVGMJj1XTnad5O8tlP38TdC75BoHMHBB/OL/DqsXG7N+OuRT+ge152m1qJZ1ktwCENZColnj30Ja68fDC+qNuDrJESXLR9AwXqXVpE+0sbr2CZGBF+jvsAqZiZtfE5RiUVQuGJyRFKiXCSn/u3cuczq7X8Hd8rJSKEKZ3fO/1E+TkU3yAF+aXMu77nyzWRm0V3kEKC5GC54MbhRTn9RFF6GHxyYOO35KaitHPQTMAoSp/UmR7+jgknc/MfIhcj1JkuzoswdspxqGRIDJQL/jl+jpvzGUz+VXLKM7m7wOFz+jgsTp/wHKKg8JroxuHwkZAp5O5P8bcFmdmMDzf9gqIrIzC7oQCPv3MXRk3qL7yze9luxKOryM2z3WrD/3rejF1f/4WghEjsX7genz40FhlZB70yRZnOgqendkefELL0qYD+vLUnSip0+OaG3hgZLMX+e3qirMaIPLqYcIcf7YNvbuyFQQEiVButWHV3T5h0JoQHKHDkgZ746bIETOoZhSy6n9YlAItu6gm9wYy8OiO6xQZh//298FDfYPxB3xGNUWW0CX4LGkwwU/jMDNcOScTLwyJwuEKP/Y/3RTClM/vWrkIaCvh4EwKPQGksImyncArVJtw0IgnXpQfAYBYje04v9EsNx6O9AokmIuy+i/KSHIYnB0cgv9aIcp0Vi+6kdOnMSI4Kxo+XxuHT2b0wMEgCncWOm/qF460rMzA4WIbk6CC8d3E0XpjWE+nOQg1VKZD3QB8cqTJgzthUPNo3DHvv7wOKHIkh/ggn5XXPgz2JeRXYS/TLJHpO7dI0eNwSvDvB6zuXoN+Vo2HSGNBQXIkfb3gJ+au4hfAOjwxBNGwEc6YASrehtgGKANI7RWLILGZycvfZBBebuP+KSDpE0qdak2PJo4hqgYxq4IjuUYimQhwVDnx0TXpj5C5zal+ZHvEpYfjp8hj838Z6hyv94fM/ZRQmh7VsbxUG9E5ClzbOPZNR0yec38UBkA4o1Exyk1Ia5B7Wg7hcOP/uFYTjrLFYEewnhlIqEp45H1JXbaVaHRvqjwatGQpy44NclfR+SnIQJJw3uijrrXRkfuZRDI6YvwmksJcfqUMxVZDZQ+IxtWug4C+SpM3364oRqJTh1SuTkeZlzh9H5UcS06TRCc82SnMzsAcPcE8W51pQKu+5+qG8xG1FJJ5l8A8MwD2bPkTdsRL88fgHmPXJE7jnro8wf+KMNgfOWfxyxlgC+BHR9JQgGROWnhX0w6KdwSGozTYhfUryZ7bYhF8d/TL8iDBEExK1zrWyFCATmo/lYWjIn5TuDQIRxcIzI5AKoYHCdUckidzhkQosLdTCRK+CiBEaqPa6g0NVUZwap3v3UCWSAiRYQd9wmgPoHYPjYR8cJ7uYOaN0w9KAk+ZHedVQnnuG+SNGbseqUj25izA0NoBEkRnbq40CE6mIgRgGYlZW2ycnBmJfuQZFeqtwAO7kpEAcLNMih6RuIIk/LeUpnPIxJtYPf+ar6Tvhc48I0jTgq7rdSJ00BEdX78aIh2dh8dvzcXTBCpRZ1fiqdlMrpdKRGgeaMUTCtkLKlJwSRW3gyD7YkVWJDd36YkevfhBz5n04bxBIjDF140qMCbUjp14PWXY2SqHFV1Ub2mdlNAMV/nU9L8G7l9+AXRl9fcxwHkKtCsRPF1+G+wdMx9agmGZSoCW8METTJ+L2jiH6cF5B5KViH1dCtMVNPnQ+eGQIX6NwAcBLIR9XQviY48LC8ZVKHzonvOgCXhjCJxc6PTrCELyI6VwatvXh1MNb6XptMrhXzYcLD54lhPOXcTbYIqquFE///CH+88m/8OyvcxHdxtEQXcuO4sk1S5vvekjMfOuaHzGsotLp0hximxYv/Pwp/OiTSXuW4869e5xvTg3ENgueXPAp/jX3U4ilbUwBOwsI1DmO8/LWAJxzSmWAoRYP/fYTPrv8Tjx219P48OKpGHV4D/RyBR5Y/CUSNDpiUhv+tvQnJOn1wvaYOrFI2NU7sSIH/5j3EZ6d/yXCa2shFTZItWPajhX4vx8+xLM/f4GudfUQi2xQ1VVTOHZYiAIGupRmHR797XvcsXw+Xvr+A9y2YSURh3evN+PuP7/Hy9+/j8fpvcpqQ6C+Do/8+hX5+xD3Lf8dCjfqKsx6YoavENqgRWlYOPj8k1nrF+NFCvPpBd8gUa1BkL4Sjy2ch/uXzMXzK87MKT0uSIQRNO/wLCEof14Y6LQjRN0Aq1gBjZ8Cf/uTiLZ4PjL4KFMq9PC6KudaQzvC6moho4QqzEaENzQI+93fsWwJ/nXNXXjlqttgoULnUaaB2bswqLACv4+/BDt6puPGNYspjKbcBerUCCHG4oG6iNoqLJx8DV65+nbElh1DsMmM61fPhzUwBr9dNB3lITLcvmkDBh3eiUCjBfMmz8LcMZNgdWMIo8wPn0y9gjgsCK9ffg0mbF+OCFEAnrvxPvwweizuXrZAOOgrsqYMn0y/ES9dPNH55ZkFHwfnCZ4lhDd5cgZQHhJBXKxHRL0an067Ft+NnSBsmN/UeImEjW6FJkL43zTvmI93U9Ivp17pPOaRF7Wb5H7YEd8FB6OTkR+dJEiV9sEOs0iMmqBw7IhLQW5EInKjYhCqM+O3CbNwIDIGVxHDjMn1vizZIJdB7ky/nBiBDyJ0oK350qcPEmvbEsJ9wg6njxs8/wEZwx4OKVVDRomXkfOywWMgEYa6T38WbBI51vUZjP45BzA05whKY1KRFxaJiuBgHEpMw8jDuxBmMOFgQhcUh0dCK1OgIigMZSGh2Nh7IC7euwU9yyuwvkdflIZE4mh0IopDAzF17zaobBIs6j8YZmKSuoBQ+j5GOJ63OCQalQEBqFGFoigiErw9dZ0qiMIMx560PlBpqzH+0B5URCZjTVoasijubgWZGJ19EAe7DcRm57kfLvA+3VWBwcTcYSgkJqz2l2Hy/m1QiJX4ZvREmEivqA4MRzHFdcaqnlCB7IisrURSaQE0NiN2GovmWs3mUnrLSprAKe4lzNJCGP6+48oH8lJ2FcOfCodnXT92z999k2zPZxAjuCbZDt+7GRdtW4NScwM+q9/MZze2Z/j7jPGtD+cYvCqV5wLYfJy1+Xdcduyo0+XEEFdbhMeWLhDOvDqVkFp1ePaXLxDpPO6hLXBeJu9Yjle/eRejCgqcrucePDYZt19xf17q7pKz22QQAcfsWY1pu3aRXiHG9oFTEFK6h8w2HVQaPd6aeQuuWf0zAm1yqBqqsXrU5VjdJQX3/voFYnQW6BRUCIowvDN5Kp77/lNKuQgNpBR+P3Qo7l76GymaCsjJwihO7o7oiiLI9TpsGzQJC/v2wSXbl2HY0TyYJDZURnXFRxOm4aaVPyCtvAZWqRQBdXX4fsbNmLp6IUI0GpjlSnww806U+zsOPeKlC3ct+gJxOtJGTDpkpQ9DsVSPqbt2CkruqtGXYnXXNMHvGYFbk8GnyYwW1mV0pMloISLOyu6NlIa1/SfgYHI0dg2dgoV9egvOWwaMx9M334+Y6hyq+TpY5HKoQ0Iwec0iyCnZX0y7DouHjxSsEFVNBaR+Yfjo0iuhJSXuv5ddDSPP9QwMw8uz78L/rrgCiWVqvHDtHHw8ZTriSvMQpKvGuH0HoAkOgTEwBN2z9iBWmD8pwrbBF+Olq/+Gzb27oVt5Jf476yahgN+ffU8jMzASK/MRb5TiuWv/htconrSjO5GVNoTyEoe1oy7BqjPJDB2E5ybD+evC2VYlPbVgaoUKOjIH355yNX4ZMARieRDpyUY8N+8zrOvWH+9Nmw25hWqF0z93XLmWDYjJCmDYRO5GlgMGmR9MMim+uWgGPhh/KexSBRqcE2G9wRWuC1qFP1TqBsjFUjKZtVBSk2KUnfgi51MJT7R0h3tOGpuMW2fcl9d1T2ljk/Hwff+gTLFl0jZhTge4NzGmvg5qPxWJPAssUjmMJLYZcqsZsbU1MCj9UR7gmKYusxiQUFuHqpAISM06WCVUoAoFQqh5kBNX1Cj9oDIZUe/nJ/TaBRjo3l8lHASoNFugofccZ1xNFTGOBEWh4fRkh79RJ5jEBopbadRDTIXNhwz7mwwINhjIbA2GxY1xuK8koaYSdpKuxWR+ckGoDFpn+s9wd7Zbk9G0lK8DTUaLFuOs7mrKta80OBQaahq0VPAuZmCYJDLkR0Q3MgPDLFUiNzIGaqrlfDgiMwOjzj8QFaoAav4kxAzM99R0UKEyMzD4QERmBgbHWRwWicJQLkgHMXRU65kZGAaFX+OJ0zrSH0qDQpoxA4OVyMLwKBQ5mYGhVarOPDN0EJ51iMYsOHC6d3dtwX+dFt7yeS7l37OE4JnWZyKVVKm4bX/+u/fR1djBrX3a03q1x48TDh2jOditJVxnyjVDs29F6Ju3HfevWAQLuXcpz8GkrExIrAa8MPd/SNQbmoU7a+OPuM/tHGwOx1O8ZwqeJUQLypzq3X75nMonf/wfLj6Wg4SKY/CnNpjRvTgLr375X1x2YB9iqL19+scP0U1nEMT8Y/PfRe/qWoTVl+C1b/6HKK0Otyz/Ac8tmk+6QPMEs7i++49PMHP3XkQ0VOGVb99FgroOzxHjJdN3ZmrXn/7xPUTq9bh060I8tuwPqEgveOnbtzCwogqjD2zAU4t+gr/ZhGd+eBdjCorQtfgw/v3NhwggPeOuJV/juj270a2E0vv5v9GntAyTty/F8z9/A6ndChn5YR0ikH6jasqRXlIopIlHVkcf2IOwujK88sWbCDE07cjDus8rX7yFfuVVGJy9E3//5dtT3m/SCh66T7w0Gc1xqnc9DtWUIrK2AVtSu6I4sgsaSMFzoT46Gb/36YtKbvtbVlki0HAyA4tTe6JMpcKygWMobaQC0vXQws/x1I+f4PH5XwmDXN9NuA5xBfvwxM9fojQujZTJJrPQXXT8Pnwm6mxa/P2HD2Hxj0BOaCB6FOVjw4AR0JEC+Np1D2JdchL65WeT7sEjsD9CaaewDGoingiViRk4EBONNQMnQGqqh5kqj40YmE+tUjv1DBdkkGNF3wGoCYmjfEciXdc0zyOcGFZEOs247csx6nAW6oKCnIN6pxau+RDe4LGkbcI556cPtQExqAgLxrjMfehZchRBTgnhDh6R5DN4+x7LRt+Cw4ip1oBP1t+UPhjxR/dg0uF9uGr9MkE68KKTd668A6+Tzf/mVbcKmbr7ty9QFZ+BN6+9E+FluYjlDiQSdFxbhx/diWC1TuC3m5d+jRAo8fqN90MtMmBQfhGORcdh9M4tCDfr8Y9v/4sBFdU4HJ9MFokZ315yDXQiM0z+oeDtuqOKsjCkuBjTti+DNiRZGIa3EYMGkNmZoK4XxL/UudjJQor8tF1b0aP0KEnGChwMUDWyZi1ZKWKrCdsGj8em7j0QotFBfxL7cZ0o3GUS01EwO2+YfEde+uHaxi2FTldPJYtRx01LS74Jgh+39wnVefjbsmV4++rbMW7HcoRZ/fHVqHFNu2a5wRW++7mwLcNjCE/8380fg/225cZN3Kw9B/Cv6TMpfu4LdYunxbM7PIXrgiNlzdN30qC4XGbn1A1L0T9zl7CDzGc1W6YYje0xO8/Q8j0minA5nz2h5fui8BS8cN1dqCUT8Nfh0/CFF2ZguMJ3h6f4uOBa+mMczy0rvjteI2Zgl5aF740ZGJ7CdUFIi/P+dID7XrzH7o0h2vriFMJVg72B31vc9mY4HeBxB0sHdSQz6QinE5zvM1QEreCZEmfgVBmjTIEXvvkPQp0Hx3O76wLrD0yUfjk78eTv86nAJMLlDrY83AtS+IZ+2Z3B9YzvWel0gQvfBT6vnXHFpvl4eMtG4Z7h+MaNLPS5u5vIbiOlmBRKZ61hd06btwK0EkPz965ZWq7C5m9aKuvsxnM4n/7lYyRo21b+ThTHmzHVPEVOnAnudEgH7gcUQUrK1D+/fBfxVhskZLY9seAjJDo3DA0ns5HLdEDWTvzzl+8hs1vw8nfvIZRMxoTKfLwy70tBaXvw9y/x1F+/C4mPrC/FSz99IRTEqIMb8dDqpYhUV+Klnz+Hn8VCYajx1if/aWbWhWhq8MpX/0M40SumugAvffcRkslkfOXHz8mUtJMpuB0vLF1EPu147Pev4W+x4p4ln2FMfgEVog3/+PEDhLmZkZy/uxd9iTG5+ZQ/I1lAH6G7WoMZm5bg/nWriPB23Lb0G9y/YxfkZgNeI5MzxWCl/FYjtOHsHZXgkSFEStYtTy8cs39Fwm9TsbSEHWVhyaR9W5EXnwhldTli9DVUSyXoV1KAFLURC0mHEDNzESOsHjZWYI7U8qMoD40R5jJu6jUa/754OlkibetFPNlWExKOWpENDQERMMvs0CsC8fKVN+DSrSsxa+0qVKi4i9xODMA6hw3vzbgHBmMtHv79CwTqLQIDusDWRk1QCC7esgKjj2UJTOWoaHaUhkcKTFQRFiYoozzp1uwfiDylmKyNcJSHBAg+TxdcKXGiGfnPmoTgVPBo4y0rFyLIaifRasHsv37BvUvmIqLOVdNESCjci7vW/okHf5mLDSMmoMgvHA1k3vfKyyZteRsGHzsGs1McO2DH/uSBSMs9gOu3b8Dz372DqUcyoaMmyq5twM0bluPJH79tpdiVRMRBpi7DnNV/4c6lP0MbnAAdpem5uR8gEHKUR0TA3219CEuA2at/xuQD+1EYlwQrSS73zVTsxBFJlaWoocLvnnsQIQ0NyCjOdzBvC6j9AsiU1eOpRT9gztIfEFV/epoLRk0w7/TfDF65g5lDMDtnT/pbXu8j1afd7PThDIGlE1sXdDVNkOmI2enGNI623ocLBZ4ZgvihSTk/vxgiymIU1mawtj5r7xYS9x1Lv4okYZCg33ROuOs5nuD+linHne/+vboMeDimxgApmUESMo2WDxp9xtZltISYrI5xRzNJ8dLgqt1bUB4eiwa5HHKLCdP3bMTQolxKtVKY69C/8Ahu/+17BCoDoPYPhkyvQVF4tLDdX7+CTFy5dzv59UNJYBAUFj1ZAMcQX1mAaZl7URYZD4WhAbPX/Ia+xcVQB4Wiys+/WY5HHt6JgSWFkFAYlfyOaDL54DZMPrwXfiI5CoJDEKmpRkZ5BYYe3YUAiQplKj+Mpe+mUhwNwRHCBJ2zAq7ldCWUFyGlOE9Yl7FLXzTXam2+LqMNpfLckAwSmwmXrl6Cirh0fDT2Esz+Yy76VFZi/IHt2JE+DD8NHIHpq+YjgZS2PYndhV7Lw137okwBXL5uKVSUxetX/IQk0tO+GDcdybm7MGv/HgToqzF95R/YnD4I3w0ejTsW/4DKoHCUhoYKzHE4LKKRAjw6+/hP70IXkoBf+w5DIjFXlwYthhzdi/zYbvh0zBQM2rkCA2vrkFZ0EBN2bcYvgydgd1QEHlnwGTShiRT3NEwlJXRkfmFzLe4swb1Pxh1eGKLJ+dzYhU4Ms4QtdzssUgkUVhP6HtmPLtUV0Mr9yVpxenNDk5MdSotZmCWlI31oR/pQbEvu4nzv+NtMT6LS8hAc/E36xsEmo8JPOJ1qyKEd6EESwyqSwTVFgOdOWqVKwezkwBTUBNXTdwYSxiuHTUJWVKTH8M8VeNEhmnj4XOBm7tG77c+v8OqXbyM7YxS2xSdiS0ZPTF21AC8smAt1QCiu37FJ8LurR1fcMPdNjCivc/YEivDLmOkYunMpXv36bczYvQtlgYFCz6FV3DQ87fKbE5eCIVtWYPaePY2Mxts4/+fqe3Hjoq/x8rfvIUFtQkGgCmtJWgzZtQYvzPsEBv8AXLLiF6KoGBaRY1N3Nqs/nXIVbvrjG4r7LfQrrUS1H2s45wI8l6w7szJFBLPzyol35A0+Widsbawk58fPotnJE0ce+3Ue3rv2b9BSwfhwAvBgdhZbG/BF1eYp7TM7iXncTc+zsi7DCZ40+6+rbvUxwymGtzFVzwzhxgxnXib4cDbRhoRogo8pOg9c5dpyHqoLHhlC4AgfLkh4lRDN4WOQCwUeGcJxNMj5DT68hS82oS1O8ehy48mxfDHn8/5QfPGz2WoT/FqsdpjonnUp1/dWm014zwelCL98Ok8nRLskxNlcynci4HGYu/uE48DD/bDo2nQ8Oy4F9w6Kwl9Xd6O82LDijr5I9pcgMiwEr48Kxb8u74VrU8OxfHZ3FDzaDytuSUeSvwIrbuiO32/shSMP9oPCaEH90/0RLZWh7pn++HFmV+FkoM4Gd32Rsyf0Q1wy9pa8EfnqxsW+T9z9jDCT6XxRL5khMqL8heOYqjUWDIxSYGm+BglBMlTqbKAfVOgpP8T5A2MDYSWGz6o3QyUm/0YbksOU8KNA8uuNwgl5FQYbwuUiBPvJkF1jEMJmSmRX6mA6HwQF5dPVD9FssW9NO/shSIY2UxtO99rOUw3iAxws1yGzUk8Fb8ZfxAycncIGMwwWq4MZGCIRdpVpsLfKAL3ZKpzmx/7yqNAzq/TQmW0o0VqoCbGhnL7JInd+f6hCh4N0nRfM0EF41iFathk+dBqc0MotHzt0XjTtZOu5lD0zhE9CdFqc0DT8ljjVq799OHfhWUKwVuZDp4SHWdfN0K4mo+UKIx/OXxxvTqXHkj4X5kj5cHbQLglxNudD+HBqIT0RpZI35nDH+dE/6cOpQLskBLk4f30439FCO3T+NsGzDtGi/M+3wS0fThweGaKlQDjfxjJ8OHF4aTJ8dkZnRlsKQLt0CF9P5YUDLwzhvHHifO2YkopFmNkz3Dd62wF4Zojz1KoYlhiIf05OxtTuobikRyi+nNUdfWJU+OWGnrhzcDQuywjDY2MSBEZJCVUgMkCGD2ek4efr0sm0pjzT/0C5BF9f3R2xKhlm9Y5AuL8UV/UOxwsTk2CzclPqWNEwITUYc4bFYmhCIK7tG9G6Fp0H8KQZemQIXtV8viFALsbDI+Ow8midkKkwPxnC/GXoGeWPkYkyGK12FNebUKEx4ZYB0ciu0mPvfRnYV6bFF7sqcPuQGPz7ki7oFe2P3lFK3EB+/KRiYccXP5mEfsV4fFwSkoIVuL5fJC7JCEckMU06hS8lCXrjoGhHQs5zeG4LzsPBLa3ZhoIGIyq1ZlzRKwLPXhSDdzcVI0ghRbkOOEAFz7OiUkOV0NBvXJACty4owK2DIqlgpdhZpMGOogYYLDY8u7wQWdU6qE1W9CMJw1Pxfj1UKUyuHRAfgDBihF8OVAoMti6nTmCcTXk8C+38h5cm4/wDS+znlubhvhHxQq0e//lhgUk+2l6K23/JQbBSimv6RqKcJMS8fZUo05jRNUyJa344Qoxih8ZkQXq0CgEKCTGRBFqTDXUGCyTUvEQHyoVmplpnJomiQ7na7Dgsn/4zrbYXq4Xwzxe0pRK490ozcwiTbEdkXJ53iVZ63u8xxcokMwdbTUIBXqig/LtPsh21cx3KzQ34qGbjFKvR2I5Jtp0Erh3fLmhm6CA8MoTPTLtw4bHJGNrjsrzL9LJmTYbU4NhZ9tyFNynQHuZ2/7aj/l1obyU6Xlyu96e4UpIlxPX8eE2Ge+oaGaJP9yvzrjGIBIawKMSQWS2UPE9EODfQ4O9951c+KccdTXtqO355JxnH9j/8rrnAdO1P7YK/29bFx0PLNLnS4dq+iA+MF36dcbri6kgcJwIL5dtgMKLCXN8Bhug2I2+46MQTZvVwHibDW++GYzvw5vDml9dhekKQk8DtgVlYhXZ8yLzkwxsavPTfSDzoMJ5Sy754q2N3GDi/bk6uFPH3LrvGvbK6h+tYbecZJpMdc0vXHZch+ByiMLqi6OLZmMKWj3R1RnDePXNX5wbnmU1G1gEqnRffC1v0NGdHB9PxVmvMCMwcvlGtzglmCmYA3nafL2YQQby1ZAgX2N3bOx86B1zS8UKUkj744IMPPpw8POkJLjefDtG5wbpDK/2hZaGL75zzj/+76Yq7/yFxHUAtbTI07DovfRNGwYT1jJYxnODhpMed53kc1Uh0nFlfIvd0uaXZ7jz7qxkUTX5P2fxTD+k/3kQlPhm0LbSV53mr5uH9t59hq7JZZ4V7iPy19Na/Pf1i4PI9Tz8y9UbBUePnh8zENOH+bMK/psp51zzRDdFxzjvKgNtutxL3pQNuhebubj7Jowrc03Q8qN3S6Q73NLtD6jyt0B08cUnvtljX9a17nkRuK7Ok5qaKynnlXtEhR/bj9/V/YX2iHQv//FZFr9hTYwDutGVR4HfjbY+9GLr64KOJCMKVUy5FYVQc3r5yosNHOyFqfuQ1bM48N3bYtWRsfqZ8tPyuJVzhuNCsA7BlmC3h/r59HZXtQpt5bZkm1/MpjL8jsFAJX3bXg8grPoasPuHMEBHk7OqUatUPwVkLuPamh16KXH/kfmYImUSKyPFT8c4VNzl8nONoubDZ6to60Mk5TZlt7n6qpH5H0dZC7Ma0u+DG/cId/3F64d5tx5wPemjyJsA19M95zDl2GA++9yJ0hgYXQyTQqxq6WBy1YghuGANn3/jAS1Ebsu91MURZdAIW3POUw0c74d52CcdGu2XGBXZxTff31tY1O3LaQxjucH/beiniqUXL9HrKo+vpdKelvaitKINGr8UzX7/lzhDJ9KqaLlYOPTJE0DU33P9S9Majc9wZ4sPLroef6vSeJdleiN0Kw+ZkGG8TYE53YbinxR2udDE6MjmH09ve/HUkbyaDDhaTCWYSEy0YIoVeM0Po6OoYQxyvhvpwDkOYPmdrF0N4ZnF3ECP4jmo8/8G9CO7nq3uTL8dliNjyEjz59Xvoe/RQqwPZfTgPQDwQ0lCHvy38Frf/8g3EwmIj72ibIYiNEgZ0wyOL/on5N/fBm/M/RhgF7sP5g5lr/8KvCQ14a92/cc1Ts8mycRa5FxFxXAkRmhIDo1qP9f/9GbfM+wdezFwDpcH76fUyijDaXypcUX5SqKSO50i6Z4GldD7zFegUOPyONxLn9RCudxF0H0hXGF0MP5mYwuNzREWIUTn8BMvFCKH3rk3II5QSYemdK4wQ1wsCx50QJKe4HOG5x6Ukb/w+nNLhcgulsDludldR3AqKN5zC53dB9I4R6nzmi9dtuO6dryGXiJASohDSyTPAed9sRqhSSs9AlH9zictpTwyUCYXCOmMEPacEyyElvzIKK1DK7nYhH3EBMsFPW5iyfS3+9eR0lB3Mx4a35yO1fxdSWjlH3uH+trVSSU1EWGIM6grKce2PL2Lze/Nx8T9uxZ2PfY/FoydB7CFFo7tH4vlR0RgWJcbyfCP2FOoxs1cwrDIRjuTWYG2NCA8NCkWu2ooFG3Ixt8CIqsd64YPVRdCHhGJmuopiBv7MqkZQeDjGRxDh3tqDD2b1xLU95Bg/twgrrk3ArgoLVh+qwKQBccg/Uo4HNlah9MHu2FwrRnywBMGUtG/3VeIfa0oE6v73yp7orrCiV7Ifbv7mCB6+tAdCSdHSk73/5uJMrK+14cvZPTEyXkrmGfAXfTupTwRGfLQXT07OwK69eXj7ph44VGjEhGQF+r17AD/c2RvqeisMFM6TS/Kx5a40rC224CIKI+Cfe7D78f7YcaQBl/UKwtU/5uHpIZG4fH42Nj7UH7M+348jD/ZB8Ov7BLr1iQvCH9emYGuJBbr6ery9X4uF1yRhbb4JMXY9nqPnG8JJMYyNQR+FCaHh/vhkWQ4+y/Y8+VlmNmN+5WYo4yLR9eIhWPfWPORk5sFSV4d6sxZHeofh17/mnphSKZFJ8duc/2D8szcja/kOjAuB182rNmRV4vqfslGqBS77LhN19P0Ha/Mw+/tj6BJBpiux4JsrczHp03347JgOkcH+KKskIveOxkvLjuGtLbX4bmMx7lpSRAwHKBQkVQwWXN5NTqaTg4N/21mOi+n7V7dUkGkGXDcymmqPSMjRpV8fxJubG/D16gL839pSYT6jQibDxTFy3PHbMTz0ZwWu7xYirFa86tsDQjrW1NiE55t/OIQfD2jw2oocvLitUhCr9N+xLIH+c/N77bcH8VOBHRmBRDp6voIKdvLnB1CstyInr0G4Z4QE+SNQb8Gti3Lw1OpyYRKtq6/JaU02w3TOP/m9bWEW+nUJR/9oFbYcrsPseZn4cFcN0YLyRx9OTJXinyvzMf3LTOyq8T6GlJGXhd7XXQyT1oDspVtRtOUgJFISMW0LiHYwhBNmClhf3YCG4kpEhKmgcOsnbwVnpPzDRPz3FanYfVdXLNxNhCHivjMjFbpnB+CSKAWeGZ+COb/lIDlCJhSo41PHX+7J+36fHrf3j4ChzkRaMhcOcMOwaOj/MRAvDQ4Dz61dcMSAibE8P9gBon0zKEnk20SOg1DKtBaEqySOnruH+wrpSG4lRls+N2H3vQNwTZIIe+osQnqLnumPhmcGIIJo3TUlCLrn+yOXGDw2RI5avVkQ0V/vLEOpru3+6qRgGSoMZliIPjoLsPRgKWxBATA81w8Bfk6qUMYu//oYPr4xA+tvz4DZ6D3MMJIy0iAVwlLjULD5IJW09zy5o90MIZZK4B8ZDGVIAOobDDAzt7UDrMM89XseJnxfQLUgnEgtwpOLCxD8xl78Ua7H1V1F+OXODHCep0Y3HxjgPKzKrMLrM1Ow4EAlWJ1gt592VCLwX3vx0u5aoej+vToX/74k2VGdPYBPxxHbRNQWiwS9Rq21CozU64ODQjoKmMu8gN8ouBF3YsRne3Hf6jo8PsBxFHTaf/Yh/M29qKZCPFagRtBr+5EaqUCp2owwuVQ4ieedy7pjRLhCaPM5PFIHmoEfyzQWhBJNOY2s5lzSIwJfb85F9FuH8b/LU4TV6/zty2NiMfidfXhqbTlenJAofO8JapU/bHoT9DUNiOieQBF7z6M72sUQ3Kkx5rFrsefbpUifNgxbyw0wyZqGgI8HVqjqqLbIqOkRUU2d3isS/7ooAdOTAgTxGfzaHlyzqAxXUpvdEvvLNMLM358OVQs1n7M1LCUUr49PwC3dgwViWqj5KiBOaUloF3RU83Y32PD0iCg8PyEKv+Q3CN+xf1ZSPUFLtU+pFOG29DDc00eBQzWOof97RsTj5fEh2FTqOIPjubEJQl6iSIHlkFzd7Q3VGkhI6j05NBqXp/lhV7UOw9JUuK5XOHpRy1mnd/h7ZVw8nhsegz8zK/HY5BQ8PjoReSX1yDWI8H8TU3D3kCjUa6wkacgzRRgT5Y+XqYm8vm8kKjXepfTh5DTk/rEJVUeLMXTODPiHBzvftA13ajiUyutJqdzUpFT2njEWF7/yN6z6x2dIHdsfB5fvxP1BvVAb5H3PZC44FYkGjcVKGrfzzG7Kvz9ZGEaqjSoqCY7YSFwrJnctuXG5KOmPmTLNXxjJXUlhGKmwA+m7BgogkKSUlmoK6wv8vclZsw3kxqLZj4imttgFjZ/XepgdNHeAvI5LDEBpvQFZDRZqRkQwkV93Lwy2JrhZ43RwOJenBWFjgQblpA+oZBLQZ8K5W5wOf0qHnDNLUFP6+FsdSSP2p6fIpZTPKUmB2FSsFk7qCVRIMTk5AMtzqOml74Poe2ExMn1fT/5TghToFiDGyhK9kK40slC6B0ixtIgUMvIn5maPPE9ICCRrRIqvD9UK33oCdyZet2YJ/vP2LfjjqQ8x8ZU7oSZd6odpD6He6F2pdOTGAQ8MQeZil3h0mzoUfWdPxIqXvsKL0mQcSUlrXO3kQ0fBhHMne8fB0t/Jh22C5088u+oX3Px/16No71EczCxE0ZI1aDCdqJVBkZo0OuxZtQ+P3/ou7o4djiwSRT5mOBmcHDMw2sMMDDspSq+Nn4lrP9qK1T9vQGU9NXvOsvNWhB4YornXI2IVHht7NeZOuhIaf55g48P5BN5BcFdGP7w4cTb+3v2iVutVW6JdSqWYRI9PKJzfYE2Fy9EFM3fqeEArhmipZPnQudC4sNpLDW+XhPDhwoGPIXxoBh9DXGA43jbVPoa4YOFZifAxxIWGkzE7T74LxYdzFd66EVozhM/u7Nw4zqinr8nwoRlaMUTb/ONDZ4dPQlyg8LaNgY8hLjQ4dQhvqoSPIS4wHM9y9DGED83gY4gLDCKf2elDR3BOMoSw2lwigU0iFVYttwU+QtITz1u87N3A4G9cM4dOywJmCpqXKRxvdtK5iHOQIey4dNtS/PvjV/Hmp29g5p6dRFjnqxbgIwbuWv4j0mt4nmgTwjQ1eHrpbzB7ZAoRZm1diun5BbAS0z2/8EtIjiNGOwYReufuw1ufvo7pmYedbucOXBNk3Dc1cUcritnon2O56dlBRsFBDM/Ox79ueQxvzbwOw7evQjetYycv92JjKUL1HJu7D0C5v2PVFr/nndZENiv81E2n5HFNZXfhe2IuP50GcrOZ/NmwrO9QgeH4iAHX964zLFxgxmvl5sEfwyoWYeyBzdg4cjqWZ/QQ3Fzxu+DKh+vMjLMBbzvQuMtLvldk9BwyPrS4fkgA5JBQJjQBQdjRow8R8vSLPy6S0fu3oSamG7YlJEDtFwiV1YS64AjEVGTjssNHsSMpGakVx3D5nn3Yl9wFk3euQk1EAuqUSty57CfM3LoOKXUNUJqMWNOzHyLrK3D/4h8wbc8WJGiNOJCQjN75mTAHxSAzIgLXrvsL27v3wfCsLbhk725csm01Ljq0B0XxXVCr9EOvggO4569fMHH/Dkj8Q3EsLAyXbF+JG9ctxbiDu6ENjUJpIC9PdmD87pXonVeEYG0D7IpgWMxq3L9kHibv3YYIsx2ZsQm4euMfyKgrx3WrFmNtnyHOL08juPDp4pmxY/dsgslqRmmoBDn5h9+mt7wCiWucwCFnj0U9gZIUomlATQivyLJDTjV48ZCLcCQ0mArYQE2BWpAMvEdFqFotMGlYQy3kFgtSyo8gubwS/7r6DuQGunQEan62rkRm+lC8dtXN6JK9Eyn1FIYjNvoVIaLW0dz4GzQI1Bvw35m3IisyBKOOZpNGbsR1K5fhp6k34O3pMzB11a+I0OsxIvsI/nfFrfhr4ABM2reThU4jNvcejZpgfxzqMQg742Nx1Yal2D5gPP5zxbXoc2AjUhvUCFTXoe+RY3j/shsa03Ku4NxiCAKbRSxKg9UVeHbeJ3h+7nsYXVzqfOuA1s8PuhZLAnoU5UCTmA6tTI7t6UMEvUBGTUdsbQ3l0oaM6mroef+HNjY8KY+IhVqmRHlomDBDOUxTD5lYjkBdDVL0Fpik1BSZTbCR1JpwaB9yY7vjvYmXNCtUg1wp7AdpUihgFdkRqdPicEwsagPCURgRQulxbHa6avQUVJD0PRvgBW9W4djN1vDIEGdzIQ63tUqTGfWBUXjp2ntQEB4AiQcFyJ8I7Z5MP5IgdufGj2axtDEPvJY0vK4WKaXFyE4bhBJB+hwHruaRCScRIbG8FF2KC7F14EWo91Ph3StvRmB1IR785QvM3L3da3gs5XgLH0FXoLAsUplj11n64HjW09nCOSUhmEhloeFIKi8RiGil8o2vaqrRLhpKLWbBLz/LzY4l8dUBIVA0OBRJOdVgblqYJ2wiCban9cJPg0fBr6EKCnP715iwgigljfP3ASMxb+gYJJXkwV/fgCt3bsc3F8/Cp1OvQPqRQ1B4CZHPHjPJJZQeZgI7grRaGBVKgTnOFlxzKr3olK0ZQuxmlzd+46oxpx0i7OrWF/E5e3DJ/p24cvMyKKi2MxqUKoSV5GBc1kFctmWTUOAMk0wCrVyOXd37Q1mZgxE5R3Dd2sVUGCQpJFJkxcZj4u7NGJm1lxTEAlSp/BsZ63ioDgpHDTUTM3dtxdQdq6i50aPBLwApBYcxNusQBuQegTYklDQyzyFaKP6jEdGYumsLxh/Yihi1CdlR0e2O/2ygqfSdVkbP3kPHhxTVDgkQuVsZfR0+zgC0ZFkcTUhCl4piqINj8MfAwVSIwciJiodNBsTU12F1/5HUlEShkrR7tTIA1cFh9BuI4shIpBfnY1vPETgWHYNycj8WlwqVUYO4+gYsGjGJLIIAYiA/ajrC0aCQo8E/ECVhkdCTW3lwJOpUKhhkClQEh6OW9JS9XTOQXFEIfzLG546bKugo2QmJ6FaaD5tchSWDR6NB3rSvBetAnKbCMNJHSI84ktSdLI5aRGp1+J3iL+H4ibmLQyMorBYbZZ8usDhg3Yyq+Ji9m2GyGCn/IuQVZrWyMtyZVVj9Peva+1/qsjl3TqRI1bhx6QeX33DGuZqthFZ7WFEi+BhDT3tbueDpO37iJoa3KDoROI5BdD8M0REPu7UnTEf8baf7tKLFxqUaava2p4ixZuPi46/+dlff3AlwpuGReOR0PKJ6es/5OFFmYLA20pIWHE97w3TEfxIJOA3wlhoPSuW5lXAfTjGcupc3nFNWhg9nCt4rfWuGoDbDIG6+u9nZ7JewHoej2wNu709HFhymbfvTpzIbEFtfS0Q/B6SwlySc0xIiSFePl37/3suoZXthwx0r52NoRcUpL4axhzZh9oHdzqe2oTI04IkfPsRdq5dDfk7oE57T0E5Kn50MiG0WKDVqMn8c8bNipiC3aKNja2U/qwmJWnWz4WspadTJmjoEOjdW5TocXFsNqYXPxaf6TH75N5Y0bT/SvPk5QVsPmVsYEtLGE7UNULr1kHLcUqe7Iz475EY9ZEaTR4VRTulM0jTQN453QXoNJKowvD7jKhjO4ijn8dCqH6JHr6Hjg0tqhwRDccZHO92hIPH60G/fQW7Q4eID+7Aroyv++eWHGJq1G0n1RtTLTHjg9x/RrSQXk3bvwLae/RCgq8Lz339C7+swbf1fqI9OwYADm9CjpBT9Du1AfUx3TNi6GFduXY8B2QcxZfsGDDp2AAOz92HCvj3Y1HcwVLo6PPXzJ+hWVoJLNq/C/oyB1G7V4/UvP6C492PQwZ0YVJCPOj8RLt+8CZGVxUg0irEnId6ZciCqthTP/PQ5utC7KTs2Iy8+GTcsXwg/YpBxBzOxqXd/WM4kPZkp6eJ+iNF7t8BMtK2NCsDRvIPtG+1sze9nHkaZEu9ffh1EShUeu/U+2M28c6wNn112Gz4YPwGTt6/Dn+Nm4rUrb0clFU5SXR0ycg6hpOsQ/Hvq1VjVvzdSyorx+6ipKIwIw48zbsfG5ASiix1rhk7GC9ffB41cipUTr8Frs+6AxKBGjMGCwUd2ozB1IF6bcTM2p6Viyu6dAj3EJiPemT0Hr19zBwK0dciJz8DqAf1xqM8IfDV8mCPRBB6LuWTrUuzsNwGvX3ojMmPCMLigGJ9PmwlrcDj+7/rboD+pJvDkISYJ5e0IyFYpc2y/eW7ANSGUt9dj2ERyVAYHQ2IzIYgKb+zuNXhqyTxEq9WINJuphl+EBb2646Y1v2LCHsee01wzXE0Fs7ofFWy9yp+aI7swVlEY6C8onRyD1GRGGDUJiUVZeGDNEvQtLUEANS0MEQlQg0xCBS4RZloJ4XHYQrBNxOW7rsSIZdExAnELI6MQUV/tlpcmv+ciWjGEe8fUuQwenl41ahq+G38ZPrnmHuyIisKo/atx19LfcSB9CNb0zXD6bA6DTA5dG4fJcoEd6jkYvw0Ziy8uvw3zR09wFHoHIHIjIlcvZr4z3eSeKM6u7GonuI67wyKSQU+1Vaw3oETph1mLv0FqbS0GZWXiWJ/R2Bcdi0Ad98Y2wSEnHPA3maiQW7M++6n3C4BKo0WRnwr9dq3Apdu3OUrVC1yjqi6w17zoKETWVJK7HTFVVagODiGP57ZkcOGcZggziWY7aefP/foDRFLHYSYM7jJeSwrg1PWLcOfy+QgzSZEbEoLtPXuj+57VuGXVQvQuqkZqYRYCIIVOocTU1b9iQEl5Y+Hxpp5yq+uJQqZbJsbutF7odmQb7lr5K0Zn5WBl3/7k6mwaGuFogfWk5/Q8uBUzD+x3OBPEZJn8NWwShm1fhTtW/Y6+haXY2KOno6k4B5jieOlw531hcGvGNfe/lLj96JwkexDkEilKz/KpfMHEEH5mKyqCAhGo1aFBFeAoVEpOZH0t/El3KA2NhIn0AR7ASqipoKRSuqlWRqkbUB4UQjqHBRGkZ9SpgiC2GGGSKQRmC9ZpoCVJYKHvAnVa6Ek6CPcGLcI1GtQGhqBeoRCap2CtFnWBgdSm2hGo10JN33EaohrqYZQrhTmdjSD3EJ0aIfRNTVAY6qmJYnM4gMzlBqW/IFXOKJyDWybKx9/5VD7Si3Z39ceydfPbs7Xx2edid7AILwsKptSKSRl0MgODbiqDQpEfHiUwA4NrcXFoFIpCwmAlCVBKzMC55BlUpcGh0PPm6VQgzAyMen9mAP5WBLVwLzhDTZZNXkS0wAwMnqxTGxAoVCwuzAby6+qlZIZrxgwM8lfnF0hhxKCBmIGD5YkpPNvqjDNDB9GKITw0rT50QjRWrBbwqEOc2zzsw8mDS9gzS5zTSmVngLea6MLx3p9pnHWGCNVWYNauLZ1IKtkw8lgmAkjDFZMyd/WOVYgwGJBRchSTsw61IvgtG5efMaZwj8db30orhjiTKgRbBUqzBmn5eU4XB9j9eDhVfhiCgtjCL9OrNc3Ik4cwm39rw3V//oxgkcNMNpKlxtP+wurKkFROZq+bUslKafrRQxSmu9vZRavBrfTew8aHFNec1sEtnp5+/YZfcdnWjbAHBiGmshYbM3rj+o2/I1ldhxkbV6Mh2B9TyL7fl5iCmLpSXLtnD7YlpcCfzNB7l8zDyKPZSK3Kg0UVjio/P2fITRi7fyOuX7cMg/KPISu5O9JKD2N0XiEOx8SjR/FhDC+rQlZEJDIKD+OGtcsw9tAeVMakoIYshsSKAty19BeMObwfZXG8pE8Bf0MDHlj8PcYd3ANzCFkyZPlct2kx0itKKb0rkWCwYX9cHO5e9rNgHidXFKEkpgt6FBxGblwqwikPiTW1GJG5A2MyD+BAl3RiFgku3rsFK/sPh8RuxbUbFuHS7RuRpNHhYHzyqWMOZ98DGZ8Yu3czzGR6l4bKkFOQ2Y7BrTMgIgYe3YbBRwvx3hW3oPe+nY21Jr60AP0OZ+G3iy6F2KxHbEU5uYqgMBkQT/c85nDTyoWoSsjA/KFD0OtIJlQGo/CtO8LUVZi69wDemXkHilUyXLpnF5Q6LaKqHcv2VAY1ehcVCVsB3Lj6LywcdxlW9+mNKzesgMRmxg1rFmHFiKlY2r8/bl6+UFhgc8+ib7G93zh8PWEKLlv9O/wtFsSWFyFKbcQ7l85G90MbkaHW4Mdx04WFxIvHXYkyPxmSygqhsPBQvAhJpYX4+aIrUaEU429bNlAdcxQ5/x2QvR1RGuC/l9+A+PwDGFpcfMqlRbPC9tI5dcZ1CC78tLIS7BgwFmq5FL+PHO3oPRPeAUtHTUI2r3XwIJBkNhti1Q1Y1T0DBdGpKAsLgl4mg5/ZgFCdRriUfCQjhSe2mhBJz6uHTsLKvv2EOQ5NcATOf0U2u3A6X1ZiBn4aPxmRDWUUnhhZJEkOJabjt5HjILJqkVRRjcLwSJhl/jDBgjgTL4WzY1NGP+iVASiIiMCQYzmoVyiFjiwdSZXmQ9x2ZKf2RFlAADb07o8o0jNcxGdf/Y4dRgFJBT8+YTAqEqnlJc2alzOFVgxx+gUE13gjrLyWgfigIjDE6e4Adyh5A7+RWc2wc0cUfcu9fn5UGwdlbcddi76n6zuMLqpEZXAUVvTvi5sWz8XT33+CcGKi5vXB8cRK30/jJ+KW37/GC1+/i3SSGsLSO4kCZorDLJVjZ1wKZHYLuclwxboluH7Nn6il8A3OQ9WNEsdAmVal8HrasQvc1c1bD9QHcY+nReiCd8AOBTUZGdl7cPOK3xCtNqGGGKf5KMmZgXfqnyZwJvVyJWQmxxE/oSS+jwfX0UBW+toilkFBkoKlSaDBMYC1rvc4vHL9HLruxbKUGIRSk2EIjMPzNz6AxYMGYsrWTRC5zUHg8QaGTURin4j/4g3344NLZ2L0jg2QyqTEFGaSRnZhgc9tW1YJcxwk5PbFJdfhXWoeDnXtgVonQyjNjiYruF6HBu7OdsJxkKQ7RMS8RoEJQurqIJI4mIPBxW6hirC932ihyVjZbxAKQyNcfHvq0TJpbmjNEC3aFqPc0X17ykDhH4uLR/+9G5Bo0OKyjaRYOkWjezq1FG+gpgaJ2npM3L0VegWJYKq1+WGhuGLjKkzZswHxVfWCX2YYrp18cXMhJwk0ddMqJOn0VKgGmEhR1FHTElVFil1DDUYcIs2eYBfJMGbHesSQHhJo0MMiU6BMFQGr3YC+xUXol7MfMRWVMEuCUBoejJHZh5FUXYyxlB62EDjF4/ZtRXJtOeLr6rExNckRLrl3z8+Ckoe93ejZNTcTPWqqMOHAHmT2GyJYHwz+eyCxG3pn7UOkSY9pW9bA3+x5dfapQotibkQrKyOt59DxYaVNU+jqgsOwO60npdq9uE4OpeFxpHhpMHPzaqwZTLoEtctHiUkCqc0viE5BvVIOtX8oYuvLMGX3NmzrOUQQt4dj45CZko6QhkphMw6ppQ4lsWko4UEnN+ioTbdKLZi94S8oxSp8M+ZilJJlkFxVgPGH9mFjen/U+4fgGLX7FeGhuH35L0itb8DXEy9HDdXyguhYXL51OeK0Fnwy8VKh+djfpQem7ViFIWSp/DDhCtIFVILFUBYVj8l7tmDd4Ik4EBVNTCaBNlCBAblZxPhdISL9JicumZpCO+qDIzDywCYgIAJfDR0pzCgP1ahxKDkNZUSThKp8zNi+Abv6jML61C7O3JwCcOnT5VrKJ1gZIVLkFLa2MtxLWRjtvGTWfS+l78ydE4MAYbQzJykNX02eeUoZguGInQSrN1ZlUJRc29gP++Lm5t5F36Cg21BsSorGIz99g4+vmYMif89STJA89K17yoXw6K8jPAfYemE3984ax7eOOF0QQiJP7I/fP7rgA6weMRO7Y2Na5YOf3ON1oWWaWvrj923S5ETgHO10LeXTkQm9M1mJFRsXdPAg19MIJsJxM06vXX4cRBPh88lXo0vuTmKMXzCf2nRvzMDgb92JzXAVsLs7NzPuzMBwfNvcsSXTVMUkQeOnbEyjO1rG60LLNLVKn4ewTgfaPaeyJXj+4LkEo8If7067Ef+c/TfsJRF9tsAF9+2I6Tga3L5D1s8XtGKIM8OfPpxt2Fjh9YDWEuL0d0Q0QmhP24Awhc55f7rAm4p0BDzRha2d0wWejNPWpqunG61iNplZ6WwCTy07Heidvw/3bWkyOVuCu5Bf/OFDpDi3DDodsIqleO37/zVb+dUWOK3Tdv6Ju7dtoXun46kEhTksaxvu2bxeUHRPJ7zl+Kyxor9Rjei6OsH0YjXLnQAuJhE7O68sJClcnTgMoRYJbk2ONqq13MvpWhzM2xfzLnSuguMwXUTg7xz3doiNTWdgu8J1L2zulHK4ObT/tb3H4Ye+A+jeESa/47g8wfXevcbzWpCmeNzST25m3s6J0iyyWJql4Uzi+PLyNGi9ySVZmLl+i1AwL87X4a++CRiSW4MPJl2CATm7MKqwFu+PHScUxs2/fgY/jRZW/wj84/rboNQ34OkfP4XcQla1IhD/mn07AtSFuP/XP2EXm1Cf2A/f9E3DI7/9KIRfGdsNb146E7cu/RqVCYPwR3oGblg9HxVpQ7E0KdmZIrK3tbV4Zt7nQpwm/xC8ddVtCKvOxT2LFwrhSOQq/P3m+zBy3yqk6ZX4ZNhwPP7zZwhXa5ivMHfGrTgUHuYMjSu7DU+T9OEFRbxj7upxl2NDYhSe/nkehWeG3GSG3T8Uz86+DX4GDV6c+5HAJAaVCiUJ6c5QTg8E9cFLuXpk7ZYm2Knug8iL74EFY0bAHJ+O56++tg2es2JPv4l45O6nINKXon9JCabuWIG87sPw6N+eQlaYHwbm5ggSRmTX44PZ9+KfEyfivsVzsW3oFPzjlgcRVJeHbrxXpbuB5yE7U7avwIHeI/H07Y+iMEiB0UePYtzejVg/dgYevfvv0NvVSK6tFTZQ5e8Tq4qgkgbimdsfw4pB/TEpc58zJAfiKwqgEgfjybufwdyLJyPj6GFISAqILFp8csUdeOzuJ8n6rxGSMurABuQnp+OJOx7FsfCQRkl2OtHufSqbDQoSTi0rOMCi1zE+YSddwbuOILZLsL1rqiANjsYkIK6hFtE1dZCZdJhxcAf8KXHRGrWQRpvYDxUKGfwtRmqORNjeq5+gI/z9xsdwJKT5AFpr2JFWXoLC+CQiiAi5cbFIrixBSVgMRm1aijE5h/HPm54kE9Ox0Sh3kWsUKihrinHTto3Y13Uo3hh3sfDOBR6N/fu1tyC9IAtTdu9obFbENqnQDS+jPLE04v6AbsQ8pYldISNOOMZpOBMc4SUOjxLiXAH3H3ILzxLLIpdSHrjoRdAGBKFe4Y8dGSOwrUvXVnmzSGTClHuGo6PneGxNjGmxkjwicpB3Xr8p4zkNw6dj3tiJGLp3A9766BXE6R3bELBorw6OxGvX3Q2tVYNHf/oIt+/YJrxzIayhEm99/DqG5uXhQFo3ZwVoDU5Z4ygppdVAaW/ZIXY64C0GDwzRlHD+yF1xO+Vwhi0Us7Pd4MklLthgRrzWRLVLgrC6GlT7qQQFjcchNqX2QERZLtXsCqdvBwRl0mxCeK1WkD7P/fIhMmq4yWBQfaQ4eePT5iBdIySI9AjSB4j7wkjZrQ0KxIMLvoQ9MBZvX3E7sqLCkULhOFIpQo+CTFyzcwcWDp+MuRMmo3vWYbhbo11L81Ca0gtfjpqAcn8eyvYGEUpVYQiorRNoHaJVn16at0Yz3mjFEJ742Bs3nQwskEBRko07N6xFSUgkYstycCuJ5+mbyRR1ko8172sWfYW/rVlA7bce+xOTsLlnH4zauhQzd67D6IP7qCmJEfy6wEv0NvRKw6zlP+DK7SuF5iM/JAxVAcEYvns97lq1ABn5hVwObhBhfa+hGLFjFa7atR5DjuViU1oGiiMDMXPlAlyxczU1IZUoDgpxfmZHDd13zd6Dq3dswtTdW1GUnOpQ1pyoIykWVZKD2bs2YNb6NQhuqEIUb3Tioaw39R+FdDI3b9/wFyY5tx843XCLowUlmiAMbk249M6XBuwvmRMtCjit+1SyWEylWm+W+6HI3w9JNeWI0+qxKyaeKqkIBmoi/Hh3FhLkQ4vysDWlB3QkqhnRmlqkV5RhX3xX1CrkJI6tUBgtMCgdmwxz2F2rShGp02NnQipMJDVY0+9Tlge71B/ZwaGwymTCVkV+BoPwHSNKXYceFO7B+FRUC6ux7MSIFehSVYndKd1RJ5MLTYmYarBRKhWWGfYuLUAtNR+HwyJa1ezE2nIkNmiwKyEZ8aTrlAQGQUTWhZ7C5nRy3HzPiFTXoltNNXbFJQtKttFtM9STRovBLd6nclOsCBt3LGk1uHXWGMKHMwgPDLEu1o6tO/70OtrZVN6edR8fOhmON9rZ+Jb54VzaRcaHMwsPVoYPFwKcRl0rtGQI8Xm9/JsyGW02CuIutTIfw0oKOzQmwMoof39uzQA5s2jJEGQ5teq4Pm8QXZ+De+Z/Rdo+H7xSgLTSIi8tpWeoDHV48PuPEXi2RpbOAbRqMrjrxnnbiLPJIvF1ZehdUYIbN/6JGQf3QuQ07dLK83Dn+j8we+cm+FutlEYL+uXnCdPlR+ZlITu2O3YldRHS7mfS4dptK3Dj9vUI4pFE+n5AQRYiyGy8fcOfGJWXI/QkDs49Qv5tGJRzCH7W5pIy0NiA2yi+q/ZsFZYBMGLrynHbxr9w85Y1COJ9qyjkcVn7kUBm8T2b1whmbbimhr77E1cc2CUcKneuwFuRnts6BBV+t8JM3LjkR+TGpyHt4CZcvWcPIhoqcPvS37GvSy+oagpw45bNQkFKuJeT+FlmsqB7USYG52QJayzmLPoWWlUkNDYt5ixbJDDVmF0b8OAvc7EvqSsuWb0QYwtLITeYBEJJncPuLthhwT++fh+5ielQ8QjoyqUIIAa577cfkBeXBq1di0cW/QKp1YRp65firt/moTIoBCpixEd++QrZSd0RUXwEs7duJKY5R6SPF44455VKTndOl75Yl9oNfwwZhYwjB2CVyrFu0FhsTeyCYzFxCDJqYRfLsKtbd1ikUqzt3ouVIfpShCB9LUKMwBZy29h7EELKChBsdXRhL7nsBuygwioNDwCftrcpoy9RRIKt6f2hdy7EYXQvzoYxIhUr0rpj3uhLkB8eTJJIhF39RpJbDxxIToXYoCFGkwiLgD6ffR/m9+qPrsVHYQhKwPbUNKzvMwSpZYVN4xZnHZ45onWTcc7plHbolIHCCGBdCG8apodeFQyZtgqvffNfjMzKaspbYx6bMiu3mKDUqfHAgi/xwJJfYfVXOd/ycZDCDQx8MJqApu/coTIZYeMFS1TYRkUQfh04Utifqh5GvPLN27h8+3anT5IuRD+9kgeoqKmiuAPqS4XjJq/fsBomVYB7j89ZhOd8MjxICFur4xHaCuD0g5oAi0FIgb9WD5tUiZ65+9CruByvXHc/Vvbp4/DWBrSBoXhl9j14cdZt+H3EBGjcan97wJ04UqtjFpPCrMXUg7uotudj3JEj+O9Vd+O7MeOcPiHoDbxyTADZdlWxXfH0dXPwxuU34M8+A8/qfEl3eCvRcyN1x0G3/CNU1RXoTzpBXko3wKiHmWq1RiZHammpIP5dA2I8P9J94qzaL0RgqGh1AxIqC3DFlvXCim9vcMzVaP6+MCIGqpJjCDPbMfDoLvTOzRf2c7BT01WvVKBnvmOSjksdNzmXPxaHRyOsogDhZit65h3A2AN7zx2Ce+mIaJW+c0gRbkRdoAqvf/wv9C2pxMKBg5GZ0gcydRle/uot2FWhCC48jFiNGjUBcZCY9Hj5xy+FzTh4/qJWGYA/Bg7B3Qs+w13LFuOH8ZcQw4iEYXLXNoScZR6Y0ssDUR6iwkPzPkKYsWmIvCo4Duv69cFTc9/BtJ0HMHfiVORFJaFKbMb/ffseIq1KYjINBtfUU7hS8BGRjPLQeOzomiR8d9nu3VgwYjzObQ2ieYsmDG6NmnTrSwOPls1JtAc1Dm6dtY1LKc5xPIexXoRPR40T1pq6TrXn1PDFxOeu9qbT7tmV7gWpQT9Od8fcJIcbg6WK6x3Pt+CtAYQvyV3w6/LohDCPgvzwkLz7K5ZIvA+EYA7TPTOWu4ThOHlvCocUO0twG9x69ss30WBUY2WUFbt2L+vYqXznAgxKFRpUvGuse6EzoR1p5X4Gd3fHG/7hLrYmd15p7e7L/R1PpGFmYLB7s+CcYHee1d3yFc/yFr51ftSyueFYmUk8BHl24SVB57YOQcTd2m0ofh4w5BxP6PkHbwzams5tKFw+dCZ4LudWDOFjh84Nbrz4RB1/UqA9waMk9jHFhQtf03yBwmJpPl7jQiuG8KkQnRtsYreF1hLCZX/50Knhrd63Zgg3nz7e6MTwwhE+HeJCg8hRzdstIfiwVB86J5ozgWeWaC0hfPzQqSGwgZ3HdTyj0zYZFqe5ZLHaKP92sp4cF7tbnEO6Zue8SXbne75c967vzTy7im5d712X9Xw3x7wk30OTcf4jLTIQh+7tg0tTA7H73v64t3conr+4C2YlBWHN9ek4cl8/BFAp5zzeH4FyMb6dnoyjT/XHofv748Ux8ch7rD/WXtcdcvKz/+F+mJ4UgKIn+iP7of7Y/2B/7L2vP94YF+0az+pU6JQSQkIS4KtdNXh5YhJ+O1COWX2jEBYoh8FowgPryrH6UCX4RO9wOetYIiSFK6Ei83xdsR4TuwThv8sLsNcgxqz0CEjMwCXdAvDchgY89ccxlNFzncGC3UXa89IMaxzl9cLNrRji3JtT2XEkRgXghfER+OVwPSZ0CUWdzoTceqNAg+cnJuJ/OyuFsmSmuHtgNAwGnq0N/G99AV7aWoWpvSMxOUmBSX2iUVxnwE2Do6jpsQsKOnfrbC9ogMxPdl7XJqsXhnDncWGCzICxN7w0qrD6nDnZ90QQESBHlL8UtVoTUkKUyKzQQiKXwkg1O5wkRRExB5/yrJCKMSZehS1UwNGhfjhWY4BKIaFvFKhRG6FQSJFHbsnh/tDqzDBarQihsANlEmiNFuTXe+7+PefgnCDjfrLvsnA7du/zvvq7EZ1Bh6jSmHCoQodSrQWbizWoM9tRrTVDQ1yQX+dgBobRYsOKfDU0dpHADAyt0YqD5fStzoq8WqNQEfJr9KgiZlJTOIXkxmGfN8zgFZ4lRGup59mfD50M3hTiTikhfDgevDf/HvQinhbqQ2dHuyWET0R0XjTngXbqEOxN3HoBuA+dDF4EhKcmwwPOI5PTh3aivU3Gubhyy4dTD2/DWx4khOvwwCZ4Ey8+nK/g9auepX6bTYaPEToX3AvbavO8yrR1k+Hjgk6PtorYo4SQ+KyMCwDt1SFEYnJszhDn7750PnhDuzumvHn04cKAxybDh86PdpudNo8dET6x0enQ3iaD0XrTMR86G7xV8dYSwvnrgtG5gZYPnQvtZgjfaGfnh6A/eLEePDQZPo7o7OANQ7zBY5PhTZz40Hkgk/o775rjuE3GGT4y0IczhOY79zWhFUPYO8PCDB88oj2S30OT4WswOj1IOngrZe/ahQ+dGu1uMlp2VFqdh6f6cGHAJyEuUHgbxPTAED6lsvODLcd2NhlsZPgMzc6PDkgIHy4EtJshWs6pDNRpnXc+nO9wl/zeDmzotBKCzaoxKUFQSHwNYGt0oB9C2JbQm+9zHMwEtwyMhpKYoHeMCv1jA9AlzA8Zkf6ID5IjkS4XKdivJ1ucNx1jeSr8sm/h2fHOBWYx16ZjtvN0mrqnvDNaSwhbcyeTVOa8O7fBhfTAyDhkVekwIS0UD42IQ1SAHP3jVHhhYhK6EmNc0TsSI5OChB3m3rq0Kxbc0BORKin8ZfQ1lzsR6cWLk9E9TInHxyQQY4nx4Kh4XNQlBGnhfk6RaxeYYcUdfXBpjzD8a1oqfyi86QxoxRBUN5x3DrgfRXQu4/ZB0QhRyoQmorjBiEWHa1GmNuH+EbHYXapFj0g/YWuhOwfHCn6SSFpkVesxpXsYvpudgX9fkopvr8lAhJ8Mb0zvih4R/oJgYKny/owkPEjM9s/JyehHUufty7pSXGJM7BaKcH8Z5l3XE36y86v19Vasx80FHx52PoBHZXNq9NhDhc8pfogKcCzpEIFykHRQCu68e5zBYqVClOKb3RVYlVuPf06KgdZkFaRGNjFIA93zVkMGq6Ni1BpseGRJoRDmlzvL8fTYBBjNNvDxmw0Uno78H6jQQCI+P+gkoI2kur8SNh2LSJ/x0nUG45xEOE7lK4xPxWfTriaf53aG37usC/aV6bHwYCVemJCM/SQNIlVyDI4PwP4yLT6nwgzzk+KZcQm4f9ExVGnNQjOwr0QDKR/byLoAFaqYfvlgNTa3YoMVVOjEIMQcnHszMwL5TQiWo6DWKDAB6xoi+pUzQ5yrNHI7le8Z3nTM0IBfZGYczV1+/E3HWsJynoxlFNabMDo5ELcPjsHNvVRCQbJymRgspZzaoaACGxirQpnGTLXahqW390EKSY6hiYG4jb55lHSGKaR73Ec6Q99oFR4nxkkOUaJPtD8eJbdRKYGY3jMcmY/0RxdipKGki1zfP0poch4cEU+8cG5XmJbwpgi0YgiHdn3+YS41AUpqxzfk1eOqXwqQTcrlH9m1WJ7dIOwmF0bK44D4QJQTQ3DTwdeSzGr0ImtkHTUdlVoLFXAkAuQSXNM3Ag1GK2YQA6jNVsilYvSOUuHOIdE4UG4iy0Up6CxsuczuE4nIABkCFefZIOCJ6hABepYm5z5KSIHcV6LFkIRAobAlZCFEU5Px++EarMiuw/Qe4dQi2PHR1lJISVr8/a88PEZSYUthA0pJCVXJRajTW1GtMwsMws3Mmtw6xJCloie9o0pnwWJSVOftq0BRnYmaoDKUEnP9Sky1nvxzs3I+wVtPhLucE3SIkB6Xv3ST0dSoQ1RGxuF/M24853UIF67sFYGPL43DyjxiECrUALkY1/ULJkvDjDsXZqOWCrYl+Gz4YYlB2FrQ0LiHZaeCBx3iJ4kJufkr2qFDnOdbyCw8WIWo1/fh2h8z8draQvx9WR66vLkPs77L9MgMDK7cm/I7KTN4gdXLVMlWDNGKJueXrtQI5wHM552yd6bgrclorVS2YBzfrpWdE96EYSuGEMPsvPOhM6PdPZUtJYRvXUYnhReOaK1UegMHwIpIey7e0Mp1eXp/vlydIQ98eYC3JsO9N4XvFbLQLuMHQDwkGAoyx8TQBARhe1o6qaXUlLgX9Dl1UaY9upNV4dHd/XL/tqP+3a/2fMtXW/F1NC0duERiocd2zN7NMFuM2Gs3Q6POe5vKXE8X6wkCj7SWEC1Yx2rSw0oB2Igh+LJ6uFzvzt5l8nJ58tvyOhn/7pcnv56utr5p613bl6dycV2CH7MeNh5vaYRnGeHuQ+iY8k+Z9NIdkAgdUyKlFHaRHZJzuBeuwT/AeecZKiNXgCY4iOLItks/cm2qZuMhTDe460/+hubhHA8t0+VKB48e29xWX7vi5Lg6GkdHwdPmDEYr6q16fG3ToqxkbauOqdYMkTTxpTvEsjmJgRGAVOyFj7zDPcDzDZ7yel7lpz0GAOmC1ZVV7WcIJTHEDX6SOeKOcoIbrCLPAz2e5Iy3yZ7eZJKnw8OC2tjvwBPMdmpT2wGZl3x4QoMX5U3ioZA8pZZ9td5UGjBwfp3O7qnhwnLBva/IFbbkOHn8VW1EZenxGSJQEjlwkEQZ2puUB3+73SZ1vGoBVn5OFC3Esg9ecDI09gaivUgkIr6TmERSvwZj/l+LyZUZgtuqVgzBkye54Yt0XnzPDNGabX04n8EFzyfO1dJVQVcNXUa6WjEESyQ/uoKdF9+zW2dlCBZVp6EanvPgPLOZqaGLmYJ/+bkVQzCBWCIonRdLjM4uHTh/J6EtnbdgBYOlAksKPm/SQpeAlgXOTMFSwV0ydHamuNDAFYAvlgjMGM20T0+F7WOECwMuxvDBBx988MEHH3zwwQcffDhtaI9hKfrHK19dlJra7SKbrf1ns9l4esdJQCx2H7w5/ZBKmwZtPB8h03lxMmV1suUslXIP6NnByab9fEVFWZH9749f+yLdHrfjwVuFZ3e+uNtSfPs9zz6vqGx4Nq1QhyGRafy+NTiadouP9sFi9jz9m5cgeYLcj8deWsOTf4/bp4hEnt0JHmO0WmGnqz3wljZv8JZHT/CWZq/ogH9eEd9e8NrJjuJ0lbFXmngrXw/OJ5Kfcxn1Wg22Fx7C/u4BWLftj4zq6uoccmbCua5W8FalXeMZ3KzKbr7jyedUdfonpDuzEWXzx/A+A9G/V1+HFLHbkB8dj3njB0NCdaWuxWlMEjfCe0qBxa0M2K/7+aDuiZN4TH4T2ipKaRvftvXuQkdL5qhto2xblk/L8nCns4/mZwYWqsGTdx5D39zD+GP5Ehwpy4fGakBJ/3is2vT7wPr6+mPkjSU0q1Lc0rUqGU8Cwl04sJ6vvO7mh/8eorU+6BIQCrFUmJ3fNSkVXWLikBuTgDevugKy9jWm5x3ETA03tCSapUW+25rV2OqVm4OXCXhnDC3z2RJtZKsVDVqiPTM9PeG4n7XhoS16tlWmnaU8zZTHuC++Qc91f0JiMkJtMzYKiOXrF47TaDRHyJv77IdWQsJT1llACJoDXdxmqGbf9OBTYTr7fS0FBB/jpaBWRJPRF5/c/RT8jBxXc9haUMm1Hpt/jqcaN/o9QXgq2I6ozBcqxF5qhHtZtqdsXMH4aH7mUVGYC7VOi3G7NmDk/m2tBMSydQsmabVaFhC8STVPk3JpEh0SENyDFHDNDfc/FW4QzfEmIPJJg3j3ipsRqFRCqeyYrX0ugLeP84Zmtm07mkGXj452C5wo2kq7J3jt22hH3toDT6GcCVp4o0Or/B4nn663Z6r8TjU09bUwU0PNh+ZxbfcmIJau/WWKTqdjAcGTabll77CAEMwLulRtCQg5BVEQHS8ICJmVwqcQxaS/iem9D2cX3kZjvO2m49tl5/Sgo+XAcNeu2R8/t1VuVqHD3OL4jq4OCAjWINzNjJMTEDF2f8hEbQsIz8H64IMPpw2CYLCdcgHR7mbem8bFi9oVFHlyaQGCG+ohYUkmLLn19oUPPvhwusBnVkgtZgRp1IiqqoBKr2t1jkVHaubJ2QEck1SMAWmR2DC7C9YOFGGx+RBeWjEPD/wxDyP3bUcAH9TFqpFPqfDBh9MAuyAMRu/bhgeX/oy3dyzCr/YjWJ5mwLfjIzA+3k/Yv7uZUOiAhPA0sMVVmQUHvxNMjV59h472s4iGSEprEEBGhYQ0BO7p5n8yuRxiEhLFe46haFcWjBo9Lr5vBqbdPR0XJ6rQY8UKyLKOoSI4FDo/1QnJCVabeKth7g1veQnv6fLkzrYZx8fft3zv7scBOyykXLGwdXxH39Czp3hdflzp4mf3nn8+RcDlLlBJxEcxtQ7HBdezw6/Djc/sYDcOlw90cflxv1zpaE1TZ9rJE6eFvDX644vPBmuZr5ZheaMZX/RfAN8zXN+58s1PTL+Wcbj8MryFT/8FP5zGlu+EcF0JJAhhCHR15pPeCeXAz/SeL0ffJf9xlAGHz35caXUvN3c0po/+8C8H4Uo7o/n75jTmdxw2w/WNQHM3vwz38DoK1twj6mpw+ba1uNdYgPvuHI+JN02AQqiLR1G8/xiKs0ugKSqHrbZe6Kw12a0wim1QRwXiWH7mXLPZzPuBtJwH4UqeAE8p9NwHYZbMkW47ghi7SthdR+iDoM/9AlWI6JaIuIHdEd0rFQlDeqDmWAl2fvknZP4KDJszA6W7j2Lh3LX4JbkPjqZ0EwqyvWCvg1LD8eH4WIHATHiisXDwjdFkwbqsGhytt+KSflFI9Kek0zsjmTnbi+vx88EabC8zYGrPCNzdPxIxfhInQ9ghl0rw2eqj+DJHC51NjPTYILx1URx0OiM+3VqITLMMdwyMwdQEPyej24Vv+Yi2nIp6vL6jBhO7R+HSVH8cLWvAK2uLcNRgh4nIfNOAaNw3MBJGrQ4vbyxFrkGKF0fHoHcEkZPCYcaQiGz4/UAl/irQ48reERgSKsFbm0uxolgHKwngf05KRbrciLvX1OCrmakIp6wxQ7IQ47zb6WFrQS0+2FGGTMo/txJC5insntGBuHNQDKak+CFEBhws0eHD7WVYXqBBtR54aWoKLk7whx99I5CDUK83483lx7Cs2ipUqsEJQXh8ZDxS/CUOAUV++NAgO9F8R04t9hlEGBQtx+JDFfirUA+NRYK/DY7B7UlyPLu2GOVKBV4YEYsewXJHuVHaDpZp8OPeSqwrNyA9OgD3UBoHRCogd+qxXNk3ZVXgo0MNuHd0AgaGK4RWiulerzNjyZFKzD1YixqLHYFKGaanU7kOjkJ6MKAnK3r5kSp8uLMSlVYJbhwQhVCjEd/vr8IBjRmx4QH4O6WnvKIWH+6rxRX9EnBDNzlumZeDQiasG/xkEoxICcEDw2IwOFJCYduxPqcOH+2swM5KA+RyKSZ0C8M9VMb9IqQCT+zO1+CdLSVYXqhFt4QQvDomHmv3FuLLbA0iQwOEMwEv7eIHP/Jbq7Hiq52l+PZQHaqMvD9kx8B75fU6dgQzc/Zi5u0TEdItierbEiGcfjdMgl9YIIp2HEZBQSXythxAw8GjsJhN0NiMUMOEkt4xPMzZrj6IdmsQ/jbxEHFxdSsNQirj0VAgb91eHF2+Azs+XQJjgxYjH75aSOj2TxYjeVQfpHWNhnnbXuTLA1AfFNzKLmoLRTU6vL+jHAuy65GWGIr+VGiP/H4IT64pw/YaE4b3IFWKKuon6wtwzx/5OKy14ZZhVCApgTiYW4/uKWG4OSMA/1lXgDn0/v1dFRQef2uhyi8iZpPirRndMCFeguQIOaL8pJi3pxqLsqrx6Z5KGKQKTOqhwuItpbhnSQ4+y2ygfEtx85A4jIsXo2esHyw6E5bnaZAeH4LnL07EkEgxIkIVWJXTQCUgxx0DwrE/pxK3L87FG1tL8eGuSqwiZooM88cNA6MxIkGOMQkB2F6kQanejuenxWNAuBT/2liGT6hyf7q3GmqpEnf188dXqwowm8JZmq9GLRWr48g3bqFEGNs1HO9OT4LMYMBdC4/iydXlSIgLxWuTotFQb8KeEgPuvTgJY1QWjPz2MF7fUoaPd1fg631VyCE2YYHBJVNUb8D3eyuoQlYjLlKFcUkKvLg8F/cuLcTqKhMGp4Xjsm5ByCThuK/SCJNFjCv6x+AaplNmDWwBKtw/IgwrdxbjjiV5+JME4ayh8bixZyiKi2ohUamIfuHYmV2N2xYew1s7y4V0/Fmgg10sxZMTY6Fq0GDy91l4b3clbCp//HdyNNICxFh8RIfHJ6bghVGh+HhNPq76ORcbKy24cXgsxib5o6jBihHdI5DiJ8aOwgYU6ayIClNhzohISMxGrKLKfFn/JFzWVY65mytQ6caK3HBc0Sca31wag1UHKnDJd9lYkKvF+J5RmDMwHCU1BmTEh+HVCdE4lFODa3/Mxjt7GzCoSwRu6BqAfaUayIMDSLiGoLRUi+1VViy4ozt6Bosw9bOD+Mf6CpSaRHhyZAxkJhM2UAPWEfDGlUmlxZieuR033DYegSlx2PnVX0gd1w8po/tg4zvzsf7NechZuQuVBeUwqLWw6YmmTg3CRKJaHRXQbg3CKbtPHcQkffM3HcDG//yEsJRYxA3ohrz1+0jLiEcatdKJJYXwI+btyHmPYqoArDrJJQ7BxDJMSoSSSLkldvhRkCjrGROAqd1DMblrCGkTQGmdAZUkoYUGguTYJT0j8cS4BDxH1wtjo9ElwCEfx/aMxegoYO6mMry314A+CaG4Jk0lxOeIVyS0qhL6lZEbt9YcLZ/RRPIJ1ChiUq8opPHhnd3DMTwEyK8DNPSOCczRSyh9/VNDhZNgn7soEU8Pj8E4EiwyCovD3nxMD5tSjhdHRSE1kOWyA5xdPuRLQXlVONcGMD1E5CalZxcZWd4GkmDrFRcAf7rPJEblvJttFqwlIcmVf0SMEpH+9AEnKECOB0ZQWsYSPai1u29QOALduIG1HM6rTCKBlO4F9ZnzTvFymp3RHheDSDjPGRqLe6k1Tg8E9hBhdtdZQEqAgAHJIXiE4ud0/H10HC6KVpJmQy8ogqBAJUZ0CcFl6WGY2jVI8H+wRIPQSD/04xP0SDDtLye6Ubp2FdRg1P924+KvsnCg2uQ4FvEEEKqSYUhSEOo0duwoUFPTKkKt1ojNpNnpSXPuFSpDdYMOJDMwtV8EXidt7NJkP/x7eRaGfZeFdRUm0iia4mb6r8m3IJ7PAr0iDY8MjqB0k0D5aD9e3lnTvDa2A1bKV3JZEUYlByG8XxqOrd6FmD6pCEuNw6Z3F6Boa6ZAO681u4MRegumFbyF61ERIDeLkWSV2QKJXCaM0TInM0NLbFZKfzMt5qTBaeDTI6OC5EgN90M0/ZopinJSS3XEiUJx0XNJrQHZ5Tpq9XQ4UmWEkd4FUKV8aWyooCodFaaMGEFWE2aQyZLQVE89ggVFEUmIebuqkEqq8n+md8EVPYOw+kgdVuU1wN+hXAngNNZqjMiu4Pi1yK42UOvPw1IOIVBJreU/VpchLDEET/QLBWnXHYJQDhwW/fBmrma62ImfuTKy/e3Q+gRvxLl2HK2ktDA9KvTIraOGRHhxalGlMSCL4jlQogZZOBhCFX40mW1yp+5aqzXhCKeBrsOUDqaJS+OXk6f0cCWVqRJxQRIqS9Js1FahAnI+zOTRlU8W5l2DFUgjm0pJwvREs8LhOmhmh5GJSnFxWC4zixuL/WTazfh8H8Z/mYVfyUQd0SMSm+/vhex7e5EWqhR4j8Hlyrz/1C8HkfReJp7dVElmtx/evbobip/qh9dGRiKAI+sISOOVUphynmdEAstGJp9UIYON3KykkZzqQmy3gGgXiKA24sTA2HAMuGkyLAYTinceEfoltGXVKCirR2FUHPRyZYdMjOOBGwu9kezXY7X4ZHMx/repBEcagD4xgUhSESfSe54lfJgYdQW1psvo+uOYGuUGC+4bl4IkJfDl+hLsI41jU7EaX2UaMSgxENf0JOO2rWRSuGKRDXsK67CwwIqLSTiMplbylwNVOEy2PvGsy5tgX7OAWpffgGU59VhO5kE2qfxNOzOLsCenCq9tqMHkYZGIo287UjjML1qjVahkJmLiHtEqRCkk8BdLMCYpECmkUW2rMKBKx30g9AEx1kqiw+9H67CYrhWkdrMx2h64KkwQGd/JfnJw13MECeWUULkgjcyUWZeOUUI03VykxpLsOvyZo4FKIUbvMKWghXBAxUwTEqYCTXIbkKU2C8Ywv6up1eFLMjveWl+Mp5cWgxphTOoehAoSroerDIiNVKI3aRNKSkuv6EB8dF1PfHxFV/QgIWGmdAT5ixGiYo0HiCONKZCErtlCAshZgRncn8Pahutq0Fuws1iLUFKnhsSpQGRDKOVxaKw/VWYb8ZUVs0ekYOecvrguzR8bjlbhoV+O4sM9OkRTvMlkVnKfC4P/hoYE48jj/bB8ehyyyBx7a20+nvmzCMUk7DIiAxDnFJTthZgYuTgyGtvza6HOKUbSqN4o258Lk9aAQbdPFzQJO9VB7ig9FThOG+kEx9VGfGyPhybFIKZfF/SadRFCU2Kw74dVKNhyAMPmXCFoDr/9bxGW+MejNDbBwaAnkH7umKszmKkVsQuageBGl4aYvUJrgYZaRZ5yW0OFvLtUhwnRUmrZSaKbrTimAx68OBEPTEx0si6w9FAtxnVXYk9WHd7cXYMqAzE2vSylsFLDUpAeF4y07AbhaPhyav3qqQKyoSa0DMRkVeTPT2pBTpUePxAjj4iJxe4jNWQj1+PK2AgcrbVBT+k0EVOS1otRfSKwoneEI3LC8j01QsWsaDBTmq2wULjzdxYhMUiBG3qpICYbxZ1MWiPFRYKvgcJz5aEJ7GLDuqOVeIZqwMNk4/75t56CkDKQUPj3H4X4JrMOWgqwjtJdRKqv0Ivv+NgruH2uoaa7oM4IHZ90TpnXG834eWeJ0OF2+4gE3ETmAQuoymojbvitEH8VGzAy0IYyNanhw+MxeWi8EFYlaVuvLSvAd0TvHnEhKCaaTuwbjovpYjBPZx6pxUvbq1FeZ4U/xcv5Z1NOTS1AFplJoUEqJMpL8SZVNIMpHk9OS8Gzl5Bcogq35Wg93t5cSna/Ebkai3Ag9zvX9BDMUM7n6r3VeH1bDcp0VhIEJhQaFJh/X+9GGuuIR37ZVIA39pUKnchPkAl2A4XBZZ1Tpsc/lhRgUZ4WYUF6BJGgu2Z4Au4YQ3mn8JnGzy8uwK+Z9cjoEoFSSms9aUM1dQ24Z1EpXrk4FjvuDxa0C96FPr9Eh3+sL0I2W/8dgITKNjuxC1aq6xH50WJMf3QWkob3wu5v/kJkrxRc/tFjyFm7B+U8ilFcjYaKakEbOlG05jMHLVlwNI1iXH//U2FmyRzZ9pajGGQb+5Fdm56MuAFpwuhFfXElwrvEYdBtlyAgKgSbP/wNS7fm4q++w5EXn0zBnQJwfj2l3B0t/XiiEb9vT1je4CmO4z27w/XOUxo8uTG8uXuAq/LzJ82idj20M5y2wEG4BL5bw+xAs0idaBlnSz+u9+zuyW8LN34U4ic4G+5m4Hf8mutIq9ce/LuHf9yw+RIC95J3t7D4mQUJa04mCsxT1B2DHV2K8jEtcweunzkEyRMGQl1Vh73fr0DVsWIEJ0XBHB2BskO5UO89TALU7BjFEFtQ0jOq3aMY7llwof0Cgqday+VIHtkHk1+5ExadEQ1F5chffwDbVuzBbrEKO/oMQl50gueYfPDBh5OCiDSK/tmH0KPoGPrYdeg3OgMDb5kGg1qDQrsU279YjKola2A1NQmIYhIQy0+XgIi2+0PuthaDf9XKAGzq3gc6P3/UhEagLiAQFWGRQmfKiXcX+eCDD+0F12rud1DpNKRZ5CGspgr1SiVSS/ORXpgt7Hx2IgLCpYUeB94rOe8A1RAYhFXDxmFnrwHIjU9EbXCosHDLJxx88OHMQEzCQWK3Qa/0w8Gu6Vg3eCR29h6IyvBI8Nood03AbBG6gduFdgoIgq+u++DDeYlWDXUH6nK7BISgc7h6a1pA7D5m5IMPPpzTEHnqbW0D7dcgfPDBhwsOJy0gfIMTPvhwbsN6vN2I20C7BYSvC8IHH85/dHSGpc/E8MGHCwhuq3HahZMSEB2LygcffDgr8DLA0B74NAgffOjsaGFWdKRRb5+A8I1k+uDDBQmfBuGDDxcSOmhttEtAOFQSX2+DDz5caPBpED740NnRsg+iA7Of2y0gfPqDDz6cn2hmVdDDqe+kZDil0KnaysoHH3w48+ho7e2AgHD8nMxhHz744MOZx8ns/+rrg/DBBx+8wicgfPDBB684aQFxIRkcKqMWKZVFGJSfhRG5h9G/IAepNVUIMFtgO0HTy89kQHxdJVLqa6Aym4me3tVBmc1CfiuQUluNYJO5g/akFVHqWnStLEWE0QgJfc3fh2lr0aW6HAlaPhTk3AWfbiK1mZFQXYqMohyklxQiUqPxmbzHQSAfnu2GjlobntaBMsVZcPA7YW/K9N6Oo/f8SmvhR06uo/f4Yk/1AUHYmt5P2PLKITE6V6Gp9A2YtHs1rlvzJwmFYqKACDarCWmFWZi0bRXGHdyHEKkKx2JihS3G25t7Pkate8lhXL55OUYXlqIoIhpV/iqPp46xW5i6GrPWLcSIo3nQhcUiJySIaN6OEqdvZTYNLtu8ApdvWAGEJyM/JBQGqQzTti/CjC2bkWSVYnt8QodOPDtTYDqF6Gpx1doFmLlpM+I0ashFMmj9A1EZFNhxru+0cKeD46Cf7gXHEFtTTkR0Ht5LrlWhMhSWHGvX0XvtEhAZPQeP9rdLhihKay44ASGxGjHy4DaMOXQQNfEZmHfRNKzu0QtHY5OwOy0dpVRJ+2dnIra+HoaQGGSFhSJc24CEhkoEW2zQyuQCgzPd/U16JNRVI8hkglmuoFIRQeMXiKMJ3bAnOQ0lQcEw8xFhBBvROEJbg4EFR9G7rAShJipaCiulOAsqqxy5CV2QFxwoCAiu1H4WA7pWFKN/US66V5YjlLQag9IPeqlUKHEJsUbPglzE1NSgoEsv5FA6WZiVh8djf9de2BeXgAaZjArejhCDBon1dZBxmo169Cs8hl7lxYjW6mBW+EEn5zdNsItFiFTXoH/hUfQpK0JSbQ2klL96it9KaWNu4DRKiEG7kgbWrzgPGRWliKGKbiV/OoWiWXju4INiQvV1guaTnn8ESokfDnfvg5XpGfSdXBByHHagUYMeZfkUdgG61FTC32YX9mc0OfdCkJL2FdtQS1c9TH4qqjTFGEL56qI1IzckWPBz/sOzgIhpISBqTrmA6DXkghQQ3PsbWV+OgUczEaHR4UDGQByOTSAiO7QEkV2EmuAorO83DOt69kUBVViLRIr+OTtxzepF6FZvQlFULGkFSqKNGV3Kc3DV6qVIq65DaVwSav2USCs6gss3LcXIghIUkwZR7e8Psc2AW5fNoxZ/A7pWVaEqJBzh5bm4bNNyUhktxOAByE9IJcYOgh9V4NH7N+GmVYvQq6QC9cHhsFsNGLp3Iybv2oZAKq+S8CiYxRb0ys9BbHU1ClNJQIQ2aRCXb9qIJJsEO+MToTRpMezwFly9ehmGHdpDYRZBREImsL4Mgw9sx/Ajh6CS+KOENBANCYqkinzctHI+Lt2xFUqRErkxMeiSdxCTN67AqGN5qIyJR51ShuEHN+Dm5YvRLy8fupAIaBVi9Mzeg0lb1yFJa0JFWBTUFJ47uOLLzSb0IJOub84xKgsSPBYrCW0Loho0MCkDoJdbMX3zMly7dhmS67TE/GFQaqsxatd6XLx3NwkUBUrDIuFvqCDtaTkm7NqCkQe2YWRWJlQkRCLMYmxNcBzsc/6jtYDIyMtCdG1lo4AwE+2qwxXtFhDt74Nwftbs6wsAMouFmNJMLbqcWk4FTBIxlNRa9ynNxYiCIxhWdBQDS3LRr5JaWINBaDFZQDJz89UEbpu5JbM1d6dbl18XbYdm7kBiVR2MwSl466rbsHDAcPw47jL879LZVIpmYSdx/lBCaUspOUYC6SiMgfH4bfQULBw4HL8OHINfh1+EUpUEvfKyqWWtgJSPYxNCb47GuF1pct5bJTJkpg/CZ1fcjLnDxmP+iKnUCKSTALQgjDQkGQUWQibPgKzdSK7WY0ffcfhswjRsSuqBjybPxiZq4RX1RRh9JAsxVJkTqsugEEtxrMdALOo1EMt6DMKSoeNwsCf5U0gQaDG2alZYQJtkCuxIH4xFw0ajJsgPYnkADmUMwrejLkJmZBj6Zu9DnyISRAmk3Y2bgt/6DMb8YZOwcMQEVCiBIdkH0LOsVMi/0E9ElWTbsOl44Yb78d9JV+KdYUMvOJ7uCNotILhLy8GYFy5cDCy1mJBcWYb0kmL0yT2MizcsxvQNa9Gtqob0rrZJKpgQREejV392xFNrzR2SmqhwqLnCCs4iUqn9URwVJmxxzuCOxkCTAX7U6odU5uO6Jd/i9U9ex1ufvIE7li5GdIOOtDzyR5qdq/63HyLBzOHTpDkBXLkMJCDNfEy5E34kOMMMOmp+jBiwZzVe/uwNvPH5v/HOR//CiCPZsEsVJEjI1KHv1vUZRVqHCun71+H/vn4Lb3z1Nmbu3IX86O74oe9QZAWHOPLpBY0CzAnW4URU2YPUGtJ6LGggLdZIJpjwhmilVqlQGxQABQltJV3C1/SHdBLUkaZnlTL1Oj8kVlYMHHDtV2sl3mov2q9BXKDQ+vlBS2q/xGZCsFoNpdEMjTIIi/uOwGcjJ1GLNQx1Kn+htesIFHzgI8HPpKe/7szvEARcOR2CoClc9iWzkkbo5p3Fh5hMheKuffHRNffgoXuexcN3PYMn73gcL974AN6ceiW2kwptoQrmHsspg41Ufv9QrLzoSjzujPvhe/6O5255EK/OvgefDx2BGoUCOmUIfhh/FZ6/9XE887cn8MXUy1Aus2LC+sV4/NcfMLywQLBnOwru/+CMMf3d88e04x3XbVIxXawVOV9cgDgje1K2S9x2vJk6p8GtVr1/GHKj46GVi9A7ax96lRYJp4kZZTIEGOsxOGsn4qo0zVo4BzOKoNTrBUFgoQqsMBuRUlpMtrCxGbPq5Hx+NNmLUnkjg2dHJsBMhRpUkI0BdRoYKC4bvUyoLEBieQOZGQ6fFkpHVUAwauVKhFUUI6WqEoHCaWZm9D+6G4/++AHuW/EH0qvrqKCdmsipAlVAtdIPpaGRgLoOXYsLEKunvFGFlVm1mL1qAV788j+YkZmJaE0Nbvjrezzx85e47MB+0irEOBDfAyv6DUNeFH1vsQp9Cw4jrH3g3FhJmymMjEYNCfHo8iLENjRALJZBZDMirqIEcZU1qAkMQxVdLHBPLQHOX3SkLWtXJ2WvPsNHK62iIcrSWijJSerspOQxaPbQ1EnpitmtBpzn4FOJSsNjUR4aiuiaIozYsxlTdtG1ZxMm7tkBuTIYpRFBiKGKnJeQhqzQYKHiBOoa0CMnE0MO7cTU3Zsx7uAeUsdNCNKooVcFIyu5K2qUCkTXliKj4BhCbBLsT0xBRUAAakKiUR3oh66luRi2Yz2m7d+Oybs2IL28jgQVoLJLKK6uOBoSQhpOMNnmgYiqKcaIvVsx7sBOTKL4BubmoiK5N/4cPAKHw8Oobhgw4OgRJJeXorBrH2SHhpGZI0Hf3N3oUlYNQ0QctiQmk61uQmp5PqWpBFWRcTiSlAod0UFutdC3eUirKIMuOBpHYmJQ6x+I8rAo2MQW9DmyCxft3oJxmbtx6ebViDLYsX7UdPyVno5qP3+URkYgoqEcAw9sx7j95Hf/Vrp2IcAmw8aBI3EwPhH1JAg9gYWvyqDBwKN7EEnh5iR2xeGwMOIyEaqDIlBLNEuktI3es4XC3E7534S+BUUoo/z/NWA4siPCSUA3oN+xLMTVqHE4vS8KA8nMcIbfeeBe8x2dlNxBmUiNh5gaDiN3UtJVGSpDQVnuXGs7Oik91WQWDoJgoEs4m3PWtfc/FWIUzQnblYMgKKBwO5tTQcHlxyTg3StuhpTUTUc71XkEhDtYiZURgeVke4so7yapFCb6ZXfWCsRk5LnaaWZqpoeS/LKQMZIWwWo+H9zPflz9CMIX1OryIjh2c6cch8Hfyygci0QGHcXHwQtxcb+CIwgHyC/747RxEXJ8ZipJdz8cHrekIvrWFT8/c3isojemSfDHNn6TG8OVVm6CmrmTX1LkoTRbhDxbJDz8KIWV43H6YQg0ITcFpZG/5xEfVn/5IDj3fHuDK638bSuTjtxlVAlYkIHpTWGbOQ/O1wzOk5BWMj3aE995BaYH0VZYTEmXne651l9EDcuI/dsgMRlRbzVCR9rVwS5+2Lx71RTjqTqbs9kXFzC4YluI+XQyBbRcAcnFUYlskAhM18S07G4lv1ryqyO/LJ7ZjTsM3SsXf8MMy9pXS6Zl/8zoGgrDwAKZ/DXG1aJ+MFOYnfFpqSW2UGAt/QjxUwV2j98VXrM0Cf6auzFcaW3lTs92qrl6yqeazB29hCoy59P53gX2x02IjswpR54kQvPV3sralPcWGWOQE5tlQv6dwrhluJxuRzld2PBAPa9ol4Dwhgud0D74cK7DwqNmJCxPFO0UECxzOiJ3fPDBh86A9gmIVl0XnnGhz5Pw4dwCG23cb8FT3X2syXBSoQPE6JCJYRB3vn7fEwZpbXKrCV2qCjG0KBdd1GqhE+zsgNd5aJFeVoABJQXCjM4TH/k+M+BJTjH1lRhceBTd6mrg18FTp9uGHXE1Jbhs+0rc/dePeHDxAgwrKoDS7ut/6CjaLSB8Erg5uAvO36DFyL3rMHPdUvQvKnJOs/YMFh48l8EdTFOHu3v3pme4RhZahiGAVLeE6kKM374K0zevRhdeLNVGmBxGyzib0uJ49gb3NLcHLr8t0yKzGdA7dz+uWPE7hh7LRqBz4lh70Rhui2SwthBVV45xezZg+LGjaAhPwLIho5AZFQMTiQdvNLmw0H4qeCplFhrNhjmvvOa+p0JNojmqvUcRZfNvHObkRVtyiss1zCkThpjoi04up2UWE3oWZGIYMXZ0RQn8zDZogkPQoArFwbR+2JEchVH7tqFrZR2OpHVDaFURUovLURaXhkV9B6JOKUFGURaGHTmEiPoGiImGvPDoSPd+2JjSFfWNi5aoJazMx6W7tyBYrYWEWlkeMtUGhGB/en9sSu0GsbEeQ48ewOCjhxHc0ACbQgWNvwq1YTHYmdYHFXIr+h87+P/tvQd4XNd1LvpP7wMMyqD3RpAEwQZWsIgSRUlWs4pl+ya2XBKHdpzkNuslL9/Li+/N/W7eTZzEcRL7+saOHRfJalaXKKqQYi8AC4jeewcGM4PpM2+tPTMkAA7AgQRJAHh+8mBmztln9/XvtXZFpl+BAaMG1v4eWDlM8ttlSsPzew8hbfAadl25Ar3Pj4BSjf6sQpxYvxXd2vDkLRarRMcYtrVcQXl3NzReP0IKJUatuThTvhENyTwRSQaddwp7G2qxbtCOS0X5SBnpRl7fgEifR2cSi92O5+chY6wPB+pqkDY2QulyYNqUiElzAnpy1uJEQRHGKNxYCBER5lJe7r90DhnjkyJuPpUWPbklOF1egRGVDGu7GrG1vRnpI8PQ+oOYMifCpbfgzLpNuJKRCc9qNTd4ZIc0pJjDnHXnofC4YQu4MR304mqBFmcvvRfXMGdcE6XK1m2r1gdkVaqhcRhDqusTpW6H5d4xQemfNCejPymZBLwfKZ4QGtZsxfObd6LXkgSFl2dYXkFZRwey+/swnZiJsxu3oT47D0G/EwcvvItDly5hLLUAL+86iJNr1iKRV0sSqWwct6OdWjue87C18RR+972jMHjlOHLX43hx41Z0pKehoL8ZVdeuwUS535FXiH5TEsbMRlhJ4DRBOc5X7kJ7chqarGnQOcdR0daAspZ6GKHDyY278ebGKphsfSjtasX2q+dg9evxYvVBXCwsQhKlZ0NjPVIddgyS4DmpzqztvIZHT7yNgnEnTmzai1e3VWMg0Yj1zTUkjG3QqfRoTUmFxufA5uarKKPwcsZtqCvdgte27kJPshFr2xuwpqsDBpUZjRm5aEtLg8rnQvboKNoLN+D9jbtwjeLLKzqZbGaBfqoCLuy9egxffvsthAypeHv3fXhzwyZ4FX5srj+Hza0t8CdY0ZBTgiGTHkn2ETH5rKZsM95ZvwndiRax0O7mweTVhJnUF54olT/QjWxqxOTUePvojjfkhzMtAR19zXFNlFpEH8TCvMuTXm4XcAXmuRA8Y9KrDA8j8f4OYwYd7CpVuApSdgUVanyw6x78qvounLVmoNOohcU2jDU9vbAlpqOxoBROlYJaRhWuFRRjOMkCc28bihxOob71ZJTghbsewm8OfRYXkoxiEhJXca9CARl/p0KXheRwaDguWgqPQiby4n0QGrOyKI4KEiwPfDwRy5KJ9yo2o85qhVOtR82a9XCrKRSlBS/sPYAesxnDZgvOFpdTTQlBSVqCdtoDrdeBkv5upDjdaClYi94UKzVUIfrMRB219grHJHL7umAN8HK+MNR+GU5t3YMzJaWYoLj0pOajLSsNfpVcpIHjbyMtxxPZVyKgUovfrDnx/IW5CMgUJPA27Ky/JPbcqF27GecykuHQ6klTqaCrBGqfHeU9HaTFeOHQ6cUkNsgV8Gi0GNfrBeFKPRBh3CipWyNOgqAKFr+fEiIIUfYGuNViuaXfrGGpgyTUJMRmIoq9F97Dl955CV85+hLuu1hLJpsGA6Q9cCvK/Rl2tQ7WgQ48/tYv8dc//Qf88SvP4IELp5Hk8opJWPHAq9SQwPoRJALjsKMI8oxIgkzBE5Zm0n/YXzYr+FJSi6MM8VoJH4o6ruKhk2/h62//Fl87+hrK+0cxSprKiCURvrmyN7O+UFrESEJE+Oc6vTUoHgEfDC63EHwPpSVaIdnfaSIhP5GB2u2BnAjoo4z7rzZ8VLFdhAaxMKQiuTVY5MQOSyRwYylZeHXvA/jH+7+Av3/gC/jpgXtxvmw9WnNLMajTkYbgwxffexZ76uswkrMJf/a1/4r/8fiT+Mkd95GKni5a4sVARgLmUcRQ3xcAVy6OL3/6iUiulm/Dzw4+iu898EX84L7H8Qqv8ygoQ2dKBhxEOEtWmW6CjAhACZdGTUQRINPEf4NsiCi0Xk9YM9FqSItitvuoYiEhio+vTG8LsI5AlZTU2pSRAawbHkKyyyU0hljgTWdGEtLRlZqC5NE+bG+oRS6ZE0luO6rrzuLg6XewdmhALKxhdZish7AAeJxIphbcRDb71pYr2NLcjAC1nKogaSQkC+HgWChk5NaNbN72bWyE3PtuKuDoNGmNzws3mSYLgScru9QJFN9MMmGAiqbL2ERqfBKRV9FgB+49cxS7r9UiddotjNjFiWW4N4Cv5PERFJKtnDbtpDTd7AtPjx43JeJ0eSVMo/3YWH8R20bGkUDmU2XnVVS2tSCgNKIhK5/MCaNEEPPhQ+RLXJ2Ua9Ztq9YGUKUempi3k/LM2o2C3cXb4T+rGtyuelQajJiTKQ8CSHWMo2xgEAGNEb3JidCSOuzSmNGalYcRowFBKhx+x6k1kD1egHGzATnDPdhXdw67m+qhVehxurIab1RUiuXLISKARtImHFolCoY6sO/SGWzp6sSUJRMXSNPgvqVUp53U/xCGLWmY1OjgMBpJwPzIGh9GBhHPtM4Mm0oJhT8ApyERbWkZmCR1nIuHjB+YHW7YTUlozM6Gi/s1yFcVEZHe40N3Rg56UzNgp/eHk9LQnpkDRcCFzURQd145h9LhMfRml+G1qn2oyc4kTSMsyHoiKK/KiObcArEyldPNayi0HheZB7zhTRb6E8zwkkYypTfBp1HBMj2FvNFBGEIaDJkT4OJ+nTkIylXoSstHU14ukuyj2En5tv/qRWQ7XGgpqsRrW/fgmtUqTB3eM0NN5MgrXTusGRgxGK9rHKsbMwmA172EOylzh8KrOXnLOb7GU3To7GtZutWcD/EwpweHjVfakDbPMOffPfoVoeqFfbwdCuMGwhpDJM2CCCJf6ctCs0u50kYf8zsxFyERou6EvxH/r1f4GeExxK/IjZn+xYpL2A96I9b9Of4youmMOudvsdLH78dKy3z5MV9a5gO7vxEHwjzv3Sr/VxU4v+cMc7Lk8zDnrshqTjtpXI6gBy0lFhy78PrSrea8mVduBu/deLuCKyELhLgi9xi3qpzsnlV+vmIJVBRRdzP9F99n/I4iLLThayZixSXsLvJjBmL5y4im80acIw/mYG7YUSzkfr4wY2F2HOZ/b77wJMSPuAiC81nKawkSVgc+hmFOxsIMr+RZlBIkSFjGiFdHu4H4CSI4yzRZVeD5CUk+Lyx+L2Jveibh0wb3O/AcCN6HM9r+sTnFu2glULkl8vEEZG5wQ6ahe0l0z0yNFnemLSQW2oAPyVT2Zu5gX2WYV09YhDkQF0HMooZFeL5SYLV14NvP/AjfePk55Hp4nygJywt+rOu+hO/95Hv45vEjyAoqxIxLPkCnqvE0/uTZf8FXjr+NTLsD8qAHVQ2n8Ee/+iGeOHkMmS4X5ju/k3XiB049h//yy3/Cl2ou3OgsXeVYTCrj1iBWEy9wG5Q57UA+XXpBf7wykGf6zc4O7gWPptvo9yDb5aCWKTy3gO+He/VnQ/Swx7jPrZ3Z50YO+cFzGq77IZ4uHoaAF3nTNuSRf9xSzq3bM+M+EywUseLHWpTV60SBcwppPPEocn8u2F2qJ+LON787zocEyrM8cpfjno7dkkfiyJeZ/MqZtsPq82H2iRUcX5mYOKZzTEHp8VABhnOPp/efL9uBv3n0G/jRnrvQazaJPS/ZfXjmJpe0DIleN8XDLspu7gBq1F2sCWSskSR7XMinNFgpfjwx/MOW1/LA4mMfo6qIujtrmPPBx/7wqUS3/3BCXWd4Naf85mHOf3rwd8Dj3WEfY3n76YIJQOcewwNnjmFTexsJlAqOBBPU09OiQmmo4k1aMvH8vY+gXaNCaV8zHjxzBGYPtVYKBVVMl1g5WLthN4b0ftx57jSCmiS8ePdDaNbryI0cRQOtePzYyzBqMvHc7rtQY02Bnirnjvoz2HPtCkyeANw6HUWGpy77oSA12JWSize27MaltPTwITULQE0EU9V0DvdeqEGI1y8kJhO9+ZA0NgKnIQUnN+/BpewMlLfX4tCFixjJLMEb26rRZTSIMyq3N5/GA2dPwZO+Dv+6k9Jh0CN3oAlfPPYeElxueAwmTCQkwDLaT2HJ0FhSiSNbdmFILUfK1Aj2Xz6DzW3tcBsTMGUwwGQbhdHtRxO5e3PrLvRrNUQgHtx9/l3srq+DTKnDSEoatNMTSLA5MJqagyPb78C1lGRsbK/BHeSfxU3VltT7AOVtQBaEhk+jpu/163bhxYr10NsH8K1XXxSTwnikjAU6oFShL6cc71dug2noGu65UgN7ajFeoLj2GVTY2XgB+y5fhsHrEyTio3jJyYzgYwhCajNev+N+XMhIE3tiPnbyaWxpHUTvup34QdX2MFFODuLgxfdR3jsMN+WJk/JPbxuHzgc0FW/AWxUbMWA0ilGUZQOOC5Oj+AwPc3Kv4L4Yw5zNRYk4fv6NQx7PUq3mXLutWusLVmlHJmGYZ6LU+bIN9CJFbpkShE8Zwt0XT2AnVdyJ/Er8+NAjeGXjdnywfjPkARtyh0epIplQX1KOCSUvDhrDmp42qINqnKvYiV9SpXqHKmRrahLMjlGUdfeQkOrQULQG43xuBQl3kmMca7uboVaY0ZBbhGG9Fus6eGJRLZTKRDx/18N4bsd+vL9uI+xaJXKH+iFTG8VBwIM8qYgXVfHFOUl5G71EdtJn6tQoHjh3BHJ1Mt7fcQg/rd6PmvxSElY1MqbGoJapMUSkp3dOoqi/H9OmZLRk5cKmVou1G2X9zcgcGRarIWtz6L5Wh0fPvIzMcQe6y3fh7+9+EKeK1tI72Uh2DCPJG8CUKQHj1AocpIq2ubMHrWVb8Mt99+AI5Vs9+aFxT6BobAIeLaUj3Yq9tccpn09jpGAbfnLXQ3i9YjPOlqwnYfSivKsTqU4P2rOzqcJOEwl3QBfS493td+KXpAG8t34LhW1F3kAP8nvbIUvIQgM1Pu9u3IqxRBW2NzSis3AdfvHwV/B2YT7sSjmyR/tQMDxEgpyExswc2NUK5BDBFQ70YTopB69V34cXtu3F2xt3wKUJUPp7UdE/gvo8el+jpvK6JtI/Zc3BucxsJDgnsPfqSWzsHEVtxS78lBqAd0rX42peARJtQyjp66Jm04KhRAs8FP7yqukzCevGas7otvfRiVJjSRp09bf+IhBYotWcsyhlBYJVSItzTJy6rfYH0ElCY6dWn2f+8erHqwWl4WPb5rQIrIo7EpLRT62gQ8Xqavj5bFfzg1sj3jVJH/DBlppGhKETW8Hz6k0+T2LcxKQQ5mgmhurm8/j2kWfxX19/JnI9jf/01guoHpgQayIm9WacKd0ExfQY7j36DL776x/jC+dPQalKxHN7HsDTVTvQT0TD4c4Ft3ZODR/ScwM88/WDNdsxQZpE8ZX38afP/hR/+M6rqBgcwanKA/jX/ffifEYGkcUk5Z9dHADUlF8Mt0YrNKAJUype2PcI/vvDX8DRkhKoPFNIcdiotVfAMtiKL7/zHP78pZ+JtOxvaRQb7OhcNiQGQtSwhEVrjLSgIXOyqJ08b2GIhHrEYhQ1M3timKkyMt9BOA9zJaVv4TkO5D8vfEtKQ7/FLHb45iMJuqwZVO4GKGzDyCLyozZjFmTkqZ5a2ozJMRIoD9a11uCPXv45/vzlX+Cb776GNYP9Yst+i2tK7H3CRL7aERdBMG4lFLw2YDmDz19gM0OUKSUm8nGjlZ5DDlGwu8VUg9m+kIZF/opzGOiB2HFKXPwsBC+1QGGep1vkrjG9EG+uq8IrG7ZFru14bd0WNJt14EN/PSTgJzYdwF99+T/ir7/wdby2uQoOeLD7wjv41os/w5dPvI8821Q4nTPAwbGNLdIavhVBCB3Za/H9z30D333yj/Duhg1oJg0pv6MOX3rtF/j2a89hT1c3RTm8hTyLtYoEyCPiz6QThIHMnlTXNH1SQ0SJ5Ee88rNlbRV+c/Ax/Ntdn8W/HXwE/+fBr+D7X/5j/Ps9D6FTpxVTsBnsPhyr8G++zfnFh+yKdETcGfhgZDYvIoR6K0SFN/x2FDzDkz7oCqdnHpAjj8mCixv34P/c/Qh+RprfT+9+DD98/A/wj5//fby6cQtspH0sKxNjHpjYZPsIiJ8gfCt3ngO3OFNaUpWpdfWQ+VDY1wMdVTjRQUVqQllPB9TUmgqiiAPRSi2nSqygOsLvsZibp6fIzHAIYeTqF6Rwuy1WUvE1SBrqRtn4BFQUHrdOWcMDyJiwiV2iBOhjjEyCtow8NGflX7/YRBghU4W1mdyBFvzPf/outWrPIsujwLniCry87U68WlWNIdJGLBMTMHrc4AWNrPeJcyQopuEO2CCSbZPQcSdfBH5S+7/zi7/HX/7r3+JA5yBOk3byDplTz+65l0yXAhgoLXweqVtvInNED5XfjYyxMZjIj4CCtAQya5448gz+029/jeqODvhURth0BiI+MofGx+GmTOmnFntcqURpwyl84+kf4/Fjx5DoJXNXZLUMyWMDyJoYgYYSyGlMmhpA6oSTskON5uyc6xqWU6sVGh+TR1DGZM/pondiEgY9C7nJdBhCps1O71BaKVMKBnphchKlpuWIfiZePzITTCp8pOKYIQEq9zS0TidpSwb08/4S/mkcOPZbHP7NT1Dd1Aq9n/TJOe8ve0Tiuxhai527YeLgZ6IPorS8qlrr9Vfpxuwx+yCGk1JxkexModqKSCy/nKMYk6lghdnlQEH7NWxta8Sm7mbsuXIaFX0DUPPqRtEHsVb0QaTYR1He0wa50oS2zDwMGA0iVUwq3OGXSbZv1vAg1rY1kL3ahAOXT2NzWxu19DL4DYlozClAn4kEi4TeqVMhZ6gLm+prsbuhFgfqalE0yupzAAEKsy3SB7EQQfETj1oHrzqE9a2NKOlsxkaKHy+eqmppgI7Mltq1m1CbWwBP0I90Eo7CPiIlcreJ0nvo4ikUDQ9D7fXBk5gh+iBcKh2p9Eas6emkPGlALgnPtoaL2NlwCYWjY+jKLcXJtRswQATBp2UnTY1ibWs91ne1Y1NHPXZfu4A0hw8XKrbjvbJyeEUep0Lnc6Gs+So2UNgbutuwnfys7OzGWBppSFU70Ud5mUzkIvog3B4U0Odm8req5Sr21F2iOqbE8R1341RmutC6mAiMVG4b25tgtE+houUS8u3TcCakQOsYQvHgALyGJDRlZmNKo0QO90uMjMFsH0NxTzO2dDRi75UzWN/B/RoZeGb3Heg1m5lCsb77quiDsFuzcS4rG16VlkynBCKpPpHPlZQvmzqasOtqDdLtblwr34oPysowQRqE0EaWFWZGKKybllL+8/F7N/og/BizaNEdZx9ErBrJ5DBrFOO+R7/1lMXuPpzU3BdzFKM5twg/uu+JFbEnJbM+rzg0UwvBdqlXrcWUTgc1t6xUEXkzEq6UChIyXhLNPMmtCk/QmQlundNsY0ifmsRgQrIQXoea1M6Al2xbGdwqNb0jI9t9nGzXAWgDSrSmpWOCWkLu7ygibeCes+9BpcvEm3w2pTVZCEI84N20TS6X6E9heFUaOCgNfNamUMnJG62Pd4Py0sWqf3iXKV6xyeo/77QUPhA4HB6nxehyIm98BGPGBKHGO0ljcGo05N2N+sLuOO8MdPE+k9wn4SB/+SSvmeo257HO66Y4usVEJtYCpnm1KfknaiCFW9bbhM+cewcaTRqObtyO9gQj2fd+0kxUVB4GuDktc6AO+GB0u6iCyuDlowh54xguJ0pTiOoklxNvussrUlV8ILCIUnj/CBXF3UvuuWOWT0eLQkPxVIsDlpVEmFzlwxDmk8dF6SXao7RxWp2ch+TuRkqXETj/Kc5zRzHuP/EWKtquhUcxgh44Am40FSbigwtvHopnFCNWjZyXINKaB2AJam8iiMa8Yvz43s+tCIL4JMEVSedzYn/tSVS1NkFFZCO2eSOh0ZDguhLScKxyGy6SKu2dQ0CrGYIg+pgg3iOCsBJB7sbltFTKL6nefGgsiiASiCDeWlqCSLRNH05vHZII4kOCz8RUUEvFnZGcPTyywvMr4tUaVhtE/whvdU/p587H2zUflgzzEMRDx1/HWjKx5EQQPAeCCaKRCOJEnASxJM0Wd1hJWBjiFGtSgT2kQbCJwesKbmeh4I5TH+WB7zYmyU8LwRi7ds2HuAgifu8kSJCwmhCfBkFKx8zOqrn4qGOtnzR4d+cUrwtWn1fMU1gsWD222kewv/kKdnW2IZHH7VcguOUuGm7HAUrHtqEhsnyWvingvCoc6cb+1jpsGRoUKy1XEtg0zJoYRHX7NWTb7Ujw+W6rBjMugvD6XKQjr6yCnQ8+pQpbmk/h27/6Af7o6FuwuN2i0yxukFNxruRoD/adfR876y4h0U+2X+TxSgL3g6xvq8Wdp9/DNiI6HplYSnC+8lyRwv5m7K47jw19PWLEYKXMH+B4CoIY7sTu2hO473INjF4vokcGrFQspphjdR5w6pk4+JnorCws3VSt9warTJMu6ELKm9diGEw4W75xWc+D4MpqdNtRNtSDNT3tSJm0QcZ9AQoZUqZdsBuNSHCOY31fN5LdHjiNJnjpHe5UTHGMo5Tes7p9cKp18FHuWCMH4Hi1JoykWFBBLczutgaUDg9DrtKIg2B4im80J/QeJ8r727Gr9Rq2dbWiZHQYGiopPtOBD5Jh6HzTKB/oQdHIMKBRo7y7Hnc016PQFUBdaqqorKm2Ueyg1pjD2tDfjXSHE361RgxJ8vCdgTSjwmHyY2IMCplSDEGypiAP+VAy1Is1A/0UkB7TarVwX95bj6xxOxypWbiQlS3yiSeWmV12etaK3S3XUNXdhvyxUWhkCoqv9saIC7nj+QxbO+pR3VaPLd3twp1coYZdrxfp54lgLo0eAykZ6EhNxwjli4gPaXEZ40PY1l6PXe2N2NjbiSzbJNU2LRx0iVmnC0DJq1lH+7CDwt3e3oRNvR0oGB+DhnLcqaE4Up4qgz7kjQ2inDQXNcWV123saqP872xB4egIQloDJnmD4IifXNZGKqeN3Y3Y01yHioE+WDxeGCkv0ig/XcZktKRnRmZRRl5aVpgZqfA8iHWUtym2cciogXdT/fGF/BhJ1KB3oC2ueRBxE4SBCMI84YKWbsU8eo8J4kZWRz6XD3iXaBMVtHViHBlUaZLsU5ApdBikuIdkGso0I/L7G/DgBx8g2eVFZ0Ex7NRSKCjPSvuacFfNSWQ7A+i0ZojJOGmTvHCnF0mTo8gaGSGSyMKQXi0mYe2/eBJ5bj8GSOimVDJUdFzG599/A5XdvRhIy0dbRjospIHsIXcVQyOwmZMxRgKVbO/HfWfeR1XDZWxtqoPV6cak2QIPkVCXSYuHT72Mx08chykgQ11xBUa1ClQ0XcC+KxeR5FdgKCUNGvck9l86ju1tbfDoLeix8JFzSqhCThy8+AEOXLyIyewi9JgT4KPyK+8hghibgoPizwTBgrex/RKePPIyikfGMZSRj5Y0K6xDndhLeVDZ24fJpDQiTz/uungUj508hiQvcK14LbqTE1DSfgV3n3oX2V4ZelIzMU3pv7vmHeyruwJLSI2G9AyYnGN48PSbuO/iOagUWjTkl2Jcp6S01GLPpXNIkuvQlZR8nThngodCLY4RPHDmCB48cxoKpR5N+WUYMOmQ19OIvZcuIMvhorzPoBrvFrtf76s5iy0tDTAF5eilPPIGiAQaL2F73QUkadNQn5okNJ28oTYcfvXXRIwDcJpT0EV5l9nfik1E0gZvCOPJ6WhdYQRR3tl8nSA8lEZBEAlq9A62L91iLX5jofxYfnRwM3iK7gS1AGfWbEJTTpaYxBQ0JeP02k14t3wN7Hx0IOmU3ILGMjli3eepvxMp2fjtXY/itfWb8N66Hfht9Z3osCahiGc7DvWRzeogYb+GRE8ANZV78EH5BlzNKsLxiipcK8hHEmkmZeTOTC1teMUDxYvicvTAo/iH+z6Hp7dW45XiQhQMN2NHfSu68tbg9b0P4VheAc4XrsNLO+4kcl4Hj1oOlY+nUd86DfOXZYg0gnHsqq8hlceCc5t244XKzbiYU4pXtx1ATUEhTLZBVHW0IM1uQ5LTRgKqwhAJY0tKOmpzyvHyzoN4u3o/3UumsKi+UZ7yNOmQQsVfCXzIrxsW5xRCaj36iERbiEjOFVXi1V134sTWnRhPMBGhiwjdBE6WIijDeFIGLmymvNm+D+8Wl6IuKw/1uXmwq5UwuJwwBvxUucNplVPVr928F89V34VjJevx2taDlPeZ4khCXsDHi/C0FKed9RdI09CisXQr/m3vQRxbU4kXdx7C8XWVYjXwzTm6MhEg7S1exEUQzCty7eyVgBKowsiVcOkThObAY8/cqkyRaTKZkAA5qfp6EtgEnxsaYm+Nexrbat7FHz//E/zfT/8I33r9t1jfP4wAmRgBJStq7GMYvA7BYdCLFZ4sUGy6JTrtCCqp5SIimTDrKCxqIUjl703NxStb9uMlIqh+ng7OZt6HBoXs9yKBzBYvhTVNKriIFF0BSqvNZIRfKYfZbicTKhFHNhNp5OUhr/0y/ssvv4+/+fH/wpPvvwO9V45L6VkYI2Igugt7HfDBTqo/x68vOQtHtu5HMxFpZd0JfOcX/4D//vMf4KHz5+m5msypdDFjMSYo3eOmJFzNKcJkyI37T7yC//nzv8OfPfdzHLh6lcxID+VLxO11hKdrR/OXH7vIVBRsE/nNK1vTp0YRIJPMReaml8IRC+xIixk3mWEjs0zMYVmhYBKMYkYybpmg+AgiWsjzYFWPY3MW0nXzvHuqcFTZ5SRQWq5MdIdbSJ6yreGOTzlvi6YQC4K4Yk3rzXiTWv7/9oXD+LMvHsb/+/jX8MNDn8Uze+/BmdwC0mDmK4pwwEbyk7dYYwFThhtmIokgUqhSb+u4hp1d7UgmN9FKfxMi6VgYJEgUb59KIeLMfR6R2yL9fMYn3/dRK81EYvT4UVe2Bd9/7Bv4069/B9975Iuot1pQUXcS33r1BVQODlIkbxieJg+vyCQNgj5VQSXOkEb1t098E3/xlT/Bjw89gAG9HNtqj+H3334dOQ6HyNO5YA2ovLsBX33jaexq60Bz8Rb89ef/EH/x+d/Dq1u2EnFpBXkuFuwvHwbM6WNtU/gQSbfW74MmyJr4PHm7cnHLBMVJELHr1tx7iy+WTxcKqqhaodqHKwhP2mEy5A7F5CmuoCEkOcZQ1teFRLJr56YvSP+s3PFVXw9uKxUBD9Z2t6K4fwAj2QXoIHt3RJOAgSQLFH431rc3Ic1hBysGucNdeOj4q/jCB0exZmhIaAbzgY/hu5q3FnadDCnjI6hsaoCS4qqjeG5tqqFW9B2s6e2lihwiQpKLdSNKSpuZtA5dgFd0BlFBZkHm6CgllMJZoFpM6Q1ozM6DYWoMhT3tyHR7wx2KYz0o7u2BjAS7NTMXaq8T955+A7975Le4g+LDq1R7kjPFu3zSeNhGvzkgFt7yrno8ePxlfPHd17Gtq5PIVIVOazba0jKpZecJvNf1jpvALaGaNDPWzjw6I9nTFtiI0BIdNhQMDMA07RL5tTjwKk7SXHKLoZ52IKerGRsmyPSguFonh1Da2wWzwxtDM1n+GKf8+SiIq5Myr2RjtTGkqDKPTs3qpOR9AtiB6KQke40LP5yHyzcnuUXgHvxM2wQSR/qxneztXZ19aCosRr85iezVaeQTIWxoqsX+uovY1E1CQeq1l3LDY0xGM6nObOfyas/CoVF4DSYSxhF85vT7OHDlPMqIHNrKtuK3VdVoT+QOUAV6qPJ7VHIUdTVgN/m5r+4CtrS3wpOQgTer9qI2O4vsYTkMHjtK+knQvSA7eC2G2HYXkZbDpTGgOacQqbZ+VDReIj8uYkfDFaQ73Li0rgpHKzaRqaMTC454EVMir5bsbCK7ugZ3XrkAEykDPOdD4/WjrbgcvaQ28yhDcX8z0mxO2FOyUJOZBbdaS2YLxVcDrOlowK4r57C3vhab2lrhN6bi/ar9OEu2/rAxAf3WNBimJ7G++Qqqr9XijqtnsbWlGW5LNl6qPoC6tHRitwDyiAzTbA7YLOloSMtAlzULQZUMFtsw1rdcw27yn48gLKe8G84swSvbd6ObV1tS/ZoL7qexGcyURhXy+tqxseUq9l2rQUVfD5lrZrHU3DrSR9qUFy6TCeapcaRO2NFLhN2VnAIP5TM3BvlDbcgYn8SUNR81GbzdnxLDlgyMm7Uo6W7GViqjA+wvEa+ctCBe3OY0pYjjC+1Uf5ZnDZ/ZyIQ7KaM7SslI++TVnNxJOWhWoX+oc+lWcx64/+tPpXplh7Ob+pAYurEWQ04Vl4fqeE/K7z/8JXHCctjSW74EEQVXPrGZS+T79Ylg9J3VeN4DkemOW+PwkBtf3M8QdsfPuKIxuL3jDV14SI9tVt5x+SZ7Nfy6yCMOk1t6scnOHHfRTW1k5F/Y99ngMNm0UPF8AlJFxCYqdP9mE4jCYhOILp7mzaFyCxh9P+qef4t0cF7MiAunj8uS0yW2taF4iS3nyc3MeEX9Y3fsJ5+u7eM0zHAXDYPzZGa+8D0+SzQ6IsDxFEPDN5zMixvhcurDcYsSCrdsHE/2RoQdScvcsGPFKRpp7pPgt0T+Cj/Cj2a5XU7geFF+iHpMV3QtBh+9tzOyJ6WNNNzpIDUoWTpcuPreoQ+zFiNaprMheGWZZsyHBAsDp4ir13VyYIj7MrHnA7fq/ITdcmWcKUBcZcL3woLBAs/DcmFhneFfFJFbfvKX/RakE8Od8HMecmCw3yJ+FBYLIlsm8wkUz3PwEplzVecIcPx55GWme/aPw5uZNkZYJDi+4f0vmPQ4vnPjFY2Pj9PF5Ejf+d5Md9Ew+HMm+Df307D/Ik/EvfCzW+FGuMrr5STCpYt3q4p6w7/DZXRz2LHiJF6ki8uJ/eWqH/Yj7PdqgE/kdHyYSxAxcyCqd8TaopNZWIIECasTcwlCggQJqwi8pcBHwa0IIqIezDJL5kDSID4NCM1NynoJHwKLsZRuRRBhy4L+Rj0Vc3ckfAIIweLoxx+89Sx+/52XUeQL07TK78Ke+g/w//38+/idC6eRGuL9FMJvLC1C0HntqK4/g2++9Tzu6GiDiSKwiLolYRUgHhMjuJD+MBPxdjCtLoQ7sMToBH1yh5iGJ0/RxTtlx5JddqcO+IUbvrhDbHYnYUjMnuTNX7MGepExPAA9lQLfCyo0qCnajO9/5gt4vbwSEzION/Iagd2o/T7hL+/xGGs5O3dU8qgDqyDK4I14iF79sJNwHOkeL8bKGuonsrJDzemjuEU7MBcCT7JiP9k/zodwN+JssD+8CxnvKRmOr0+MvMwEu+G85XSxX+xex+7m1Ep2E06Hb97wJCweMesvXbOGOffe+9Wn0nyyw/ktg0iEBirZjWFOFV091kwxzKmiggmzRCxvVyFIoNS+aexoPIeDtXXwarXwyf1Q+biH3A+lPxg+/m7LTrQkJ0HlnUZl22Xsv3IJZrcPXo0GepdTjAAENQa8u20/LuTkwRty4qtvvYo02wT0bj6LEnDzpq+mZJzdvBcBWwsePFuDq+uqcKRqD4ZkQSQ5JrCz4Ty2tDaTICvEpC8+w0Ku0OJcxXa8W74ODpUKqbYufO7Yu8iyeTFmUoUnFlE62G1IqcVgRh5e2r4XyQNNeOjMSUFkvAEsL5N36c1oLN2CY6VrMK5V3tQg8DCldaIX9585JuaDeMXuWSoxc9JtTMaJLXtxNjsLHkpPcV8r7qw5hUybA36Vmt6lvKQ4yCixzWu345X1G+BQylHZcRGPfnAW04YE2JI0yOruh8+chmMbd+GtkiIUDLXjztrTKB4YovB0RHJEbB4PbCnZOF65HVcyMim826A+ckNAJDp3mLP68mnsuXR61jDn2Uw1rtYdj2uYM86JUpuqDUFZlWXcISZK8V6U0YlSCrqmeLn3mspwayXK4vYhCF5GnTvSgzWdHXAlpOP1fQ/jFzv24MS6TZAFp7Gu7Rryp9zoSbVC5xrDfedOQas04Uj1fXiOBPH1LdVwaUPIGexEFnFBR2oabDoTLpZUoCk3BVXNTUQkBjz/6GG8SEI+pJOjgMIr7+7FiDULLTkFkLlt2HflJHa2taGzcDN+vfdevLS1Gm3pacgZaEVFb58426LfkgSNdwqV7a1ImhxDy+a78OO9d+O9iirUlJRiY2stEp1uBE2pOFFUjtriEmh8TmRPTKGGiOn5vYdQm26FO8aRc0wO6WM9eOjUUVSSEJ/ZfhA/Pfgw3qV86LQmYm1nMwoG+zGRUYggmS47r51H2YQLZzbuEUf58bF7jTlW5A/2IbevDyN5JRjVqGGd7MeG9jZRIVsLtuJ/H/os3l6zHp2WBOSMduLe88dRMOrCO7sO4el9h/DOuo1EfDqUtdUja9KOyUQrxvW663MkVjdmMnZ4olTuUC/yBnvFtvfR1Zx9RjmGR7qXcDXnrNduE+FfFEgNJs2qJy0XDekpYhIT5Eq0Z+ZixGSGic/QcE5jOLUQ/+vxb+Bv7n8U3Xo51vQ048Hzb2Pv1ctIcBA7MPlHfLxOtNEb/JuuubnPk7pMrkmkT05SCxyEcXoC1S2X8WjtSRS4piDnWX/TNqROO2G47jmP6avQlpl5vZfbL1djNMEsghPOIuFdD5E+FhrS5vNCsiYHkTU2AFtWAa5lZcNOtg9TSWfGGvzVE9/CXz7+JGqSzBhOsOJXBz6HP3/iSZzPTkfeQAfuuHYGj578AOnjEzfygBCeeyDHhCUDH2zZCp5IzQoBz1DImBhDqt1Gmo8cucPdOHj1LB6oq8G64SHI5EGYPU4kTvPBOZG1Fbc9iDSonBaDOF3P0jpmgTNfAgsP/529hiCgoGqs4AdkSdOHdXIAXznyNL777/+EL7//NkqHRzFkLUJjYSHsevVHqMRhweWzHSYTkmAnDYTP6vCFtDhTsQfP3f0wzlEYThGX+bHw01tD62EtldIt43NEZpsgNyaA8SE4Ntx/7g385b//Iw6/8SKqSPsKqhNwcd16jBFJzY2HLBiCUxdZWToDPB2KSctLz0YTkzFAaR42JxHxFePozvvw0s79aE6zknYTawbP7YvF1LO46YQLws0L6xfE7crTRABk2yVNDSHb7iHhYKKQIWVyXBxwM21JhY0a6pKOelKhh9CXVYKnDz2K57btwbm8AkxotJR1M/Nuvup8c/cgdxl6lRq4FSr6xSsSTThXUIYz+aVoSrYgbaANh86fRdHQCAno/D7fChzOrTBuShAH7ljGR5FAGouMTFEWYutkN77zwo/xFy/8HFtHJ5AzNoQNrU3wkUn2Jpla/777ThwrWYMBvTEy65MxOzze4yEwI/UcH5dKA6+c0u0PYcBiRU1+CU4XlGBEo8Dma2exp+4KMqYoHpF3JCwecfVB5BRvrDaE5FVmskWNIfXsPghyEF2sxT3N4dK4TYqE0x/0IWekF0WDwzBNjWNNVxNKx0ewpbkW2xuuQaFKwNGtu9FALZks6Cc7vBfWiVFYbZPImRikSnwWG9paYXB7RU+8SqNHX2KiOCVLTfb/tqYGcUJWbk8bCseHSFKSoXKMYG1PL4bSstGWTQSjpBZbJUcaqfdlna3k7yjyR/uxo6EW6zo70Z9TjPPFZRjVaqH32Mimb4XF4UZdxRYMaDVC7Hjko6KrHmZ3EP28ixSRizLAaeOj9PuRNDGCQrJnjVBjnMrbTdrRzFLmsh+h1ptP9Mrra0FZTxdy7VMoGO7Cgdoz5G8AdeVbcTonB0Gyg9Mnh5E+OkwmwiQy6NrcehnVdZeRbGeTIAA1tfq2ZCu0jmFUtHfBabLg6poKOOlZuIoRGRooNt5pFPS2obi/F7m2cbFN3o66i0ib9uNaYTlqKTy3MlY1X42Y2XzE6oPww0s022eQxd0HEUuSmRxmjWLsPvjkU2lB5eGs9l6kBw1QyRTXRzH44JzuyGKt2+7gHKqkKv80dtWfwQOnL6CRBODIjl0wD/YgMRDEQGIK+qlV5SPvotD4PdSqjSOdCCJELT+rxSN6nejpTyIi8FGrOKA3UMsYVu54qDPZOY0EEgwnuR8mofBTQWs9PnLL52xoRMlyjqt4WNJpRyb5r/cHMKVPQJ/Zgkkigegej7y1Gp+HqaT4TRv04YVVBLb1k0nA+AhBn1pNQkUmAtUVBVUsPqYwyeMhu16BcVLnJ+n5QntGqnxeZE+NIZ0EXx5SkNmQLFaPOojIolVDSXUlxWlD1uQYNJSAETOZCGYzQgEvrG4XNTxyDNI7XiIeNl0CCiVc4lTw8PtRcBz5QOJ0+wSsDhsViRIjpiQMGk2YpvxZiUu0PxRYA6W8ijWKsa/mJGTUANgCbjiIIs5aFbhWfyKuUYxY2ReTIKxEENkSQcwGEwS18ruJIB48dR4N67bh2QP3YIxa0dulzZKwTDAPQfBqzt2Xz3xoggg3H7dA+A0KeAH4eU/H2w1UEAGFFpfLtuGHn/86Xtm6A5PUikvkIGE5gzkkXsRFEIxF+HlbgfdJmNAY0ZyYjEGdbnG5L0HCJ4x4OptnIi6CCLHhF6n33Cs9E7eLiSdBwkoHdwkwDGqj+IwHi9Ag5lKDBAkSVgLmDo4vRo7jJohbQdIkJEhYfohFBv4Aj2zGh7gIQgyORkKStAgJElYueN/UxfSTxadBSKwgQcKKBS+k+7CI38SQSEKChFWBj2mY82ZfZ/c7SAwiQcKyxAKzXm+FuPsgJPmXIGF1YDHjkXFqELNmX0qQIGEF4CYa+BCT+OIjCOIHaRaEBAkrE3Mld8n7IMQwZ/irhE8RvJOSWaNAulGFRI0cvP+LViWH1aBCqk4JTWRDGL6XSO509NukliNZp4BVrxSXQcm7PgIK8iyN/DGp6bfwl/cZlUFL7/D9DJNahGOhcAzkXzK9m0n3MuhemYX3JSVPqKapFeHwLRQeh5+sV113x1cavSf8M9I9up/Jfmrl8aquEj5lxBr/4KIXdYgusaozI7+y2hSSV1mmHDCGVNcP7+WLHfF+EBdLK8ROyOGey3BFlbB04M1X7l+fhaP/IQ/FCXr8P4ey8eS6FNxXmoqvbUzGQ2uScbgyCQ+Vp+K792bg/uwE9I24sC7dhMfp2Z/elYO/2JuKsSE36kbdMCcmoPFwMfR+D84Ne/Gnh8rw51UWTNlCePYrRajUa1CSnYgfPpSNz5Ym49G1qahK0yIv2Yj/dncWPpOpJX98+Ny2bDzz2Sx8Y4MVTpcXLpkC/3lfIf7lkBVqlRJaqkp//0gR/mB9CoxEVEXJWroXQteUD7wzn1RVlhIzm/HwfhB8eG/uUJ/YD4IP7+Wrz6jE8Gh8h/fGReQhYWJI+DQRDAbwVkM//uO7YyjLMqC1y47nGyfhpnJ9uWEYb3VOY9gVxPdO9+FHl5wYcQcQ9AfwXP0YxhRqqDxePPHrVvxz06RY38vkzmXK27l5qWqoSEuIlrGOrr1rTbgn34Bj9Ta81mrDRMCPYy1j+Jcz/TjW64HOqMX9Zcn4dqURY44QxtXAVzekwDE8iaNdDviozhxvG8ebzVMY91ArQy1JilYJE9U4t8tPyodUoz4tLCbv49Mg8iqqTWANwjmvBnEucvy/pEEsPbg41SoFPrMuHX+4NQVTJGB84sTQpBsdo348sdGKQn0Iz1wexvG+aei1KsiIHC7226Ex6lBNgn60bhRHO+xwk+DyTmAT07w3gBqfq0zHn2y2Iknuw28uDuLMVBDpBg3++Wg3vvZWN15um4I9KENBsgF3kybyREUyxscceLZuHAUZJlzrs+E7r3XieLcXKeSGz6QYcQZhIW3haNsk+h0BlGYYYSDTI41MkeIUHYxkn1ztc2IqEK0vEpYGMwX/hgbBx//P1CC69QqMjHUt3Y5Sm/b+h6fSQ8rDRb1DSAvqoYmci8Fbz/GGMXz8/w8e+l1xWIpEEB8f+NTq6I5KnMMs6FyezMt8m48g4FvcQvBvJnD+wu/x17D7G+D3AuyWPrkfgvsg+IeQW3LLP8PuwuHSfwG+z5vPRv2NaiNi1S9959f4Gd/n5zPjzeB7HFcJSwjK47kbxrDk84YxuyLH/9sDHjiCHpxKVaO+6djSbhhz/ejzGQU9E7yFmISPFyxwSpJOvliYWVCFFhe5F5W5sHBHf5Ab8exmgeRb/J5KEfYjejPqdxT8bjQMvqKCH3YXdsh/ORz6f/1Z5JFwE32XL4kcPl0sxsSIiyCYFBbjqQQJEpYjFk/McWoQYXKQeF+ChJUF0zRbEB8e8WkQBEmBkCBhZSG2yIb7nOJFfAQR6baQh4+PkiBBwgqBGDi4CfEzRFwEwd5JCoQECasDH48GEY+nUu+0BAnLCnzw0VwsprGPs5OSPZV0CAkSVgPi7ngkxOk23AmxkH7A21pJFCJBwnJGWEJ52n68iJ9MYki/RAgSJCxfsHCPJ1jCPwhReV3yPojwNFuJDiRIuN0QnwbBJ/IQPyikYU4JElYU/DNOlo9iMY19fATBGgTpJfIFeiECcnoqKRkSJCx/LEJO4yII9k+SfQkSVgvil+b4NIi4IdGIBAnLHYuR0rgIIhjkdeaRHxIkSFjRWPqZlATu2HDL5x8/9St4jxkJEiQsJyhjzKRcDOLUICJf5oFHrYl8kyBBwnJFdPRi6TeMYdzCT2kAVIKE1Yf4NAj6Jwt9NFVFggQJnzxmtutyns9EUCn14jMexKdBRFZzLqxExK+2SJAg4dNGfA1+3CbGQrOvgtIybwkSVgyWvA8ixObFLfxU+aVdrSVIWE6YT2QXo+vH2QexOE8lSJCwDBHVHBYhzHGbGLfyVDoXQ4KElYElX6zF8yAW8jIQY8WYBAkSlik+Fg1iMb5KkCBhWWGm9C5GkuPrpBQqREiaDCVBwopGWII/lpmUt/KU96SUIEHC6kJ8fRC3IJyPeryXBAkSlh7zafyfyloM3lFKwicLLugAsfciylvCbY3FV5T4NAi6hNdSRfzkQXnuJxLgY/XFT2IDtUKG0hQd/sehfPzyiTVYm6aHTiVD8LqqFyKtj4lDKjAJMcB1KvL1VojVccBVkYmDn/EmD2qjtbw6SSaryvD6YAipoJTJqcLKIKOLHdiMZpxdUwlFiKhEVOT5lBsJ8YJzsMCixV/emYtUoxod425szjTSfRlKiBwer0jB+jQDOZQJd7mJWqiIOFL0KhhUCjy0NgV3FSfC5vZj0h0Iaxl06dRyJOmVcPtCyDCpxW+3L4jMBLX4nGtOsp+bKNzyVD3Gpn3i95YsE0waBSZdfhFP9k9NGqSSakySVgkfeRLgVmVONWDCyjJrsLcgQRDYFMWNvMMdhYkwUDxGnL6ISwkfDjMLjxoJ+ps/0I2c4T7IAgF4Q3z50aaSY2Kq6xehQGCMnHCmM1/w4ozrukAU8RFESnl1shxEEP6YBDGakITzZRUSQSwRMs1qHN6RQYJpgMsfwoVeu8jSHCKBtUQK23KMuDTgxAgJrN0TQNekB4+uJ0IosiCBBHSCBG+chDdRp8Bn16fCalCRGzecRAAyKv9nPl+OuiEnvveZQhzenoaTXXb880PF6LV58OSWdOQlhvf3uKckiUhIjy9vSsMdRQnQKeU4VJqEu4stsHsDaBqZpjBU+NauLKHRZNN7v7PJSkTix35y/5myJAzZfYLQvrw5TbhJJ1L6v/ZloSLdiG9sy0CZVY87ich25pqEu2GnFxP0voQPgzgJgspxwr6EBGFILatOkYWq0qlSxCKICXOiRBBLBG5Rv0nkwGYFt7avNo6jadRFQqvF5QEHNMT+Dk8QjxEhbM82Y5RIQkn2R8+kF2eISHpsbnGvb8orBJpHqLdkGeEJhEgL8WCKCKUkWU9EkIbXmyc4RNxTZsHZHjsJbDr+9oN+bCSN4QuVqaIYa/ocSCGC2ZWno1ZejWMdNlGLbKSVNBBBaCiMbdkm0h6oyoRk5EaBR0h7WZOqg5+0BAsR1sYMA8z0uZniwQSWm6hGTb8T3TYvaumTNZDzFH4GpddI77eMueGl+EpYLG5BEMQB1zWIpSQIXeqaaqouVem+2ATBp/dcKJUIYilgJNX9zqJEaElfZxWeW2rOTxbyTXSVJuvwWRLAIGUxHzPA5bCDNIqDRVp6R43OCY9Q8YvIHfdV0GPoyeTg770kkEwQreMu0fL/vHYIV4h0Eklo/+XcoBDWe4ksusmPX18eEZpAx4Sb/JWjz+bHqW47aTcaTFC8avsd6CcSEuYEEUH98DRpFC4yGwL41eVh0myCQtiPddooDUGoyY+LRGCdRFKcnveJaIYcXiTplMK0uETxGHT40Ena0KCdqrLEDx8CtyCIiAbRqpRhMk6CiCXJTA6CGOjS0mVIWfPQU+WK0OGNpP5Zg3po5EooyObkDSg05F1jXjF+fO/noOL1GBJBfCRwa/rVrekotGgxSoLzetOEIIAHy5OxJUWG1zo9+OvjvUJd5z6ECjI5LPSOk4Tw2boRofYriBVcZE6wJlCUpBUaAJshrzWMCQH8GpkR+RYNkYRSaASv0H3uf5CRJsIlx30FXEv4HBQmmFnVLvKM+xgq0vWif+Jo66QQdn5wYzCLjBlyayKSuIdMjRoilHxKk5dePN/jgNtP4ZHf4fC4ZoZDUVAcmPQkLBKcidRAi45pLiP6zlK/r+YEdl09B7nXA0eQroAbb2kV6Og/fijg8TSRE56j4KaLClC8wiRxHXFpENqUsmqrbH4NYjSRKkDJOkmDWAKwYDNY+JkEIAvi/fYpHCEhDChUCJIa30wkMEateJpRAwsJeUWaFhvSlPRMKVp31hKKSYPYmBFW6b1kZxwnIuBW/kBhAh4j8+F7J/vws4vDOPF7pRieDuEnjxVDp1aSdpIs+iF25ppxT6kFNvLrO3tz8MVKK3JJwP9gewae2GDFZ9YkwWpUY0O6QWgSX6V3/upQgej/sBpV+PMDufidTWlINqjxdSI8TlUqEdX2HDNdJjyyLgUPU1jcwfpVMnceq0jF71VlEMHI0EomBptYEhaLmXm2gAZB5uCkYylNjGQiCLlEEJ8Ueqc8ZBLIxehFdX6i6PHfSubFb66M4kz3FAZJk/NTcfL9NjIHnrs6hpcapoQJwAJWSvZ/dV4CKsn2nyJV/83mSWESsNANO/1COI1kdrA5MeVT4GzvFHITdPiHU30UXoJo9aeprIuJoFJJwJNJQ+EinSYthfsGWBvg8ldRHDWkrpIyIDoa32+fFCbG50jYufOU332nfUKMgDQMuyi+IL9UQnNgcL8Fu+P+iXM9dtGJOk2esaki9UF8GMxPECDt3hchiBYy92xxEkQsSb7JxEgse/CptQrZ4S3TnpgmRq81E3/3yJOSibGE4BzMTlRTi28RLS6PRBxpnRCdiZXUarPdP0Q2u48EKTtBRSqlDANku3Nn5n7SElwkaCe7pvABaQ7c98Duo+DJVdyas8COu3yif0JDwsrq/b2kNewg7YE7G1+qH8NbLRPQq+TifTF0SWBiCpsBvD5HJn7ryD1xhdBeuNOU/eL7Hl+IvkN0ZnJcw/6EhP8cvtMbEH0cfJ/95HfY3axaKuHWoHxbyMSQed1wBr3CxHhDLUfX4AdxmRixJPlmgighglASQbgkgvikwQWuo9Y+kexGNhdCJKUGMiuSdCoxwsDCXZDExUSanMMrtDru2JwkVd/tZzHjK/7yYJcs0CzELMDsn4QVgEUQxOtEEN1xEgSTwS3BysqCnC7VoY8NLKDcocc9/Dzc2UwmBY82vNM2Kez9IacPZ0ir4KuVnrWMu4XbMDkIHyKf8YHfYpNB6AYSOaxK+LkrIE7ERRCzOUWCBAkrGYsx4OIjCPiEBjMfpJ0iJEhYQYifH+IjiFsdvSdBgoSVg49Bg1jYU+lcDAkSVhAWoUHEkmwmjVmjGIaCg0+tV2sPb/P4Yo5idKVn4/sPfyk8ihEKhLeoW8VYbOed6FmOgY+zE3C+MJcb5suDufFfTF6tlLQvNWQkjyLllP6FRjFeVAQxNHJ66YY5DfkHnyrSGA/v87jmJYgf3PsYZAGec3EbIFYFlLSo5YX5SOKTKKe5YX/CdUMmVyBEsjkfQbwgD2B49MwSE4SaCMJ7M0GEQn4MWpLwVtU+yII8Geujoy/ZGvkWG0EKdyEUDfZEvsWGV6WKfJsNjzL2/ShuFa5HxVkWG4lOe+Tb6kCsMpqZP3PLYGaez83nWPk6My9XW959UvBTPlc016O8oxHweW4QhIwIYmwJCUKffycRhOnwfmKhKEHI9CqElAsLzKeOW6maCxH7Qq9+lBbhVnFaCKtBS/m00v9x1YUobhW3m7SKyGcUMx8vcTkHPX54XG5MRxZrPU8EMbKkBJF751OFGtPhO3xuWPQm+MiGWY5QyWItLVkI8ReEN8h5Fz/itZkXWxUWX3XieyM4u14sCeYvj9hxmi+PY+XlfKmaP7U3P/k40rycEZj2wTntwPPEAyPjZz8yQbAeyARh1BJBaPRJhxViPcfNCCn0kW/sYXwtxJLOnVjEzLClRzxhL2FaZ+HjTXdINr/JFC9kH6lsFno3nnoWX12cFx8h7rLQ0pjbkW7HjwTeR2wmXL4AvL1vRgnCQRcTRHTR1qxE34ogeO8xA13GyMXfmTS45rA7fj96SVj+4NomldXtAy7v6MWCz1oCkwFrDUwMfPF33sVnUQRxfak3XcLMoEsXufgek8dMgpCwcsDlFq00ElY/ZhIEkwCThCtyTUc+o+ZFdMn3dcwn3DNJgsmASSF68T1+HiUICSsTXGmk8rs9ECUIvpgImBCi19z9IGZhoQoSJYEoWcz8ze9JlWvlg8sy2sJIWN2IlnOUKPiKkkL0ugnxCHmUDCRSWL3gcpVI4vZBlCyilwQJEiRIkCBBwpIB+P8Bm+YnPNo3JQw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9" y="1997856"/>
            <a:ext cx="1257290" cy="175734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66" y="2425783"/>
            <a:ext cx="1364338" cy="185098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cxnSp>
        <p:nvCxnSpPr>
          <p:cNvPr id="10" name="Straight Arrow Connector 9"/>
          <p:cNvCxnSpPr/>
          <p:nvPr/>
        </p:nvCxnSpPr>
        <p:spPr>
          <a:xfrm>
            <a:off x="3861092" y="3186160"/>
            <a:ext cx="1991227" cy="1018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/>
          <a:stretch/>
        </p:blipFill>
        <p:spPr>
          <a:xfrm>
            <a:off x="6380220" y="2437301"/>
            <a:ext cx="4841818" cy="15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92" y="2298543"/>
            <a:ext cx="6761162" cy="33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74" y="2233280"/>
            <a:ext cx="5065688" cy="36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0013" y="2128365"/>
          <a:ext cx="6029327" cy="2139696"/>
        </p:xfrm>
        <a:graphic>
          <a:graphicData uri="http://schemas.openxmlformats.org/drawingml/2006/table">
            <a:tbl>
              <a:tblPr/>
              <a:tblGrid>
                <a:gridCol w="1700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71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73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a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uthors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t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itle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Predicted journal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Hong Chau TT, Hoang Mai HT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Timing of initiation of  antiretroviral therapy in human immunodeficiency virus (HIV)-associated tuberculosis meningitis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Rahman  A,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Rwagatare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 P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Grand  challenges:  integrating  maternal  mental  health  into  maternal  and  child  health 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programmes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PLoS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 Med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197794" y="2862583"/>
          <a:ext cx="3214718" cy="112496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2147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61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Dimensions</a:t>
                      </a:r>
                      <a:r>
                        <a:rPr lang="en-US" sz="1200" b="1" u="none" strike="noStrike" baseline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title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8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Timing of Initiation of Antiretroviral Therapy in Human Immunodeficiency Virus (HIV) - Associated Tuberculous Meningitis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6175471" y="2985113"/>
            <a:ext cx="1882679" cy="615337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5" b="16467"/>
          <a:stretch/>
        </p:blipFill>
        <p:spPr>
          <a:xfrm>
            <a:off x="3741929" y="5203690"/>
            <a:ext cx="7077076" cy="69550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436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Intro to Wellcome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Policy tool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Other tools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ML </a:t>
            </a:r>
            <a:r>
              <a:rPr lang="en-US" dirty="0" smtClean="0"/>
              <a:t>next steps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Take away points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ccuracy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70328" y="2937486"/>
            <a:ext cx="1069244" cy="1174480"/>
            <a:chOff x="4330700" y="2729859"/>
            <a:chExt cx="508000" cy="757549"/>
          </a:xfrm>
        </p:grpSpPr>
        <p:sp>
          <p:nvSpPr>
            <p:cNvPr id="9" name="Rectangle 8"/>
            <p:cNvSpPr/>
            <p:nvPr/>
          </p:nvSpPr>
          <p:spPr>
            <a:xfrm>
              <a:off x="4330700" y="2729859"/>
              <a:ext cx="495300" cy="757549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330700" y="28981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30700" y="30505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343400" y="32156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330700" y="33680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014805" y="2937486"/>
            <a:ext cx="1150693" cy="1174480"/>
            <a:chOff x="5349837" y="2745391"/>
            <a:chExt cx="508000" cy="771049"/>
          </a:xfrm>
        </p:grpSpPr>
        <p:grpSp>
          <p:nvGrpSpPr>
            <p:cNvPr id="15" name="Group 14"/>
            <p:cNvGrpSpPr/>
            <p:nvPr/>
          </p:nvGrpSpPr>
          <p:grpSpPr>
            <a:xfrm>
              <a:off x="5349837" y="2745391"/>
              <a:ext cx="508000" cy="757549"/>
              <a:chOff x="4330700" y="2729859"/>
              <a:chExt cx="508000" cy="75754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30700" y="2729859"/>
                <a:ext cx="495300" cy="757549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4330700" y="28981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330700" y="30505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343400" y="32156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330700" y="33680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5504887" y="27453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668862" y="27588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438695" y="2967268"/>
            <a:ext cx="1079785" cy="723350"/>
            <a:chOff x="6294200" y="2751714"/>
            <a:chExt cx="503217" cy="479453"/>
          </a:xfrm>
        </p:grpSpPr>
        <p:sp>
          <p:nvSpPr>
            <p:cNvPr id="24" name="Rectangle 23"/>
            <p:cNvSpPr/>
            <p:nvPr/>
          </p:nvSpPr>
          <p:spPr>
            <a:xfrm>
              <a:off x="6294200" y="2751714"/>
              <a:ext cx="503217" cy="47945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294200" y="2937486"/>
              <a:ext cx="5032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294200" y="3087697"/>
              <a:ext cx="5032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327527" y="2840141"/>
            <a:ext cx="1072078" cy="1325598"/>
            <a:chOff x="3285834" y="2729859"/>
            <a:chExt cx="521029" cy="75754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834" y="2729859"/>
              <a:ext cx="521029" cy="757549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425844" y="3354905"/>
              <a:ext cx="368719" cy="101773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2613603" y="3545290"/>
            <a:ext cx="68530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38556" y="3609945"/>
            <a:ext cx="68530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63509" y="3545290"/>
            <a:ext cx="68530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79370" y="4827494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85%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6091572" y="4868986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87%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3734119" y="4868986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57%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8494391" y="4868986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96%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327527" y="2286000"/>
            <a:ext cx="102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Find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670328" y="2286000"/>
            <a:ext cx="102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Split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013129" y="2286000"/>
            <a:ext cx="11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Parse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438695" y="2276569"/>
            <a:ext cx="102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91" y="2313246"/>
            <a:ext cx="6011979" cy="3284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30"/>
          <a:stretch/>
        </p:blipFill>
        <p:spPr>
          <a:xfrm>
            <a:off x="626269" y="2179788"/>
            <a:ext cx="3816723" cy="36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/>
          </p:nvPr>
        </p:nvGraphicFramePr>
        <p:xfrm>
          <a:off x="2554942" y="2754500"/>
          <a:ext cx="584946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823"/>
                <a:gridCol w="1949823"/>
                <a:gridCol w="194982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Organisation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Documents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WT References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Gov.uk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102.903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Parliament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18.744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WHO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7.484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Unicef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0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3600" dirty="0" smtClean="0"/>
              <a:t>Science team (RC2H review)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600" dirty="0" smtClean="0"/>
              <a:t>Policy team (Board of governors report)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600" dirty="0" smtClean="0"/>
              <a:t>Central team (Horizon scanning)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30" name="Picture 6" descr="https://d2qrgk75cp62ej.cloudfront.net/sites/main/files/imagecache/medium/main-images/gates_logo_1200x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64" y="3219642"/>
            <a:ext cx="1396324" cy="13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agobah.com.br/wp-content/uploads/2018/02/Pew-logo-758x5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42" y="3219642"/>
            <a:ext cx="1860130" cy="13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026" y="3234473"/>
            <a:ext cx="1363154" cy="1381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734" y="3008703"/>
            <a:ext cx="1818201" cy="18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Open</a:t>
            </a:r>
            <a:r>
              <a:rPr lang="en-US" dirty="0" smtClean="0"/>
              <a:t>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734" y="2328671"/>
            <a:ext cx="5343170" cy="343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lh5.googleusercontent.com/nbOgQ2GoNewO5k7K88xPbwOtLNmAG5Yo_-gu9Mj9VJLWKhg0pBlZEKSM5DoXbjHmKH278FDUbqXDoNNSmad49CYaVY6V_bNeJSG594GBHRhvxf4aDJ04pqVVD0BjPTsYcyCuBIXnF2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18" y="2454475"/>
            <a:ext cx="7238999" cy="32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0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Ambition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5" y="2414913"/>
            <a:ext cx="3327626" cy="33276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4787869">
            <a:off x="2755084" y="2358257"/>
            <a:ext cx="899421" cy="1213436"/>
            <a:chOff x="1315749" y="2833684"/>
            <a:chExt cx="899421" cy="121343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811867" y="2929467"/>
              <a:ext cx="395111" cy="46848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 rot="17872467">
              <a:off x="1739160" y="3571109"/>
              <a:ext cx="696802" cy="255219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17872467">
              <a:off x="1052204" y="3237396"/>
              <a:ext cx="1154131" cy="346708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315749" y="3799568"/>
              <a:ext cx="578513" cy="10549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V="1">
            <a:off x="3520321" y="2961169"/>
            <a:ext cx="1795405" cy="212875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5340097" y="2270251"/>
            <a:ext cx="5274266" cy="13184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Knowledge and discoveries are shared, accessed and used in a manner that </a:t>
            </a:r>
            <a:r>
              <a:rPr lang="en-US" dirty="0" smtClean="0"/>
              <a:t>maximizes </a:t>
            </a:r>
            <a:r>
              <a:rPr lang="en-US" dirty="0"/>
              <a:t>health benefit</a:t>
            </a:r>
          </a:p>
        </p:txBody>
      </p:sp>
    </p:spTree>
    <p:extLst>
      <p:ext uri="{BB962C8B-B14F-4D97-AF65-F5344CB8AC3E}">
        <p14:creationId xmlns:p14="http://schemas.microsoft.com/office/powerpoint/2010/main" val="4554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FAIR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6267" y="2121777"/>
            <a:ext cx="2177893" cy="3913898"/>
          </a:xfrm>
        </p:spPr>
        <p:txBody>
          <a:bodyPr anchor="ctr"/>
          <a:lstStyle/>
          <a:p>
            <a:r>
              <a:rPr lang="en-US" b="1" dirty="0" smtClean="0">
                <a:solidFill>
                  <a:srgbClr val="00B050"/>
                </a:solidFill>
              </a:rPr>
              <a:t>F</a:t>
            </a:r>
            <a:r>
              <a:rPr lang="en-US" dirty="0" smtClean="0"/>
              <a:t>indable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A</a:t>
            </a:r>
            <a:r>
              <a:rPr lang="en-US" dirty="0" smtClean="0"/>
              <a:t>ccessible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en-US" dirty="0" smtClean="0"/>
              <a:t>nteroperable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R</a:t>
            </a:r>
            <a:r>
              <a:rPr lang="en-US" dirty="0" smtClean="0"/>
              <a:t>eusable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8016" y="2426848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38016" y="3401389"/>
            <a:ext cx="212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EPMC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38016" y="4375930"/>
            <a:ext cx="212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38016" y="5350471"/>
            <a:ext cx="212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CC-BY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 to Wellcome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Ambition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29" y="2414913"/>
            <a:ext cx="3327626" cy="33276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15749" y="2833684"/>
            <a:ext cx="899421" cy="1213436"/>
            <a:chOff x="1315749" y="2833684"/>
            <a:chExt cx="899421" cy="121343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811867" y="2929467"/>
              <a:ext cx="395111" cy="46848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/>
            <p:cNvSpPr/>
            <p:nvPr/>
          </p:nvSpPr>
          <p:spPr>
            <a:xfrm rot="17872467">
              <a:off x="1739160" y="3571109"/>
              <a:ext cx="696802" cy="255219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7872467">
              <a:off x="1052204" y="3237396"/>
              <a:ext cx="1154131" cy="346708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315749" y="3799568"/>
              <a:ext cx="578513" cy="10549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340097" y="2270251"/>
            <a:ext cx="5274266" cy="1318431"/>
          </a:xfrm>
          <a:noFill/>
          <a:ln>
            <a:solidFill>
              <a:schemeClr val="tx2"/>
            </a:solidFill>
          </a:ln>
        </p:spPr>
        <p:txBody>
          <a:bodyPr anchor="ctr"/>
          <a:lstStyle/>
          <a:p>
            <a:pPr algn="ctr"/>
            <a:r>
              <a:rPr lang="en-US" dirty="0"/>
              <a:t>Our understanding of science and health is transformed by research</a:t>
            </a:r>
          </a:p>
        </p:txBody>
      </p:sp>
      <p:cxnSp>
        <p:nvCxnSpPr>
          <p:cNvPr id="13" name="Straight Connector 12"/>
          <p:cNvCxnSpPr>
            <a:endCxn id="12" idx="1"/>
          </p:cNvCxnSpPr>
          <p:nvPr/>
        </p:nvCxnSpPr>
        <p:spPr>
          <a:xfrm flipV="1">
            <a:off x="2052309" y="2929467"/>
            <a:ext cx="3287788" cy="752517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Wellcome classifier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9" y="3050381"/>
            <a:ext cx="102362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78596" y="3652361"/>
            <a:ext cx="1648142" cy="42672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 </a:t>
            </a:r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 </a:t>
            </a:r>
            <a:r>
              <a:rPr lang="en-US" dirty="0" smtClean="0">
                <a:solidFill>
                  <a:srgbClr val="FF0000"/>
                </a:solidFill>
              </a:rPr>
              <a:t>Split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70328" y="2937486"/>
            <a:ext cx="1069244" cy="1174480"/>
            <a:chOff x="4330700" y="2729859"/>
            <a:chExt cx="508000" cy="757549"/>
          </a:xfrm>
        </p:grpSpPr>
        <p:sp>
          <p:nvSpPr>
            <p:cNvPr id="9" name="Rectangle 8"/>
            <p:cNvSpPr/>
            <p:nvPr/>
          </p:nvSpPr>
          <p:spPr>
            <a:xfrm>
              <a:off x="4330700" y="2729859"/>
              <a:ext cx="495300" cy="757549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330700" y="28981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30700" y="30505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343400" y="32156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330700" y="3368035"/>
              <a:ext cx="49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014805" y="2937486"/>
            <a:ext cx="1150693" cy="1174480"/>
            <a:chOff x="5349837" y="2745391"/>
            <a:chExt cx="508000" cy="771049"/>
          </a:xfrm>
        </p:grpSpPr>
        <p:grpSp>
          <p:nvGrpSpPr>
            <p:cNvPr id="15" name="Group 14"/>
            <p:cNvGrpSpPr/>
            <p:nvPr/>
          </p:nvGrpSpPr>
          <p:grpSpPr>
            <a:xfrm>
              <a:off x="5349837" y="2745391"/>
              <a:ext cx="508000" cy="757549"/>
              <a:chOff x="4330700" y="2729859"/>
              <a:chExt cx="508000" cy="75754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30700" y="2729859"/>
                <a:ext cx="495300" cy="757549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4330700" y="28981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330700" y="30505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343400" y="32156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330700" y="3368035"/>
                <a:ext cx="49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5504887" y="27453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668862" y="2758891"/>
              <a:ext cx="0" cy="757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438695" y="2967268"/>
            <a:ext cx="1079785" cy="723350"/>
            <a:chOff x="6294200" y="2751714"/>
            <a:chExt cx="503217" cy="479453"/>
          </a:xfrm>
        </p:grpSpPr>
        <p:sp>
          <p:nvSpPr>
            <p:cNvPr id="24" name="Rectangle 23"/>
            <p:cNvSpPr/>
            <p:nvPr/>
          </p:nvSpPr>
          <p:spPr>
            <a:xfrm>
              <a:off x="6294200" y="2751714"/>
              <a:ext cx="503217" cy="47945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294200" y="2937486"/>
              <a:ext cx="5032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294200" y="3087697"/>
              <a:ext cx="5032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327527" y="2840141"/>
            <a:ext cx="1072078" cy="1325598"/>
            <a:chOff x="3285834" y="2729859"/>
            <a:chExt cx="521029" cy="75754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834" y="2729859"/>
              <a:ext cx="521029" cy="757549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425844" y="3354905"/>
              <a:ext cx="368719" cy="101773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2613603" y="3545290"/>
            <a:ext cx="68530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38556" y="3609945"/>
            <a:ext cx="68530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63509" y="3545290"/>
            <a:ext cx="68530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79370" y="4827494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85%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6091572" y="4868986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8</a:t>
            </a:r>
            <a:r>
              <a:rPr lang="en-US" sz="2800" dirty="0" smtClean="0"/>
              <a:t>7%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3734119" y="4868986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57%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94391" y="4868986"/>
            <a:ext cx="96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96%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327527" y="2286000"/>
            <a:ext cx="102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Find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670328" y="2286000"/>
            <a:ext cx="102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Split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013129" y="2286000"/>
            <a:ext cx="11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Parse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438695" y="2276569"/>
            <a:ext cx="102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Match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82788" y="2151529"/>
            <a:ext cx="1425388" cy="350968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19" y="2359552"/>
            <a:ext cx="1761976" cy="263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66" y="2359552"/>
            <a:ext cx="1936375" cy="2641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9819" y="5459506"/>
            <a:ext cx="176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Malaria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90766" y="5459506"/>
            <a:ext cx="176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19" y="2359552"/>
            <a:ext cx="1761976" cy="263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66" y="2359552"/>
            <a:ext cx="1936375" cy="2641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9819" y="5459506"/>
            <a:ext cx="176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Guideline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0766" y="5459506"/>
            <a:ext cx="176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Report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88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Disease entity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46148" y="4079081"/>
            <a:ext cx="1648142" cy="42672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9" y="3107672"/>
            <a:ext cx="10453688" cy="1942818"/>
          </a:xfrm>
        </p:spPr>
      </p:pic>
      <p:sp>
        <p:nvSpPr>
          <p:cNvPr id="9" name="Rectangle 8"/>
          <p:cNvSpPr/>
          <p:nvPr/>
        </p:nvSpPr>
        <p:spPr>
          <a:xfrm>
            <a:off x="626269" y="3316223"/>
            <a:ext cx="5043011" cy="295637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50148" y="3816096"/>
            <a:ext cx="1217009" cy="21336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70431" y="4029456"/>
            <a:ext cx="1217009" cy="262985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95882" y="4242816"/>
            <a:ext cx="1217009" cy="262985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80855" y="3611860"/>
            <a:ext cx="563657" cy="20423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25265" y="4529723"/>
            <a:ext cx="563657" cy="20423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36966" y="4270863"/>
            <a:ext cx="739322" cy="234937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79642" y="4035926"/>
            <a:ext cx="903398" cy="256515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158304" y="4473519"/>
            <a:ext cx="1144448" cy="26044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 authors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9" y="3012281"/>
            <a:ext cx="5943600" cy="2133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80519" y="3692402"/>
            <a:ext cx="850233" cy="269998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23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Parse grant number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9" y="3050381"/>
            <a:ext cx="10236200" cy="2057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46148" y="4079081"/>
            <a:ext cx="1648142" cy="42672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050" name="Picture 2" descr="https://lh5.googleusercontent.com/lrwXtQJdI4wcnwaRDpjMnTW2IRXp6lYs20KDb_7OexB7HyfUn8R2K7UaJ7h2oX5pPK5vq-J2nQ6hx3l_VkYpK3Ow4jlN9vtSZRoWQ2fWVsDTbXw7BXO5LjFvgdGrHbFf5rCFKfo5yG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95"/>
          <a:stretch/>
        </p:blipFill>
        <p:spPr bwMode="auto">
          <a:xfrm>
            <a:off x="2753439" y="2282749"/>
            <a:ext cx="6197757" cy="35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05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 👨🏻‍💻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MSc Advanced Computing at </a:t>
            </a:r>
            <a:r>
              <a:rPr lang="en-US" sz="2000" dirty="0"/>
              <a:t>Imperial </a:t>
            </a:r>
            <a:r>
              <a:rPr lang="en-US" sz="2000" dirty="0" smtClean="0"/>
              <a:t>college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Data scientist for 5 years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Startups like </a:t>
            </a:r>
            <a:r>
              <a:rPr lang="en-US" sz="2000" dirty="0" err="1" smtClean="0"/>
              <a:t>Conversocial</a:t>
            </a:r>
            <a:r>
              <a:rPr lang="en-US" sz="2000" dirty="0" smtClean="0"/>
              <a:t>, 6tribes and </a:t>
            </a:r>
            <a:r>
              <a:rPr lang="en-US" sz="2000" dirty="0" err="1" smtClean="0"/>
              <a:t>Seedrs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Communities such as </a:t>
            </a:r>
            <a:r>
              <a:rPr lang="en-US" sz="2000" dirty="0" err="1" smtClean="0"/>
              <a:t>PyData</a:t>
            </a:r>
            <a:r>
              <a:rPr lang="en-US" sz="2000" dirty="0" smtClean="0"/>
              <a:t> and </a:t>
            </a:r>
            <a:r>
              <a:rPr lang="en-US" sz="2000" dirty="0" err="1" smtClean="0"/>
              <a:t>DataKind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Senior data scientist in Wellcome Data labs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1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Simple</a:t>
            </a:r>
            <a:r>
              <a:rPr lang="en-US" dirty="0" smtClean="0"/>
              <a:t> before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279" y="2530603"/>
            <a:ext cx="7506049" cy="30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 using ML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347418" y="2122488"/>
            <a:ext cx="5009802" cy="39131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dirty="0" smtClean="0">
                <a:solidFill>
                  <a:srgbClr val="92D050"/>
                </a:solidFill>
              </a:rPr>
              <a:t>supply</a:t>
            </a:r>
            <a:r>
              <a:rPr lang="en-US" dirty="0" smtClean="0"/>
              <a:t>, not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289" y="2475221"/>
            <a:ext cx="5802951" cy="32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7063" y="5253038"/>
            <a:ext cx="10451307" cy="673672"/>
          </a:xfrm>
        </p:spPr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dirty="0" smtClean="0">
                <a:hlinkClick r:id="rId2"/>
              </a:rPr>
              <a:t>n.sorros@wellcome.ac.uk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6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Wellcome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6267" y="2121777"/>
            <a:ext cx="10452103" cy="3827919"/>
          </a:xfrm>
        </p:spPr>
        <p:txBody>
          <a:bodyPr anchor="t"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23.2B investment portfolio (2</a:t>
            </a:r>
            <a:r>
              <a:rPr lang="en-US" baseline="30000" dirty="0" smtClean="0"/>
              <a:t>nd</a:t>
            </a:r>
            <a:r>
              <a:rPr lang="en-US" dirty="0" smtClean="0"/>
              <a:t> biggest foundation in the world)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biggest funder of research in the UK after UKRI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Funded 1.1B in 2017 across 939 awards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We fund basic science with a focus on infections diseases and genomics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Also operate a museum, fund public engagement work and do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178" y="732723"/>
            <a:ext cx="747382" cy="7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6267" y="2121777"/>
            <a:ext cx="10452103" cy="779919"/>
          </a:xfrm>
        </p:spPr>
        <p:txBody>
          <a:bodyPr/>
          <a:lstStyle/>
          <a:p>
            <a:pPr algn="ctr"/>
            <a:r>
              <a:rPr lang="en-US" dirty="0" smtClean="0"/>
              <a:t>“Inform Wellcome decision making”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7340" y="3099033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👨🏻‍💻</a:t>
            </a:r>
          </a:p>
          <a:p>
            <a:pPr algn="ctr"/>
            <a:r>
              <a:rPr lang="en-US" sz="1400" dirty="0" smtClean="0"/>
              <a:t>Senior data scientist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64011" y="4425695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👩🏻‍💻</a:t>
            </a:r>
          </a:p>
          <a:p>
            <a:pPr algn="ctr"/>
            <a:r>
              <a:rPr lang="en-US" sz="1400" dirty="0" smtClean="0"/>
              <a:t>Data </a:t>
            </a:r>
          </a:p>
          <a:p>
            <a:pPr algn="ctr"/>
            <a:r>
              <a:rPr lang="en-US" sz="1400" dirty="0" smtClean="0"/>
              <a:t>scientist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143292" y="4429034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👨🏻‍💻</a:t>
            </a:r>
          </a:p>
          <a:p>
            <a:pPr algn="ctr"/>
            <a:r>
              <a:rPr lang="en-US" sz="1400" dirty="0" smtClean="0"/>
              <a:t>Data </a:t>
            </a:r>
          </a:p>
          <a:p>
            <a:pPr algn="ctr"/>
            <a:r>
              <a:rPr lang="en-US" sz="1400" dirty="0" smtClean="0"/>
              <a:t>scientist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977340" y="4401311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👨🏻‍💻</a:t>
            </a:r>
          </a:p>
          <a:p>
            <a:pPr algn="ctr"/>
            <a:r>
              <a:rPr lang="en-US" sz="1400" dirty="0" smtClean="0"/>
              <a:t>Data </a:t>
            </a:r>
          </a:p>
          <a:p>
            <a:pPr algn="ctr"/>
            <a:r>
              <a:rPr lang="en-US" sz="1400" dirty="0" smtClean="0"/>
              <a:t>scientist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49375" y="3099033"/>
            <a:ext cx="1436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👨🏻‍💻</a:t>
            </a:r>
          </a:p>
          <a:p>
            <a:pPr algn="ctr"/>
            <a:r>
              <a:rPr lang="en-US" sz="1400" dirty="0" smtClean="0"/>
              <a:t>Senior data engineer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637753" y="4425695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👨🏻‍💻</a:t>
            </a:r>
          </a:p>
          <a:p>
            <a:pPr algn="ctr"/>
            <a:r>
              <a:rPr lang="en-US" sz="1400" dirty="0" smtClean="0"/>
              <a:t>Software engineer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85432" y="4425695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👨🏻‍💻</a:t>
            </a:r>
          </a:p>
          <a:p>
            <a:pPr algn="ctr"/>
            <a:r>
              <a:rPr lang="en-US" sz="1400" dirty="0" smtClean="0"/>
              <a:t>Tableau analyst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99773" y="3076914"/>
            <a:ext cx="1436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👨🏻‍💻</a:t>
            </a:r>
          </a:p>
          <a:p>
            <a:pPr algn="ctr"/>
            <a:r>
              <a:rPr lang="en-US" sz="1400" dirty="0" smtClean="0"/>
              <a:t>Senior data engineer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339054" y="4425695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👩🏻‍💻</a:t>
            </a:r>
          </a:p>
          <a:p>
            <a:pPr algn="ctr"/>
            <a:r>
              <a:rPr lang="en-US" sz="1400" dirty="0" smtClean="0"/>
              <a:t>User</a:t>
            </a:r>
          </a:p>
          <a:p>
            <a:pPr algn="ctr"/>
            <a:r>
              <a:rPr lang="en-US" sz="1400" dirty="0" smtClean="0"/>
              <a:t>researcher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339054" y="3099033"/>
            <a:ext cx="126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👩🏾‍💻</a:t>
            </a:r>
          </a:p>
          <a:p>
            <a:pPr algn="ctr"/>
            <a:r>
              <a:rPr lang="en-US" sz="1400" dirty="0" smtClean="0"/>
              <a:t>Partnership manager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406783" y="2901696"/>
            <a:ext cx="0" cy="260121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31951" y="2877312"/>
            <a:ext cx="0" cy="260121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32735" y="2901696"/>
            <a:ext cx="0" cy="260121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40992" y="5791200"/>
            <a:ext cx="19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science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98241" y="5700250"/>
            <a:ext cx="193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Software engineering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616893" y="5838749"/>
            <a:ext cx="19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Analytics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01535" y="5695692"/>
            <a:ext cx="193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Strategy</a:t>
            </a:r>
          </a:p>
          <a:p>
            <a:pPr algn="ctr"/>
            <a:r>
              <a:rPr lang="en-US" dirty="0" smtClean="0"/>
              <a:t>&amp; UX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533519" y="4457831"/>
            <a:ext cx="141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👩🏼‍💻</a:t>
            </a:r>
          </a:p>
          <a:p>
            <a:pPr algn="ctr"/>
            <a:r>
              <a:rPr lang="en-US" sz="1400" dirty="0" smtClean="0"/>
              <a:t>Data</a:t>
            </a:r>
            <a:endParaRPr lang="en-US" sz="1400" dirty="0" smtClean="0"/>
          </a:p>
          <a:p>
            <a:pPr algn="ctr"/>
            <a:r>
              <a:rPr lang="en-US" sz="1400" dirty="0" smtClean="0"/>
              <a:t>engineer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094052" y="3081444"/>
            <a:ext cx="1446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👩🏻‍💻</a:t>
            </a:r>
          </a:p>
          <a:p>
            <a:pPr algn="ctr"/>
            <a:r>
              <a:rPr lang="en-US" sz="1400" dirty="0" smtClean="0"/>
              <a:t>Senior Tableau analyst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422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29" y="2414913"/>
            <a:ext cx="3327626" cy="332762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383298" y="3679599"/>
            <a:ext cx="780288" cy="780288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40097" y="2270251"/>
            <a:ext cx="5274266" cy="13184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To improve health for everyone by helping great ideas to thrive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63586" y="2929468"/>
            <a:ext cx="2176511" cy="100854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1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Ambition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29" y="2414913"/>
            <a:ext cx="3327626" cy="33276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15749" y="2833684"/>
            <a:ext cx="899421" cy="1213436"/>
            <a:chOff x="1315749" y="2833684"/>
            <a:chExt cx="899421" cy="121343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811867" y="2929467"/>
              <a:ext cx="395111" cy="46848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/>
            <p:cNvSpPr/>
            <p:nvPr/>
          </p:nvSpPr>
          <p:spPr>
            <a:xfrm rot="17872467">
              <a:off x="1739160" y="3571109"/>
              <a:ext cx="696802" cy="255219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7872467">
              <a:off x="1052204" y="3237396"/>
              <a:ext cx="1154131" cy="346708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315749" y="3799568"/>
              <a:ext cx="578513" cy="10549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340097" y="2270251"/>
            <a:ext cx="5274266" cy="1318431"/>
          </a:xfrm>
          <a:noFill/>
          <a:ln>
            <a:solidFill>
              <a:schemeClr val="tx2"/>
            </a:solidFill>
          </a:ln>
        </p:spPr>
        <p:txBody>
          <a:bodyPr anchor="ctr"/>
          <a:lstStyle/>
          <a:p>
            <a:pPr algn="ctr"/>
            <a:r>
              <a:rPr lang="en-US" dirty="0"/>
              <a:t>Our understanding of science and health is transformed by research</a:t>
            </a:r>
          </a:p>
        </p:txBody>
      </p:sp>
      <p:cxnSp>
        <p:nvCxnSpPr>
          <p:cNvPr id="13" name="Straight Connector 12"/>
          <p:cNvCxnSpPr>
            <a:endCxn id="12" idx="1"/>
          </p:cNvCxnSpPr>
          <p:nvPr/>
        </p:nvCxnSpPr>
        <p:spPr>
          <a:xfrm flipV="1">
            <a:off x="2052309" y="2929467"/>
            <a:ext cx="3287788" cy="752517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3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Ambition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F3F43C-809F-4D44-AA8F-32A58293815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85" y="2414913"/>
            <a:ext cx="3327626" cy="33276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4787869">
            <a:off x="2755084" y="2358257"/>
            <a:ext cx="899421" cy="1213436"/>
            <a:chOff x="1315749" y="2833684"/>
            <a:chExt cx="899421" cy="121343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811867" y="2929467"/>
              <a:ext cx="395111" cy="46848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 rot="17872467">
              <a:off x="1739160" y="3571109"/>
              <a:ext cx="696802" cy="255219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17872467">
              <a:off x="1052204" y="3237396"/>
              <a:ext cx="1154131" cy="346708"/>
            </a:xfrm>
            <a:prstGeom prst="arc">
              <a:avLst>
                <a:gd name="adj1" fmla="val 11451933"/>
                <a:gd name="adj2" fmla="val 21168102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315749" y="3799568"/>
              <a:ext cx="578513" cy="10549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V="1">
            <a:off x="3520321" y="2961169"/>
            <a:ext cx="1795405" cy="212875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5340097" y="2270251"/>
            <a:ext cx="5274266" cy="13184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Knowledge and discoveries are shared, accessed and used in a manner that </a:t>
            </a:r>
            <a:r>
              <a:rPr lang="en-US" dirty="0" smtClean="0"/>
              <a:t>maximizes </a:t>
            </a:r>
            <a:r>
              <a:rPr lang="en-US" dirty="0"/>
              <a:t>health benefit</a:t>
            </a:r>
          </a:p>
        </p:txBody>
      </p:sp>
    </p:spTree>
    <p:extLst>
      <p:ext uri="{BB962C8B-B14F-4D97-AF65-F5344CB8AC3E}">
        <p14:creationId xmlns:p14="http://schemas.microsoft.com/office/powerpoint/2010/main" val="8171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 16x9 Presentation_Arial">
  <a:themeElements>
    <a:clrScheme name="Wellcome Theme_PC">
      <a:dk1>
        <a:srgbClr val="003170"/>
      </a:dk1>
      <a:lt1>
        <a:sysClr val="window" lastClr="FFFFFF"/>
      </a:lt1>
      <a:dk2>
        <a:srgbClr val="000000"/>
      </a:dk2>
      <a:lt2>
        <a:srgbClr val="FF0F2D"/>
      </a:lt2>
      <a:accent1>
        <a:srgbClr val="60BFCE"/>
      </a:accent1>
      <a:accent2>
        <a:srgbClr val="FFEB00"/>
      </a:accent2>
      <a:accent3>
        <a:srgbClr val="90C878"/>
      </a:accent3>
      <a:accent4>
        <a:srgbClr val="831E29"/>
      </a:accent4>
      <a:accent5>
        <a:srgbClr val="ED858E"/>
      </a:accent5>
      <a:accent6>
        <a:srgbClr val="464749"/>
      </a:accent6>
      <a:hlink>
        <a:srgbClr val="51B2C3"/>
      </a:hlink>
      <a:folHlink>
        <a:srgbClr val="90C87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0BFC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83ED7F54CF024D971437F44D5B5DE7" ma:contentTypeVersion="51" ma:contentTypeDescription="Create a new document." ma:contentTypeScope="" ma:versionID="a422ef7c72ea095efb4c8e2f67f89af5">
  <xsd:schema xmlns:xsd="http://www.w3.org/2001/XMLSchema" xmlns:xs="http://www.w3.org/2001/XMLSchema" xmlns:p="http://schemas.microsoft.com/office/2006/metadata/properties" xmlns:ns1="http://schemas.microsoft.com/sharepoint/v3" xmlns:ns2="037fb88e-f71d-4ff6-945c-ae391dca3cfd" xmlns:ns3="8267b8ab-8548-42ca-b28d-96664fa49b1c" xmlns:ns4="692b4b7e-ce37-4eb9-9b1e-3362f5d837a6" targetNamespace="http://schemas.microsoft.com/office/2006/metadata/properties" ma:root="true" ma:fieldsID="07080fc420775aae559a607e55b70a78" ns1:_="" ns2:_="" ns3:_="" ns4:_="">
    <xsd:import namespace="http://schemas.microsoft.com/sharepoint/v3"/>
    <xsd:import namespace="037fb88e-f71d-4ff6-945c-ae391dca3cfd"/>
    <xsd:import namespace="8267b8ab-8548-42ca-b28d-96664fa49b1c"/>
    <xsd:import namespace="692b4b7e-ce37-4eb9-9b1e-3362f5d837a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CatchAll" minOccurs="0"/>
                <xsd:element ref="ns3:b79444d002134415947b2a370971fb51" minOccurs="0"/>
                <xsd:element ref="ns3:h1e06f5c37774c19a50662ba19b03bf4" minOccurs="0"/>
                <xsd:element ref="ns3:l6f5b356ee2d42a7a32853005d4f3e37" minOccurs="0"/>
                <xsd:element ref="ns3:jaccae1de0b1488599f72db263415779" minOccurs="0"/>
                <xsd:element ref="ns3:hc80479c56e44ba1a4253e8a308855d3" minOccurs="0"/>
                <xsd:element ref="ns4:SharedWithUsers" minOccurs="0"/>
                <xsd:element ref="ns4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3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  <xsd:element name="AverageRating" ma:index="27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8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9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30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31" nillable="true" ma:displayName="Number of Likes" ma:internalName="LikesCount">
      <xsd:simpleType>
        <xsd:restriction base="dms:Unknown"/>
      </xsd:simpleType>
    </xsd:element>
    <xsd:element name="LikedBy" ma:index="32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fb88e-f71d-4ff6-945c-ae391dca3cfd" elementFormDefault="qualified">
    <xsd:import namespace="http://schemas.microsoft.com/office/2006/documentManagement/types"/>
    <xsd:import namespace="http://schemas.microsoft.com/office/infopath/2007/PartnerControls"/>
    <xsd:element name="TaxCatchAll" ma:index="4" nillable="true" ma:displayName="Taxonomy Catch All Column" ma:description="" ma:hidden="true" ma:list="{cab89418-af26-42e1-8a44-81de15b77e32}" ma:internalName="TaxCatchAll" ma:showField="CatchAllData" ma:web="692b4b7e-ce37-4eb9-9b1e-3362f5d837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7b8ab-8548-42ca-b28d-96664fa49b1c" elementFormDefault="qualified">
    <xsd:import namespace="http://schemas.microsoft.com/office/2006/documentManagement/types"/>
    <xsd:import namespace="http://schemas.microsoft.com/office/infopath/2007/PartnerControls"/>
    <xsd:element name="b79444d002134415947b2a370971fb51" ma:index="12" nillable="true" ma:taxonomy="true" ma:internalName="b79444d002134415947b2a370971fb51" ma:taxonomyFieldName="IALedProjects" ma:displayName="I&amp;A led projects" ma:indexed="true" ma:default="" ma:fieldId="{b79444d0-0213-4415-947b-2a370971fb51}" ma:sspId="ee4687d4-d401-48a0-a431-00c5a67016ec" ma:termSetId="3e52ad5f-127f-4ea1-a1c1-52969be098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1e06f5c37774c19a50662ba19b03bf4" ma:index="14" nillable="true" ma:taxonomy="true" ma:internalName="h1e06f5c37774c19a50662ba19b03bf4" ma:taxonomyFieldName="Cross_x002d_WellcomeProjects" ma:displayName="Cross-Wellcome projects" ma:indexed="true" ma:default="" ma:fieldId="{11e06f5c-3777-4c19-a506-62ba19b03bf4}" ma:sspId="ee4687d4-d401-48a0-a431-00c5a67016ec" ma:termSetId="1f84fb28-ce15-4c41-bbb1-f081ba0f42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6f5b356ee2d42a7a32853005d4f3e37" ma:index="16" nillable="true" ma:taxonomy="true" ma:internalName="l6f5b356ee2d42a7a32853005d4f3e37" ma:taxonomyFieldName="PriorityAreaProjects" ma:displayName="Priority area projects" ma:indexed="true" ma:default="" ma:fieldId="{56f5b356-ee2d-42a7-a328-53005d4f3e37}" ma:sspId="ee4687d4-d401-48a0-a431-00c5a67016ec" ma:termSetId="7ca1d18e-8082-4468-9500-e25bbe4f3c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accae1de0b1488599f72db263415779" ma:index="18" nillable="true" ma:taxonomy="true" ma:internalName="jaccae1de0b1488599f72db263415779" ma:taxonomyFieldName="TeamAdmin" ma:displayName="Team Admin" ma:indexed="true" ma:default="" ma:fieldId="{3accae1d-e0b1-4885-99f7-2db263415779}" ma:sspId="ee4687d4-d401-48a0-a431-00c5a67016ec" ma:termSetId="bb93f890-58ef-48a5-ac79-0d27764cc9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c80479c56e44ba1a4253e8a308855d3" ma:index="20" nillable="true" ma:taxonomy="true" ma:internalName="hc80479c56e44ba1a4253e8a308855d3" ma:taxonomyFieldName="Methods_x0026_DataSources" ma:displayName="Methods &amp; Data Sources" ma:indexed="true" ma:default="" ma:fieldId="{1c80479c-56e4-4ba1-a425-3e8a308855d3}" ma:sspId="ee4687d4-d401-48a0-a431-00c5a67016ec" ma:termSetId="b496769b-50f1-4fdc-b3b7-343cefb10a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6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b4b7e-ce37-4eb9-9b1e-3362f5d837a6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84AE59-37F0-4BF1-8374-63DC1701BD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F435A3-BAFB-46B3-B012-462A6AAE28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37fb88e-f71d-4ff6-945c-ae391dca3cfd"/>
    <ds:schemaRef ds:uri="8267b8ab-8548-42ca-b28d-96664fa49b1c"/>
    <ds:schemaRef ds:uri="692b4b7e-ce37-4eb9-9b1e-3362f5d837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 16x9 Presentation_Arial</Template>
  <TotalTime>21070</TotalTime>
  <Words>1169</Words>
  <Application>Microsoft Macintosh PowerPoint</Application>
  <PresentationFormat>Custom</PresentationFormat>
  <Paragraphs>323</Paragraphs>
  <Slides>44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Calibri</vt:lpstr>
      <vt:lpstr>Helvetica</vt:lpstr>
      <vt:lpstr>Wellcome Bold</vt:lpstr>
      <vt:lpstr>Arial</vt:lpstr>
      <vt:lpstr>Standard 16x9 Presentation_Arial</vt:lpstr>
      <vt:lpstr>Data (to fund) Science</vt:lpstr>
      <vt:lpstr>Agenda</vt:lpstr>
      <vt:lpstr>Intro to Wellcome</vt:lpstr>
      <vt:lpstr>Me 👨🏻‍💻</vt:lpstr>
      <vt:lpstr>Wellcome </vt:lpstr>
      <vt:lpstr>Data labs</vt:lpstr>
      <vt:lpstr>Mission</vt:lpstr>
      <vt:lpstr>Ambition 1</vt:lpstr>
      <vt:lpstr>Ambition 3</vt:lpstr>
      <vt:lpstr>Policy tool</vt:lpstr>
      <vt:lpstr>Ambition 7</vt:lpstr>
      <vt:lpstr>Indicators</vt:lpstr>
      <vt:lpstr>Manual approach</vt:lpstr>
      <vt:lpstr>Automatic approach</vt:lpstr>
      <vt:lpstr>Scrape</vt:lpstr>
      <vt:lpstr>Find</vt:lpstr>
      <vt:lpstr>Split</vt:lpstr>
      <vt:lpstr>Parse</vt:lpstr>
      <vt:lpstr>Match</vt:lpstr>
      <vt:lpstr>Accuracy</vt:lpstr>
      <vt:lpstr>Dashboard</vt:lpstr>
      <vt:lpstr>Volume</vt:lpstr>
      <vt:lpstr>Internal interest</vt:lpstr>
      <vt:lpstr>External interest</vt:lpstr>
      <vt:lpstr>Open source</vt:lpstr>
      <vt:lpstr>Interface</vt:lpstr>
      <vt:lpstr>Other tools</vt:lpstr>
      <vt:lpstr>Ambition 3</vt:lpstr>
      <vt:lpstr>FAIR principles</vt:lpstr>
      <vt:lpstr>Ambition 1</vt:lpstr>
      <vt:lpstr>Wellcome classifier</vt:lpstr>
      <vt:lpstr>ML next steps</vt:lpstr>
      <vt:lpstr>Improve Split</vt:lpstr>
      <vt:lpstr>Topics</vt:lpstr>
      <vt:lpstr>Category</vt:lpstr>
      <vt:lpstr>Disease entity recognition</vt:lpstr>
      <vt:lpstr>Match authors</vt:lpstr>
      <vt:lpstr>Parse grant number</vt:lpstr>
      <vt:lpstr>Ethical AI</vt:lpstr>
      <vt:lpstr>Take away points</vt:lpstr>
      <vt:lpstr>Simple before complex</vt:lpstr>
      <vt:lpstr>Challenge using ML</vt:lpstr>
      <vt:lpstr>Create supply, not demand</vt:lpstr>
      <vt:lpstr>Questions?</vt:lpstr>
    </vt:vector>
  </TitlesOfParts>
  <Company>Wellcome Trust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Chonnettia Jones</dc:creator>
  <cp:lastModifiedBy>Nick Sorros</cp:lastModifiedBy>
  <cp:revision>1368</cp:revision>
  <cp:lastPrinted>2016-06-24T10:07:51Z</cp:lastPrinted>
  <dcterms:created xsi:type="dcterms:W3CDTF">2016-10-31T15:08:56Z</dcterms:created>
  <dcterms:modified xsi:type="dcterms:W3CDTF">2019-04-17T17:36:30Z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0x010100D483ED7F54CF024D971437F44D5B5DE7</vt:lpwstr>
  </property>
  <property fmtid="{D5CDD505-2E9C-101B-9397-08002B2CF9AE}" pid="3" name="IALedProjects">
    <vt:lpwstr/>
  </property>
  <property fmtid="{D5CDD505-2E9C-101B-9397-08002B2CF9AE}" pid="4" name="Methods&amp;DataSources">
    <vt:lpwstr/>
  </property>
  <property fmtid="{D5CDD505-2E9C-101B-9397-08002B2CF9AE}" pid="5" name="PriorityAreaProjects">
    <vt:lpwstr/>
  </property>
  <property fmtid="{D5CDD505-2E9C-101B-9397-08002B2CF9AE}" pid="6" name="Cross-WellcomeProjects">
    <vt:lpwstr/>
  </property>
  <property fmtid="{D5CDD505-2E9C-101B-9397-08002B2CF9AE}" pid="7" name="TeamAdmin">
    <vt:lpwstr>113;#FOR I＆A team meetings|50959c5f-4678-49b6-af38-88c14034471d</vt:lpwstr>
  </property>
</Properties>
</file>