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s/slide2.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1.xml" ContentType="application/vnd.openxmlformats-officedocument.presentationml.slide+xml"/>
  <Override PartName="/ppt/slides/slide13.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4.xml" ContentType="application/vnd.openxmlformats-officedocument.presentationml.slide+xml"/>
  <Override PartName="/ppt/slideMasters/slideMaster1.xml" ContentType="application/vnd.openxmlformats-officedocument.presentationml.slideMaster+xml"/>
  <Override PartName="/ppt/notesSlides/notesSlide4.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slideLayouts/slideLayout8.xml" ContentType="application/vnd.openxmlformats-officedocument.presentationml.slideLayout+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9.xml" ContentType="application/vnd.openxmlformats-officedocument.presentationml.notesSlid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slideLayouts/slideLayout11.xml" ContentType="application/vnd.openxmlformats-officedocument.presentationml.slideLayout+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21.xml" ContentType="application/vnd.openxmlformats-officedocument.presentationml.notesSlide+xml"/>
  <Override PartName="/ppt/slideLayouts/slideLayout2.xml" ContentType="application/vnd.openxmlformats-officedocument.presentationml.slideLayout+xml"/>
  <Override PartName="/ppt/notesSlides/notesSlide22.xml" ContentType="application/vnd.openxmlformats-officedocument.presentationml.notesSlide+xml"/>
  <Override PartName="/ppt/slideLayouts/slideLayout1.xml" ContentType="application/vnd.openxmlformats-officedocument.presentationml.slideLayout+xml"/>
  <Override PartName="/ppt/notesSlides/notesSlide3.xml" ContentType="application/vnd.openxmlformats-officedocument.presentationml.notesSlide+xml"/>
  <Override PartName="/ppt/notesSlides/notesSlide2.xml" ContentType="application/vnd.openxmlformats-officedocument.presentationml.notesSlide+xml"/>
  <Override PartName="/ppt/notesSlides/notesSlide1.xml" ContentType="application/vnd.openxmlformats-officedocument.presentationml.notesSlide+xml"/>
  <Override PartName="/ppt/notesSlides/notesSlide20.xml" ContentType="application/vnd.openxmlformats-officedocument.presentationml.notesSlide+xml"/>
  <Override PartName="/ppt/notesSlides/notesSlide19.xml" ContentType="application/vnd.openxmlformats-officedocument.presentationml.notesSlide+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notesSlides/notesSlide18.xml" ContentType="application/vnd.openxmlformats-officedocument.presentationml.notesSlide+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notesMasters/notesMaster1.xml" ContentType="application/vnd.openxmlformats-officedocument.presentationml.notesMaster+xml"/>
  <Override PartName="/ppt/theme/theme2.xml" ContentType="application/vnd.openxmlformats-officedocument.theme+xml"/>
  <Override PartName="/ppt/theme/theme1.xml" ContentType="application/vnd.openxmlformats-officedocument.theme+xml"/>
  <Override PartName="/ppt/commentAuthors.xml" ContentType="application/vnd.openxmlformats-officedocument.presentationml.commentAuthors+xml"/>
  <Override PartName="/ppt/theme/theme3.xml" ContentType="application/vnd.openxmlformats-officedocument.theme+xml"/>
  <Override PartName="/ppt/handoutMasters/handoutMaster1.xml" ContentType="application/vnd.openxmlformats-officedocument.presentationml.handoutMaster+xml"/>
  <Override PartName="/ppt/charts/chart1.xml" ContentType="application/vnd.openxmlformats-officedocument.drawingml.chart+xml"/>
  <Override PartName="/ppt/charts/chart2.xml" ContentType="application/vnd.openxmlformats-officedocument.drawingml.chart+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4.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6"/>
  </p:notesMasterIdLst>
  <p:handoutMasterIdLst>
    <p:handoutMasterId r:id="rId27"/>
  </p:handoutMasterIdLst>
  <p:sldIdLst>
    <p:sldId id="342" r:id="rId2"/>
    <p:sldId id="343" r:id="rId3"/>
    <p:sldId id="345" r:id="rId4"/>
    <p:sldId id="257" r:id="rId5"/>
    <p:sldId id="269" r:id="rId6"/>
    <p:sldId id="346" r:id="rId7"/>
    <p:sldId id="347" r:id="rId8"/>
    <p:sldId id="270" r:id="rId9"/>
    <p:sldId id="348" r:id="rId10"/>
    <p:sldId id="351" r:id="rId11"/>
    <p:sldId id="277" r:id="rId12"/>
    <p:sldId id="349" r:id="rId13"/>
    <p:sldId id="350" r:id="rId14"/>
    <p:sldId id="375" r:id="rId15"/>
    <p:sldId id="376" r:id="rId16"/>
    <p:sldId id="377" r:id="rId17"/>
    <p:sldId id="284" r:id="rId18"/>
    <p:sldId id="300" r:id="rId19"/>
    <p:sldId id="374" r:id="rId20"/>
    <p:sldId id="278" r:id="rId21"/>
    <p:sldId id="279" r:id="rId22"/>
    <p:sldId id="341" r:id="rId23"/>
    <p:sldId id="294" r:id="rId24"/>
    <p:sldId id="352"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teele, Molly Katherine" initials="SMK" lastIdx="2" clrIdx="0">
    <p:extLst>
      <p:ext uri="{19B8F6BF-5375-455C-9EA6-DF929625EA0E}">
        <p15:presenceInfo xmlns:p15="http://schemas.microsoft.com/office/powerpoint/2012/main" userId="Steele, Molly Katherine"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8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471" autoAdjust="0"/>
    <p:restoredTop sz="91713" autoAdjust="0"/>
  </p:normalViewPr>
  <p:slideViewPr>
    <p:cSldViewPr snapToGrid="0">
      <p:cViewPr varScale="1">
        <p:scale>
          <a:sx n="63" d="100"/>
          <a:sy n="63" d="100"/>
        </p:scale>
        <p:origin x="1272"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customXml" Target="../customXml/item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ustomXml" Target="../customXml/item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commentAuthors" Target="commentAuthors.xml"/><Relationship Id="rId36" Type="http://schemas.openxmlformats.org/officeDocument/2006/relationships/customXml" Target="../customXml/item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viewProps" Target="viewProps.xml"/><Relationship Id="rId35" Type="http://schemas.openxmlformats.org/officeDocument/2006/relationships/customXml" Target="../customXml/item3.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9561463415421707"/>
          <c:y val="9.2752439380188442E-2"/>
          <c:w val="0.77582937721835932"/>
          <c:h val="0.66387243888720193"/>
        </c:manualLayout>
      </c:layout>
      <c:barChart>
        <c:barDir val="col"/>
        <c:grouping val="clustered"/>
        <c:varyColors val="0"/>
        <c:ser>
          <c:idx val="1"/>
          <c:order val="0"/>
          <c:tx>
            <c:strRef>
              <c:f>Sheet1!$C$1</c:f>
              <c:strCache>
                <c:ptCount val="1"/>
                <c:pt idx="0">
                  <c:v>ED Visits</c:v>
                </c:pt>
              </c:strCache>
            </c:strRef>
          </c:tx>
          <c:spPr>
            <a:solidFill>
              <a:srgbClr val="00B0F0"/>
            </a:solidFill>
          </c:spPr>
          <c:invertIfNegative val="0"/>
          <c:cat>
            <c:strRef>
              <c:f>Sheet1!$A$2:$A$4</c:f>
              <c:strCache>
                <c:ptCount val="3"/>
                <c:pt idx="0">
                  <c:v>0-4</c:v>
                </c:pt>
                <c:pt idx="1">
                  <c:v>5-64</c:v>
                </c:pt>
                <c:pt idx="2">
                  <c:v>≥65</c:v>
                </c:pt>
              </c:strCache>
            </c:strRef>
          </c:cat>
          <c:val>
            <c:numRef>
              <c:f>Sheet1!$C$2:$C$4</c:f>
              <c:numCache>
                <c:formatCode>0</c:formatCode>
                <c:ptCount val="3"/>
                <c:pt idx="0" formatCode="General">
                  <c:v>38.299999999999997</c:v>
                </c:pt>
                <c:pt idx="1">
                  <c:v>11.59324624054166</c:v>
                </c:pt>
                <c:pt idx="2" formatCode="General">
                  <c:v>14.5</c:v>
                </c:pt>
              </c:numCache>
            </c:numRef>
          </c:val>
          <c:extLst>
            <c:ext xmlns:c16="http://schemas.microsoft.com/office/drawing/2014/chart" uri="{C3380CC4-5D6E-409C-BE32-E72D297353CC}">
              <c16:uniqueId val="{00000000-6BDC-4277-94AD-38A4703F2A23}"/>
            </c:ext>
          </c:extLst>
        </c:ser>
        <c:ser>
          <c:idx val="2"/>
          <c:order val="1"/>
          <c:tx>
            <c:strRef>
              <c:f>Sheet1!$D$1</c:f>
              <c:strCache>
                <c:ptCount val="1"/>
                <c:pt idx="0">
                  <c:v>Hospitalizations</c:v>
                </c:pt>
              </c:strCache>
            </c:strRef>
          </c:tx>
          <c:spPr>
            <a:solidFill>
              <a:srgbClr val="FFC000"/>
            </a:solidFill>
          </c:spPr>
          <c:invertIfNegative val="0"/>
          <c:cat>
            <c:strRef>
              <c:f>Sheet1!$A$2:$A$4</c:f>
              <c:strCache>
                <c:ptCount val="3"/>
                <c:pt idx="0">
                  <c:v>0-4</c:v>
                </c:pt>
                <c:pt idx="1">
                  <c:v>5-64</c:v>
                </c:pt>
                <c:pt idx="2">
                  <c:v>≥65</c:v>
                </c:pt>
              </c:strCache>
            </c:strRef>
          </c:cat>
          <c:val>
            <c:numRef>
              <c:f>Sheet1!$D$2:$D$4</c:f>
              <c:numCache>
                <c:formatCode>0</c:formatCode>
                <c:ptCount val="3"/>
                <c:pt idx="0" formatCode="General">
                  <c:v>9.4</c:v>
                </c:pt>
                <c:pt idx="1">
                  <c:v>1.0227216270765411</c:v>
                </c:pt>
                <c:pt idx="2" formatCode="General">
                  <c:v>8.1</c:v>
                </c:pt>
              </c:numCache>
            </c:numRef>
          </c:val>
          <c:extLst>
            <c:ext xmlns:c16="http://schemas.microsoft.com/office/drawing/2014/chart" uri="{C3380CC4-5D6E-409C-BE32-E72D297353CC}">
              <c16:uniqueId val="{00000001-6BDC-4277-94AD-38A4703F2A23}"/>
            </c:ext>
          </c:extLst>
        </c:ser>
        <c:dLbls>
          <c:showLegendKey val="0"/>
          <c:showVal val="0"/>
          <c:showCatName val="0"/>
          <c:showSerName val="0"/>
          <c:showPercent val="0"/>
          <c:showBubbleSize val="0"/>
        </c:dLbls>
        <c:gapWidth val="270"/>
        <c:axId val="398279488"/>
        <c:axId val="398280664"/>
      </c:barChart>
      <c:catAx>
        <c:axId val="398279488"/>
        <c:scaling>
          <c:orientation val="minMax"/>
        </c:scaling>
        <c:delete val="0"/>
        <c:axPos val="b"/>
        <c:title>
          <c:tx>
            <c:rich>
              <a:bodyPr/>
              <a:lstStyle/>
              <a:p>
                <a:pPr>
                  <a:defRPr>
                    <a:solidFill>
                      <a:schemeClr val="tx1"/>
                    </a:solidFill>
                  </a:defRPr>
                </a:pPr>
                <a:r>
                  <a:rPr lang="en-US" dirty="0">
                    <a:solidFill>
                      <a:schemeClr val="tx1"/>
                    </a:solidFill>
                  </a:rPr>
                  <a:t>Age Group (years)</a:t>
                </a:r>
              </a:p>
            </c:rich>
          </c:tx>
          <c:layout>
            <c:manualLayout>
              <c:xMode val="edge"/>
              <c:yMode val="edge"/>
              <c:x val="0.32270827293353105"/>
              <c:y val="0.85223292582306098"/>
            </c:manualLayout>
          </c:layout>
          <c:overlay val="0"/>
        </c:title>
        <c:numFmt formatCode="General" sourceLinked="0"/>
        <c:majorTickMark val="out"/>
        <c:minorTickMark val="none"/>
        <c:tickLblPos val="nextTo"/>
        <c:txPr>
          <a:bodyPr/>
          <a:lstStyle/>
          <a:p>
            <a:pPr>
              <a:defRPr>
                <a:solidFill>
                  <a:schemeClr val="tx1"/>
                </a:solidFill>
              </a:defRPr>
            </a:pPr>
            <a:endParaRPr lang="en-US"/>
          </a:p>
        </c:txPr>
        <c:crossAx val="398280664"/>
        <c:crossesAt val="1.0000000000000002E-3"/>
        <c:auto val="1"/>
        <c:lblAlgn val="ctr"/>
        <c:lblOffset val="100"/>
        <c:noMultiLvlLbl val="0"/>
      </c:catAx>
      <c:valAx>
        <c:axId val="398280664"/>
        <c:scaling>
          <c:orientation val="minMax"/>
        </c:scaling>
        <c:delete val="0"/>
        <c:axPos val="l"/>
        <c:title>
          <c:tx>
            <c:rich>
              <a:bodyPr rot="-5400000" vert="horz"/>
              <a:lstStyle/>
              <a:p>
                <a:pPr>
                  <a:defRPr>
                    <a:solidFill>
                      <a:schemeClr val="tx1"/>
                    </a:solidFill>
                  </a:defRPr>
                </a:pPr>
                <a:r>
                  <a:rPr lang="en-US" dirty="0">
                    <a:solidFill>
                      <a:schemeClr val="tx1"/>
                    </a:solidFill>
                  </a:rPr>
                  <a:t>Rate per 10,000</a:t>
                </a:r>
              </a:p>
            </c:rich>
          </c:tx>
          <c:layout>
            <c:manualLayout>
              <c:xMode val="edge"/>
              <c:yMode val="edge"/>
              <c:x val="3.1605562579013905E-3"/>
              <c:y val="0.18906713137729594"/>
            </c:manualLayout>
          </c:layout>
          <c:overlay val="0"/>
        </c:title>
        <c:numFmt formatCode="General" sourceLinked="1"/>
        <c:majorTickMark val="out"/>
        <c:minorTickMark val="none"/>
        <c:tickLblPos val="nextTo"/>
        <c:txPr>
          <a:bodyPr/>
          <a:lstStyle/>
          <a:p>
            <a:pPr>
              <a:defRPr>
                <a:solidFill>
                  <a:schemeClr val="tx1"/>
                </a:solidFill>
              </a:defRPr>
            </a:pPr>
            <a:endParaRPr lang="en-US"/>
          </a:p>
        </c:txPr>
        <c:crossAx val="398279488"/>
        <c:crosses val="autoZero"/>
        <c:crossBetween val="between"/>
      </c:valAx>
    </c:plotArea>
    <c:legend>
      <c:legendPos val="r"/>
      <c:legendEntry>
        <c:idx val="0"/>
        <c:txPr>
          <a:bodyPr/>
          <a:lstStyle/>
          <a:p>
            <a:pPr>
              <a:defRPr>
                <a:solidFill>
                  <a:schemeClr val="tx1"/>
                </a:solidFill>
              </a:defRPr>
            </a:pPr>
            <a:endParaRPr lang="en-US"/>
          </a:p>
        </c:txPr>
      </c:legendEntry>
      <c:legendEntry>
        <c:idx val="1"/>
        <c:txPr>
          <a:bodyPr/>
          <a:lstStyle/>
          <a:p>
            <a:pPr>
              <a:defRPr>
                <a:solidFill>
                  <a:schemeClr val="tx1"/>
                </a:solidFill>
              </a:defRPr>
            </a:pPr>
            <a:endParaRPr lang="en-US"/>
          </a:p>
        </c:txPr>
      </c:legendEntry>
      <c:layout>
        <c:manualLayout>
          <c:xMode val="edge"/>
          <c:yMode val="edge"/>
          <c:x val="0.37636866816907932"/>
          <c:y val="5.2914878439510663E-2"/>
          <c:w val="0.52556913703530483"/>
          <c:h val="0.17969805000455799"/>
        </c:manualLayout>
      </c:layout>
      <c:overlay val="0"/>
    </c:legend>
    <c:plotVisOnly val="1"/>
    <c:dispBlanksAs val="gap"/>
    <c:showDLblsOverMax val="0"/>
  </c:chart>
  <c:txPr>
    <a:bodyPr/>
    <a:lstStyle/>
    <a:p>
      <a:pPr>
        <a:defRPr sz="2000" b="1">
          <a:solidFill>
            <a:schemeClr val="bg2"/>
          </a:solidFill>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6452098105351784E-2"/>
          <c:y val="9.2752439380188442E-2"/>
          <c:w val="0.73178149231507428"/>
          <c:h val="0.66387243888720193"/>
        </c:manualLayout>
      </c:layout>
      <c:barChart>
        <c:barDir val="col"/>
        <c:grouping val="clustered"/>
        <c:varyColors val="0"/>
        <c:ser>
          <c:idx val="3"/>
          <c:order val="0"/>
          <c:tx>
            <c:strRef>
              <c:f>Sheet1!$E$1</c:f>
              <c:strCache>
                <c:ptCount val="1"/>
                <c:pt idx="0">
                  <c:v>Deaths</c:v>
                </c:pt>
              </c:strCache>
            </c:strRef>
          </c:tx>
          <c:spPr>
            <a:solidFill>
              <a:srgbClr val="C00000"/>
            </a:solidFill>
          </c:spPr>
          <c:invertIfNegative val="0"/>
          <c:cat>
            <c:strRef>
              <c:f>Sheet1!$A$2:$A$4</c:f>
              <c:strCache>
                <c:ptCount val="3"/>
                <c:pt idx="0">
                  <c:v>0-4</c:v>
                </c:pt>
                <c:pt idx="1">
                  <c:v>5-64</c:v>
                </c:pt>
                <c:pt idx="2">
                  <c:v>≥65</c:v>
                </c:pt>
              </c:strCache>
            </c:strRef>
          </c:cat>
          <c:val>
            <c:numRef>
              <c:f>Sheet1!$E$2:$E$4</c:f>
              <c:numCache>
                <c:formatCode>0.0000</c:formatCode>
                <c:ptCount val="3"/>
                <c:pt idx="0" formatCode="General">
                  <c:v>1.3</c:v>
                </c:pt>
                <c:pt idx="1">
                  <c:v>0.22</c:v>
                </c:pt>
                <c:pt idx="2" formatCode="0.0">
                  <c:v>20</c:v>
                </c:pt>
              </c:numCache>
            </c:numRef>
          </c:val>
          <c:extLst>
            <c:ext xmlns:c16="http://schemas.microsoft.com/office/drawing/2014/chart" uri="{C3380CC4-5D6E-409C-BE32-E72D297353CC}">
              <c16:uniqueId val="{00000000-EACA-44EA-A350-DF3F0B17997C}"/>
            </c:ext>
          </c:extLst>
        </c:ser>
        <c:dLbls>
          <c:showLegendKey val="0"/>
          <c:showVal val="0"/>
          <c:showCatName val="0"/>
          <c:showSerName val="0"/>
          <c:showPercent val="0"/>
          <c:showBubbleSize val="0"/>
        </c:dLbls>
        <c:gapWidth val="270"/>
        <c:axId val="398295168"/>
        <c:axId val="398295560"/>
      </c:barChart>
      <c:catAx>
        <c:axId val="398295168"/>
        <c:scaling>
          <c:orientation val="minMax"/>
        </c:scaling>
        <c:delete val="0"/>
        <c:axPos val="b"/>
        <c:title>
          <c:tx>
            <c:rich>
              <a:bodyPr/>
              <a:lstStyle/>
              <a:p>
                <a:pPr>
                  <a:defRPr>
                    <a:solidFill>
                      <a:schemeClr val="tx1"/>
                    </a:solidFill>
                  </a:defRPr>
                </a:pPr>
                <a:r>
                  <a:rPr lang="en-US" dirty="0">
                    <a:solidFill>
                      <a:schemeClr val="tx1"/>
                    </a:solidFill>
                  </a:rPr>
                  <a:t>Age Group (years)</a:t>
                </a:r>
              </a:p>
            </c:rich>
          </c:tx>
          <c:layout>
            <c:manualLayout>
              <c:xMode val="edge"/>
              <c:yMode val="edge"/>
              <c:x val="0.18070571004605809"/>
              <c:y val="0.86141010606362445"/>
            </c:manualLayout>
          </c:layout>
          <c:overlay val="0"/>
        </c:title>
        <c:numFmt formatCode="General" sourceLinked="0"/>
        <c:majorTickMark val="out"/>
        <c:minorTickMark val="none"/>
        <c:tickLblPos val="nextTo"/>
        <c:txPr>
          <a:bodyPr/>
          <a:lstStyle/>
          <a:p>
            <a:pPr>
              <a:defRPr>
                <a:solidFill>
                  <a:schemeClr val="tx1"/>
                </a:solidFill>
              </a:defRPr>
            </a:pPr>
            <a:endParaRPr lang="en-US"/>
          </a:p>
        </c:txPr>
        <c:crossAx val="398295560"/>
        <c:crossesAt val="1.0000000000000002E-3"/>
        <c:auto val="1"/>
        <c:lblAlgn val="ctr"/>
        <c:lblOffset val="100"/>
        <c:noMultiLvlLbl val="0"/>
      </c:catAx>
      <c:valAx>
        <c:axId val="398295560"/>
        <c:scaling>
          <c:orientation val="minMax"/>
        </c:scaling>
        <c:delete val="0"/>
        <c:axPos val="r"/>
        <c:title>
          <c:tx>
            <c:rich>
              <a:bodyPr rot="-5400000" vert="horz"/>
              <a:lstStyle/>
              <a:p>
                <a:pPr>
                  <a:defRPr>
                    <a:solidFill>
                      <a:schemeClr val="tx1"/>
                    </a:solidFill>
                  </a:defRPr>
                </a:pPr>
                <a:r>
                  <a:rPr lang="en-US" dirty="0">
                    <a:solidFill>
                      <a:schemeClr val="tx1"/>
                    </a:solidFill>
                  </a:rPr>
                  <a:t>Rate per 1,000,000</a:t>
                </a:r>
              </a:p>
            </c:rich>
          </c:tx>
          <c:layout>
            <c:manualLayout>
              <c:xMode val="edge"/>
              <c:yMode val="edge"/>
              <c:x val="0.92756823028992852"/>
              <c:y val="0.15365149082579643"/>
            </c:manualLayout>
          </c:layout>
          <c:overlay val="0"/>
        </c:title>
        <c:numFmt formatCode="General" sourceLinked="1"/>
        <c:majorTickMark val="out"/>
        <c:minorTickMark val="none"/>
        <c:tickLblPos val="nextTo"/>
        <c:txPr>
          <a:bodyPr/>
          <a:lstStyle/>
          <a:p>
            <a:pPr>
              <a:defRPr>
                <a:solidFill>
                  <a:schemeClr val="tx1"/>
                </a:solidFill>
              </a:defRPr>
            </a:pPr>
            <a:endParaRPr lang="en-US"/>
          </a:p>
        </c:txPr>
        <c:crossAx val="398295168"/>
        <c:crosses val="max"/>
        <c:crossBetween val="between"/>
      </c:valAx>
    </c:plotArea>
    <c:legend>
      <c:legendPos val="r"/>
      <c:layout>
        <c:manualLayout>
          <c:xMode val="edge"/>
          <c:yMode val="edge"/>
          <c:x val="0.20654346294045284"/>
          <c:y val="8.2600316913836375E-2"/>
          <c:w val="0.37331587707338826"/>
          <c:h val="6.9625846603418473E-2"/>
        </c:manualLayout>
      </c:layout>
      <c:overlay val="0"/>
      <c:txPr>
        <a:bodyPr/>
        <a:lstStyle/>
        <a:p>
          <a:pPr>
            <a:defRPr>
              <a:solidFill>
                <a:schemeClr val="tx1"/>
              </a:solidFill>
            </a:defRPr>
          </a:pPr>
          <a:endParaRPr lang="en-US"/>
        </a:p>
      </c:txPr>
    </c:legend>
    <c:plotVisOnly val="1"/>
    <c:dispBlanksAs val="gap"/>
    <c:showDLblsOverMax val="0"/>
  </c:chart>
  <c:txPr>
    <a:bodyPr/>
    <a:lstStyle/>
    <a:p>
      <a:pPr>
        <a:defRPr sz="2000" b="1">
          <a:solidFill>
            <a:schemeClr val="bg2"/>
          </a:solidFill>
        </a:defRPr>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1BC0FAB-0D67-4145-B58D-42768002CDA0}" type="datetimeFigureOut">
              <a:rPr lang="en-US" smtClean="0"/>
              <a:t>4/16/2018</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71EAFE3-9016-48E4-B542-8C86E158409E}" type="slidenum">
              <a:rPr lang="en-US" smtClean="0"/>
              <a:t>‹#›</a:t>
            </a:fld>
            <a:endParaRPr lang="en-US"/>
          </a:p>
        </p:txBody>
      </p:sp>
    </p:spTree>
    <p:extLst>
      <p:ext uri="{BB962C8B-B14F-4D97-AF65-F5344CB8AC3E}">
        <p14:creationId xmlns:p14="http://schemas.microsoft.com/office/powerpoint/2010/main" val="4383894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FFE2165-422A-4697-8A35-B037FB52AAF4}" type="datetimeFigureOut">
              <a:rPr lang="en-US" smtClean="0"/>
              <a:t>4/16/2018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F5E9FB8-FC1C-428C-B3DF-FF11D45B8A86}" type="slidenum">
              <a:rPr lang="en-US" smtClean="0"/>
              <a:t>‹#›</a:t>
            </a:fld>
            <a:endParaRPr lang="en-US"/>
          </a:p>
        </p:txBody>
      </p:sp>
    </p:spTree>
    <p:extLst>
      <p:ext uri="{BB962C8B-B14F-4D97-AF65-F5344CB8AC3E}">
        <p14:creationId xmlns:p14="http://schemas.microsoft.com/office/powerpoint/2010/main" val="2517130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those of you</a:t>
            </a:r>
            <a:r>
              <a:rPr lang="en-US" baseline="0" dirty="0"/>
              <a:t> who do not know about norovirus, these viruses are non-enveloped single-stranded RNA viruses from the family </a:t>
            </a:r>
            <a:r>
              <a:rPr lang="en-US" baseline="0" dirty="0" err="1"/>
              <a:t>Calicivaridae</a:t>
            </a:r>
            <a:r>
              <a:rPr lang="en-US" baseline="0" dirty="0"/>
              <a:t>.  These viruses are highly infectious, such that 18 viral particles will lead to infection in 50% of those who are exposed to that dose. And the incubation is about 12 to 48 hours.</a:t>
            </a:r>
            <a:endParaRPr lang="en-US" dirty="0"/>
          </a:p>
        </p:txBody>
      </p:sp>
      <p:sp>
        <p:nvSpPr>
          <p:cNvPr id="4" name="Slide Number Placeholder 3"/>
          <p:cNvSpPr>
            <a:spLocks noGrp="1"/>
          </p:cNvSpPr>
          <p:nvPr>
            <p:ph type="sldNum" sz="quarter" idx="10"/>
          </p:nvPr>
        </p:nvSpPr>
        <p:spPr/>
        <p:txBody>
          <a:bodyPr/>
          <a:lstStyle/>
          <a:p>
            <a:fld id="{A01BF90F-D4B6-4A7A-BABC-1BF7EE6EB150}" type="slidenum">
              <a:rPr lang="en-US" smtClean="0">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3424778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baseline="0" dirty="0"/>
              <a:t>There are two strategies that I am currently focusing on.  The first is Routine immunizations of infants around the time of birth.  The second is Routine immunizations of </a:t>
            </a:r>
            <a:r>
              <a:rPr lang="en-US" sz="2800" dirty="0"/>
              <a:t>the elderly at age 65 and every five years after</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sz="2800" dirty="0"/>
          </a:p>
          <a:p>
            <a:pPr marL="0" marR="0" lvl="1"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Make it more clear that for the elderly immunization program they are being vaccinated at 65 and then vaccinated again every five years  so they’d receive vaccines at the age of 70 75 80 and 85</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sz="2800" dirty="0"/>
          </a:p>
        </p:txBody>
      </p:sp>
      <p:sp>
        <p:nvSpPr>
          <p:cNvPr id="4" name="Slide Number Placeholder 3"/>
          <p:cNvSpPr>
            <a:spLocks noGrp="1"/>
          </p:cNvSpPr>
          <p:nvPr>
            <p:ph type="sldNum" sz="quarter" idx="10"/>
          </p:nvPr>
        </p:nvSpPr>
        <p:spPr/>
        <p:txBody>
          <a:bodyPr/>
          <a:lstStyle/>
          <a:p>
            <a:fld id="{A01BF90F-D4B6-4A7A-BABC-1BF7EE6EB150}" type="slidenum">
              <a:rPr lang="en-US" smtClean="0"/>
              <a:t>11</a:t>
            </a:fld>
            <a:endParaRPr lang="en-US"/>
          </a:p>
        </p:txBody>
      </p:sp>
    </p:spTree>
    <p:extLst>
      <p:ext uri="{BB962C8B-B14F-4D97-AF65-F5344CB8AC3E}">
        <p14:creationId xmlns:p14="http://schemas.microsoft.com/office/powerpoint/2010/main" val="12893692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1BF90F-D4B6-4A7A-BABC-1BF7EE6EB150}" type="slidenum">
              <a:rPr lang="en-US" smtClean="0"/>
              <a:t>12</a:t>
            </a:fld>
            <a:endParaRPr lang="en-US"/>
          </a:p>
        </p:txBody>
      </p:sp>
    </p:spTree>
    <p:extLst>
      <p:ext uri="{BB962C8B-B14F-4D97-AF65-F5344CB8AC3E}">
        <p14:creationId xmlns:p14="http://schemas.microsoft.com/office/powerpoint/2010/main" val="5269966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1BF90F-D4B6-4A7A-BABC-1BF7EE6EB150}" type="slidenum">
              <a:rPr lang="en-US" smtClean="0"/>
              <a:t>13</a:t>
            </a:fld>
            <a:endParaRPr lang="en-US"/>
          </a:p>
        </p:txBody>
      </p:sp>
    </p:spTree>
    <p:extLst>
      <p:ext uri="{BB962C8B-B14F-4D97-AF65-F5344CB8AC3E}">
        <p14:creationId xmlns:p14="http://schemas.microsoft.com/office/powerpoint/2010/main" val="27531575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This table shows the MEDIAN  AND 95% </a:t>
            </a:r>
            <a:r>
              <a:rPr lang="en-US" baseline="0"/>
              <a:t>UNCERTAINTY INTERVALS number </a:t>
            </a:r>
            <a:r>
              <a:rPr lang="en-US" baseline="0" dirty="0"/>
              <a:t>of clinical outcomes averted per 100,000 vaccinated individuals by vaccine strategy. The impacts are shown for both within the age group targeted for vaccination and the total population. So I’m going to focus on these total population impacts. When we compare what the model predicts the number of cases averted per 100,000 </a:t>
            </a:r>
            <a:r>
              <a:rPr lang="en-US" baseline="0" dirty="0" err="1"/>
              <a:t>vaccinees</a:t>
            </a:r>
            <a:r>
              <a:rPr lang="en-US" baseline="0" dirty="0"/>
              <a:t> between these two vaccine strategies we see that an infant immunization program is predicted to avert about 21 times more cases in the total population vs. the elderly immunization program</a:t>
            </a:r>
            <a:endParaRPr lang="en-US" dirty="0"/>
          </a:p>
        </p:txBody>
      </p:sp>
      <p:sp>
        <p:nvSpPr>
          <p:cNvPr id="4" name="Slide Number Placeholder 3"/>
          <p:cNvSpPr>
            <a:spLocks noGrp="1"/>
          </p:cNvSpPr>
          <p:nvPr>
            <p:ph type="sldNum" sz="quarter" idx="10"/>
          </p:nvPr>
        </p:nvSpPr>
        <p:spPr/>
        <p:txBody>
          <a:bodyPr/>
          <a:lstStyle/>
          <a:p>
            <a:fld id="{F1B9D986-4EBF-4919-9AE1-9D783F024FE0}" type="slidenum">
              <a:rPr lang="en-US" smtClean="0"/>
              <a:t>14</a:t>
            </a:fld>
            <a:endParaRPr lang="en-US"/>
          </a:p>
        </p:txBody>
      </p:sp>
    </p:spTree>
    <p:extLst>
      <p:ext uri="{BB962C8B-B14F-4D97-AF65-F5344CB8AC3E}">
        <p14:creationId xmlns:p14="http://schemas.microsoft.com/office/powerpoint/2010/main" val="17130436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I’ve</a:t>
            </a:r>
            <a:r>
              <a:rPr lang="en-US" baseline="0" dirty="0"/>
              <a:t> shown you the impact in terms of cases and hospitalizations, but what’s happening in terms of the rest of the clinical outcomes?</a:t>
            </a:r>
          </a:p>
          <a:p>
            <a:r>
              <a:rPr lang="en-US" baseline="0" dirty="0"/>
              <a:t>This table shows the number of clinical outcomes averted per 100,000 vaccinated individuals by vaccine strategy. The impacts are shown for both within the age group targeted for vaccination and the total population. So I’m going to focus on these total population impacts. When we compare what the model predicts the number of cases averted per 100,000 </a:t>
            </a:r>
            <a:r>
              <a:rPr lang="en-US" baseline="0" dirty="0" err="1"/>
              <a:t>vaccinees</a:t>
            </a:r>
            <a:r>
              <a:rPr lang="en-US" baseline="0" dirty="0"/>
              <a:t> between these two vaccine strategies we see that an infant immunization program is predicted to avert about 21 times more cases in the total population vs. the elderly immunization program</a:t>
            </a:r>
            <a:endParaRPr lang="en-US" dirty="0"/>
          </a:p>
        </p:txBody>
      </p:sp>
      <p:sp>
        <p:nvSpPr>
          <p:cNvPr id="4" name="Slide Number Placeholder 3"/>
          <p:cNvSpPr>
            <a:spLocks noGrp="1"/>
          </p:cNvSpPr>
          <p:nvPr>
            <p:ph type="sldNum" sz="quarter" idx="10"/>
          </p:nvPr>
        </p:nvSpPr>
        <p:spPr/>
        <p:txBody>
          <a:bodyPr/>
          <a:lstStyle/>
          <a:p>
            <a:fld id="{F1B9D986-4EBF-4919-9AE1-9D783F024FE0}" type="slidenum">
              <a:rPr lang="en-US" smtClean="0"/>
              <a:t>15</a:t>
            </a:fld>
            <a:endParaRPr lang="en-US"/>
          </a:p>
        </p:txBody>
      </p:sp>
    </p:spTree>
    <p:extLst>
      <p:ext uri="{BB962C8B-B14F-4D97-AF65-F5344CB8AC3E}">
        <p14:creationId xmlns:p14="http://schemas.microsoft.com/office/powerpoint/2010/main" val="39295446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I’ve</a:t>
            </a:r>
            <a:r>
              <a:rPr lang="en-US" baseline="0" dirty="0"/>
              <a:t> shown you the impact in terms of cases and hospitalizations, but what’s happening in terms of the rest of the clinical outcomes?</a:t>
            </a:r>
          </a:p>
          <a:p>
            <a:r>
              <a:rPr lang="en-US" baseline="0" dirty="0"/>
              <a:t>This table shows the number of clinical outcomes averted per 100,000 vaccinated individuals by vaccine strategy. The impacts are shown for both within the age group targeted for vaccination and the total population. So I’m going to focus on these total population impacts. When we compare what the model predicts the number of cases averted per 100,000 </a:t>
            </a:r>
            <a:r>
              <a:rPr lang="en-US" baseline="0" dirty="0" err="1"/>
              <a:t>vaccinees</a:t>
            </a:r>
            <a:r>
              <a:rPr lang="en-US" baseline="0" dirty="0"/>
              <a:t> between these two vaccine strategies we see that an infant immunization program is predicted to avert about 21 times more cases in the total population vs. the elderly immunization program</a:t>
            </a:r>
            <a:endParaRPr lang="en-US" dirty="0"/>
          </a:p>
        </p:txBody>
      </p:sp>
      <p:sp>
        <p:nvSpPr>
          <p:cNvPr id="4" name="Slide Number Placeholder 3"/>
          <p:cNvSpPr>
            <a:spLocks noGrp="1"/>
          </p:cNvSpPr>
          <p:nvPr>
            <p:ph type="sldNum" sz="quarter" idx="10"/>
          </p:nvPr>
        </p:nvSpPr>
        <p:spPr/>
        <p:txBody>
          <a:bodyPr/>
          <a:lstStyle/>
          <a:p>
            <a:fld id="{F1B9D986-4EBF-4919-9AE1-9D783F024FE0}" type="slidenum">
              <a:rPr lang="en-US" smtClean="0"/>
              <a:t>16</a:t>
            </a:fld>
            <a:endParaRPr lang="en-US"/>
          </a:p>
        </p:txBody>
      </p:sp>
    </p:spTree>
    <p:extLst>
      <p:ext uri="{BB962C8B-B14F-4D97-AF65-F5344CB8AC3E}">
        <p14:creationId xmlns:p14="http://schemas.microsoft.com/office/powerpoint/2010/main" val="1713394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a:t>
            </a:r>
            <a:r>
              <a:rPr lang="en-US" baseline="0" dirty="0"/>
              <a:t> important message to take home from this presentation is that young children (ages 0-4 years old) are crucial in the transmission of norovirus. And this is evident when comparing the infant and elderly vaccine strategies.  Infant vaccination provides indirect benefits to the entire population because vaccinating these young children has a big impact on transmission.  For the elderly vaccination strategy there is very little indirect benefit to the population as the elderly are not key players in transmission of norovirus. In fact in terms of protection to the elderly, an infant vaccination strategy confers comparable protection to the elderly as an elderly vaccine program</a:t>
            </a:r>
          </a:p>
          <a:p>
            <a:endParaRPr lang="en-US" baseline="0" dirty="0"/>
          </a:p>
          <a:p>
            <a:r>
              <a:rPr lang="en-US" dirty="0"/>
              <a:t>For future directions</a:t>
            </a:r>
            <a:r>
              <a:rPr lang="en-US" baseline="0" dirty="0"/>
              <a:t> with this research we will be doing an economic analysis to assess the costs associated with different vaccine strategies.  Additionally as more data becomes available, for example more data on the efficacy of norovirus vaccines, we will adapt this model</a:t>
            </a:r>
            <a:endParaRPr lang="en-US" dirty="0"/>
          </a:p>
        </p:txBody>
      </p:sp>
      <p:sp>
        <p:nvSpPr>
          <p:cNvPr id="4" name="Slide Number Placeholder 3"/>
          <p:cNvSpPr>
            <a:spLocks noGrp="1"/>
          </p:cNvSpPr>
          <p:nvPr>
            <p:ph type="sldNum" sz="quarter" idx="10"/>
          </p:nvPr>
        </p:nvSpPr>
        <p:spPr/>
        <p:txBody>
          <a:bodyPr/>
          <a:lstStyle/>
          <a:p>
            <a:fld id="{3C0D518F-1610-4798-B962-5DEB95754BA9}" type="slidenum">
              <a:rPr lang="en-US" smtClean="0"/>
              <a:t>17</a:t>
            </a:fld>
            <a:endParaRPr lang="en-US"/>
          </a:p>
        </p:txBody>
      </p:sp>
    </p:spTree>
    <p:extLst>
      <p:ext uri="{BB962C8B-B14F-4D97-AF65-F5344CB8AC3E}">
        <p14:creationId xmlns:p14="http://schemas.microsoft.com/office/powerpoint/2010/main" val="9716529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1BF90F-D4B6-4A7A-BABC-1BF7EE6EB150}" type="slidenum">
              <a:rPr lang="en-US" smtClean="0"/>
              <a:t>18</a:t>
            </a:fld>
            <a:endParaRPr lang="en-US"/>
          </a:p>
        </p:txBody>
      </p:sp>
    </p:spTree>
    <p:extLst>
      <p:ext uri="{BB962C8B-B14F-4D97-AF65-F5344CB8AC3E}">
        <p14:creationId xmlns:p14="http://schemas.microsoft.com/office/powerpoint/2010/main" val="33299053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Here I’m looking at the effect of routine immunizations of infants with vaccine coverage of 90% and efficacy of 50%.  The plot here shows the change in the incidence of symptomatic infections within the vaccinated age group (the 0-4 year olds). The y axis represents the daily incidence per 10,000 people and the x axis are yearly time steps.  The vertical line plotted here represents when vaccines are introduced, so to the left of the line are the years prior to vaccine introduction and to the right of the line are the years after vaccines are introduced.  Prior to vaccination there are seasonal cycles that are characteristic of norovirus. Once infant immunization is the incidence of symptomatic infections in 0-4yr decreases and it takes several years to reach an new stable equilibrium</a:t>
            </a:r>
            <a:endParaRPr lang="en-US" dirty="0"/>
          </a:p>
        </p:txBody>
      </p:sp>
      <p:sp>
        <p:nvSpPr>
          <p:cNvPr id="4" name="Slide Number Placeholder 3"/>
          <p:cNvSpPr>
            <a:spLocks noGrp="1"/>
          </p:cNvSpPr>
          <p:nvPr>
            <p:ph type="sldNum" sz="quarter" idx="10"/>
          </p:nvPr>
        </p:nvSpPr>
        <p:spPr/>
        <p:txBody>
          <a:bodyPr/>
          <a:lstStyle/>
          <a:p>
            <a:fld id="{3C0D518F-1610-4798-B962-5DEB95754BA9}" type="slidenum">
              <a:rPr lang="en-US" smtClean="0"/>
              <a:t>20</a:t>
            </a:fld>
            <a:endParaRPr lang="en-US"/>
          </a:p>
        </p:txBody>
      </p:sp>
    </p:spTree>
    <p:extLst>
      <p:ext uri="{BB962C8B-B14F-4D97-AF65-F5344CB8AC3E}">
        <p14:creationId xmlns:p14="http://schemas.microsoft.com/office/powerpoint/2010/main" val="40933586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this is a similar plot, but</a:t>
            </a:r>
            <a:r>
              <a:rPr lang="en-US" baseline="0" dirty="0"/>
              <a:t> now I’m showing what would happen to the incidence of symptomatic infections in the elderly if there was routine immunization of 65 year olds with 5 year boosters.  This vaccine strategy has 65% vaccine coverage and 50% vaccine efficacy. The y axis represents the daily incidence per 100,000 people (so the elderly have a smaller incidence than 0-4 year age group) and the x axis are yearly time steps. So here, after you introduce vaccines there is a subtle and slow reduction in the incidence of symptomatic infections in the elderly with routine immunizations in this age class.</a:t>
            </a:r>
            <a:endParaRPr lang="en-US" dirty="0"/>
          </a:p>
        </p:txBody>
      </p:sp>
      <p:sp>
        <p:nvSpPr>
          <p:cNvPr id="4" name="Slide Number Placeholder 3"/>
          <p:cNvSpPr>
            <a:spLocks noGrp="1"/>
          </p:cNvSpPr>
          <p:nvPr>
            <p:ph type="sldNum" sz="quarter" idx="10"/>
          </p:nvPr>
        </p:nvSpPr>
        <p:spPr/>
        <p:txBody>
          <a:bodyPr/>
          <a:lstStyle/>
          <a:p>
            <a:fld id="{3C0D518F-1610-4798-B962-5DEB95754BA9}" type="slidenum">
              <a:rPr lang="en-US" smtClean="0"/>
              <a:t>21</a:t>
            </a:fld>
            <a:endParaRPr lang="en-US"/>
          </a:p>
        </p:txBody>
      </p:sp>
    </p:spTree>
    <p:extLst>
      <p:ext uri="{BB962C8B-B14F-4D97-AF65-F5344CB8AC3E}">
        <p14:creationId xmlns:p14="http://schemas.microsoft.com/office/powerpoint/2010/main" val="2032167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baseline="0" dirty="0">
                <a:solidFill>
                  <a:schemeClr val="tx1"/>
                </a:solidFill>
                <a:effectLst/>
                <a:latin typeface="+mn-lt"/>
                <a:ea typeface="+mn-ea"/>
                <a:cs typeface="+mn-cs"/>
              </a:rPr>
              <a:t>Norovirus affects people of all ages however,  certain age groups are more susceptible to severe outcomes. Children under the age of five years old have the highest rates of hospitalization and emergency department visits, the vast majority of deaths due to norovirus occur in the elderly. </a:t>
            </a:r>
          </a:p>
        </p:txBody>
      </p:sp>
      <p:sp>
        <p:nvSpPr>
          <p:cNvPr id="4" name="Slide Number Placeholder 3"/>
          <p:cNvSpPr>
            <a:spLocks noGrp="1"/>
          </p:cNvSpPr>
          <p:nvPr>
            <p:ph type="sldNum" sz="quarter" idx="10"/>
          </p:nvPr>
        </p:nvSpPr>
        <p:spPr/>
        <p:txBody>
          <a:bodyPr/>
          <a:lstStyle/>
          <a:p>
            <a:fld id="{6F5E9FB8-FC1C-428C-B3DF-FF11D45B8A86}" type="slidenum">
              <a:rPr lang="en-US" smtClean="0"/>
              <a:t>3</a:t>
            </a:fld>
            <a:endParaRPr lang="en-US"/>
          </a:p>
        </p:txBody>
      </p:sp>
    </p:spTree>
    <p:extLst>
      <p:ext uri="{BB962C8B-B14F-4D97-AF65-F5344CB8AC3E}">
        <p14:creationId xmlns:p14="http://schemas.microsoft.com/office/powerpoint/2010/main" val="64946439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a:t>
            </a:r>
            <a:r>
              <a:rPr lang="en-US" baseline="0" dirty="0"/>
              <a:t> is the table of fixed parameter values that I showed before but here it’s also showing the range of values </a:t>
            </a:r>
            <a:endParaRPr lang="en-US" dirty="0"/>
          </a:p>
        </p:txBody>
      </p:sp>
      <p:sp>
        <p:nvSpPr>
          <p:cNvPr id="4" name="Slide Number Placeholder 3"/>
          <p:cNvSpPr>
            <a:spLocks noGrp="1"/>
          </p:cNvSpPr>
          <p:nvPr>
            <p:ph type="sldNum" sz="quarter" idx="10"/>
          </p:nvPr>
        </p:nvSpPr>
        <p:spPr/>
        <p:txBody>
          <a:bodyPr/>
          <a:lstStyle/>
          <a:p>
            <a:fld id="{A01BF90F-D4B6-4A7A-BABC-1BF7EE6EB150}" type="slidenum">
              <a:rPr lang="en-US" smtClean="0"/>
              <a:t>22</a:t>
            </a:fld>
            <a:endParaRPr lang="en-US"/>
          </a:p>
        </p:txBody>
      </p:sp>
    </p:spTree>
    <p:extLst>
      <p:ext uri="{BB962C8B-B14F-4D97-AF65-F5344CB8AC3E}">
        <p14:creationId xmlns:p14="http://schemas.microsoft.com/office/powerpoint/2010/main" val="212294082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a:t>
            </a:r>
            <a:r>
              <a:rPr lang="en-US" baseline="0" dirty="0"/>
              <a:t> 100 RUNS</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These are results from an uncertainty analysis around routine infant immunization.  The x axis represents the % of hospitalizations that are averted over a one year time period and the y axis are the four age groups of the population. The boxplots represents the range of outcomes based on the different parameter values tested. And the line is representing the median % of hospitalizations averted, which is about what the model predicts.  </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There is a large amount of uncertainty here because </a:t>
            </a:r>
            <a:r>
              <a:rPr lang="en-US" sz="1200" kern="1200" dirty="0">
                <a:solidFill>
                  <a:schemeClr val="tx1"/>
                </a:solidFill>
                <a:effectLst/>
                <a:latin typeface="+mn-lt"/>
                <a:ea typeface="+mn-ea"/>
                <a:cs typeface="+mn-cs"/>
              </a:rPr>
              <a:t>there is considerable uncertainly</a:t>
            </a:r>
            <a:r>
              <a:rPr lang="en-US" sz="1200" kern="1200" baseline="0" dirty="0">
                <a:solidFill>
                  <a:schemeClr val="tx1"/>
                </a:solidFill>
                <a:effectLst/>
                <a:latin typeface="+mn-lt"/>
                <a:ea typeface="+mn-ea"/>
                <a:cs typeface="+mn-cs"/>
              </a:rPr>
              <a:t> around</a:t>
            </a:r>
            <a:r>
              <a:rPr lang="en-US" sz="1200" kern="1200" dirty="0">
                <a:solidFill>
                  <a:schemeClr val="tx1"/>
                </a:solidFill>
                <a:effectLst/>
                <a:latin typeface="+mn-lt"/>
                <a:ea typeface="+mn-ea"/>
                <a:cs typeface="+mn-cs"/>
              </a:rPr>
              <a:t> the parameters that affect transmission</a:t>
            </a:r>
            <a:r>
              <a:rPr lang="en-US" sz="1200" kern="1200" baseline="0" dirty="0">
                <a:solidFill>
                  <a:schemeClr val="tx1"/>
                </a:solidFill>
                <a:effectLst/>
                <a:latin typeface="+mn-lt"/>
                <a:ea typeface="+mn-ea"/>
                <a:cs typeface="+mn-cs"/>
              </a:rPr>
              <a:t>.  Also with this vaccination program there are greater indirect benefits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a:solidFill>
                  <a:schemeClr val="tx1"/>
                </a:solidFill>
                <a:effectLst/>
                <a:latin typeface="+mn-lt"/>
                <a:ea typeface="+mn-ea"/>
                <a:cs typeface="+mn-cs"/>
              </a:rPr>
              <a:t>And as indirect benefits are the result of a reduction in transmission, and there is a lot of uncertainty around the parameters that determine transmission, the result is that there is a lot of uncertainty in the indirect benefits.</a:t>
            </a:r>
          </a:p>
        </p:txBody>
      </p:sp>
      <p:sp>
        <p:nvSpPr>
          <p:cNvPr id="4" name="Slide Number Placeholder 3"/>
          <p:cNvSpPr>
            <a:spLocks noGrp="1"/>
          </p:cNvSpPr>
          <p:nvPr>
            <p:ph type="sldNum" sz="quarter" idx="10"/>
          </p:nvPr>
        </p:nvSpPr>
        <p:spPr/>
        <p:txBody>
          <a:bodyPr/>
          <a:lstStyle/>
          <a:p>
            <a:fld id="{6F5E9FB8-FC1C-428C-B3DF-FF11D45B8A86}" type="slidenum">
              <a:rPr lang="en-US" smtClean="0"/>
              <a:t>23</a:t>
            </a:fld>
            <a:endParaRPr lang="en-US"/>
          </a:p>
        </p:txBody>
      </p:sp>
    </p:spTree>
    <p:extLst>
      <p:ext uri="{BB962C8B-B14F-4D97-AF65-F5344CB8AC3E}">
        <p14:creationId xmlns:p14="http://schemas.microsoft.com/office/powerpoint/2010/main" val="259768533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a:t>
            </a:r>
            <a:r>
              <a:rPr lang="en-US" baseline="0" dirty="0"/>
              <a:t> 100 RUNS</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These are results from an uncertainty analysis around routine infant immunization.  The x axis represents the % of hospitalizations that are averted over a one year time period and the y axis are the four age groups of the population. The boxplots represents the range of outcomes based on the different parameter values tested. And the line is representing the median % of hospitalizations averted, which is about what the model predicts.  </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There is a large amount of uncertainty here because </a:t>
            </a:r>
            <a:r>
              <a:rPr lang="en-US" sz="1200" kern="1200" dirty="0">
                <a:solidFill>
                  <a:schemeClr val="tx1"/>
                </a:solidFill>
                <a:effectLst/>
                <a:latin typeface="+mn-lt"/>
                <a:ea typeface="+mn-ea"/>
                <a:cs typeface="+mn-cs"/>
              </a:rPr>
              <a:t>there is considerable uncertainly</a:t>
            </a:r>
            <a:r>
              <a:rPr lang="en-US" sz="1200" kern="1200" baseline="0" dirty="0">
                <a:solidFill>
                  <a:schemeClr val="tx1"/>
                </a:solidFill>
                <a:effectLst/>
                <a:latin typeface="+mn-lt"/>
                <a:ea typeface="+mn-ea"/>
                <a:cs typeface="+mn-cs"/>
              </a:rPr>
              <a:t> around</a:t>
            </a:r>
            <a:r>
              <a:rPr lang="en-US" sz="1200" kern="1200" dirty="0">
                <a:solidFill>
                  <a:schemeClr val="tx1"/>
                </a:solidFill>
                <a:effectLst/>
                <a:latin typeface="+mn-lt"/>
                <a:ea typeface="+mn-ea"/>
                <a:cs typeface="+mn-cs"/>
              </a:rPr>
              <a:t> the parameters that affect transmission</a:t>
            </a:r>
            <a:r>
              <a:rPr lang="en-US" sz="1200" kern="1200" baseline="0" dirty="0">
                <a:solidFill>
                  <a:schemeClr val="tx1"/>
                </a:solidFill>
                <a:effectLst/>
                <a:latin typeface="+mn-lt"/>
                <a:ea typeface="+mn-ea"/>
                <a:cs typeface="+mn-cs"/>
              </a:rPr>
              <a:t>.  Also with this vaccination program there are greater indirect benefits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a:solidFill>
                  <a:schemeClr val="tx1"/>
                </a:solidFill>
                <a:effectLst/>
                <a:latin typeface="+mn-lt"/>
                <a:ea typeface="+mn-ea"/>
                <a:cs typeface="+mn-cs"/>
              </a:rPr>
              <a:t>And as indirect benefits are the result of a reduction in transmission, and there is a lot of uncertainty around the parameters that determine transmission, the result is that there is a lot of uncertainty in the indirect benefits.</a:t>
            </a:r>
          </a:p>
        </p:txBody>
      </p:sp>
      <p:sp>
        <p:nvSpPr>
          <p:cNvPr id="4" name="Slide Number Placeholder 3"/>
          <p:cNvSpPr>
            <a:spLocks noGrp="1"/>
          </p:cNvSpPr>
          <p:nvPr>
            <p:ph type="sldNum" sz="quarter" idx="10"/>
          </p:nvPr>
        </p:nvSpPr>
        <p:spPr/>
        <p:txBody>
          <a:bodyPr/>
          <a:lstStyle/>
          <a:p>
            <a:fld id="{6F5E9FB8-FC1C-428C-B3DF-FF11D45B8A86}" type="slidenum">
              <a:rPr lang="en-US" smtClean="0"/>
              <a:t>24</a:t>
            </a:fld>
            <a:endParaRPr lang="en-US"/>
          </a:p>
        </p:txBody>
      </p:sp>
    </p:spTree>
    <p:extLst>
      <p:ext uri="{BB962C8B-B14F-4D97-AF65-F5344CB8AC3E}">
        <p14:creationId xmlns:p14="http://schemas.microsoft.com/office/powerpoint/2010/main" val="14134330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Norovirus vaccines are currently in development. So the question driving this research project was </a:t>
            </a:r>
            <a:r>
              <a:rPr lang="en-US" baseline="0" dirty="0"/>
              <a:t>how will vaccines impact the dynamics of endemic norovirus disease in the United States. The goal of this research is to h</a:t>
            </a:r>
            <a:r>
              <a:rPr lang="en-US" dirty="0"/>
              <a:t>elp guide both </a:t>
            </a:r>
            <a:r>
              <a:rPr lang="en-US" b="1" dirty="0"/>
              <a:t>developers</a:t>
            </a:r>
            <a:r>
              <a:rPr lang="en-US" dirty="0"/>
              <a:t> and </a:t>
            </a:r>
            <a:r>
              <a:rPr lang="en-US" b="1" dirty="0"/>
              <a:t>public health decision makers</a:t>
            </a:r>
            <a:r>
              <a:rPr lang="en-US" dirty="0"/>
              <a:t> in considering how a norovirus vaccine can be used. </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We addressed this question with a dynamic transmission model</a:t>
            </a:r>
            <a:endParaRPr lang="en-US" dirty="0"/>
          </a:p>
          <a:p>
            <a:endParaRPr lang="en-US" dirty="0"/>
          </a:p>
        </p:txBody>
      </p:sp>
      <p:sp>
        <p:nvSpPr>
          <p:cNvPr id="4" name="Slide Number Placeholder 3"/>
          <p:cNvSpPr>
            <a:spLocks noGrp="1"/>
          </p:cNvSpPr>
          <p:nvPr>
            <p:ph type="sldNum" sz="quarter" idx="10"/>
          </p:nvPr>
        </p:nvSpPr>
        <p:spPr/>
        <p:txBody>
          <a:bodyPr/>
          <a:lstStyle/>
          <a:p>
            <a:fld id="{6F5E9FB8-FC1C-428C-B3DF-FF11D45B8A86}" type="slidenum">
              <a:rPr lang="en-US" smtClean="0"/>
              <a:t>4</a:t>
            </a:fld>
            <a:endParaRPr lang="en-US"/>
          </a:p>
        </p:txBody>
      </p:sp>
    </p:spTree>
    <p:extLst>
      <p:ext uri="{BB962C8B-B14F-4D97-AF65-F5344CB8AC3E}">
        <p14:creationId xmlns:p14="http://schemas.microsoft.com/office/powerpoint/2010/main" val="4435034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The model that</a:t>
            </a:r>
            <a:r>
              <a:rPr lang="en-US" baseline="0" dirty="0"/>
              <a:t> I am using in my research is a transmission model for endemic disease in the US. Essentially, this model tracks population groups  as they move through different disease states over time.</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This is an age structure model, and there are four age groups that I am looking at: 0-4 year olds, 5-17 </a:t>
            </a:r>
            <a:r>
              <a:rPr lang="en-US" baseline="0" dirty="0" err="1"/>
              <a:t>yr</a:t>
            </a:r>
            <a:r>
              <a:rPr lang="en-US" baseline="0" dirty="0"/>
              <a:t> olds, 18-64 </a:t>
            </a:r>
            <a:r>
              <a:rPr lang="en-US" baseline="0" dirty="0" err="1"/>
              <a:t>yr</a:t>
            </a:r>
            <a:r>
              <a:rPr lang="en-US" baseline="0" dirty="0"/>
              <a:t> olds and 65 </a:t>
            </a:r>
            <a:r>
              <a:rPr lang="en-US" baseline="0" dirty="0" err="1"/>
              <a:t>yrs</a:t>
            </a:r>
            <a:r>
              <a:rPr lang="en-US" baseline="0" dirty="0"/>
              <a:t> and older.</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In this model we assume that there is a heterogeneous contact structure. We were able to create a contact matrix by adapting data from the POLYMOD study done by </a:t>
            </a:r>
            <a:r>
              <a:rPr lang="en-US" baseline="0" dirty="0" err="1"/>
              <a:t>Mossong</a:t>
            </a:r>
            <a:r>
              <a:rPr lang="en-US" baseline="0" dirty="0"/>
              <a:t> et al in 2008 </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this model assumes that there is a single strain of norovirus, so it does not consider strain diversity.</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And finally this model is developed for endemic disease so it is not applicable to </a:t>
            </a:r>
            <a:r>
              <a:rPr lang="en-US" baseline="0"/>
              <a:t>outbreak situations.</a:t>
            </a:r>
            <a:endParaRPr lang="en-US" dirty="0"/>
          </a:p>
          <a:p>
            <a:endParaRPr lang="en-US" dirty="0"/>
          </a:p>
        </p:txBody>
      </p:sp>
      <p:sp>
        <p:nvSpPr>
          <p:cNvPr id="4" name="Slide Number Placeholder 3"/>
          <p:cNvSpPr>
            <a:spLocks noGrp="1"/>
          </p:cNvSpPr>
          <p:nvPr>
            <p:ph type="sldNum" sz="quarter" idx="10"/>
          </p:nvPr>
        </p:nvSpPr>
        <p:spPr/>
        <p:txBody>
          <a:bodyPr/>
          <a:lstStyle/>
          <a:p>
            <a:fld id="{6F5E9FB8-FC1C-428C-B3DF-FF11D45B8A86}" type="slidenum">
              <a:rPr lang="en-US" smtClean="0"/>
              <a:t>5</a:t>
            </a:fld>
            <a:endParaRPr lang="en-US"/>
          </a:p>
        </p:txBody>
      </p:sp>
    </p:spTree>
    <p:extLst>
      <p:ext uri="{BB962C8B-B14F-4D97-AF65-F5344CB8AC3E}">
        <p14:creationId xmlns:p14="http://schemas.microsoft.com/office/powerpoint/2010/main" val="4993910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model assumes that children are born susceptible to infection. Their first infection always results in symptomatic disease, after which individuals shed virus for a period of time before becoming immune to symptomatic disease.  ‘Immune’ individuals can still become infected asymptomatically with the same force of infection as fully susceptible individuals.  As such, immunity is presumed to be against disease, not infection. Thus, individuals can cycle through the immune and asymptomatically-infected states if they continue to be exposed to the virus. Eventually, immunity can wane and individuals become fully susceptible to disease again.</a:t>
            </a:r>
            <a:endParaRPr lang="en-US" dirty="0"/>
          </a:p>
        </p:txBody>
      </p:sp>
      <p:sp>
        <p:nvSpPr>
          <p:cNvPr id="4" name="Slide Number Placeholder 3"/>
          <p:cNvSpPr>
            <a:spLocks noGrp="1"/>
          </p:cNvSpPr>
          <p:nvPr>
            <p:ph type="sldNum" sz="quarter" idx="10"/>
          </p:nvPr>
        </p:nvSpPr>
        <p:spPr/>
        <p:txBody>
          <a:bodyPr/>
          <a:lstStyle/>
          <a:p>
            <a:fld id="{533E3E99-0260-8A45-991F-37FA19DECCA7}" type="slidenum">
              <a:rPr lang="en-US" smtClean="0"/>
              <a:t>6</a:t>
            </a:fld>
            <a:endParaRPr lang="en-US"/>
          </a:p>
        </p:txBody>
      </p:sp>
    </p:spTree>
    <p:extLst>
      <p:ext uri="{BB962C8B-B14F-4D97-AF65-F5344CB8AC3E}">
        <p14:creationId xmlns:p14="http://schemas.microsoft.com/office/powerpoint/2010/main" val="26098213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model assumes that children are born susceptible to infection. Their first infection always results in symptomatic disease, after which individuals shed virus for a period of time before becoming immune to symptomatic disease.  ‘Immune’ individuals can still become infected asymptomatically with the same force of infection as fully susceptible individuals.  As such, immunity is presumed to be against disease, not infection. Thus, individuals can cycle through the immune and asymptomatically-infected states if they continue to be exposed to the virus. Eventually, immunity can wane and individuals become fully susceptible to disease again.</a:t>
            </a:r>
            <a:endParaRPr lang="en-US" dirty="0"/>
          </a:p>
        </p:txBody>
      </p:sp>
      <p:sp>
        <p:nvSpPr>
          <p:cNvPr id="4" name="Slide Number Placeholder 3"/>
          <p:cNvSpPr>
            <a:spLocks noGrp="1"/>
          </p:cNvSpPr>
          <p:nvPr>
            <p:ph type="sldNum" sz="quarter" idx="10"/>
          </p:nvPr>
        </p:nvSpPr>
        <p:spPr/>
        <p:txBody>
          <a:bodyPr/>
          <a:lstStyle/>
          <a:p>
            <a:fld id="{533E3E99-0260-8A45-991F-37FA19DECCA7}" type="slidenum">
              <a:rPr lang="en-US" smtClean="0"/>
              <a:t>7</a:t>
            </a:fld>
            <a:endParaRPr lang="en-US"/>
          </a:p>
        </p:txBody>
      </p:sp>
    </p:spTree>
    <p:extLst>
      <p:ext uri="{BB962C8B-B14F-4D97-AF65-F5344CB8AC3E}">
        <p14:creationId xmlns:p14="http://schemas.microsoft.com/office/powerpoint/2010/main" val="5467626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many parameters</a:t>
            </a:r>
            <a:r>
              <a:rPr lang="en-US" baseline="0" dirty="0"/>
              <a:t> in the model that have fixed values so the duration of …</a:t>
            </a:r>
            <a:endParaRPr lang="en-US" dirty="0"/>
          </a:p>
          <a:p>
            <a:r>
              <a:rPr lang="en-US" dirty="0"/>
              <a:t>The values</a:t>
            </a:r>
            <a:r>
              <a:rPr lang="en-US" baseline="0" dirty="0"/>
              <a:t> for fixed parameters were all derived from previous studied.  </a:t>
            </a:r>
          </a:p>
          <a:p>
            <a:r>
              <a:rPr lang="en-US" baseline="0" dirty="0"/>
              <a:t>In this model we assume that individuals who are exposed and individuals who have asymptomatic infections contribute to transmission. So these individuals are 5% as infectious as symptomatically infected individuals</a:t>
            </a:r>
          </a:p>
          <a:p>
            <a:r>
              <a:rPr lang="en-US" dirty="0"/>
              <a:t>There are</a:t>
            </a:r>
            <a:r>
              <a:rPr lang="en-US" baseline="0" dirty="0"/>
              <a:t> also parameters in this model that have to be estimated because the values cannot be directly observed, so the age specific transmission parameters needed to be estimated using model fitting. </a:t>
            </a:r>
            <a:endParaRPr lang="en-US" dirty="0"/>
          </a:p>
        </p:txBody>
      </p:sp>
      <p:sp>
        <p:nvSpPr>
          <p:cNvPr id="4" name="Slide Number Placeholder 3"/>
          <p:cNvSpPr>
            <a:spLocks noGrp="1"/>
          </p:cNvSpPr>
          <p:nvPr>
            <p:ph type="sldNum" sz="quarter" idx="10"/>
          </p:nvPr>
        </p:nvSpPr>
        <p:spPr/>
        <p:txBody>
          <a:bodyPr/>
          <a:lstStyle/>
          <a:p>
            <a:fld id="{A01BF90F-D4B6-4A7A-BABC-1BF7EE6EB150}" type="slidenum">
              <a:rPr lang="en-US" smtClean="0"/>
              <a:t>8</a:t>
            </a:fld>
            <a:endParaRPr lang="en-US"/>
          </a:p>
        </p:txBody>
      </p:sp>
    </p:spTree>
    <p:extLst>
      <p:ext uri="{BB962C8B-B14F-4D97-AF65-F5344CB8AC3E}">
        <p14:creationId xmlns:p14="http://schemas.microsoft.com/office/powerpoint/2010/main" val="8563032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So to</a:t>
            </a:r>
            <a:r>
              <a:rPr lang="en-US" baseline="0" dirty="0"/>
              <a:t> estimate the transmission parameters I used maximum likelihood estimation to </a:t>
            </a:r>
            <a:r>
              <a:rPr lang="en-US" sz="1200" kern="1200" dirty="0">
                <a:solidFill>
                  <a:schemeClr val="tx1"/>
                </a:solidFill>
                <a:effectLst/>
                <a:latin typeface="+mn-lt"/>
                <a:ea typeface="+mn-ea"/>
                <a:cs typeface="+mn-cs"/>
              </a:rPr>
              <a:t>fit the model to data on the age-specific monthly hospitalizations due to norovirus that occurred</a:t>
            </a:r>
            <a:r>
              <a:rPr lang="en-US" sz="1200" kern="1200" baseline="0" dirty="0">
                <a:solidFill>
                  <a:schemeClr val="tx1"/>
                </a:solidFill>
                <a:effectLst/>
                <a:latin typeface="+mn-lt"/>
                <a:ea typeface="+mn-ea"/>
                <a:cs typeface="+mn-cs"/>
              </a:rPr>
              <a:t> in the United States </a:t>
            </a:r>
            <a:r>
              <a:rPr lang="en-US" sz="1200" kern="1200" dirty="0">
                <a:solidFill>
                  <a:schemeClr val="tx1"/>
                </a:solidFill>
                <a:effectLst/>
                <a:latin typeface="+mn-lt"/>
                <a:ea typeface="+mn-ea"/>
                <a:cs typeface="+mn-cs"/>
              </a:rPr>
              <a:t>between 1996 and 2007. So the figure here shows plots of the observed number of hospitalizations (represented by the blue line) vs. the model predictions (represented by the red line)</a:t>
            </a:r>
            <a:r>
              <a:rPr lang="en-US" sz="1200" kern="1200" baseline="0" dirty="0">
                <a:solidFill>
                  <a:schemeClr val="tx1"/>
                </a:solidFill>
                <a:effectLst/>
                <a:latin typeface="+mn-lt"/>
                <a:ea typeface="+mn-ea"/>
                <a:cs typeface="+mn-cs"/>
              </a:rPr>
              <a:t> for each of four age groups in the population. So the y-axis is the number of hospitalizations per month, the x axis is the time from 1996 to 2007.  This figure shows that the model does a fairly good job of predicting hospitalizations for each of the four age groups.  </a:t>
            </a:r>
          </a:p>
          <a:p>
            <a:r>
              <a:rPr lang="en-US" sz="1200" kern="1200" baseline="0" dirty="0">
                <a:solidFill>
                  <a:schemeClr val="tx1"/>
                </a:solidFill>
                <a:effectLst/>
                <a:latin typeface="+mn-lt"/>
                <a:ea typeface="+mn-ea"/>
                <a:cs typeface="+mn-cs"/>
              </a:rPr>
              <a:t>From model fitting we were also able to get rough estimates of the age-specific R0 for each of the age groups. </a:t>
            </a:r>
            <a:r>
              <a:rPr lang="en-US" sz="1200" kern="1200" dirty="0">
                <a:solidFill>
                  <a:schemeClr val="tx1"/>
                </a:solidFill>
                <a:effectLst/>
                <a:latin typeface="+mn-lt"/>
                <a:ea typeface="+mn-ea"/>
                <a:cs typeface="+mn-cs"/>
              </a:rPr>
              <a:t>“and R0 is the number of secondary cases that arise from a primary case in a given</a:t>
            </a:r>
            <a:r>
              <a:rPr lang="en-US" sz="1200" kern="1200" baseline="0" dirty="0">
                <a:solidFill>
                  <a:schemeClr val="tx1"/>
                </a:solidFill>
                <a:effectLst/>
                <a:latin typeface="+mn-lt"/>
                <a:ea typeface="+mn-ea"/>
                <a:cs typeface="+mn-cs"/>
              </a:rPr>
              <a:t> age group</a:t>
            </a:r>
            <a:r>
              <a:rPr lang="en-US" sz="1200" kern="1200" dirty="0">
                <a:solidFill>
                  <a:schemeClr val="tx1"/>
                </a:solidFill>
                <a:effectLst/>
                <a:latin typeface="+mn-lt"/>
                <a:ea typeface="+mn-ea"/>
                <a:cs typeface="+mn-cs"/>
              </a:rPr>
              <a:t>.” </a:t>
            </a:r>
            <a:r>
              <a:rPr lang="en-US" sz="1200" kern="1200" baseline="0" dirty="0">
                <a:solidFill>
                  <a:schemeClr val="tx1"/>
                </a:solidFill>
                <a:effectLst/>
                <a:latin typeface="+mn-lt"/>
                <a:ea typeface="+mn-ea"/>
                <a:cs typeface="+mn-cs"/>
              </a:rPr>
              <a:t>The youngest age group in the population, 0-4 year olds, contribute the most to transmission with and R0 of 4.32.  5-17 year olds and 18-64 year olds contribute less to transmission, with R0s of 1.27 and 1.15.  The elderly, 65 and older contribute the least to transmission with an R0 of 0.44</a:t>
            </a:r>
          </a:p>
          <a:p>
            <a:r>
              <a:rPr lang="en-US" sz="1200" kern="1200" dirty="0">
                <a:solidFill>
                  <a:schemeClr val="tx1"/>
                </a:solidFill>
                <a:effectLst/>
                <a:latin typeface="+mn-lt"/>
                <a:ea typeface="+mn-ea"/>
                <a:cs typeface="+mn-cs"/>
              </a:rPr>
              <a:t>EMPHASIZE THAT THE 0-4 CONTRIBUTE WAY MORE TO TRANSMISSION THAN THE ELDERLY AND WE’LL SEE HOW THAT EFFECTS VACCINE IMPACTS</a:t>
            </a:r>
            <a:endParaRPr lang="en-US" dirty="0"/>
          </a:p>
        </p:txBody>
      </p:sp>
      <p:sp>
        <p:nvSpPr>
          <p:cNvPr id="4" name="Slide Number Placeholder 3"/>
          <p:cNvSpPr>
            <a:spLocks noGrp="1"/>
          </p:cNvSpPr>
          <p:nvPr>
            <p:ph type="sldNum" sz="quarter" idx="10"/>
          </p:nvPr>
        </p:nvSpPr>
        <p:spPr/>
        <p:txBody>
          <a:bodyPr/>
          <a:lstStyle/>
          <a:p>
            <a:fld id="{3C0D518F-1610-4798-B962-5DEB95754BA9}" type="slidenum">
              <a:rPr lang="en-US" smtClean="0"/>
              <a:t>9</a:t>
            </a:fld>
            <a:endParaRPr lang="en-US"/>
          </a:p>
        </p:txBody>
      </p:sp>
    </p:spTree>
    <p:extLst>
      <p:ext uri="{BB962C8B-B14F-4D97-AF65-F5344CB8AC3E}">
        <p14:creationId xmlns:p14="http://schemas.microsoft.com/office/powerpoint/2010/main" val="2481440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So to</a:t>
            </a:r>
            <a:r>
              <a:rPr lang="en-US" baseline="0" dirty="0"/>
              <a:t> estimate the transmission parameters I used maximum likelihood estimation to </a:t>
            </a:r>
            <a:r>
              <a:rPr lang="en-US" sz="1200" kern="1200" dirty="0">
                <a:solidFill>
                  <a:schemeClr val="tx1"/>
                </a:solidFill>
                <a:effectLst/>
                <a:latin typeface="+mn-lt"/>
                <a:ea typeface="+mn-ea"/>
                <a:cs typeface="+mn-cs"/>
              </a:rPr>
              <a:t>fit the model to data on the age-specific monthly hospitalizations due to norovirus that occurred</a:t>
            </a:r>
            <a:r>
              <a:rPr lang="en-US" sz="1200" kern="1200" baseline="0" dirty="0">
                <a:solidFill>
                  <a:schemeClr val="tx1"/>
                </a:solidFill>
                <a:effectLst/>
                <a:latin typeface="+mn-lt"/>
                <a:ea typeface="+mn-ea"/>
                <a:cs typeface="+mn-cs"/>
              </a:rPr>
              <a:t> in the United States </a:t>
            </a:r>
            <a:r>
              <a:rPr lang="en-US" sz="1200" kern="1200" dirty="0">
                <a:solidFill>
                  <a:schemeClr val="tx1"/>
                </a:solidFill>
                <a:effectLst/>
                <a:latin typeface="+mn-lt"/>
                <a:ea typeface="+mn-ea"/>
                <a:cs typeface="+mn-cs"/>
              </a:rPr>
              <a:t>between 1996 and 2007. So the figure here shows plots of the observed number of hospitalizations (represented by the blue line) vs. the model predictions (represented by the red line)</a:t>
            </a:r>
            <a:r>
              <a:rPr lang="en-US" sz="1200" kern="1200" baseline="0" dirty="0">
                <a:solidFill>
                  <a:schemeClr val="tx1"/>
                </a:solidFill>
                <a:effectLst/>
                <a:latin typeface="+mn-lt"/>
                <a:ea typeface="+mn-ea"/>
                <a:cs typeface="+mn-cs"/>
              </a:rPr>
              <a:t> for each of four age groups in the population. So the y-axis is the number of hospitalizations per month, the x axis is the time from 1996 to 2007.  This figure shows that the model does a fairly good job of predicting hospitalizations for each of the four age groups.  </a:t>
            </a:r>
          </a:p>
          <a:p>
            <a:r>
              <a:rPr lang="en-US" sz="1200" kern="1200" baseline="0" dirty="0">
                <a:solidFill>
                  <a:schemeClr val="tx1"/>
                </a:solidFill>
                <a:effectLst/>
                <a:latin typeface="+mn-lt"/>
                <a:ea typeface="+mn-ea"/>
                <a:cs typeface="+mn-cs"/>
              </a:rPr>
              <a:t>From model fitting we were also able to get rough estimates of the age-specific R0 for each of the age groups. </a:t>
            </a:r>
            <a:r>
              <a:rPr lang="en-US" sz="1200" kern="1200" dirty="0">
                <a:solidFill>
                  <a:schemeClr val="tx1"/>
                </a:solidFill>
                <a:effectLst/>
                <a:latin typeface="+mn-lt"/>
                <a:ea typeface="+mn-ea"/>
                <a:cs typeface="+mn-cs"/>
              </a:rPr>
              <a:t>“and R0 is the number of secondary cases that arise from a primary case in a given</a:t>
            </a:r>
            <a:r>
              <a:rPr lang="en-US" sz="1200" kern="1200" baseline="0" dirty="0">
                <a:solidFill>
                  <a:schemeClr val="tx1"/>
                </a:solidFill>
                <a:effectLst/>
                <a:latin typeface="+mn-lt"/>
                <a:ea typeface="+mn-ea"/>
                <a:cs typeface="+mn-cs"/>
              </a:rPr>
              <a:t> age group</a:t>
            </a:r>
            <a:r>
              <a:rPr lang="en-US" sz="1200" kern="1200" dirty="0">
                <a:solidFill>
                  <a:schemeClr val="tx1"/>
                </a:solidFill>
                <a:effectLst/>
                <a:latin typeface="+mn-lt"/>
                <a:ea typeface="+mn-ea"/>
                <a:cs typeface="+mn-cs"/>
              </a:rPr>
              <a:t>.” </a:t>
            </a:r>
            <a:r>
              <a:rPr lang="en-US" sz="1200" kern="1200" baseline="0" dirty="0">
                <a:solidFill>
                  <a:schemeClr val="tx1"/>
                </a:solidFill>
                <a:effectLst/>
                <a:latin typeface="+mn-lt"/>
                <a:ea typeface="+mn-ea"/>
                <a:cs typeface="+mn-cs"/>
              </a:rPr>
              <a:t>The youngest age group in the population, 0-4 year olds, contribute the most to transmission with and R0 of 4.32.  5-17 year olds and 18-64 year olds contribute less to transmission, with R0s of 1.27 and 1.15.  The elderly, 65 and older contribute the least to transmission with an R0 of 0.44</a:t>
            </a:r>
          </a:p>
          <a:p>
            <a:r>
              <a:rPr lang="en-US" sz="1200" kern="1200" dirty="0">
                <a:solidFill>
                  <a:schemeClr val="tx1"/>
                </a:solidFill>
                <a:effectLst/>
                <a:latin typeface="+mn-lt"/>
                <a:ea typeface="+mn-ea"/>
                <a:cs typeface="+mn-cs"/>
              </a:rPr>
              <a:t>EMPHASIZE THAT THE 0-4 CONTRIBUTE WAY MORE TO TRANSMISSION THAN THE ELDERLY AND WE’LL SEE HOW THAT EFFECTS VACCINE IMPACTS</a:t>
            </a:r>
            <a:endParaRPr lang="en-US" dirty="0"/>
          </a:p>
        </p:txBody>
      </p:sp>
      <p:sp>
        <p:nvSpPr>
          <p:cNvPr id="4" name="Slide Number Placeholder 3"/>
          <p:cNvSpPr>
            <a:spLocks noGrp="1"/>
          </p:cNvSpPr>
          <p:nvPr>
            <p:ph type="sldNum" sz="quarter" idx="10"/>
          </p:nvPr>
        </p:nvSpPr>
        <p:spPr/>
        <p:txBody>
          <a:bodyPr/>
          <a:lstStyle/>
          <a:p>
            <a:fld id="{3C0D518F-1610-4798-B962-5DEB95754BA9}" type="slidenum">
              <a:rPr lang="en-US" smtClean="0"/>
              <a:t>10</a:t>
            </a:fld>
            <a:endParaRPr lang="en-US"/>
          </a:p>
        </p:txBody>
      </p:sp>
    </p:spTree>
    <p:extLst>
      <p:ext uri="{BB962C8B-B14F-4D97-AF65-F5344CB8AC3E}">
        <p14:creationId xmlns:p14="http://schemas.microsoft.com/office/powerpoint/2010/main" val="11276596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D4278D3-B5C5-4255-95C7-DD741B49B5C3}" type="datetimeFigureOut">
              <a:rPr lang="en-US" smtClean="0"/>
              <a:t>4/16/2018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39DCBE-EAF2-4662-B0F2-900EB57D9641}" type="slidenum">
              <a:rPr lang="en-US" smtClean="0"/>
              <a:t>‹#›</a:t>
            </a:fld>
            <a:endParaRPr lang="en-US"/>
          </a:p>
        </p:txBody>
      </p:sp>
    </p:spTree>
    <p:extLst>
      <p:ext uri="{BB962C8B-B14F-4D97-AF65-F5344CB8AC3E}">
        <p14:creationId xmlns:p14="http://schemas.microsoft.com/office/powerpoint/2010/main" val="41362044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D4278D3-B5C5-4255-95C7-DD741B49B5C3}" type="datetimeFigureOut">
              <a:rPr lang="en-US" smtClean="0"/>
              <a:t>4/16/2018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39DCBE-EAF2-4662-B0F2-900EB57D9641}" type="slidenum">
              <a:rPr lang="en-US" smtClean="0"/>
              <a:t>‹#›</a:t>
            </a:fld>
            <a:endParaRPr lang="en-US"/>
          </a:p>
        </p:txBody>
      </p:sp>
    </p:spTree>
    <p:extLst>
      <p:ext uri="{BB962C8B-B14F-4D97-AF65-F5344CB8AC3E}">
        <p14:creationId xmlns:p14="http://schemas.microsoft.com/office/powerpoint/2010/main" val="20793645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D4278D3-B5C5-4255-95C7-DD741B49B5C3}" type="datetimeFigureOut">
              <a:rPr lang="en-US" smtClean="0"/>
              <a:t>4/16/2018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39DCBE-EAF2-4662-B0F2-900EB57D9641}" type="slidenum">
              <a:rPr lang="en-US" smtClean="0"/>
              <a:t>‹#›</a:t>
            </a:fld>
            <a:endParaRPr lang="en-US"/>
          </a:p>
        </p:txBody>
      </p:sp>
    </p:spTree>
    <p:extLst>
      <p:ext uri="{BB962C8B-B14F-4D97-AF65-F5344CB8AC3E}">
        <p14:creationId xmlns:p14="http://schemas.microsoft.com/office/powerpoint/2010/main" val="167909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D4278D3-B5C5-4255-95C7-DD741B49B5C3}" type="datetimeFigureOut">
              <a:rPr lang="en-US" smtClean="0"/>
              <a:t>4/16/2018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39DCBE-EAF2-4662-B0F2-900EB57D9641}" type="slidenum">
              <a:rPr lang="en-US" smtClean="0"/>
              <a:t>‹#›</a:t>
            </a:fld>
            <a:endParaRPr lang="en-US"/>
          </a:p>
        </p:txBody>
      </p:sp>
    </p:spTree>
    <p:extLst>
      <p:ext uri="{BB962C8B-B14F-4D97-AF65-F5344CB8AC3E}">
        <p14:creationId xmlns:p14="http://schemas.microsoft.com/office/powerpoint/2010/main" val="5045776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D4278D3-B5C5-4255-95C7-DD741B49B5C3}" type="datetimeFigureOut">
              <a:rPr lang="en-US" smtClean="0"/>
              <a:t>4/16/2018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39DCBE-EAF2-4662-B0F2-900EB57D9641}" type="slidenum">
              <a:rPr lang="en-US" smtClean="0"/>
              <a:t>‹#›</a:t>
            </a:fld>
            <a:endParaRPr lang="en-US"/>
          </a:p>
        </p:txBody>
      </p:sp>
    </p:spTree>
    <p:extLst>
      <p:ext uri="{BB962C8B-B14F-4D97-AF65-F5344CB8AC3E}">
        <p14:creationId xmlns:p14="http://schemas.microsoft.com/office/powerpoint/2010/main" val="19531539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D4278D3-B5C5-4255-95C7-DD741B49B5C3}" type="datetimeFigureOut">
              <a:rPr lang="en-US" smtClean="0"/>
              <a:t>4/16/2018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39DCBE-EAF2-4662-B0F2-900EB57D9641}" type="slidenum">
              <a:rPr lang="en-US" smtClean="0"/>
              <a:t>‹#›</a:t>
            </a:fld>
            <a:endParaRPr lang="en-US"/>
          </a:p>
        </p:txBody>
      </p:sp>
    </p:spTree>
    <p:extLst>
      <p:ext uri="{BB962C8B-B14F-4D97-AF65-F5344CB8AC3E}">
        <p14:creationId xmlns:p14="http://schemas.microsoft.com/office/powerpoint/2010/main" val="20761793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D4278D3-B5C5-4255-95C7-DD741B49B5C3}" type="datetimeFigureOut">
              <a:rPr lang="en-US" smtClean="0"/>
              <a:t>4/16/2018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739DCBE-EAF2-4662-B0F2-900EB57D9641}" type="slidenum">
              <a:rPr lang="en-US" smtClean="0"/>
              <a:t>‹#›</a:t>
            </a:fld>
            <a:endParaRPr lang="en-US"/>
          </a:p>
        </p:txBody>
      </p:sp>
    </p:spTree>
    <p:extLst>
      <p:ext uri="{BB962C8B-B14F-4D97-AF65-F5344CB8AC3E}">
        <p14:creationId xmlns:p14="http://schemas.microsoft.com/office/powerpoint/2010/main" val="35829863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D4278D3-B5C5-4255-95C7-DD741B49B5C3}" type="datetimeFigureOut">
              <a:rPr lang="en-US" smtClean="0"/>
              <a:t>4/16/2018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739DCBE-EAF2-4662-B0F2-900EB57D9641}" type="slidenum">
              <a:rPr lang="en-US" smtClean="0"/>
              <a:t>‹#›</a:t>
            </a:fld>
            <a:endParaRPr lang="en-US"/>
          </a:p>
        </p:txBody>
      </p:sp>
    </p:spTree>
    <p:extLst>
      <p:ext uri="{BB962C8B-B14F-4D97-AF65-F5344CB8AC3E}">
        <p14:creationId xmlns:p14="http://schemas.microsoft.com/office/powerpoint/2010/main" val="11534143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D4278D3-B5C5-4255-95C7-DD741B49B5C3}" type="datetimeFigureOut">
              <a:rPr lang="en-US" smtClean="0"/>
              <a:t>4/16/2018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739DCBE-EAF2-4662-B0F2-900EB57D9641}" type="slidenum">
              <a:rPr lang="en-US" smtClean="0"/>
              <a:t>‹#›</a:t>
            </a:fld>
            <a:endParaRPr lang="en-US"/>
          </a:p>
        </p:txBody>
      </p:sp>
    </p:spTree>
    <p:extLst>
      <p:ext uri="{BB962C8B-B14F-4D97-AF65-F5344CB8AC3E}">
        <p14:creationId xmlns:p14="http://schemas.microsoft.com/office/powerpoint/2010/main" val="32223362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D4278D3-B5C5-4255-95C7-DD741B49B5C3}" type="datetimeFigureOut">
              <a:rPr lang="en-US" smtClean="0"/>
              <a:t>4/16/2018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39DCBE-EAF2-4662-B0F2-900EB57D9641}" type="slidenum">
              <a:rPr lang="en-US" smtClean="0"/>
              <a:t>‹#›</a:t>
            </a:fld>
            <a:endParaRPr lang="en-US"/>
          </a:p>
        </p:txBody>
      </p:sp>
    </p:spTree>
    <p:extLst>
      <p:ext uri="{BB962C8B-B14F-4D97-AF65-F5344CB8AC3E}">
        <p14:creationId xmlns:p14="http://schemas.microsoft.com/office/powerpoint/2010/main" val="17049914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D4278D3-B5C5-4255-95C7-DD741B49B5C3}" type="datetimeFigureOut">
              <a:rPr lang="en-US" smtClean="0"/>
              <a:t>4/16/2018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39DCBE-EAF2-4662-B0F2-900EB57D9641}" type="slidenum">
              <a:rPr lang="en-US" smtClean="0"/>
              <a:t>‹#›</a:t>
            </a:fld>
            <a:endParaRPr lang="en-US"/>
          </a:p>
        </p:txBody>
      </p:sp>
    </p:spTree>
    <p:extLst>
      <p:ext uri="{BB962C8B-B14F-4D97-AF65-F5344CB8AC3E}">
        <p14:creationId xmlns:p14="http://schemas.microsoft.com/office/powerpoint/2010/main" val="8612976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D4278D3-B5C5-4255-95C7-DD741B49B5C3}" type="datetimeFigureOut">
              <a:rPr lang="en-US" smtClean="0"/>
              <a:t>4/16/2018</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39DCBE-EAF2-4662-B0F2-900EB57D9641}" type="slidenum">
              <a:rPr lang="en-US" smtClean="0"/>
              <a:t>‹#›</a:t>
            </a:fld>
            <a:endParaRPr lang="en-US"/>
          </a:p>
        </p:txBody>
      </p:sp>
    </p:spTree>
    <p:extLst>
      <p:ext uri="{BB962C8B-B14F-4D97-AF65-F5344CB8AC3E}">
        <p14:creationId xmlns:p14="http://schemas.microsoft.com/office/powerpoint/2010/main" val="264964913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1.tiff"/><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1.tiff"/><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chart" Target="../charts/char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10774" y="2924774"/>
            <a:ext cx="3933226" cy="3933226"/>
          </a:xfrm>
          <a:prstGeom prst="rect">
            <a:avLst/>
          </a:prstGeom>
        </p:spPr>
      </p:pic>
      <p:sp>
        <p:nvSpPr>
          <p:cNvPr id="2" name="Title 1"/>
          <p:cNvSpPr>
            <a:spLocks noGrp="1"/>
          </p:cNvSpPr>
          <p:nvPr>
            <p:ph type="ctrTitle"/>
          </p:nvPr>
        </p:nvSpPr>
        <p:spPr/>
        <p:txBody>
          <a:bodyPr>
            <a:normAutofit fontScale="90000"/>
          </a:bodyPr>
          <a:lstStyle/>
          <a:p>
            <a:r>
              <a:rPr lang="en-US" dirty="0"/>
              <a:t>Modeling Norovirus and Strategies for Vaccination in the United States</a:t>
            </a:r>
          </a:p>
        </p:txBody>
      </p:sp>
      <p:sp>
        <p:nvSpPr>
          <p:cNvPr id="3" name="Subtitle 2"/>
          <p:cNvSpPr>
            <a:spLocks noGrp="1"/>
          </p:cNvSpPr>
          <p:nvPr>
            <p:ph type="subTitle" idx="1"/>
          </p:nvPr>
        </p:nvSpPr>
        <p:spPr/>
        <p:txBody>
          <a:bodyPr anchor="ctr"/>
          <a:lstStyle/>
          <a:p>
            <a:r>
              <a:rPr lang="en-US" dirty="0"/>
              <a:t>Molly Steele, Emory</a:t>
            </a:r>
          </a:p>
          <a:p>
            <a:r>
              <a:rPr lang="en-US" dirty="0"/>
              <a:t>4/16/18</a:t>
            </a:r>
          </a:p>
        </p:txBody>
      </p:sp>
    </p:spTree>
    <p:extLst>
      <p:ext uri="{BB962C8B-B14F-4D97-AF65-F5344CB8AC3E}">
        <p14:creationId xmlns:p14="http://schemas.microsoft.com/office/powerpoint/2010/main" val="18960524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8613" y="114302"/>
            <a:ext cx="8472487" cy="657223"/>
          </a:xfrm>
        </p:spPr>
        <p:txBody>
          <a:bodyPr>
            <a:noAutofit/>
          </a:bodyPr>
          <a:lstStyle/>
          <a:p>
            <a:pPr algn="ctr"/>
            <a:r>
              <a:rPr lang="en-US" sz="3200" dirty="0"/>
              <a:t>Maximum Likelihood Estimation</a:t>
            </a:r>
          </a:p>
        </p:txBody>
      </p:sp>
      <p:sp>
        <p:nvSpPr>
          <p:cNvPr id="3" name="Rectangle 2"/>
          <p:cNvSpPr/>
          <p:nvPr/>
        </p:nvSpPr>
        <p:spPr>
          <a:xfrm>
            <a:off x="6423207" y="1486753"/>
            <a:ext cx="2377893" cy="5857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Content Placeholder 7"/>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r="24247"/>
          <a:stretch/>
        </p:blipFill>
        <p:spPr>
          <a:xfrm>
            <a:off x="0" y="972972"/>
            <a:ext cx="5686425" cy="5063058"/>
          </a:xfrm>
        </p:spPr>
      </p:pic>
      <p:sp>
        <p:nvSpPr>
          <p:cNvPr id="6" name="TextBox 5"/>
          <p:cNvSpPr txBox="1"/>
          <p:nvPr/>
        </p:nvSpPr>
        <p:spPr>
          <a:xfrm>
            <a:off x="6494893" y="3033762"/>
            <a:ext cx="2377893" cy="507831"/>
          </a:xfrm>
          <a:prstGeom prst="rect">
            <a:avLst/>
          </a:prstGeom>
          <a:noFill/>
        </p:spPr>
        <p:txBody>
          <a:bodyPr wrap="square" rtlCol="0" anchor="ctr">
            <a:spAutoFit/>
          </a:bodyPr>
          <a:lstStyle/>
          <a:p>
            <a:pPr>
              <a:lnSpc>
                <a:spcPct val="150000"/>
              </a:lnSpc>
            </a:pPr>
            <a:r>
              <a:rPr lang="en-US" dirty="0"/>
              <a:t>R</a:t>
            </a:r>
            <a:r>
              <a:rPr lang="en-US" baseline="-25000" dirty="0"/>
              <a:t>0</a:t>
            </a:r>
            <a:r>
              <a:rPr lang="en-US" dirty="0"/>
              <a:t> (5-17 years) = 1.27</a:t>
            </a:r>
          </a:p>
        </p:txBody>
      </p:sp>
      <p:sp>
        <p:nvSpPr>
          <p:cNvPr id="7" name="TextBox 6"/>
          <p:cNvSpPr txBox="1"/>
          <p:nvPr/>
        </p:nvSpPr>
        <p:spPr>
          <a:xfrm>
            <a:off x="6494893" y="2299236"/>
            <a:ext cx="2100262" cy="507831"/>
          </a:xfrm>
          <a:prstGeom prst="rect">
            <a:avLst/>
          </a:prstGeom>
          <a:noFill/>
        </p:spPr>
        <p:txBody>
          <a:bodyPr wrap="square" rtlCol="0">
            <a:spAutoFit/>
          </a:bodyPr>
          <a:lstStyle/>
          <a:p>
            <a:pPr>
              <a:lnSpc>
                <a:spcPct val="150000"/>
              </a:lnSpc>
            </a:pPr>
            <a:r>
              <a:rPr lang="en-US" dirty="0"/>
              <a:t>R</a:t>
            </a:r>
            <a:r>
              <a:rPr lang="en-US" baseline="-25000" dirty="0"/>
              <a:t>0</a:t>
            </a:r>
            <a:r>
              <a:rPr lang="en-US" dirty="0"/>
              <a:t> (0-4 years ) = 4.32</a:t>
            </a:r>
          </a:p>
        </p:txBody>
      </p:sp>
      <p:sp>
        <p:nvSpPr>
          <p:cNvPr id="9" name="TextBox 8"/>
          <p:cNvSpPr txBox="1"/>
          <p:nvPr/>
        </p:nvSpPr>
        <p:spPr>
          <a:xfrm>
            <a:off x="6494893" y="3768288"/>
            <a:ext cx="2406215" cy="507831"/>
          </a:xfrm>
          <a:prstGeom prst="rect">
            <a:avLst/>
          </a:prstGeom>
          <a:noFill/>
        </p:spPr>
        <p:txBody>
          <a:bodyPr wrap="square" rtlCol="0">
            <a:spAutoFit/>
          </a:bodyPr>
          <a:lstStyle/>
          <a:p>
            <a:pPr>
              <a:lnSpc>
                <a:spcPct val="150000"/>
              </a:lnSpc>
            </a:pPr>
            <a:r>
              <a:rPr lang="en-US" dirty="0"/>
              <a:t>R</a:t>
            </a:r>
            <a:r>
              <a:rPr lang="en-US" baseline="-25000" dirty="0"/>
              <a:t>0</a:t>
            </a:r>
            <a:r>
              <a:rPr lang="en-US" dirty="0"/>
              <a:t> (18-64 years) = 1.15</a:t>
            </a:r>
          </a:p>
        </p:txBody>
      </p:sp>
      <p:sp>
        <p:nvSpPr>
          <p:cNvPr id="10" name="TextBox 9"/>
          <p:cNvSpPr txBox="1"/>
          <p:nvPr/>
        </p:nvSpPr>
        <p:spPr>
          <a:xfrm>
            <a:off x="6510156" y="4502814"/>
            <a:ext cx="2328861" cy="507831"/>
          </a:xfrm>
          <a:prstGeom prst="rect">
            <a:avLst/>
          </a:prstGeom>
          <a:noFill/>
        </p:spPr>
        <p:txBody>
          <a:bodyPr wrap="square" rtlCol="0">
            <a:spAutoFit/>
          </a:bodyPr>
          <a:lstStyle/>
          <a:p>
            <a:pPr>
              <a:lnSpc>
                <a:spcPct val="150000"/>
              </a:lnSpc>
            </a:pPr>
            <a:r>
              <a:rPr lang="en-US" dirty="0"/>
              <a:t>R</a:t>
            </a:r>
            <a:r>
              <a:rPr lang="en-US" baseline="-25000" dirty="0"/>
              <a:t>0</a:t>
            </a:r>
            <a:r>
              <a:rPr lang="en-US" dirty="0"/>
              <a:t> (65+ years ) = 0.44</a:t>
            </a:r>
          </a:p>
        </p:txBody>
      </p:sp>
      <p:pic>
        <p:nvPicPr>
          <p:cNvPr id="11" name="Content Placeholder 7"/>
          <p:cNvPicPr>
            <a:picLocks noChangeAspect="1"/>
          </p:cNvPicPr>
          <p:nvPr/>
        </p:nvPicPr>
        <p:blipFill rotWithShape="1">
          <a:blip r:embed="rId3" cstate="print">
            <a:extLst>
              <a:ext uri="{28A0092B-C50C-407E-A947-70E740481C1C}">
                <a14:useLocalDpi xmlns:a14="http://schemas.microsoft.com/office/drawing/2010/main" val="0"/>
              </a:ext>
            </a:extLst>
          </a:blip>
          <a:srcRect l="76028" t="42993" b="47356"/>
          <a:stretch/>
        </p:blipFill>
        <p:spPr>
          <a:xfrm>
            <a:off x="1600191" y="1406852"/>
            <a:ext cx="1659660" cy="450503"/>
          </a:xfrm>
          <a:prstGeom prst="rect">
            <a:avLst/>
          </a:prstGeom>
        </p:spPr>
      </p:pic>
      <p:sp>
        <p:nvSpPr>
          <p:cNvPr id="4" name="Rectangle 3"/>
          <p:cNvSpPr/>
          <p:nvPr/>
        </p:nvSpPr>
        <p:spPr>
          <a:xfrm>
            <a:off x="6494893" y="2299236"/>
            <a:ext cx="2100262" cy="50783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699242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Vaccine Scenarios</a:t>
            </a:r>
          </a:p>
        </p:txBody>
      </p:sp>
      <p:sp>
        <p:nvSpPr>
          <p:cNvPr id="3" name="Content Placeholder 2"/>
          <p:cNvSpPr>
            <a:spLocks noGrp="1"/>
          </p:cNvSpPr>
          <p:nvPr>
            <p:ph idx="1"/>
          </p:nvPr>
        </p:nvSpPr>
        <p:spPr/>
        <p:txBody>
          <a:bodyPr anchor="t">
            <a:normAutofit/>
          </a:bodyPr>
          <a:lstStyle/>
          <a:p>
            <a:pPr marL="433388" lvl="1" indent="-102394"/>
            <a:endParaRPr lang="en-US" sz="2400" dirty="0"/>
          </a:p>
          <a:p>
            <a:pPr marL="433388" lvl="1" indent="-102394"/>
            <a:r>
              <a:rPr lang="en-US" sz="2800" dirty="0">
                <a:solidFill>
                  <a:srgbClr val="800000"/>
                </a:solidFill>
              </a:rPr>
              <a:t>Routine immunization of infants</a:t>
            </a:r>
          </a:p>
          <a:p>
            <a:pPr marL="616268" lvl="2" indent="-102394"/>
            <a:r>
              <a:rPr lang="en-US" sz="2200" dirty="0"/>
              <a:t>Vaccine coverage = 90%</a:t>
            </a:r>
          </a:p>
          <a:p>
            <a:pPr marL="616268" lvl="2" indent="-102394"/>
            <a:r>
              <a:rPr lang="en-US" sz="2200" dirty="0"/>
              <a:t>Vaccine efficacy = 50%</a:t>
            </a:r>
          </a:p>
          <a:p>
            <a:pPr marL="570548" lvl="2" indent="-102394"/>
            <a:endParaRPr lang="en-US" sz="2400" dirty="0"/>
          </a:p>
          <a:p>
            <a:pPr marL="387668" lvl="1" indent="-102394"/>
            <a:r>
              <a:rPr lang="en-US" sz="2800" dirty="0">
                <a:solidFill>
                  <a:schemeClr val="accent6">
                    <a:lumMod val="50000"/>
                  </a:schemeClr>
                </a:solidFill>
              </a:rPr>
              <a:t>Routine immunization of the elderly at age 65 and every five years after</a:t>
            </a:r>
          </a:p>
          <a:p>
            <a:pPr marL="616268" lvl="2" indent="-102394"/>
            <a:r>
              <a:rPr lang="en-US" sz="2200" dirty="0"/>
              <a:t>Vaccine coverage = 65%</a:t>
            </a:r>
          </a:p>
          <a:p>
            <a:pPr marL="616268" lvl="2" indent="-102394"/>
            <a:r>
              <a:rPr lang="en-US" sz="2200" dirty="0"/>
              <a:t>Vaccine efficacy = 50%</a:t>
            </a:r>
          </a:p>
          <a:p>
            <a:pPr marL="387668" lvl="1" indent="-102394"/>
            <a:endParaRPr lang="en-US" sz="2800" dirty="0"/>
          </a:p>
        </p:txBody>
      </p:sp>
    </p:spTree>
    <p:extLst>
      <p:ext uri="{BB962C8B-B14F-4D97-AF65-F5344CB8AC3E}">
        <p14:creationId xmlns:p14="http://schemas.microsoft.com/office/powerpoint/2010/main" val="7595070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rotWithShape="1">
          <a:blip r:embed="rId3" cstate="print">
            <a:extLst>
              <a:ext uri="{28A0092B-C50C-407E-A947-70E740481C1C}">
                <a14:useLocalDpi xmlns:a14="http://schemas.microsoft.com/office/drawing/2010/main" val="0"/>
              </a:ext>
            </a:extLst>
          </a:blip>
          <a:srcRect t="53922" r="54156"/>
          <a:stretch/>
        </p:blipFill>
        <p:spPr>
          <a:xfrm>
            <a:off x="152401" y="2681341"/>
            <a:ext cx="4762499" cy="3589120"/>
          </a:xfrm>
          <a:prstGeom prst="rect">
            <a:avLst/>
          </a:prstGeom>
        </p:spPr>
      </p:pic>
      <p:sp>
        <p:nvSpPr>
          <p:cNvPr id="8" name="Title 1"/>
          <p:cNvSpPr>
            <a:spLocks noGrp="1"/>
          </p:cNvSpPr>
          <p:nvPr>
            <p:ph type="title"/>
          </p:nvPr>
        </p:nvSpPr>
        <p:spPr>
          <a:xfrm>
            <a:off x="822960" y="286604"/>
            <a:ext cx="7543800" cy="1450757"/>
          </a:xfrm>
        </p:spPr>
        <p:txBody>
          <a:bodyPr>
            <a:normAutofit/>
          </a:bodyPr>
          <a:lstStyle/>
          <a:p>
            <a:r>
              <a:rPr lang="en-US" sz="4000" dirty="0"/>
              <a:t>Vaccine Impact 1 year</a:t>
            </a:r>
            <a:endParaRPr lang="en-US" sz="2000" dirty="0"/>
          </a:p>
        </p:txBody>
      </p:sp>
      <p:sp>
        <p:nvSpPr>
          <p:cNvPr id="4" name="Rectangle 3"/>
          <p:cNvSpPr/>
          <p:nvPr/>
        </p:nvSpPr>
        <p:spPr>
          <a:xfrm>
            <a:off x="985078" y="1984981"/>
            <a:ext cx="3630546" cy="523220"/>
          </a:xfrm>
          <a:prstGeom prst="rect">
            <a:avLst/>
          </a:prstGeom>
        </p:spPr>
        <p:txBody>
          <a:bodyPr wrap="none">
            <a:spAutoFit/>
          </a:bodyPr>
          <a:lstStyle/>
          <a:p>
            <a:pPr algn="ctr">
              <a:defRPr sz="2000" b="0" i="0" u="none" strike="noStrike" kern="1200" spc="0" baseline="0">
                <a:solidFill>
                  <a:prstClr val="black">
                    <a:lumMod val="65000"/>
                    <a:lumOff val="35000"/>
                  </a:prstClr>
                </a:solidFill>
                <a:latin typeface="+mn-lt"/>
                <a:ea typeface="+mn-ea"/>
                <a:cs typeface="+mn-cs"/>
              </a:defRPr>
            </a:pPr>
            <a:r>
              <a:rPr lang="en-US" sz="2800" dirty="0">
                <a:solidFill>
                  <a:srgbClr val="800000"/>
                </a:solidFill>
              </a:rPr>
              <a:t>Pediatric Immunization </a:t>
            </a:r>
          </a:p>
        </p:txBody>
      </p:sp>
      <p:sp>
        <p:nvSpPr>
          <p:cNvPr id="7" name="TextBox 6"/>
          <p:cNvSpPr txBox="1"/>
          <p:nvPr/>
        </p:nvSpPr>
        <p:spPr>
          <a:xfrm>
            <a:off x="1084586" y="2846723"/>
            <a:ext cx="938086" cy="461665"/>
          </a:xfrm>
          <a:prstGeom prst="rect">
            <a:avLst/>
          </a:prstGeom>
          <a:noFill/>
        </p:spPr>
        <p:txBody>
          <a:bodyPr wrap="square" rtlCol="0">
            <a:spAutoFit/>
          </a:bodyPr>
          <a:lstStyle/>
          <a:p>
            <a:r>
              <a:rPr lang="en-US" sz="2400" b="1" dirty="0"/>
              <a:t>15%</a:t>
            </a:r>
          </a:p>
        </p:txBody>
      </p:sp>
      <p:sp>
        <p:nvSpPr>
          <p:cNvPr id="9" name="TextBox 8"/>
          <p:cNvSpPr txBox="1"/>
          <p:nvPr/>
        </p:nvSpPr>
        <p:spPr>
          <a:xfrm>
            <a:off x="2003622" y="4362537"/>
            <a:ext cx="738314" cy="461665"/>
          </a:xfrm>
          <a:prstGeom prst="rect">
            <a:avLst/>
          </a:prstGeom>
          <a:noFill/>
        </p:spPr>
        <p:txBody>
          <a:bodyPr wrap="square" rtlCol="0">
            <a:spAutoFit/>
          </a:bodyPr>
          <a:lstStyle/>
          <a:p>
            <a:r>
              <a:rPr lang="en-US" sz="2400" b="1" dirty="0"/>
              <a:t>19%</a:t>
            </a:r>
          </a:p>
        </p:txBody>
      </p:sp>
      <p:sp>
        <p:nvSpPr>
          <p:cNvPr id="10" name="TextBox 9"/>
          <p:cNvSpPr txBox="1"/>
          <p:nvPr/>
        </p:nvSpPr>
        <p:spPr>
          <a:xfrm>
            <a:off x="2898614" y="4762586"/>
            <a:ext cx="728870" cy="461665"/>
          </a:xfrm>
          <a:prstGeom prst="rect">
            <a:avLst/>
          </a:prstGeom>
          <a:noFill/>
        </p:spPr>
        <p:txBody>
          <a:bodyPr wrap="square" rtlCol="0">
            <a:spAutoFit/>
          </a:bodyPr>
          <a:lstStyle/>
          <a:p>
            <a:r>
              <a:rPr lang="en-US" sz="2400" b="1" dirty="0"/>
              <a:t>27%</a:t>
            </a:r>
          </a:p>
        </p:txBody>
      </p:sp>
      <p:sp>
        <p:nvSpPr>
          <p:cNvPr id="11" name="TextBox 10"/>
          <p:cNvSpPr txBox="1"/>
          <p:nvPr/>
        </p:nvSpPr>
        <p:spPr>
          <a:xfrm>
            <a:off x="3803212" y="4762585"/>
            <a:ext cx="728870" cy="461665"/>
          </a:xfrm>
          <a:prstGeom prst="rect">
            <a:avLst/>
          </a:prstGeom>
          <a:noFill/>
        </p:spPr>
        <p:txBody>
          <a:bodyPr wrap="square" rtlCol="0">
            <a:spAutoFit/>
          </a:bodyPr>
          <a:lstStyle/>
          <a:p>
            <a:r>
              <a:rPr lang="en-US" sz="2400" b="1" dirty="0"/>
              <a:t>32%</a:t>
            </a:r>
          </a:p>
        </p:txBody>
      </p:sp>
      <p:sp>
        <p:nvSpPr>
          <p:cNvPr id="12" name="TextBox 11"/>
          <p:cNvSpPr txBox="1"/>
          <p:nvPr/>
        </p:nvSpPr>
        <p:spPr>
          <a:xfrm>
            <a:off x="1065536" y="4205759"/>
            <a:ext cx="728870" cy="461665"/>
          </a:xfrm>
          <a:prstGeom prst="rect">
            <a:avLst/>
          </a:prstGeom>
          <a:noFill/>
        </p:spPr>
        <p:txBody>
          <a:bodyPr wrap="square" rtlCol="0">
            <a:spAutoFit/>
          </a:bodyPr>
          <a:lstStyle/>
          <a:p>
            <a:r>
              <a:rPr lang="en-US" sz="2400" b="1" dirty="0"/>
              <a:t>45%</a:t>
            </a:r>
          </a:p>
        </p:txBody>
      </p:sp>
      <p:sp>
        <p:nvSpPr>
          <p:cNvPr id="13" name="TextBox 12"/>
          <p:cNvSpPr txBox="1"/>
          <p:nvPr/>
        </p:nvSpPr>
        <p:spPr>
          <a:xfrm>
            <a:off x="1994016" y="5129916"/>
            <a:ext cx="728870" cy="461665"/>
          </a:xfrm>
          <a:prstGeom prst="rect">
            <a:avLst/>
          </a:prstGeom>
          <a:noFill/>
        </p:spPr>
        <p:txBody>
          <a:bodyPr wrap="square" rtlCol="0">
            <a:spAutoFit/>
          </a:bodyPr>
          <a:lstStyle/>
          <a:p>
            <a:r>
              <a:rPr lang="en-US" sz="2400" b="1" dirty="0"/>
              <a:t>13%</a:t>
            </a:r>
          </a:p>
        </p:txBody>
      </p:sp>
      <p:pic>
        <p:nvPicPr>
          <p:cNvPr id="15" name="Picture 14"/>
          <p:cNvPicPr>
            <a:picLocks noChangeAspect="1"/>
          </p:cNvPicPr>
          <p:nvPr/>
        </p:nvPicPr>
        <p:blipFill rotWithShape="1">
          <a:blip r:embed="rId3" cstate="print">
            <a:extLst>
              <a:ext uri="{28A0092B-C50C-407E-A947-70E740481C1C}">
                <a14:useLocalDpi xmlns:a14="http://schemas.microsoft.com/office/drawing/2010/main" val="0"/>
              </a:ext>
            </a:extLst>
          </a:blip>
          <a:srcRect l="84535" t="46863" b="46078"/>
          <a:stretch/>
        </p:blipFill>
        <p:spPr>
          <a:xfrm>
            <a:off x="3139677" y="2734329"/>
            <a:ext cx="1414523" cy="484095"/>
          </a:xfrm>
          <a:prstGeom prst="rect">
            <a:avLst/>
          </a:prstGeom>
        </p:spPr>
      </p:pic>
    </p:spTree>
    <p:extLst>
      <p:ext uri="{BB962C8B-B14F-4D97-AF65-F5344CB8AC3E}">
        <p14:creationId xmlns:p14="http://schemas.microsoft.com/office/powerpoint/2010/main" val="12591710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rotWithShape="1">
          <a:blip r:embed="rId3" cstate="print">
            <a:extLst>
              <a:ext uri="{28A0092B-C50C-407E-A947-70E740481C1C}">
                <a14:useLocalDpi xmlns:a14="http://schemas.microsoft.com/office/drawing/2010/main" val="0"/>
              </a:ext>
            </a:extLst>
          </a:blip>
          <a:srcRect t="53922" r="14730"/>
          <a:stretch/>
        </p:blipFill>
        <p:spPr>
          <a:xfrm>
            <a:off x="152401" y="2681341"/>
            <a:ext cx="8858250" cy="3589120"/>
          </a:xfrm>
          <a:prstGeom prst="rect">
            <a:avLst/>
          </a:prstGeom>
        </p:spPr>
      </p:pic>
      <p:sp>
        <p:nvSpPr>
          <p:cNvPr id="8" name="Title 1"/>
          <p:cNvSpPr>
            <a:spLocks noGrp="1"/>
          </p:cNvSpPr>
          <p:nvPr>
            <p:ph type="title"/>
          </p:nvPr>
        </p:nvSpPr>
        <p:spPr>
          <a:xfrm>
            <a:off x="822960" y="286604"/>
            <a:ext cx="7543800" cy="1450757"/>
          </a:xfrm>
        </p:spPr>
        <p:txBody>
          <a:bodyPr>
            <a:normAutofit/>
          </a:bodyPr>
          <a:lstStyle/>
          <a:p>
            <a:r>
              <a:rPr lang="en-US" sz="4000" dirty="0"/>
              <a:t>Vaccine Impact 1 year</a:t>
            </a:r>
            <a:endParaRPr lang="en-US" sz="2000" dirty="0"/>
          </a:p>
        </p:txBody>
      </p:sp>
      <p:sp>
        <p:nvSpPr>
          <p:cNvPr id="4" name="Rectangle 3"/>
          <p:cNvSpPr/>
          <p:nvPr/>
        </p:nvSpPr>
        <p:spPr>
          <a:xfrm>
            <a:off x="985078" y="1984981"/>
            <a:ext cx="3630546" cy="523220"/>
          </a:xfrm>
          <a:prstGeom prst="rect">
            <a:avLst/>
          </a:prstGeom>
        </p:spPr>
        <p:txBody>
          <a:bodyPr wrap="none">
            <a:spAutoFit/>
          </a:bodyPr>
          <a:lstStyle/>
          <a:p>
            <a:pPr algn="ctr">
              <a:defRPr sz="2000" b="0" i="0" u="none" strike="noStrike" kern="1200" spc="0" baseline="0">
                <a:solidFill>
                  <a:prstClr val="black">
                    <a:lumMod val="65000"/>
                    <a:lumOff val="35000"/>
                  </a:prstClr>
                </a:solidFill>
                <a:latin typeface="+mn-lt"/>
                <a:ea typeface="+mn-ea"/>
                <a:cs typeface="+mn-cs"/>
              </a:defRPr>
            </a:pPr>
            <a:r>
              <a:rPr lang="en-US" sz="2800" dirty="0">
                <a:solidFill>
                  <a:srgbClr val="800000"/>
                </a:solidFill>
              </a:rPr>
              <a:t>Pediatric Immunization </a:t>
            </a:r>
          </a:p>
        </p:txBody>
      </p:sp>
      <p:sp>
        <p:nvSpPr>
          <p:cNvPr id="6" name="Rectangle 5"/>
          <p:cNvSpPr/>
          <p:nvPr/>
        </p:nvSpPr>
        <p:spPr>
          <a:xfrm>
            <a:off x="5441934" y="2004211"/>
            <a:ext cx="3347711" cy="523220"/>
          </a:xfrm>
          <a:prstGeom prst="rect">
            <a:avLst/>
          </a:prstGeom>
        </p:spPr>
        <p:txBody>
          <a:bodyPr wrap="none">
            <a:spAutoFit/>
          </a:bodyPr>
          <a:lstStyle/>
          <a:p>
            <a:r>
              <a:rPr lang="en-US" sz="2800" dirty="0">
                <a:solidFill>
                  <a:schemeClr val="accent6">
                    <a:lumMod val="50000"/>
                  </a:schemeClr>
                </a:solidFill>
              </a:rPr>
              <a:t>Elderly Immunization </a:t>
            </a:r>
          </a:p>
        </p:txBody>
      </p:sp>
      <p:sp>
        <p:nvSpPr>
          <p:cNvPr id="7" name="TextBox 6"/>
          <p:cNvSpPr txBox="1"/>
          <p:nvPr/>
        </p:nvSpPr>
        <p:spPr>
          <a:xfrm>
            <a:off x="1084586" y="2846723"/>
            <a:ext cx="938086" cy="461665"/>
          </a:xfrm>
          <a:prstGeom prst="rect">
            <a:avLst/>
          </a:prstGeom>
          <a:noFill/>
        </p:spPr>
        <p:txBody>
          <a:bodyPr wrap="square" rtlCol="0">
            <a:spAutoFit/>
          </a:bodyPr>
          <a:lstStyle/>
          <a:p>
            <a:r>
              <a:rPr lang="en-US" sz="2400" b="1" dirty="0"/>
              <a:t>15%</a:t>
            </a:r>
          </a:p>
        </p:txBody>
      </p:sp>
      <p:sp>
        <p:nvSpPr>
          <p:cNvPr id="9" name="TextBox 8"/>
          <p:cNvSpPr txBox="1"/>
          <p:nvPr/>
        </p:nvSpPr>
        <p:spPr>
          <a:xfrm>
            <a:off x="2003622" y="4362537"/>
            <a:ext cx="738314" cy="461665"/>
          </a:xfrm>
          <a:prstGeom prst="rect">
            <a:avLst/>
          </a:prstGeom>
          <a:noFill/>
        </p:spPr>
        <p:txBody>
          <a:bodyPr wrap="square" rtlCol="0">
            <a:spAutoFit/>
          </a:bodyPr>
          <a:lstStyle/>
          <a:p>
            <a:r>
              <a:rPr lang="en-US" sz="2400" b="1" dirty="0"/>
              <a:t>19%</a:t>
            </a:r>
          </a:p>
        </p:txBody>
      </p:sp>
      <p:sp>
        <p:nvSpPr>
          <p:cNvPr id="10" name="TextBox 9"/>
          <p:cNvSpPr txBox="1"/>
          <p:nvPr/>
        </p:nvSpPr>
        <p:spPr>
          <a:xfrm>
            <a:off x="2898614" y="4762586"/>
            <a:ext cx="728870" cy="461665"/>
          </a:xfrm>
          <a:prstGeom prst="rect">
            <a:avLst/>
          </a:prstGeom>
          <a:noFill/>
        </p:spPr>
        <p:txBody>
          <a:bodyPr wrap="square" rtlCol="0">
            <a:spAutoFit/>
          </a:bodyPr>
          <a:lstStyle/>
          <a:p>
            <a:r>
              <a:rPr lang="en-US" sz="2400" b="1" dirty="0"/>
              <a:t>27%</a:t>
            </a:r>
          </a:p>
        </p:txBody>
      </p:sp>
      <p:sp>
        <p:nvSpPr>
          <p:cNvPr id="11" name="TextBox 10"/>
          <p:cNvSpPr txBox="1"/>
          <p:nvPr/>
        </p:nvSpPr>
        <p:spPr>
          <a:xfrm>
            <a:off x="3803212" y="4762585"/>
            <a:ext cx="728870" cy="461665"/>
          </a:xfrm>
          <a:prstGeom prst="rect">
            <a:avLst/>
          </a:prstGeom>
          <a:noFill/>
        </p:spPr>
        <p:txBody>
          <a:bodyPr wrap="square" rtlCol="0">
            <a:spAutoFit/>
          </a:bodyPr>
          <a:lstStyle/>
          <a:p>
            <a:r>
              <a:rPr lang="en-US" sz="2400" b="1" dirty="0"/>
              <a:t>32%</a:t>
            </a:r>
          </a:p>
        </p:txBody>
      </p:sp>
      <p:sp>
        <p:nvSpPr>
          <p:cNvPr id="12" name="TextBox 11"/>
          <p:cNvSpPr txBox="1"/>
          <p:nvPr/>
        </p:nvSpPr>
        <p:spPr>
          <a:xfrm>
            <a:off x="1065536" y="4205759"/>
            <a:ext cx="728870" cy="461665"/>
          </a:xfrm>
          <a:prstGeom prst="rect">
            <a:avLst/>
          </a:prstGeom>
          <a:noFill/>
        </p:spPr>
        <p:txBody>
          <a:bodyPr wrap="square" rtlCol="0">
            <a:spAutoFit/>
          </a:bodyPr>
          <a:lstStyle/>
          <a:p>
            <a:r>
              <a:rPr lang="en-US" sz="2400" b="1" dirty="0"/>
              <a:t>45%</a:t>
            </a:r>
          </a:p>
        </p:txBody>
      </p:sp>
      <p:sp>
        <p:nvSpPr>
          <p:cNvPr id="13" name="TextBox 12"/>
          <p:cNvSpPr txBox="1"/>
          <p:nvPr/>
        </p:nvSpPr>
        <p:spPr>
          <a:xfrm>
            <a:off x="1994016" y="5129916"/>
            <a:ext cx="728870" cy="461665"/>
          </a:xfrm>
          <a:prstGeom prst="rect">
            <a:avLst/>
          </a:prstGeom>
          <a:noFill/>
        </p:spPr>
        <p:txBody>
          <a:bodyPr wrap="square" rtlCol="0">
            <a:spAutoFit/>
          </a:bodyPr>
          <a:lstStyle/>
          <a:p>
            <a:r>
              <a:rPr lang="en-US" sz="2400" b="1" dirty="0"/>
              <a:t>13%</a:t>
            </a:r>
          </a:p>
        </p:txBody>
      </p:sp>
      <p:pic>
        <p:nvPicPr>
          <p:cNvPr id="15" name="Picture 14"/>
          <p:cNvPicPr>
            <a:picLocks noChangeAspect="1"/>
          </p:cNvPicPr>
          <p:nvPr/>
        </p:nvPicPr>
        <p:blipFill rotWithShape="1">
          <a:blip r:embed="rId3" cstate="print">
            <a:extLst>
              <a:ext uri="{28A0092B-C50C-407E-A947-70E740481C1C}">
                <a14:useLocalDpi xmlns:a14="http://schemas.microsoft.com/office/drawing/2010/main" val="0"/>
              </a:ext>
            </a:extLst>
          </a:blip>
          <a:srcRect l="84535" t="46863" b="46078"/>
          <a:stretch/>
        </p:blipFill>
        <p:spPr>
          <a:xfrm>
            <a:off x="3139677" y="2734329"/>
            <a:ext cx="1414523" cy="484095"/>
          </a:xfrm>
          <a:prstGeom prst="rect">
            <a:avLst/>
          </a:prstGeom>
        </p:spPr>
      </p:pic>
      <p:pic>
        <p:nvPicPr>
          <p:cNvPr id="16" name="Picture 15"/>
          <p:cNvPicPr>
            <a:picLocks noChangeAspect="1"/>
          </p:cNvPicPr>
          <p:nvPr/>
        </p:nvPicPr>
        <p:blipFill rotWithShape="1">
          <a:blip r:embed="rId3" cstate="print">
            <a:extLst>
              <a:ext uri="{28A0092B-C50C-407E-A947-70E740481C1C}">
                <a14:useLocalDpi xmlns:a14="http://schemas.microsoft.com/office/drawing/2010/main" val="0"/>
              </a:ext>
            </a:extLst>
          </a:blip>
          <a:srcRect l="84535" t="46863" b="46078"/>
          <a:stretch/>
        </p:blipFill>
        <p:spPr>
          <a:xfrm>
            <a:off x="7435729" y="2734329"/>
            <a:ext cx="1414523" cy="484095"/>
          </a:xfrm>
          <a:prstGeom prst="rect">
            <a:avLst/>
          </a:prstGeom>
        </p:spPr>
      </p:pic>
      <p:sp>
        <p:nvSpPr>
          <p:cNvPr id="17" name="TextBox 16"/>
          <p:cNvSpPr txBox="1"/>
          <p:nvPr/>
        </p:nvSpPr>
        <p:spPr>
          <a:xfrm>
            <a:off x="7152982" y="5210507"/>
            <a:ext cx="878452" cy="461665"/>
          </a:xfrm>
          <a:prstGeom prst="rect">
            <a:avLst/>
          </a:prstGeom>
          <a:noFill/>
        </p:spPr>
        <p:txBody>
          <a:bodyPr wrap="square" rtlCol="0">
            <a:spAutoFit/>
          </a:bodyPr>
          <a:lstStyle/>
          <a:p>
            <a:r>
              <a:rPr lang="en-US" sz="2400" b="1" dirty="0"/>
              <a:t>1.2%</a:t>
            </a:r>
          </a:p>
        </p:txBody>
      </p:sp>
      <p:sp>
        <p:nvSpPr>
          <p:cNvPr id="18" name="TextBox 17"/>
          <p:cNvSpPr txBox="1"/>
          <p:nvPr/>
        </p:nvSpPr>
        <p:spPr>
          <a:xfrm>
            <a:off x="8060775" y="4363536"/>
            <a:ext cx="728870" cy="461665"/>
          </a:xfrm>
          <a:prstGeom prst="rect">
            <a:avLst/>
          </a:prstGeom>
          <a:noFill/>
        </p:spPr>
        <p:txBody>
          <a:bodyPr wrap="square" rtlCol="0">
            <a:spAutoFit/>
          </a:bodyPr>
          <a:lstStyle/>
          <a:p>
            <a:r>
              <a:rPr lang="en-US" sz="2400" b="1" dirty="0"/>
              <a:t>40%</a:t>
            </a:r>
          </a:p>
        </p:txBody>
      </p:sp>
      <p:sp>
        <p:nvSpPr>
          <p:cNvPr id="19" name="TextBox 18"/>
          <p:cNvSpPr txBox="1"/>
          <p:nvPr/>
        </p:nvSpPr>
        <p:spPr>
          <a:xfrm>
            <a:off x="6271712" y="5203883"/>
            <a:ext cx="878452" cy="461665"/>
          </a:xfrm>
          <a:prstGeom prst="rect">
            <a:avLst/>
          </a:prstGeom>
          <a:noFill/>
        </p:spPr>
        <p:txBody>
          <a:bodyPr wrap="square" rtlCol="0">
            <a:spAutoFit/>
          </a:bodyPr>
          <a:lstStyle/>
          <a:p>
            <a:r>
              <a:rPr lang="en-US" sz="2400" b="1" dirty="0"/>
              <a:t>0.8%</a:t>
            </a:r>
          </a:p>
        </p:txBody>
      </p:sp>
      <p:sp>
        <p:nvSpPr>
          <p:cNvPr id="20" name="TextBox 19"/>
          <p:cNvSpPr txBox="1"/>
          <p:nvPr/>
        </p:nvSpPr>
        <p:spPr>
          <a:xfrm>
            <a:off x="5349695" y="5210507"/>
            <a:ext cx="878452" cy="461665"/>
          </a:xfrm>
          <a:prstGeom prst="rect">
            <a:avLst/>
          </a:prstGeom>
          <a:noFill/>
        </p:spPr>
        <p:txBody>
          <a:bodyPr wrap="square" rtlCol="0">
            <a:spAutoFit/>
          </a:bodyPr>
          <a:lstStyle/>
          <a:p>
            <a:r>
              <a:rPr lang="en-US" sz="2400" b="1" dirty="0"/>
              <a:t>0.5%</a:t>
            </a:r>
          </a:p>
        </p:txBody>
      </p:sp>
    </p:spTree>
    <p:extLst>
      <p:ext uri="{BB962C8B-B14F-4D97-AF65-F5344CB8AC3E}">
        <p14:creationId xmlns:p14="http://schemas.microsoft.com/office/powerpoint/2010/main" val="23425750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150206804"/>
              </p:ext>
            </p:extLst>
          </p:nvPr>
        </p:nvGraphicFramePr>
        <p:xfrm>
          <a:off x="297068" y="2233006"/>
          <a:ext cx="8502556" cy="2765712"/>
        </p:xfrm>
        <a:graphic>
          <a:graphicData uri="http://schemas.openxmlformats.org/drawingml/2006/table">
            <a:tbl>
              <a:tblPr firstRow="1" firstCol="1" bandRow="1">
                <a:tableStyleId>{2D5ABB26-0587-4C30-8999-92F81FD0307C}</a:tableStyleId>
              </a:tblPr>
              <a:tblGrid>
                <a:gridCol w="1215502">
                  <a:extLst>
                    <a:ext uri="{9D8B030D-6E8A-4147-A177-3AD203B41FA5}">
                      <a16:colId xmlns:a16="http://schemas.microsoft.com/office/drawing/2014/main" val="20000"/>
                    </a:ext>
                  </a:extLst>
                </a:gridCol>
                <a:gridCol w="1619250">
                  <a:extLst>
                    <a:ext uri="{9D8B030D-6E8A-4147-A177-3AD203B41FA5}">
                      <a16:colId xmlns:a16="http://schemas.microsoft.com/office/drawing/2014/main" val="20001"/>
                    </a:ext>
                  </a:extLst>
                </a:gridCol>
                <a:gridCol w="1416870">
                  <a:extLst>
                    <a:ext uri="{9D8B030D-6E8A-4147-A177-3AD203B41FA5}">
                      <a16:colId xmlns:a16="http://schemas.microsoft.com/office/drawing/2014/main" val="20002"/>
                    </a:ext>
                  </a:extLst>
                </a:gridCol>
                <a:gridCol w="1416978">
                  <a:extLst>
                    <a:ext uri="{9D8B030D-6E8A-4147-A177-3AD203B41FA5}">
                      <a16:colId xmlns:a16="http://schemas.microsoft.com/office/drawing/2014/main" val="20003"/>
                    </a:ext>
                  </a:extLst>
                </a:gridCol>
                <a:gridCol w="1511557">
                  <a:extLst>
                    <a:ext uri="{9D8B030D-6E8A-4147-A177-3AD203B41FA5}">
                      <a16:colId xmlns:a16="http://schemas.microsoft.com/office/drawing/2014/main" val="20004"/>
                    </a:ext>
                  </a:extLst>
                </a:gridCol>
                <a:gridCol w="1322399">
                  <a:extLst>
                    <a:ext uri="{9D8B030D-6E8A-4147-A177-3AD203B41FA5}">
                      <a16:colId xmlns:a16="http://schemas.microsoft.com/office/drawing/2014/main" val="20005"/>
                    </a:ext>
                  </a:extLst>
                </a:gridCol>
              </a:tblGrid>
              <a:tr h="1299664">
                <a:tc>
                  <a:txBody>
                    <a:bodyPr/>
                    <a:lstStyle/>
                    <a:p>
                      <a:pPr marL="0" marR="0">
                        <a:lnSpc>
                          <a:spcPct val="107000"/>
                        </a:lnSpc>
                        <a:spcBef>
                          <a:spcPts val="0"/>
                        </a:spcBef>
                        <a:spcAft>
                          <a:spcPts val="0"/>
                        </a:spcAft>
                      </a:pPr>
                      <a:r>
                        <a:rPr lang="en-US" sz="1600" b="1" dirty="0">
                          <a:effectLst/>
                          <a:latin typeface="+mn-lt"/>
                        </a:rPr>
                        <a:t>Vaccine strategy</a:t>
                      </a:r>
                      <a:endParaRPr lang="en-US" sz="1600" b="1" dirty="0">
                        <a:effectLst/>
                        <a:latin typeface="+mn-lt"/>
                        <a:ea typeface="Calibri" panose="020F0502020204030204" pitchFamily="34" charset="0"/>
                        <a:cs typeface="Times New Roman" panose="02020603050405020304" pitchFamily="18" charset="0"/>
                      </a:endParaRPr>
                    </a:p>
                  </a:txBody>
                  <a:tcPr marL="59179" marR="59179"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b="1" dirty="0">
                          <a:effectLst/>
                          <a:latin typeface="+mn-lt"/>
                        </a:rPr>
                        <a:t>Cases averted per 100,000 doses</a:t>
                      </a:r>
                      <a:endParaRPr lang="en-US" sz="1600" b="1" dirty="0">
                        <a:effectLst/>
                        <a:latin typeface="+mn-lt"/>
                        <a:ea typeface="Calibri" panose="020F0502020204030204" pitchFamily="34" charset="0"/>
                        <a:cs typeface="Times New Roman" panose="02020603050405020304" pitchFamily="18" charset="0"/>
                      </a:endParaRPr>
                    </a:p>
                  </a:txBody>
                  <a:tcPr marL="59179" marR="59179"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b="1" dirty="0">
                          <a:effectLst/>
                          <a:latin typeface="+mn-lt"/>
                        </a:rPr>
                        <a:t>Outpatient visits  averted per 100,000 doses</a:t>
                      </a:r>
                      <a:endParaRPr lang="en-US" sz="1600" b="1" dirty="0">
                        <a:effectLst/>
                        <a:latin typeface="+mn-lt"/>
                        <a:ea typeface="Calibri" panose="020F0502020204030204" pitchFamily="34" charset="0"/>
                        <a:cs typeface="Times New Roman" panose="02020603050405020304" pitchFamily="18" charset="0"/>
                      </a:endParaRPr>
                    </a:p>
                  </a:txBody>
                  <a:tcPr marL="59179" marR="59179"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b="1" dirty="0">
                          <a:effectLst/>
                          <a:latin typeface="+mn-lt"/>
                        </a:rPr>
                        <a:t>ED visits averted per 100,000 doses</a:t>
                      </a:r>
                      <a:endParaRPr lang="en-US" sz="1600" b="1" dirty="0">
                        <a:effectLst/>
                        <a:latin typeface="+mn-lt"/>
                        <a:ea typeface="Calibri" panose="020F0502020204030204" pitchFamily="34" charset="0"/>
                        <a:cs typeface="Times New Roman" panose="02020603050405020304" pitchFamily="18" charset="0"/>
                      </a:endParaRPr>
                    </a:p>
                  </a:txBody>
                  <a:tcPr marL="59179" marR="59179"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b="1" dirty="0">
                          <a:effectLst/>
                          <a:latin typeface="+mn-lt"/>
                        </a:rPr>
                        <a:t>Hospitalizations averted per 100,000 doses</a:t>
                      </a:r>
                      <a:endParaRPr lang="en-US" sz="1600" b="1" dirty="0">
                        <a:effectLst/>
                        <a:latin typeface="+mn-lt"/>
                        <a:ea typeface="Calibri" panose="020F0502020204030204" pitchFamily="34" charset="0"/>
                        <a:cs typeface="Times New Roman" panose="02020603050405020304" pitchFamily="18" charset="0"/>
                      </a:endParaRPr>
                    </a:p>
                  </a:txBody>
                  <a:tcPr marL="59179" marR="59179"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b="1" dirty="0">
                          <a:effectLst/>
                          <a:latin typeface="+mn-lt"/>
                        </a:rPr>
                        <a:t>Deaths averted per 100,000 doses</a:t>
                      </a:r>
                      <a:endParaRPr lang="en-US" sz="1600" b="1" dirty="0">
                        <a:effectLst/>
                        <a:latin typeface="+mn-lt"/>
                        <a:ea typeface="Calibri" panose="020F0502020204030204" pitchFamily="34" charset="0"/>
                        <a:cs typeface="Times New Roman" panose="02020603050405020304" pitchFamily="18" charset="0"/>
                      </a:endParaRPr>
                    </a:p>
                  </a:txBody>
                  <a:tcPr marL="59179" marR="59179"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66512">
                <a:tc rowSpan="2">
                  <a:txBody>
                    <a:bodyPr/>
                    <a:lstStyle/>
                    <a:p>
                      <a:pPr algn="ctr" fontAlgn="ctr"/>
                      <a:r>
                        <a:rPr lang="en-US" sz="1600" b="0" i="1" u="none" strike="noStrike" dirty="0">
                          <a:solidFill>
                            <a:srgbClr val="000000"/>
                          </a:solidFill>
                          <a:effectLst/>
                          <a:latin typeface="+mn-lt"/>
                        </a:rPr>
                        <a:t>Pediatric</a:t>
                      </a:r>
                      <a:endParaRPr lang="en-US" sz="1600" b="0" i="0" u="none" strike="noStrike" dirty="0">
                        <a:solidFill>
                          <a:srgbClr val="000000"/>
                        </a:solidFill>
                        <a:effectLst/>
                        <a:latin typeface="+mn-lt"/>
                      </a:endParaRPr>
                    </a:p>
                  </a:txBody>
                  <a:tcPr marL="9525" marR="9525" marT="9525" marB="0" anchor="ctr">
                    <a:lnT w="12700" cap="flat" cmpd="sng" algn="ctr">
                      <a:solidFill>
                        <a:schemeClr val="tx1"/>
                      </a:solidFill>
                      <a:prstDash val="solid"/>
                      <a:round/>
                      <a:headEnd type="none" w="med" len="med"/>
                      <a:tailEnd type="none" w="med" len="med"/>
                    </a:lnT>
                  </a:tcPr>
                </a:tc>
                <a:tc>
                  <a:txBody>
                    <a:bodyPr/>
                    <a:lstStyle/>
                    <a:p>
                      <a:pPr algn="ctr" fontAlgn="b"/>
                      <a:r>
                        <a:rPr lang="en-US" sz="1600" b="0" i="0" u="none" strike="noStrike" dirty="0">
                          <a:solidFill>
                            <a:srgbClr val="000000"/>
                          </a:solidFill>
                          <a:effectLst/>
                          <a:latin typeface="+mn-lt"/>
                        </a:rPr>
                        <a:t>178,000</a:t>
                      </a:r>
                    </a:p>
                  </a:txBody>
                  <a:tcPr marL="9525" marR="9525" marT="9525" marB="0" anchor="b">
                    <a:lnT w="12700" cap="flat" cmpd="sng" algn="ctr">
                      <a:solidFill>
                        <a:schemeClr val="tx1"/>
                      </a:solidFill>
                      <a:prstDash val="solid"/>
                      <a:round/>
                      <a:headEnd type="none" w="med" len="med"/>
                      <a:tailEnd type="none" w="med" len="med"/>
                    </a:lnT>
                  </a:tcPr>
                </a:tc>
                <a:tc>
                  <a:txBody>
                    <a:bodyPr/>
                    <a:lstStyle/>
                    <a:p>
                      <a:pPr algn="ctr" fontAlgn="b"/>
                      <a:r>
                        <a:rPr lang="en-US" sz="1600" b="0" i="0" u="none" strike="noStrike" dirty="0">
                          <a:solidFill>
                            <a:srgbClr val="000000"/>
                          </a:solidFill>
                          <a:effectLst/>
                          <a:latin typeface="+mn-lt"/>
                        </a:rPr>
                        <a:t>21,400</a:t>
                      </a:r>
                    </a:p>
                  </a:txBody>
                  <a:tcPr marL="9525" marR="9525" marT="9525" marB="0" anchor="b">
                    <a:lnT w="12700" cap="flat" cmpd="sng" algn="ctr">
                      <a:solidFill>
                        <a:schemeClr val="tx1"/>
                      </a:solidFill>
                      <a:prstDash val="solid"/>
                      <a:round/>
                      <a:headEnd type="none" w="med" len="med"/>
                      <a:tailEnd type="none" w="med" len="med"/>
                    </a:lnT>
                  </a:tcPr>
                </a:tc>
                <a:tc>
                  <a:txBody>
                    <a:bodyPr/>
                    <a:lstStyle/>
                    <a:p>
                      <a:pPr algn="ctr" fontAlgn="b"/>
                      <a:r>
                        <a:rPr lang="en-US" sz="1600" b="0" i="0" u="none" strike="noStrike" dirty="0">
                          <a:solidFill>
                            <a:srgbClr val="000000"/>
                          </a:solidFill>
                          <a:effectLst/>
                          <a:latin typeface="+mn-lt"/>
                        </a:rPr>
                        <a:t>3,940</a:t>
                      </a:r>
                    </a:p>
                  </a:txBody>
                  <a:tcPr marL="9525" marR="9525" marT="9525" marB="0" anchor="b">
                    <a:lnT w="12700" cap="flat" cmpd="sng" algn="ctr">
                      <a:solidFill>
                        <a:schemeClr val="tx1"/>
                      </a:solidFill>
                      <a:prstDash val="solid"/>
                      <a:round/>
                      <a:headEnd type="none" w="med" len="med"/>
                      <a:tailEnd type="none" w="med" len="med"/>
                    </a:lnT>
                  </a:tcPr>
                </a:tc>
                <a:tc>
                  <a:txBody>
                    <a:bodyPr/>
                    <a:lstStyle/>
                    <a:p>
                      <a:pPr algn="ctr" fontAlgn="b"/>
                      <a:r>
                        <a:rPr lang="en-US" sz="1600" b="0" i="0" u="none" strike="noStrike" dirty="0">
                          <a:solidFill>
                            <a:srgbClr val="000000"/>
                          </a:solidFill>
                          <a:effectLst/>
                          <a:latin typeface="+mn-lt"/>
                        </a:rPr>
                        <a:t>760</a:t>
                      </a:r>
                    </a:p>
                  </a:txBody>
                  <a:tcPr marL="9525" marR="9525" marT="9525" marB="0" anchor="b">
                    <a:lnT w="12700" cap="flat" cmpd="sng" algn="ctr">
                      <a:solidFill>
                        <a:schemeClr val="tx1"/>
                      </a:solidFill>
                      <a:prstDash val="solid"/>
                      <a:round/>
                      <a:headEnd type="none" w="med" len="med"/>
                      <a:tailEnd type="none" w="med" len="med"/>
                    </a:lnT>
                  </a:tcPr>
                </a:tc>
                <a:tc>
                  <a:txBody>
                    <a:bodyPr/>
                    <a:lstStyle/>
                    <a:p>
                      <a:pPr algn="ctr" fontAlgn="b"/>
                      <a:r>
                        <a:rPr lang="en-US" sz="1600" b="0" i="0" u="none" strike="noStrike" dirty="0">
                          <a:solidFill>
                            <a:srgbClr val="000000"/>
                          </a:solidFill>
                          <a:effectLst/>
                          <a:latin typeface="+mn-lt"/>
                        </a:rPr>
                        <a:t>7</a:t>
                      </a:r>
                    </a:p>
                  </a:txBody>
                  <a:tcPr marL="9525" marR="9525" marT="9525" marB="0" anchor="b">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590985196"/>
                  </a:ext>
                </a:extLst>
              </a:tr>
              <a:tr h="366512">
                <a:tc vMerge="1">
                  <a:txBody>
                    <a:bodyPr/>
                    <a:lstStyle/>
                    <a:p>
                      <a:endParaRPr lang="en-US"/>
                    </a:p>
                  </a:txBody>
                  <a:tcPr/>
                </a:tc>
                <a:tc>
                  <a:txBody>
                    <a:bodyPr/>
                    <a:lstStyle/>
                    <a:p>
                      <a:pPr algn="ctr" fontAlgn="b"/>
                      <a:r>
                        <a:rPr lang="en-US" sz="1600" b="0" i="0" u="none" strike="noStrike" dirty="0">
                          <a:solidFill>
                            <a:srgbClr val="000000"/>
                          </a:solidFill>
                          <a:effectLst/>
                          <a:latin typeface="+mn-lt"/>
                        </a:rPr>
                        <a:t>(119,400, 256,200)</a:t>
                      </a:r>
                    </a:p>
                  </a:txBody>
                  <a:tcPr marL="9525" marR="9525" marT="9525" marB="0" anchor="b"/>
                </a:tc>
                <a:tc>
                  <a:txBody>
                    <a:bodyPr/>
                    <a:lstStyle/>
                    <a:p>
                      <a:pPr algn="ctr" fontAlgn="b"/>
                      <a:r>
                        <a:rPr lang="en-US" sz="1600" b="0" i="0" u="none" strike="noStrike" dirty="0">
                          <a:solidFill>
                            <a:srgbClr val="000000"/>
                          </a:solidFill>
                          <a:effectLst/>
                          <a:latin typeface="+mn-lt"/>
                        </a:rPr>
                        <a:t>(13,000, 33,400)</a:t>
                      </a:r>
                    </a:p>
                  </a:txBody>
                  <a:tcPr marL="9525" marR="9525" marT="9525" marB="0" anchor="b"/>
                </a:tc>
                <a:tc>
                  <a:txBody>
                    <a:bodyPr/>
                    <a:lstStyle/>
                    <a:p>
                      <a:pPr algn="ctr" fontAlgn="b"/>
                      <a:r>
                        <a:rPr lang="en-US" sz="1600" b="0" i="0" u="none" strike="noStrike" dirty="0">
                          <a:solidFill>
                            <a:srgbClr val="000000"/>
                          </a:solidFill>
                          <a:effectLst/>
                          <a:latin typeface="+mn-lt"/>
                        </a:rPr>
                        <a:t>(2,450, 6,340)</a:t>
                      </a:r>
                    </a:p>
                  </a:txBody>
                  <a:tcPr marL="9525" marR="9525" marT="9525" marB="0" anchor="b"/>
                </a:tc>
                <a:tc>
                  <a:txBody>
                    <a:bodyPr/>
                    <a:lstStyle/>
                    <a:p>
                      <a:pPr algn="ctr" fontAlgn="b"/>
                      <a:r>
                        <a:rPr lang="en-US" sz="1600" b="0" i="0" u="none" strike="noStrike" dirty="0">
                          <a:solidFill>
                            <a:srgbClr val="000000"/>
                          </a:solidFill>
                          <a:effectLst/>
                          <a:latin typeface="+mn-lt"/>
                        </a:rPr>
                        <a:t>(530, 1,070)</a:t>
                      </a:r>
                    </a:p>
                  </a:txBody>
                  <a:tcPr marL="9525" marR="9525" marT="9525" marB="0" anchor="b"/>
                </a:tc>
                <a:tc>
                  <a:txBody>
                    <a:bodyPr/>
                    <a:lstStyle/>
                    <a:p>
                      <a:pPr algn="ctr" fontAlgn="b"/>
                      <a:r>
                        <a:rPr lang="en-US" sz="1600" b="0" i="0" u="none" strike="noStrike" dirty="0">
                          <a:solidFill>
                            <a:srgbClr val="000000"/>
                          </a:solidFill>
                          <a:effectLst/>
                          <a:latin typeface="+mn-lt"/>
                        </a:rPr>
                        <a:t>(5, 11)</a:t>
                      </a:r>
                    </a:p>
                  </a:txBody>
                  <a:tcPr marL="9525" marR="9525" marT="9525" marB="0" anchor="b"/>
                </a:tc>
                <a:extLst>
                  <a:ext uri="{0D108BD9-81ED-4DB2-BD59-A6C34878D82A}">
                    <a16:rowId xmlns:a16="http://schemas.microsoft.com/office/drawing/2014/main" val="1430095710"/>
                  </a:ext>
                </a:extLst>
              </a:tr>
              <a:tr h="366512">
                <a:tc rowSpan="2">
                  <a:txBody>
                    <a:bodyPr/>
                    <a:lstStyle/>
                    <a:p>
                      <a:pPr algn="ctr" fontAlgn="ctr"/>
                      <a:r>
                        <a:rPr lang="en-US" sz="1600" b="0" i="1" u="none" strike="noStrike" dirty="0">
                          <a:solidFill>
                            <a:srgbClr val="000000"/>
                          </a:solidFill>
                          <a:effectLst/>
                          <a:latin typeface="+mn-lt"/>
                        </a:rPr>
                        <a:t>Elderly</a:t>
                      </a:r>
                      <a:endParaRPr lang="en-US" sz="1600" b="0" i="0" u="none" strike="noStrike" dirty="0">
                        <a:solidFill>
                          <a:srgbClr val="000000"/>
                        </a:solidFill>
                        <a:effectLst/>
                        <a:latin typeface="+mn-lt"/>
                      </a:endParaRPr>
                    </a:p>
                  </a:txBody>
                  <a:tcPr marL="9525" marR="9525" marT="9525" marB="0" anchor="ctr">
                    <a:lnB w="12700" cap="flat" cmpd="sng" algn="ctr">
                      <a:solidFill>
                        <a:schemeClr val="tx1"/>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mn-lt"/>
                        </a:rPr>
                        <a:t>9,900</a:t>
                      </a:r>
                    </a:p>
                  </a:txBody>
                  <a:tcPr marL="9525" marR="9525" marT="9525" marB="0" anchor="b"/>
                </a:tc>
                <a:tc>
                  <a:txBody>
                    <a:bodyPr/>
                    <a:lstStyle/>
                    <a:p>
                      <a:pPr algn="ctr" fontAlgn="b"/>
                      <a:r>
                        <a:rPr lang="en-US" sz="1600" b="0" i="0" u="none" strike="noStrike">
                          <a:solidFill>
                            <a:srgbClr val="000000"/>
                          </a:solidFill>
                          <a:effectLst/>
                          <a:latin typeface="+mn-lt"/>
                        </a:rPr>
                        <a:t>1,010</a:t>
                      </a:r>
                    </a:p>
                  </a:txBody>
                  <a:tcPr marL="9525" marR="9525" marT="9525" marB="0" anchor="b"/>
                </a:tc>
                <a:tc>
                  <a:txBody>
                    <a:bodyPr/>
                    <a:lstStyle/>
                    <a:p>
                      <a:pPr algn="ctr" fontAlgn="b"/>
                      <a:r>
                        <a:rPr lang="en-US" sz="1600" b="0" i="0" u="none" strike="noStrike">
                          <a:solidFill>
                            <a:srgbClr val="000000"/>
                          </a:solidFill>
                          <a:effectLst/>
                          <a:latin typeface="+mn-lt"/>
                        </a:rPr>
                        <a:t>310</a:t>
                      </a:r>
                    </a:p>
                  </a:txBody>
                  <a:tcPr marL="9525" marR="9525" marT="9525" marB="0" anchor="b"/>
                </a:tc>
                <a:tc>
                  <a:txBody>
                    <a:bodyPr/>
                    <a:lstStyle/>
                    <a:p>
                      <a:pPr algn="ctr" fontAlgn="b"/>
                      <a:r>
                        <a:rPr lang="en-US" sz="1600" b="0" i="0" u="none" strike="noStrike" dirty="0">
                          <a:solidFill>
                            <a:srgbClr val="000000"/>
                          </a:solidFill>
                          <a:effectLst/>
                          <a:latin typeface="+mn-lt"/>
                        </a:rPr>
                        <a:t>145</a:t>
                      </a:r>
                    </a:p>
                  </a:txBody>
                  <a:tcPr marL="9525" marR="9525" marT="9525" marB="0" anchor="b"/>
                </a:tc>
                <a:tc>
                  <a:txBody>
                    <a:bodyPr/>
                    <a:lstStyle/>
                    <a:p>
                      <a:pPr algn="ctr" fontAlgn="b"/>
                      <a:r>
                        <a:rPr lang="en-US" sz="1600" b="0" i="0" u="none" strike="noStrike" dirty="0">
                          <a:solidFill>
                            <a:srgbClr val="000000"/>
                          </a:solidFill>
                          <a:effectLst/>
                          <a:latin typeface="+mn-lt"/>
                        </a:rPr>
                        <a:t>4</a:t>
                      </a:r>
                    </a:p>
                  </a:txBody>
                  <a:tcPr marL="9525" marR="9525" marT="9525" marB="0" anchor="b"/>
                </a:tc>
                <a:extLst>
                  <a:ext uri="{0D108BD9-81ED-4DB2-BD59-A6C34878D82A}">
                    <a16:rowId xmlns:a16="http://schemas.microsoft.com/office/drawing/2014/main" val="10005"/>
                  </a:ext>
                </a:extLst>
              </a:tr>
              <a:tr h="366512">
                <a:tc vMerge="1">
                  <a:txBody>
                    <a:bodyPr/>
                    <a:lstStyle/>
                    <a:p>
                      <a:endParaRPr lang="en-US"/>
                    </a:p>
                  </a:txBody>
                  <a:tcPr/>
                </a:tc>
                <a:tc>
                  <a:txBody>
                    <a:bodyPr/>
                    <a:lstStyle/>
                    <a:p>
                      <a:pPr algn="ctr" fontAlgn="b"/>
                      <a:r>
                        <a:rPr lang="en-US" sz="1600" b="0" i="0" u="none" strike="noStrike" dirty="0">
                          <a:solidFill>
                            <a:srgbClr val="000000"/>
                          </a:solidFill>
                          <a:effectLst/>
                          <a:latin typeface="+mn-lt"/>
                        </a:rPr>
                        <a:t>(8,400, 12,000)</a:t>
                      </a:r>
                    </a:p>
                  </a:txBody>
                  <a:tcPr marL="9525" marR="9525" marT="9525" marB="0" anchor="b">
                    <a:lnB w="12700" cap="flat" cmpd="sng" algn="ctr">
                      <a:solidFill>
                        <a:schemeClr val="tx1"/>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mn-lt"/>
                        </a:rPr>
                        <a:t>(600, 1,400)</a:t>
                      </a:r>
                    </a:p>
                  </a:txBody>
                  <a:tcPr marL="9525" marR="9525" marT="9525" marB="0" anchor="b">
                    <a:lnB w="12700" cap="flat" cmpd="sng" algn="ctr">
                      <a:solidFill>
                        <a:schemeClr val="tx1"/>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mn-lt"/>
                        </a:rPr>
                        <a:t>(200, 430)</a:t>
                      </a:r>
                    </a:p>
                  </a:txBody>
                  <a:tcPr marL="9525" marR="9525" marT="9525" marB="0" anchor="b">
                    <a:lnB w="12700" cap="flat" cmpd="sng" algn="ctr">
                      <a:solidFill>
                        <a:schemeClr val="tx1"/>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mn-lt"/>
                        </a:rPr>
                        <a:t>(130, 160)</a:t>
                      </a:r>
                    </a:p>
                  </a:txBody>
                  <a:tcPr marL="9525" marR="9525" marT="9525" marB="0" anchor="b">
                    <a:lnB w="12700" cap="flat" cmpd="sng" algn="ctr">
                      <a:solidFill>
                        <a:schemeClr val="tx1"/>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mn-lt"/>
                        </a:rPr>
                        <a:t>(3, 4)</a:t>
                      </a:r>
                    </a:p>
                  </a:txBody>
                  <a:tcPr marL="9525" marR="9525" marT="9525" marB="0" anchor="b">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sp>
        <p:nvSpPr>
          <p:cNvPr id="12" name="Title 2"/>
          <p:cNvSpPr>
            <a:spLocks noGrp="1"/>
          </p:cNvSpPr>
          <p:nvPr>
            <p:ph type="title"/>
          </p:nvPr>
        </p:nvSpPr>
        <p:spPr>
          <a:xfrm>
            <a:off x="327548" y="365126"/>
            <a:ext cx="8502556" cy="1325563"/>
          </a:xfrm>
        </p:spPr>
        <p:txBody>
          <a:bodyPr>
            <a:normAutofit/>
          </a:bodyPr>
          <a:lstStyle/>
          <a:p>
            <a:r>
              <a:rPr lang="en-US" sz="3500" dirty="0"/>
              <a:t>Population Level Vaccine Impact on Clinical Outcomes</a:t>
            </a:r>
          </a:p>
        </p:txBody>
      </p:sp>
    </p:spTree>
    <p:extLst>
      <p:ext uri="{BB962C8B-B14F-4D97-AF65-F5344CB8AC3E}">
        <p14:creationId xmlns:p14="http://schemas.microsoft.com/office/powerpoint/2010/main" val="34703476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nvPr>
        </p:nvGraphicFramePr>
        <p:xfrm>
          <a:off x="297068" y="2233006"/>
          <a:ext cx="8502556" cy="2765712"/>
        </p:xfrm>
        <a:graphic>
          <a:graphicData uri="http://schemas.openxmlformats.org/drawingml/2006/table">
            <a:tbl>
              <a:tblPr firstRow="1" firstCol="1" bandRow="1">
                <a:tableStyleId>{2D5ABB26-0587-4C30-8999-92F81FD0307C}</a:tableStyleId>
              </a:tblPr>
              <a:tblGrid>
                <a:gridCol w="1215502">
                  <a:extLst>
                    <a:ext uri="{9D8B030D-6E8A-4147-A177-3AD203B41FA5}">
                      <a16:colId xmlns:a16="http://schemas.microsoft.com/office/drawing/2014/main" val="20000"/>
                    </a:ext>
                  </a:extLst>
                </a:gridCol>
                <a:gridCol w="1619250">
                  <a:extLst>
                    <a:ext uri="{9D8B030D-6E8A-4147-A177-3AD203B41FA5}">
                      <a16:colId xmlns:a16="http://schemas.microsoft.com/office/drawing/2014/main" val="20001"/>
                    </a:ext>
                  </a:extLst>
                </a:gridCol>
                <a:gridCol w="1416870">
                  <a:extLst>
                    <a:ext uri="{9D8B030D-6E8A-4147-A177-3AD203B41FA5}">
                      <a16:colId xmlns:a16="http://schemas.microsoft.com/office/drawing/2014/main" val="20002"/>
                    </a:ext>
                  </a:extLst>
                </a:gridCol>
                <a:gridCol w="1416978">
                  <a:extLst>
                    <a:ext uri="{9D8B030D-6E8A-4147-A177-3AD203B41FA5}">
                      <a16:colId xmlns:a16="http://schemas.microsoft.com/office/drawing/2014/main" val="20003"/>
                    </a:ext>
                  </a:extLst>
                </a:gridCol>
                <a:gridCol w="1511557">
                  <a:extLst>
                    <a:ext uri="{9D8B030D-6E8A-4147-A177-3AD203B41FA5}">
                      <a16:colId xmlns:a16="http://schemas.microsoft.com/office/drawing/2014/main" val="20004"/>
                    </a:ext>
                  </a:extLst>
                </a:gridCol>
                <a:gridCol w="1322399">
                  <a:extLst>
                    <a:ext uri="{9D8B030D-6E8A-4147-A177-3AD203B41FA5}">
                      <a16:colId xmlns:a16="http://schemas.microsoft.com/office/drawing/2014/main" val="20005"/>
                    </a:ext>
                  </a:extLst>
                </a:gridCol>
              </a:tblGrid>
              <a:tr h="1299664">
                <a:tc>
                  <a:txBody>
                    <a:bodyPr/>
                    <a:lstStyle/>
                    <a:p>
                      <a:pPr marL="0" marR="0">
                        <a:lnSpc>
                          <a:spcPct val="107000"/>
                        </a:lnSpc>
                        <a:spcBef>
                          <a:spcPts val="0"/>
                        </a:spcBef>
                        <a:spcAft>
                          <a:spcPts val="0"/>
                        </a:spcAft>
                      </a:pPr>
                      <a:r>
                        <a:rPr lang="en-US" sz="1600" b="1" dirty="0">
                          <a:effectLst/>
                          <a:latin typeface="+mn-lt"/>
                        </a:rPr>
                        <a:t>Vaccine strategy</a:t>
                      </a:r>
                      <a:endParaRPr lang="en-US" sz="1600" b="1" dirty="0">
                        <a:effectLst/>
                        <a:latin typeface="+mn-lt"/>
                        <a:ea typeface="Calibri" panose="020F0502020204030204" pitchFamily="34" charset="0"/>
                        <a:cs typeface="Times New Roman" panose="02020603050405020304" pitchFamily="18" charset="0"/>
                      </a:endParaRPr>
                    </a:p>
                  </a:txBody>
                  <a:tcPr marL="59179" marR="59179"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b="1" dirty="0">
                          <a:effectLst/>
                          <a:latin typeface="+mn-lt"/>
                        </a:rPr>
                        <a:t>Cases averted per 100,000 doses</a:t>
                      </a:r>
                      <a:endParaRPr lang="en-US" sz="1600" b="1" dirty="0">
                        <a:effectLst/>
                        <a:latin typeface="+mn-lt"/>
                        <a:ea typeface="Calibri" panose="020F0502020204030204" pitchFamily="34" charset="0"/>
                        <a:cs typeface="Times New Roman" panose="02020603050405020304" pitchFamily="18" charset="0"/>
                      </a:endParaRPr>
                    </a:p>
                  </a:txBody>
                  <a:tcPr marL="59179" marR="59179"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b="1" dirty="0">
                          <a:effectLst/>
                          <a:latin typeface="+mn-lt"/>
                        </a:rPr>
                        <a:t>Outpatient visits  averted per 100,000 doses</a:t>
                      </a:r>
                      <a:endParaRPr lang="en-US" sz="1600" b="1" dirty="0">
                        <a:effectLst/>
                        <a:latin typeface="+mn-lt"/>
                        <a:ea typeface="Calibri" panose="020F0502020204030204" pitchFamily="34" charset="0"/>
                        <a:cs typeface="Times New Roman" panose="02020603050405020304" pitchFamily="18" charset="0"/>
                      </a:endParaRPr>
                    </a:p>
                  </a:txBody>
                  <a:tcPr marL="59179" marR="59179"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b="1" dirty="0">
                          <a:effectLst/>
                          <a:latin typeface="+mn-lt"/>
                        </a:rPr>
                        <a:t>ED visits averted per 100,000 doses</a:t>
                      </a:r>
                      <a:endParaRPr lang="en-US" sz="1600" b="1" dirty="0">
                        <a:effectLst/>
                        <a:latin typeface="+mn-lt"/>
                        <a:ea typeface="Calibri" panose="020F0502020204030204" pitchFamily="34" charset="0"/>
                        <a:cs typeface="Times New Roman" panose="02020603050405020304" pitchFamily="18" charset="0"/>
                      </a:endParaRPr>
                    </a:p>
                  </a:txBody>
                  <a:tcPr marL="59179" marR="59179"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b="1" dirty="0">
                          <a:effectLst/>
                          <a:latin typeface="+mn-lt"/>
                        </a:rPr>
                        <a:t>Hospitalizations averted per 100,000 doses</a:t>
                      </a:r>
                      <a:endParaRPr lang="en-US" sz="1600" b="1" dirty="0">
                        <a:effectLst/>
                        <a:latin typeface="+mn-lt"/>
                        <a:ea typeface="Calibri" panose="020F0502020204030204" pitchFamily="34" charset="0"/>
                        <a:cs typeface="Times New Roman" panose="02020603050405020304" pitchFamily="18" charset="0"/>
                      </a:endParaRPr>
                    </a:p>
                  </a:txBody>
                  <a:tcPr marL="59179" marR="59179"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b="1" dirty="0">
                          <a:effectLst/>
                          <a:latin typeface="+mn-lt"/>
                        </a:rPr>
                        <a:t>Deaths averted per 100,000 doses</a:t>
                      </a:r>
                      <a:endParaRPr lang="en-US" sz="1600" b="1" dirty="0">
                        <a:effectLst/>
                        <a:latin typeface="+mn-lt"/>
                        <a:ea typeface="Calibri" panose="020F0502020204030204" pitchFamily="34" charset="0"/>
                        <a:cs typeface="Times New Roman" panose="02020603050405020304" pitchFamily="18" charset="0"/>
                      </a:endParaRPr>
                    </a:p>
                  </a:txBody>
                  <a:tcPr marL="59179" marR="59179"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66512">
                <a:tc rowSpan="2">
                  <a:txBody>
                    <a:bodyPr/>
                    <a:lstStyle/>
                    <a:p>
                      <a:pPr algn="ctr" fontAlgn="ctr"/>
                      <a:r>
                        <a:rPr lang="en-US" sz="1600" b="0" i="1" u="none" strike="noStrike" dirty="0">
                          <a:solidFill>
                            <a:srgbClr val="000000"/>
                          </a:solidFill>
                          <a:effectLst/>
                          <a:latin typeface="+mn-lt"/>
                        </a:rPr>
                        <a:t>Pediatric</a:t>
                      </a:r>
                      <a:endParaRPr lang="en-US" sz="1600" b="0" i="0" u="none" strike="noStrike" dirty="0">
                        <a:solidFill>
                          <a:srgbClr val="000000"/>
                        </a:solidFill>
                        <a:effectLst/>
                        <a:latin typeface="+mn-lt"/>
                      </a:endParaRPr>
                    </a:p>
                  </a:txBody>
                  <a:tcPr marL="9525" marR="9525" marT="9525" marB="0" anchor="ctr">
                    <a:lnT w="12700" cap="flat" cmpd="sng" algn="ctr">
                      <a:solidFill>
                        <a:schemeClr val="tx1"/>
                      </a:solidFill>
                      <a:prstDash val="solid"/>
                      <a:round/>
                      <a:headEnd type="none" w="med" len="med"/>
                      <a:tailEnd type="none" w="med" len="med"/>
                    </a:lnT>
                  </a:tcPr>
                </a:tc>
                <a:tc>
                  <a:txBody>
                    <a:bodyPr/>
                    <a:lstStyle/>
                    <a:p>
                      <a:pPr algn="ctr" fontAlgn="b"/>
                      <a:r>
                        <a:rPr lang="en-US" sz="1600" b="0" i="0" u="none" strike="noStrike" dirty="0">
                          <a:solidFill>
                            <a:srgbClr val="000000"/>
                          </a:solidFill>
                          <a:effectLst/>
                          <a:latin typeface="+mn-lt"/>
                        </a:rPr>
                        <a:t>178,000</a:t>
                      </a:r>
                    </a:p>
                  </a:txBody>
                  <a:tcPr marL="9525" marR="9525" marT="9525" marB="0" anchor="b">
                    <a:lnT w="12700" cap="flat" cmpd="sng" algn="ctr">
                      <a:solidFill>
                        <a:schemeClr val="tx1"/>
                      </a:solidFill>
                      <a:prstDash val="solid"/>
                      <a:round/>
                      <a:headEnd type="none" w="med" len="med"/>
                      <a:tailEnd type="none" w="med" len="med"/>
                    </a:lnT>
                  </a:tcPr>
                </a:tc>
                <a:tc>
                  <a:txBody>
                    <a:bodyPr/>
                    <a:lstStyle/>
                    <a:p>
                      <a:pPr algn="ctr" fontAlgn="b"/>
                      <a:r>
                        <a:rPr lang="en-US" sz="1600" b="0" i="0" u="none" strike="noStrike" dirty="0">
                          <a:solidFill>
                            <a:srgbClr val="000000"/>
                          </a:solidFill>
                          <a:effectLst/>
                          <a:latin typeface="+mn-lt"/>
                        </a:rPr>
                        <a:t>21,400</a:t>
                      </a:r>
                    </a:p>
                  </a:txBody>
                  <a:tcPr marL="9525" marR="9525" marT="9525" marB="0" anchor="b">
                    <a:lnT w="12700" cap="flat" cmpd="sng" algn="ctr">
                      <a:solidFill>
                        <a:schemeClr val="tx1"/>
                      </a:solidFill>
                      <a:prstDash val="solid"/>
                      <a:round/>
                      <a:headEnd type="none" w="med" len="med"/>
                      <a:tailEnd type="none" w="med" len="med"/>
                    </a:lnT>
                  </a:tcPr>
                </a:tc>
                <a:tc>
                  <a:txBody>
                    <a:bodyPr/>
                    <a:lstStyle/>
                    <a:p>
                      <a:pPr algn="ctr" fontAlgn="b"/>
                      <a:r>
                        <a:rPr lang="en-US" sz="1600" b="0" i="0" u="none" strike="noStrike" dirty="0">
                          <a:solidFill>
                            <a:srgbClr val="000000"/>
                          </a:solidFill>
                          <a:effectLst/>
                          <a:latin typeface="+mn-lt"/>
                        </a:rPr>
                        <a:t>3,940</a:t>
                      </a:r>
                    </a:p>
                  </a:txBody>
                  <a:tcPr marL="9525" marR="9525" marT="9525" marB="0" anchor="b">
                    <a:lnT w="12700" cap="flat" cmpd="sng" algn="ctr">
                      <a:solidFill>
                        <a:schemeClr val="tx1"/>
                      </a:solidFill>
                      <a:prstDash val="solid"/>
                      <a:round/>
                      <a:headEnd type="none" w="med" len="med"/>
                      <a:tailEnd type="none" w="med" len="med"/>
                    </a:lnT>
                  </a:tcPr>
                </a:tc>
                <a:tc>
                  <a:txBody>
                    <a:bodyPr/>
                    <a:lstStyle/>
                    <a:p>
                      <a:pPr algn="ctr" fontAlgn="b"/>
                      <a:r>
                        <a:rPr lang="en-US" sz="1600" b="0" i="0" u="none" strike="noStrike" dirty="0">
                          <a:solidFill>
                            <a:srgbClr val="000000"/>
                          </a:solidFill>
                          <a:effectLst/>
                          <a:latin typeface="+mn-lt"/>
                        </a:rPr>
                        <a:t>760</a:t>
                      </a:r>
                    </a:p>
                  </a:txBody>
                  <a:tcPr marL="9525" marR="9525" marT="9525" marB="0" anchor="b">
                    <a:lnT w="12700" cap="flat" cmpd="sng" algn="ctr">
                      <a:solidFill>
                        <a:schemeClr val="tx1"/>
                      </a:solidFill>
                      <a:prstDash val="solid"/>
                      <a:round/>
                      <a:headEnd type="none" w="med" len="med"/>
                      <a:tailEnd type="none" w="med" len="med"/>
                    </a:lnT>
                  </a:tcPr>
                </a:tc>
                <a:tc>
                  <a:txBody>
                    <a:bodyPr/>
                    <a:lstStyle/>
                    <a:p>
                      <a:pPr algn="ctr" fontAlgn="b"/>
                      <a:r>
                        <a:rPr lang="en-US" sz="1600" b="0" i="0" u="none" strike="noStrike" dirty="0">
                          <a:solidFill>
                            <a:srgbClr val="000000"/>
                          </a:solidFill>
                          <a:effectLst/>
                          <a:latin typeface="+mn-lt"/>
                        </a:rPr>
                        <a:t>7</a:t>
                      </a:r>
                    </a:p>
                  </a:txBody>
                  <a:tcPr marL="9525" marR="9525" marT="9525" marB="0" anchor="b">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590985196"/>
                  </a:ext>
                </a:extLst>
              </a:tr>
              <a:tr h="366512">
                <a:tc vMerge="1">
                  <a:txBody>
                    <a:bodyPr/>
                    <a:lstStyle/>
                    <a:p>
                      <a:endParaRPr lang="en-US"/>
                    </a:p>
                  </a:txBody>
                  <a:tcPr/>
                </a:tc>
                <a:tc>
                  <a:txBody>
                    <a:bodyPr/>
                    <a:lstStyle/>
                    <a:p>
                      <a:pPr algn="ctr" fontAlgn="b"/>
                      <a:r>
                        <a:rPr lang="en-US" sz="1600" b="0" i="0" u="none" strike="noStrike" dirty="0">
                          <a:solidFill>
                            <a:srgbClr val="000000"/>
                          </a:solidFill>
                          <a:effectLst/>
                          <a:latin typeface="+mn-lt"/>
                        </a:rPr>
                        <a:t>(119,400, 256,200)</a:t>
                      </a:r>
                    </a:p>
                  </a:txBody>
                  <a:tcPr marL="9525" marR="9525" marT="9525" marB="0" anchor="b"/>
                </a:tc>
                <a:tc>
                  <a:txBody>
                    <a:bodyPr/>
                    <a:lstStyle/>
                    <a:p>
                      <a:pPr algn="ctr" fontAlgn="b"/>
                      <a:r>
                        <a:rPr lang="en-US" sz="1600" b="0" i="0" u="none" strike="noStrike" dirty="0">
                          <a:solidFill>
                            <a:srgbClr val="000000"/>
                          </a:solidFill>
                          <a:effectLst/>
                          <a:latin typeface="+mn-lt"/>
                        </a:rPr>
                        <a:t>(13,000, 33,400)</a:t>
                      </a:r>
                    </a:p>
                  </a:txBody>
                  <a:tcPr marL="9525" marR="9525" marT="9525" marB="0" anchor="b"/>
                </a:tc>
                <a:tc>
                  <a:txBody>
                    <a:bodyPr/>
                    <a:lstStyle/>
                    <a:p>
                      <a:pPr algn="ctr" fontAlgn="b"/>
                      <a:r>
                        <a:rPr lang="en-US" sz="1600" b="0" i="0" u="none" strike="noStrike" dirty="0">
                          <a:solidFill>
                            <a:srgbClr val="000000"/>
                          </a:solidFill>
                          <a:effectLst/>
                          <a:latin typeface="+mn-lt"/>
                        </a:rPr>
                        <a:t>(2,450, 6,340)</a:t>
                      </a:r>
                    </a:p>
                  </a:txBody>
                  <a:tcPr marL="9525" marR="9525" marT="9525" marB="0" anchor="b"/>
                </a:tc>
                <a:tc>
                  <a:txBody>
                    <a:bodyPr/>
                    <a:lstStyle/>
                    <a:p>
                      <a:pPr algn="ctr" fontAlgn="b"/>
                      <a:r>
                        <a:rPr lang="en-US" sz="1600" b="0" i="0" u="none" strike="noStrike" dirty="0">
                          <a:solidFill>
                            <a:srgbClr val="000000"/>
                          </a:solidFill>
                          <a:effectLst/>
                          <a:latin typeface="+mn-lt"/>
                        </a:rPr>
                        <a:t>(530, 1,070)</a:t>
                      </a:r>
                    </a:p>
                  </a:txBody>
                  <a:tcPr marL="9525" marR="9525" marT="9525" marB="0" anchor="b"/>
                </a:tc>
                <a:tc>
                  <a:txBody>
                    <a:bodyPr/>
                    <a:lstStyle/>
                    <a:p>
                      <a:pPr algn="ctr" fontAlgn="b"/>
                      <a:r>
                        <a:rPr lang="en-US" sz="1600" b="0" i="0" u="none" strike="noStrike" dirty="0">
                          <a:solidFill>
                            <a:srgbClr val="000000"/>
                          </a:solidFill>
                          <a:effectLst/>
                          <a:latin typeface="+mn-lt"/>
                        </a:rPr>
                        <a:t>(5, 11)</a:t>
                      </a:r>
                    </a:p>
                  </a:txBody>
                  <a:tcPr marL="9525" marR="9525" marT="9525" marB="0" anchor="b"/>
                </a:tc>
                <a:extLst>
                  <a:ext uri="{0D108BD9-81ED-4DB2-BD59-A6C34878D82A}">
                    <a16:rowId xmlns:a16="http://schemas.microsoft.com/office/drawing/2014/main" val="1430095710"/>
                  </a:ext>
                </a:extLst>
              </a:tr>
              <a:tr h="366512">
                <a:tc rowSpan="2">
                  <a:txBody>
                    <a:bodyPr/>
                    <a:lstStyle/>
                    <a:p>
                      <a:pPr algn="ctr" fontAlgn="ctr"/>
                      <a:r>
                        <a:rPr lang="en-US" sz="1600" b="0" i="1" u="none" strike="noStrike" dirty="0">
                          <a:solidFill>
                            <a:srgbClr val="000000"/>
                          </a:solidFill>
                          <a:effectLst/>
                          <a:latin typeface="+mn-lt"/>
                        </a:rPr>
                        <a:t>Elderly</a:t>
                      </a:r>
                      <a:endParaRPr lang="en-US" sz="1600" b="0" i="0" u="none" strike="noStrike" dirty="0">
                        <a:solidFill>
                          <a:srgbClr val="000000"/>
                        </a:solidFill>
                        <a:effectLst/>
                        <a:latin typeface="+mn-lt"/>
                      </a:endParaRPr>
                    </a:p>
                  </a:txBody>
                  <a:tcPr marL="9525" marR="9525" marT="9525" marB="0" anchor="ctr">
                    <a:lnB w="12700" cap="flat" cmpd="sng" algn="ctr">
                      <a:solidFill>
                        <a:schemeClr val="tx1"/>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mn-lt"/>
                        </a:rPr>
                        <a:t>9,900</a:t>
                      </a:r>
                    </a:p>
                  </a:txBody>
                  <a:tcPr marL="9525" marR="9525" marT="9525" marB="0" anchor="b"/>
                </a:tc>
                <a:tc>
                  <a:txBody>
                    <a:bodyPr/>
                    <a:lstStyle/>
                    <a:p>
                      <a:pPr algn="ctr" fontAlgn="b"/>
                      <a:r>
                        <a:rPr lang="en-US" sz="1600" b="0" i="0" u="none" strike="noStrike">
                          <a:solidFill>
                            <a:srgbClr val="000000"/>
                          </a:solidFill>
                          <a:effectLst/>
                          <a:latin typeface="+mn-lt"/>
                        </a:rPr>
                        <a:t>1,010</a:t>
                      </a:r>
                    </a:p>
                  </a:txBody>
                  <a:tcPr marL="9525" marR="9525" marT="9525" marB="0" anchor="b"/>
                </a:tc>
                <a:tc>
                  <a:txBody>
                    <a:bodyPr/>
                    <a:lstStyle/>
                    <a:p>
                      <a:pPr algn="ctr" fontAlgn="b"/>
                      <a:r>
                        <a:rPr lang="en-US" sz="1600" b="0" i="0" u="none" strike="noStrike">
                          <a:solidFill>
                            <a:srgbClr val="000000"/>
                          </a:solidFill>
                          <a:effectLst/>
                          <a:latin typeface="+mn-lt"/>
                        </a:rPr>
                        <a:t>310</a:t>
                      </a:r>
                    </a:p>
                  </a:txBody>
                  <a:tcPr marL="9525" marR="9525" marT="9525" marB="0" anchor="b"/>
                </a:tc>
                <a:tc>
                  <a:txBody>
                    <a:bodyPr/>
                    <a:lstStyle/>
                    <a:p>
                      <a:pPr algn="ctr" fontAlgn="b"/>
                      <a:r>
                        <a:rPr lang="en-US" sz="1600" b="0" i="0" u="none" strike="noStrike" dirty="0">
                          <a:solidFill>
                            <a:srgbClr val="000000"/>
                          </a:solidFill>
                          <a:effectLst/>
                          <a:latin typeface="+mn-lt"/>
                        </a:rPr>
                        <a:t>145</a:t>
                      </a:r>
                    </a:p>
                  </a:txBody>
                  <a:tcPr marL="9525" marR="9525" marT="9525" marB="0" anchor="b"/>
                </a:tc>
                <a:tc>
                  <a:txBody>
                    <a:bodyPr/>
                    <a:lstStyle/>
                    <a:p>
                      <a:pPr algn="ctr" fontAlgn="b"/>
                      <a:r>
                        <a:rPr lang="en-US" sz="1600" b="0" i="0" u="none" strike="noStrike" dirty="0">
                          <a:solidFill>
                            <a:srgbClr val="000000"/>
                          </a:solidFill>
                          <a:effectLst/>
                          <a:latin typeface="+mn-lt"/>
                        </a:rPr>
                        <a:t>4</a:t>
                      </a:r>
                    </a:p>
                  </a:txBody>
                  <a:tcPr marL="9525" marR="9525" marT="9525" marB="0" anchor="b"/>
                </a:tc>
                <a:extLst>
                  <a:ext uri="{0D108BD9-81ED-4DB2-BD59-A6C34878D82A}">
                    <a16:rowId xmlns:a16="http://schemas.microsoft.com/office/drawing/2014/main" val="10005"/>
                  </a:ext>
                </a:extLst>
              </a:tr>
              <a:tr h="366512">
                <a:tc vMerge="1">
                  <a:txBody>
                    <a:bodyPr/>
                    <a:lstStyle/>
                    <a:p>
                      <a:endParaRPr lang="en-US"/>
                    </a:p>
                  </a:txBody>
                  <a:tcPr/>
                </a:tc>
                <a:tc>
                  <a:txBody>
                    <a:bodyPr/>
                    <a:lstStyle/>
                    <a:p>
                      <a:pPr algn="ctr" fontAlgn="b"/>
                      <a:r>
                        <a:rPr lang="en-US" sz="1600" b="0" i="0" u="none" strike="noStrike" dirty="0">
                          <a:solidFill>
                            <a:srgbClr val="000000"/>
                          </a:solidFill>
                          <a:effectLst/>
                          <a:latin typeface="+mn-lt"/>
                        </a:rPr>
                        <a:t>(8,400, 12,000)</a:t>
                      </a:r>
                    </a:p>
                  </a:txBody>
                  <a:tcPr marL="9525" marR="9525" marT="9525" marB="0" anchor="b">
                    <a:lnB w="12700" cap="flat" cmpd="sng" algn="ctr">
                      <a:solidFill>
                        <a:schemeClr val="tx1"/>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mn-lt"/>
                        </a:rPr>
                        <a:t>(600, 1,400)</a:t>
                      </a:r>
                    </a:p>
                  </a:txBody>
                  <a:tcPr marL="9525" marR="9525" marT="9525" marB="0" anchor="b">
                    <a:lnB w="12700" cap="flat" cmpd="sng" algn="ctr">
                      <a:solidFill>
                        <a:schemeClr val="tx1"/>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mn-lt"/>
                        </a:rPr>
                        <a:t>(200, 430)</a:t>
                      </a:r>
                    </a:p>
                  </a:txBody>
                  <a:tcPr marL="9525" marR="9525" marT="9525" marB="0" anchor="b">
                    <a:lnB w="12700" cap="flat" cmpd="sng" algn="ctr">
                      <a:solidFill>
                        <a:schemeClr val="tx1"/>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mn-lt"/>
                        </a:rPr>
                        <a:t>(130, 160)</a:t>
                      </a:r>
                    </a:p>
                  </a:txBody>
                  <a:tcPr marL="9525" marR="9525" marT="9525" marB="0" anchor="b">
                    <a:lnB w="12700" cap="flat" cmpd="sng" algn="ctr">
                      <a:solidFill>
                        <a:schemeClr val="tx1"/>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mn-lt"/>
                        </a:rPr>
                        <a:t>(3, 4)</a:t>
                      </a:r>
                    </a:p>
                  </a:txBody>
                  <a:tcPr marL="9525" marR="9525" marT="9525" marB="0" anchor="b">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sp>
        <p:nvSpPr>
          <p:cNvPr id="5" name="Rectangle 4"/>
          <p:cNvSpPr/>
          <p:nvPr/>
        </p:nvSpPr>
        <p:spPr>
          <a:xfrm>
            <a:off x="1711889" y="4381949"/>
            <a:ext cx="4028134" cy="27068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893343" y="5235492"/>
            <a:ext cx="887105" cy="461665"/>
          </a:xfrm>
          <a:prstGeom prst="rect">
            <a:avLst/>
          </a:prstGeom>
          <a:noFill/>
        </p:spPr>
        <p:txBody>
          <a:bodyPr wrap="square" rtlCol="0">
            <a:spAutoFit/>
          </a:bodyPr>
          <a:lstStyle/>
          <a:p>
            <a:r>
              <a:rPr lang="en-US" sz="2400" dirty="0"/>
              <a:t>≈18x</a:t>
            </a:r>
          </a:p>
        </p:txBody>
      </p:sp>
      <p:sp>
        <p:nvSpPr>
          <p:cNvPr id="7" name="TextBox 6"/>
          <p:cNvSpPr txBox="1"/>
          <p:nvPr/>
        </p:nvSpPr>
        <p:spPr>
          <a:xfrm>
            <a:off x="3424167" y="5216441"/>
            <a:ext cx="887105" cy="461665"/>
          </a:xfrm>
          <a:prstGeom prst="rect">
            <a:avLst/>
          </a:prstGeom>
          <a:noFill/>
        </p:spPr>
        <p:txBody>
          <a:bodyPr wrap="square" rtlCol="0">
            <a:spAutoFit/>
          </a:bodyPr>
          <a:lstStyle/>
          <a:p>
            <a:r>
              <a:rPr lang="en-US" sz="2400" dirty="0"/>
              <a:t>≈21x</a:t>
            </a:r>
          </a:p>
        </p:txBody>
      </p:sp>
      <p:sp>
        <p:nvSpPr>
          <p:cNvPr id="8" name="TextBox 7"/>
          <p:cNvSpPr txBox="1"/>
          <p:nvPr/>
        </p:nvSpPr>
        <p:spPr>
          <a:xfrm>
            <a:off x="4852917" y="5216441"/>
            <a:ext cx="887105" cy="461665"/>
          </a:xfrm>
          <a:prstGeom prst="rect">
            <a:avLst/>
          </a:prstGeom>
          <a:noFill/>
        </p:spPr>
        <p:txBody>
          <a:bodyPr wrap="square" rtlCol="0">
            <a:spAutoFit/>
          </a:bodyPr>
          <a:lstStyle/>
          <a:p>
            <a:r>
              <a:rPr lang="en-US" sz="2400" dirty="0"/>
              <a:t>≈13x</a:t>
            </a:r>
          </a:p>
        </p:txBody>
      </p:sp>
      <p:sp>
        <p:nvSpPr>
          <p:cNvPr id="12" name="Title 2"/>
          <p:cNvSpPr>
            <a:spLocks noGrp="1"/>
          </p:cNvSpPr>
          <p:nvPr>
            <p:ph type="title"/>
          </p:nvPr>
        </p:nvSpPr>
        <p:spPr>
          <a:xfrm>
            <a:off x="327548" y="365126"/>
            <a:ext cx="8502556" cy="1325563"/>
          </a:xfrm>
        </p:spPr>
        <p:txBody>
          <a:bodyPr>
            <a:normAutofit/>
          </a:bodyPr>
          <a:lstStyle/>
          <a:p>
            <a:r>
              <a:rPr lang="en-US" sz="3500" dirty="0"/>
              <a:t>Population Level Vaccine Impact on Clinical Outcomes</a:t>
            </a:r>
          </a:p>
        </p:txBody>
      </p:sp>
      <p:sp>
        <p:nvSpPr>
          <p:cNvPr id="11" name="Rectangle 10">
            <a:extLst>
              <a:ext uri="{FF2B5EF4-FFF2-40B4-BE49-F238E27FC236}">
                <a16:creationId xmlns:a16="http://schemas.microsoft.com/office/drawing/2014/main" id="{ABD332C7-32FD-4AD7-B8EF-AE7B0D286753}"/>
              </a:ext>
            </a:extLst>
          </p:cNvPr>
          <p:cNvSpPr/>
          <p:nvPr/>
        </p:nvSpPr>
        <p:spPr>
          <a:xfrm>
            <a:off x="1696649" y="3635189"/>
            <a:ext cx="4028134" cy="27068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870758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nvPr>
        </p:nvGraphicFramePr>
        <p:xfrm>
          <a:off x="297068" y="2233006"/>
          <a:ext cx="8502556" cy="2765712"/>
        </p:xfrm>
        <a:graphic>
          <a:graphicData uri="http://schemas.openxmlformats.org/drawingml/2006/table">
            <a:tbl>
              <a:tblPr firstRow="1" firstCol="1" bandRow="1">
                <a:tableStyleId>{2D5ABB26-0587-4C30-8999-92F81FD0307C}</a:tableStyleId>
              </a:tblPr>
              <a:tblGrid>
                <a:gridCol w="1215502">
                  <a:extLst>
                    <a:ext uri="{9D8B030D-6E8A-4147-A177-3AD203B41FA5}">
                      <a16:colId xmlns:a16="http://schemas.microsoft.com/office/drawing/2014/main" val="20000"/>
                    </a:ext>
                  </a:extLst>
                </a:gridCol>
                <a:gridCol w="1619250">
                  <a:extLst>
                    <a:ext uri="{9D8B030D-6E8A-4147-A177-3AD203B41FA5}">
                      <a16:colId xmlns:a16="http://schemas.microsoft.com/office/drawing/2014/main" val="20001"/>
                    </a:ext>
                  </a:extLst>
                </a:gridCol>
                <a:gridCol w="1416870">
                  <a:extLst>
                    <a:ext uri="{9D8B030D-6E8A-4147-A177-3AD203B41FA5}">
                      <a16:colId xmlns:a16="http://schemas.microsoft.com/office/drawing/2014/main" val="20002"/>
                    </a:ext>
                  </a:extLst>
                </a:gridCol>
                <a:gridCol w="1416978">
                  <a:extLst>
                    <a:ext uri="{9D8B030D-6E8A-4147-A177-3AD203B41FA5}">
                      <a16:colId xmlns:a16="http://schemas.microsoft.com/office/drawing/2014/main" val="20003"/>
                    </a:ext>
                  </a:extLst>
                </a:gridCol>
                <a:gridCol w="1511557">
                  <a:extLst>
                    <a:ext uri="{9D8B030D-6E8A-4147-A177-3AD203B41FA5}">
                      <a16:colId xmlns:a16="http://schemas.microsoft.com/office/drawing/2014/main" val="20004"/>
                    </a:ext>
                  </a:extLst>
                </a:gridCol>
                <a:gridCol w="1322399">
                  <a:extLst>
                    <a:ext uri="{9D8B030D-6E8A-4147-A177-3AD203B41FA5}">
                      <a16:colId xmlns:a16="http://schemas.microsoft.com/office/drawing/2014/main" val="20005"/>
                    </a:ext>
                  </a:extLst>
                </a:gridCol>
              </a:tblGrid>
              <a:tr h="1299664">
                <a:tc>
                  <a:txBody>
                    <a:bodyPr/>
                    <a:lstStyle/>
                    <a:p>
                      <a:pPr marL="0" marR="0">
                        <a:lnSpc>
                          <a:spcPct val="107000"/>
                        </a:lnSpc>
                        <a:spcBef>
                          <a:spcPts val="0"/>
                        </a:spcBef>
                        <a:spcAft>
                          <a:spcPts val="0"/>
                        </a:spcAft>
                      </a:pPr>
                      <a:r>
                        <a:rPr lang="en-US" sz="1600" b="1" dirty="0">
                          <a:effectLst/>
                          <a:latin typeface="+mn-lt"/>
                        </a:rPr>
                        <a:t>Vaccine strategy</a:t>
                      </a:r>
                      <a:endParaRPr lang="en-US" sz="1600" b="1" dirty="0">
                        <a:effectLst/>
                        <a:latin typeface="+mn-lt"/>
                        <a:ea typeface="Calibri" panose="020F0502020204030204" pitchFamily="34" charset="0"/>
                        <a:cs typeface="Times New Roman" panose="02020603050405020304" pitchFamily="18" charset="0"/>
                      </a:endParaRPr>
                    </a:p>
                  </a:txBody>
                  <a:tcPr marL="59179" marR="59179"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b="1" dirty="0">
                          <a:effectLst/>
                          <a:latin typeface="+mn-lt"/>
                        </a:rPr>
                        <a:t>Cases averted per 100,000 doses</a:t>
                      </a:r>
                      <a:endParaRPr lang="en-US" sz="1600" b="1" dirty="0">
                        <a:effectLst/>
                        <a:latin typeface="+mn-lt"/>
                        <a:ea typeface="Calibri" panose="020F0502020204030204" pitchFamily="34" charset="0"/>
                        <a:cs typeface="Times New Roman" panose="02020603050405020304" pitchFamily="18" charset="0"/>
                      </a:endParaRPr>
                    </a:p>
                  </a:txBody>
                  <a:tcPr marL="59179" marR="59179"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b="1" dirty="0">
                          <a:effectLst/>
                          <a:latin typeface="+mn-lt"/>
                        </a:rPr>
                        <a:t>Outpatient visits  averted per 100,000 doses</a:t>
                      </a:r>
                      <a:endParaRPr lang="en-US" sz="1600" b="1" dirty="0">
                        <a:effectLst/>
                        <a:latin typeface="+mn-lt"/>
                        <a:ea typeface="Calibri" panose="020F0502020204030204" pitchFamily="34" charset="0"/>
                        <a:cs typeface="Times New Roman" panose="02020603050405020304" pitchFamily="18" charset="0"/>
                      </a:endParaRPr>
                    </a:p>
                  </a:txBody>
                  <a:tcPr marL="59179" marR="59179"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b="1" dirty="0">
                          <a:effectLst/>
                          <a:latin typeface="+mn-lt"/>
                        </a:rPr>
                        <a:t>ED visits averted per 100,000 doses</a:t>
                      </a:r>
                      <a:endParaRPr lang="en-US" sz="1600" b="1" dirty="0">
                        <a:effectLst/>
                        <a:latin typeface="+mn-lt"/>
                        <a:ea typeface="Calibri" panose="020F0502020204030204" pitchFamily="34" charset="0"/>
                        <a:cs typeface="Times New Roman" panose="02020603050405020304" pitchFamily="18" charset="0"/>
                      </a:endParaRPr>
                    </a:p>
                  </a:txBody>
                  <a:tcPr marL="59179" marR="59179"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b="1" dirty="0">
                          <a:effectLst/>
                          <a:latin typeface="+mn-lt"/>
                        </a:rPr>
                        <a:t>Hospitalizations averted per 100,000 doses</a:t>
                      </a:r>
                      <a:endParaRPr lang="en-US" sz="1600" b="1" dirty="0">
                        <a:effectLst/>
                        <a:latin typeface="+mn-lt"/>
                        <a:ea typeface="Calibri" panose="020F0502020204030204" pitchFamily="34" charset="0"/>
                        <a:cs typeface="Times New Roman" panose="02020603050405020304" pitchFamily="18" charset="0"/>
                      </a:endParaRPr>
                    </a:p>
                  </a:txBody>
                  <a:tcPr marL="59179" marR="59179"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b="1" dirty="0">
                          <a:effectLst/>
                          <a:latin typeface="+mn-lt"/>
                        </a:rPr>
                        <a:t>Deaths averted per 100,000 doses</a:t>
                      </a:r>
                      <a:endParaRPr lang="en-US" sz="1600" b="1" dirty="0">
                        <a:effectLst/>
                        <a:latin typeface="+mn-lt"/>
                        <a:ea typeface="Calibri" panose="020F0502020204030204" pitchFamily="34" charset="0"/>
                        <a:cs typeface="Times New Roman" panose="02020603050405020304" pitchFamily="18" charset="0"/>
                      </a:endParaRPr>
                    </a:p>
                  </a:txBody>
                  <a:tcPr marL="59179" marR="59179"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66512">
                <a:tc rowSpan="2">
                  <a:txBody>
                    <a:bodyPr/>
                    <a:lstStyle/>
                    <a:p>
                      <a:pPr algn="ctr" fontAlgn="ctr"/>
                      <a:r>
                        <a:rPr lang="en-US" sz="1600" b="0" i="1" u="none" strike="noStrike" dirty="0">
                          <a:solidFill>
                            <a:srgbClr val="000000"/>
                          </a:solidFill>
                          <a:effectLst/>
                          <a:latin typeface="+mn-lt"/>
                        </a:rPr>
                        <a:t>Pediatric</a:t>
                      </a:r>
                      <a:endParaRPr lang="en-US" sz="1600" b="0" i="0" u="none" strike="noStrike" dirty="0">
                        <a:solidFill>
                          <a:srgbClr val="000000"/>
                        </a:solidFill>
                        <a:effectLst/>
                        <a:latin typeface="+mn-lt"/>
                      </a:endParaRPr>
                    </a:p>
                  </a:txBody>
                  <a:tcPr marL="9525" marR="9525" marT="9525" marB="0" anchor="ctr">
                    <a:lnT w="12700" cap="flat" cmpd="sng" algn="ctr">
                      <a:solidFill>
                        <a:schemeClr val="tx1"/>
                      </a:solidFill>
                      <a:prstDash val="solid"/>
                      <a:round/>
                      <a:headEnd type="none" w="med" len="med"/>
                      <a:tailEnd type="none" w="med" len="med"/>
                    </a:lnT>
                  </a:tcPr>
                </a:tc>
                <a:tc>
                  <a:txBody>
                    <a:bodyPr/>
                    <a:lstStyle/>
                    <a:p>
                      <a:pPr algn="ctr" fontAlgn="b"/>
                      <a:r>
                        <a:rPr lang="en-US" sz="1600" b="0" i="0" u="none" strike="noStrike" dirty="0">
                          <a:solidFill>
                            <a:srgbClr val="000000"/>
                          </a:solidFill>
                          <a:effectLst/>
                          <a:latin typeface="+mn-lt"/>
                        </a:rPr>
                        <a:t>178,000</a:t>
                      </a:r>
                    </a:p>
                  </a:txBody>
                  <a:tcPr marL="9525" marR="9525" marT="9525" marB="0" anchor="b">
                    <a:lnT w="12700" cap="flat" cmpd="sng" algn="ctr">
                      <a:solidFill>
                        <a:schemeClr val="tx1"/>
                      </a:solidFill>
                      <a:prstDash val="solid"/>
                      <a:round/>
                      <a:headEnd type="none" w="med" len="med"/>
                      <a:tailEnd type="none" w="med" len="med"/>
                    </a:lnT>
                  </a:tcPr>
                </a:tc>
                <a:tc>
                  <a:txBody>
                    <a:bodyPr/>
                    <a:lstStyle/>
                    <a:p>
                      <a:pPr algn="ctr" fontAlgn="b"/>
                      <a:r>
                        <a:rPr lang="en-US" sz="1600" b="0" i="0" u="none" strike="noStrike" dirty="0">
                          <a:solidFill>
                            <a:srgbClr val="000000"/>
                          </a:solidFill>
                          <a:effectLst/>
                          <a:latin typeface="+mn-lt"/>
                        </a:rPr>
                        <a:t>21,400</a:t>
                      </a:r>
                    </a:p>
                  </a:txBody>
                  <a:tcPr marL="9525" marR="9525" marT="9525" marB="0" anchor="b">
                    <a:lnT w="12700" cap="flat" cmpd="sng" algn="ctr">
                      <a:solidFill>
                        <a:schemeClr val="tx1"/>
                      </a:solidFill>
                      <a:prstDash val="solid"/>
                      <a:round/>
                      <a:headEnd type="none" w="med" len="med"/>
                      <a:tailEnd type="none" w="med" len="med"/>
                    </a:lnT>
                  </a:tcPr>
                </a:tc>
                <a:tc>
                  <a:txBody>
                    <a:bodyPr/>
                    <a:lstStyle/>
                    <a:p>
                      <a:pPr algn="ctr" fontAlgn="b"/>
                      <a:r>
                        <a:rPr lang="en-US" sz="1600" b="0" i="0" u="none" strike="noStrike" dirty="0">
                          <a:solidFill>
                            <a:srgbClr val="000000"/>
                          </a:solidFill>
                          <a:effectLst/>
                          <a:latin typeface="+mn-lt"/>
                        </a:rPr>
                        <a:t>3,940</a:t>
                      </a:r>
                    </a:p>
                  </a:txBody>
                  <a:tcPr marL="9525" marR="9525" marT="9525" marB="0" anchor="b">
                    <a:lnT w="12700" cap="flat" cmpd="sng" algn="ctr">
                      <a:solidFill>
                        <a:schemeClr val="tx1"/>
                      </a:solidFill>
                      <a:prstDash val="solid"/>
                      <a:round/>
                      <a:headEnd type="none" w="med" len="med"/>
                      <a:tailEnd type="none" w="med" len="med"/>
                    </a:lnT>
                  </a:tcPr>
                </a:tc>
                <a:tc>
                  <a:txBody>
                    <a:bodyPr/>
                    <a:lstStyle/>
                    <a:p>
                      <a:pPr algn="ctr" fontAlgn="b"/>
                      <a:r>
                        <a:rPr lang="en-US" sz="1600" b="0" i="0" u="none" strike="noStrike" dirty="0">
                          <a:solidFill>
                            <a:srgbClr val="000000"/>
                          </a:solidFill>
                          <a:effectLst/>
                          <a:latin typeface="+mn-lt"/>
                        </a:rPr>
                        <a:t>760</a:t>
                      </a:r>
                    </a:p>
                  </a:txBody>
                  <a:tcPr marL="9525" marR="9525" marT="9525" marB="0" anchor="b">
                    <a:lnT w="12700" cap="flat" cmpd="sng" algn="ctr">
                      <a:solidFill>
                        <a:schemeClr val="tx1"/>
                      </a:solidFill>
                      <a:prstDash val="solid"/>
                      <a:round/>
                      <a:headEnd type="none" w="med" len="med"/>
                      <a:tailEnd type="none" w="med" len="med"/>
                    </a:lnT>
                  </a:tcPr>
                </a:tc>
                <a:tc>
                  <a:txBody>
                    <a:bodyPr/>
                    <a:lstStyle/>
                    <a:p>
                      <a:pPr algn="ctr" fontAlgn="b"/>
                      <a:r>
                        <a:rPr lang="en-US" sz="1600" b="0" i="0" u="none" strike="noStrike" dirty="0">
                          <a:solidFill>
                            <a:srgbClr val="000000"/>
                          </a:solidFill>
                          <a:effectLst/>
                          <a:latin typeface="+mn-lt"/>
                        </a:rPr>
                        <a:t>7</a:t>
                      </a:r>
                    </a:p>
                  </a:txBody>
                  <a:tcPr marL="9525" marR="9525" marT="9525" marB="0" anchor="b">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590985196"/>
                  </a:ext>
                </a:extLst>
              </a:tr>
              <a:tr h="366512">
                <a:tc vMerge="1">
                  <a:txBody>
                    <a:bodyPr/>
                    <a:lstStyle/>
                    <a:p>
                      <a:endParaRPr lang="en-US"/>
                    </a:p>
                  </a:txBody>
                  <a:tcPr/>
                </a:tc>
                <a:tc>
                  <a:txBody>
                    <a:bodyPr/>
                    <a:lstStyle/>
                    <a:p>
                      <a:pPr algn="ctr" fontAlgn="b"/>
                      <a:r>
                        <a:rPr lang="en-US" sz="1600" b="0" i="0" u="none" strike="noStrike" dirty="0">
                          <a:solidFill>
                            <a:srgbClr val="000000"/>
                          </a:solidFill>
                          <a:effectLst/>
                          <a:latin typeface="+mn-lt"/>
                        </a:rPr>
                        <a:t>(119,400, 256,200)</a:t>
                      </a:r>
                    </a:p>
                  </a:txBody>
                  <a:tcPr marL="9525" marR="9525" marT="9525" marB="0" anchor="b"/>
                </a:tc>
                <a:tc>
                  <a:txBody>
                    <a:bodyPr/>
                    <a:lstStyle/>
                    <a:p>
                      <a:pPr algn="ctr" fontAlgn="b"/>
                      <a:r>
                        <a:rPr lang="en-US" sz="1600" b="0" i="0" u="none" strike="noStrike" dirty="0">
                          <a:solidFill>
                            <a:srgbClr val="000000"/>
                          </a:solidFill>
                          <a:effectLst/>
                          <a:latin typeface="+mn-lt"/>
                        </a:rPr>
                        <a:t>(13,000, 33,400)</a:t>
                      </a:r>
                    </a:p>
                  </a:txBody>
                  <a:tcPr marL="9525" marR="9525" marT="9525" marB="0" anchor="b"/>
                </a:tc>
                <a:tc>
                  <a:txBody>
                    <a:bodyPr/>
                    <a:lstStyle/>
                    <a:p>
                      <a:pPr algn="ctr" fontAlgn="b"/>
                      <a:r>
                        <a:rPr lang="en-US" sz="1600" b="0" i="0" u="none" strike="noStrike" dirty="0">
                          <a:solidFill>
                            <a:srgbClr val="000000"/>
                          </a:solidFill>
                          <a:effectLst/>
                          <a:latin typeface="+mn-lt"/>
                        </a:rPr>
                        <a:t>(2,450, 6,340)</a:t>
                      </a:r>
                    </a:p>
                  </a:txBody>
                  <a:tcPr marL="9525" marR="9525" marT="9525" marB="0" anchor="b"/>
                </a:tc>
                <a:tc>
                  <a:txBody>
                    <a:bodyPr/>
                    <a:lstStyle/>
                    <a:p>
                      <a:pPr algn="ctr" fontAlgn="b"/>
                      <a:r>
                        <a:rPr lang="en-US" sz="1600" b="0" i="0" u="none" strike="noStrike" dirty="0">
                          <a:solidFill>
                            <a:srgbClr val="000000"/>
                          </a:solidFill>
                          <a:effectLst/>
                          <a:latin typeface="+mn-lt"/>
                        </a:rPr>
                        <a:t>(530, 1,070)</a:t>
                      </a:r>
                    </a:p>
                  </a:txBody>
                  <a:tcPr marL="9525" marR="9525" marT="9525" marB="0" anchor="b"/>
                </a:tc>
                <a:tc>
                  <a:txBody>
                    <a:bodyPr/>
                    <a:lstStyle/>
                    <a:p>
                      <a:pPr algn="ctr" fontAlgn="b"/>
                      <a:r>
                        <a:rPr lang="en-US" sz="1600" b="0" i="0" u="none" strike="noStrike" dirty="0">
                          <a:solidFill>
                            <a:srgbClr val="000000"/>
                          </a:solidFill>
                          <a:effectLst/>
                          <a:latin typeface="+mn-lt"/>
                        </a:rPr>
                        <a:t>(5, 11)</a:t>
                      </a:r>
                    </a:p>
                  </a:txBody>
                  <a:tcPr marL="9525" marR="9525" marT="9525" marB="0" anchor="b"/>
                </a:tc>
                <a:extLst>
                  <a:ext uri="{0D108BD9-81ED-4DB2-BD59-A6C34878D82A}">
                    <a16:rowId xmlns:a16="http://schemas.microsoft.com/office/drawing/2014/main" val="1430095710"/>
                  </a:ext>
                </a:extLst>
              </a:tr>
              <a:tr h="366512">
                <a:tc rowSpan="2">
                  <a:txBody>
                    <a:bodyPr/>
                    <a:lstStyle/>
                    <a:p>
                      <a:pPr algn="ctr" fontAlgn="ctr"/>
                      <a:r>
                        <a:rPr lang="en-US" sz="1600" b="0" i="1" u="none" strike="noStrike" dirty="0">
                          <a:solidFill>
                            <a:srgbClr val="000000"/>
                          </a:solidFill>
                          <a:effectLst/>
                          <a:latin typeface="+mn-lt"/>
                        </a:rPr>
                        <a:t>Elderly</a:t>
                      </a:r>
                      <a:endParaRPr lang="en-US" sz="1600" b="0" i="0" u="none" strike="noStrike" dirty="0">
                        <a:solidFill>
                          <a:srgbClr val="000000"/>
                        </a:solidFill>
                        <a:effectLst/>
                        <a:latin typeface="+mn-lt"/>
                      </a:endParaRPr>
                    </a:p>
                  </a:txBody>
                  <a:tcPr marL="9525" marR="9525" marT="9525" marB="0" anchor="ctr">
                    <a:lnB w="12700" cap="flat" cmpd="sng" algn="ctr">
                      <a:solidFill>
                        <a:schemeClr val="tx1"/>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mn-lt"/>
                        </a:rPr>
                        <a:t>9,900</a:t>
                      </a:r>
                    </a:p>
                  </a:txBody>
                  <a:tcPr marL="9525" marR="9525" marT="9525" marB="0" anchor="b"/>
                </a:tc>
                <a:tc>
                  <a:txBody>
                    <a:bodyPr/>
                    <a:lstStyle/>
                    <a:p>
                      <a:pPr algn="ctr" fontAlgn="b"/>
                      <a:r>
                        <a:rPr lang="en-US" sz="1600" b="0" i="0" u="none" strike="noStrike">
                          <a:solidFill>
                            <a:srgbClr val="000000"/>
                          </a:solidFill>
                          <a:effectLst/>
                          <a:latin typeface="+mn-lt"/>
                        </a:rPr>
                        <a:t>1,010</a:t>
                      </a:r>
                    </a:p>
                  </a:txBody>
                  <a:tcPr marL="9525" marR="9525" marT="9525" marB="0" anchor="b"/>
                </a:tc>
                <a:tc>
                  <a:txBody>
                    <a:bodyPr/>
                    <a:lstStyle/>
                    <a:p>
                      <a:pPr algn="ctr" fontAlgn="b"/>
                      <a:r>
                        <a:rPr lang="en-US" sz="1600" b="0" i="0" u="none" strike="noStrike">
                          <a:solidFill>
                            <a:srgbClr val="000000"/>
                          </a:solidFill>
                          <a:effectLst/>
                          <a:latin typeface="+mn-lt"/>
                        </a:rPr>
                        <a:t>310</a:t>
                      </a:r>
                    </a:p>
                  </a:txBody>
                  <a:tcPr marL="9525" marR="9525" marT="9525" marB="0" anchor="b"/>
                </a:tc>
                <a:tc>
                  <a:txBody>
                    <a:bodyPr/>
                    <a:lstStyle/>
                    <a:p>
                      <a:pPr algn="ctr" fontAlgn="b"/>
                      <a:r>
                        <a:rPr lang="en-US" sz="1600" b="0" i="0" u="none" strike="noStrike" dirty="0">
                          <a:solidFill>
                            <a:srgbClr val="000000"/>
                          </a:solidFill>
                          <a:effectLst/>
                          <a:latin typeface="+mn-lt"/>
                        </a:rPr>
                        <a:t>145</a:t>
                      </a:r>
                    </a:p>
                  </a:txBody>
                  <a:tcPr marL="9525" marR="9525" marT="9525" marB="0" anchor="b"/>
                </a:tc>
                <a:tc>
                  <a:txBody>
                    <a:bodyPr/>
                    <a:lstStyle/>
                    <a:p>
                      <a:pPr algn="ctr" fontAlgn="b"/>
                      <a:r>
                        <a:rPr lang="en-US" sz="1600" b="0" i="0" u="none" strike="noStrike" dirty="0">
                          <a:solidFill>
                            <a:srgbClr val="000000"/>
                          </a:solidFill>
                          <a:effectLst/>
                          <a:latin typeface="+mn-lt"/>
                        </a:rPr>
                        <a:t>4</a:t>
                      </a:r>
                    </a:p>
                  </a:txBody>
                  <a:tcPr marL="9525" marR="9525" marT="9525" marB="0" anchor="b"/>
                </a:tc>
                <a:extLst>
                  <a:ext uri="{0D108BD9-81ED-4DB2-BD59-A6C34878D82A}">
                    <a16:rowId xmlns:a16="http://schemas.microsoft.com/office/drawing/2014/main" val="10005"/>
                  </a:ext>
                </a:extLst>
              </a:tr>
              <a:tr h="366512">
                <a:tc vMerge="1">
                  <a:txBody>
                    <a:bodyPr/>
                    <a:lstStyle/>
                    <a:p>
                      <a:endParaRPr lang="en-US"/>
                    </a:p>
                  </a:txBody>
                  <a:tcPr/>
                </a:tc>
                <a:tc>
                  <a:txBody>
                    <a:bodyPr/>
                    <a:lstStyle/>
                    <a:p>
                      <a:pPr algn="ctr" fontAlgn="b"/>
                      <a:r>
                        <a:rPr lang="en-US" sz="1600" b="0" i="0" u="none" strike="noStrike" dirty="0">
                          <a:solidFill>
                            <a:srgbClr val="000000"/>
                          </a:solidFill>
                          <a:effectLst/>
                          <a:latin typeface="+mn-lt"/>
                        </a:rPr>
                        <a:t>(8,400, 12,000)</a:t>
                      </a:r>
                    </a:p>
                  </a:txBody>
                  <a:tcPr marL="9525" marR="9525" marT="9525" marB="0" anchor="b">
                    <a:lnB w="12700" cap="flat" cmpd="sng" algn="ctr">
                      <a:solidFill>
                        <a:schemeClr val="tx1"/>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mn-lt"/>
                        </a:rPr>
                        <a:t>(600, 1,400)</a:t>
                      </a:r>
                    </a:p>
                  </a:txBody>
                  <a:tcPr marL="9525" marR="9525" marT="9525" marB="0" anchor="b">
                    <a:lnB w="12700" cap="flat" cmpd="sng" algn="ctr">
                      <a:solidFill>
                        <a:schemeClr val="tx1"/>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mn-lt"/>
                        </a:rPr>
                        <a:t>(200, 430)</a:t>
                      </a:r>
                    </a:p>
                  </a:txBody>
                  <a:tcPr marL="9525" marR="9525" marT="9525" marB="0" anchor="b">
                    <a:lnB w="12700" cap="flat" cmpd="sng" algn="ctr">
                      <a:solidFill>
                        <a:schemeClr val="tx1"/>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mn-lt"/>
                        </a:rPr>
                        <a:t>(130, 160)</a:t>
                      </a:r>
                    </a:p>
                  </a:txBody>
                  <a:tcPr marL="9525" marR="9525" marT="9525" marB="0" anchor="b">
                    <a:lnB w="12700" cap="flat" cmpd="sng" algn="ctr">
                      <a:solidFill>
                        <a:schemeClr val="tx1"/>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mn-lt"/>
                        </a:rPr>
                        <a:t>(3, 4)</a:t>
                      </a:r>
                    </a:p>
                  </a:txBody>
                  <a:tcPr marL="9525" marR="9525" marT="9525" marB="0" anchor="b">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sp>
        <p:nvSpPr>
          <p:cNvPr id="4" name="Rectangle 3"/>
          <p:cNvSpPr/>
          <p:nvPr/>
        </p:nvSpPr>
        <p:spPr>
          <a:xfrm>
            <a:off x="6172200" y="3637424"/>
            <a:ext cx="2436350" cy="24963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893343" y="5235492"/>
            <a:ext cx="887105" cy="461665"/>
          </a:xfrm>
          <a:prstGeom prst="rect">
            <a:avLst/>
          </a:prstGeom>
          <a:noFill/>
        </p:spPr>
        <p:txBody>
          <a:bodyPr wrap="square" rtlCol="0">
            <a:spAutoFit/>
          </a:bodyPr>
          <a:lstStyle/>
          <a:p>
            <a:r>
              <a:rPr lang="en-US" sz="2400" dirty="0"/>
              <a:t>≈18x</a:t>
            </a:r>
          </a:p>
        </p:txBody>
      </p:sp>
      <p:sp>
        <p:nvSpPr>
          <p:cNvPr id="7" name="TextBox 6"/>
          <p:cNvSpPr txBox="1"/>
          <p:nvPr/>
        </p:nvSpPr>
        <p:spPr>
          <a:xfrm>
            <a:off x="3424167" y="5216441"/>
            <a:ext cx="887105" cy="461665"/>
          </a:xfrm>
          <a:prstGeom prst="rect">
            <a:avLst/>
          </a:prstGeom>
          <a:noFill/>
        </p:spPr>
        <p:txBody>
          <a:bodyPr wrap="square" rtlCol="0">
            <a:spAutoFit/>
          </a:bodyPr>
          <a:lstStyle/>
          <a:p>
            <a:r>
              <a:rPr lang="en-US" sz="2400" dirty="0"/>
              <a:t>≈21x</a:t>
            </a:r>
          </a:p>
        </p:txBody>
      </p:sp>
      <p:sp>
        <p:nvSpPr>
          <p:cNvPr id="8" name="TextBox 7"/>
          <p:cNvSpPr txBox="1"/>
          <p:nvPr/>
        </p:nvSpPr>
        <p:spPr>
          <a:xfrm>
            <a:off x="4852917" y="5216441"/>
            <a:ext cx="887105" cy="461665"/>
          </a:xfrm>
          <a:prstGeom prst="rect">
            <a:avLst/>
          </a:prstGeom>
          <a:noFill/>
        </p:spPr>
        <p:txBody>
          <a:bodyPr wrap="square" rtlCol="0">
            <a:spAutoFit/>
          </a:bodyPr>
          <a:lstStyle/>
          <a:p>
            <a:r>
              <a:rPr lang="en-US" sz="2400" dirty="0"/>
              <a:t>≈13x</a:t>
            </a:r>
          </a:p>
        </p:txBody>
      </p:sp>
      <p:sp>
        <p:nvSpPr>
          <p:cNvPr id="9" name="TextBox 8"/>
          <p:cNvSpPr txBox="1"/>
          <p:nvPr/>
        </p:nvSpPr>
        <p:spPr>
          <a:xfrm>
            <a:off x="6338817" y="5216441"/>
            <a:ext cx="887105" cy="461665"/>
          </a:xfrm>
          <a:prstGeom prst="rect">
            <a:avLst/>
          </a:prstGeom>
          <a:noFill/>
        </p:spPr>
        <p:txBody>
          <a:bodyPr wrap="square" rtlCol="0">
            <a:spAutoFit/>
          </a:bodyPr>
          <a:lstStyle/>
          <a:p>
            <a:r>
              <a:rPr lang="en-US" sz="2400" dirty="0"/>
              <a:t>≈5x</a:t>
            </a:r>
          </a:p>
        </p:txBody>
      </p:sp>
      <p:sp>
        <p:nvSpPr>
          <p:cNvPr id="10" name="TextBox 9"/>
          <p:cNvSpPr txBox="1"/>
          <p:nvPr/>
        </p:nvSpPr>
        <p:spPr>
          <a:xfrm>
            <a:off x="7751925" y="5190323"/>
            <a:ext cx="887105" cy="461665"/>
          </a:xfrm>
          <a:prstGeom prst="rect">
            <a:avLst/>
          </a:prstGeom>
          <a:noFill/>
        </p:spPr>
        <p:txBody>
          <a:bodyPr wrap="square" rtlCol="0">
            <a:spAutoFit/>
          </a:bodyPr>
          <a:lstStyle/>
          <a:p>
            <a:r>
              <a:rPr lang="en-US" sz="2400" dirty="0"/>
              <a:t>≈2x</a:t>
            </a:r>
          </a:p>
        </p:txBody>
      </p:sp>
      <p:sp>
        <p:nvSpPr>
          <p:cNvPr id="12" name="Title 2"/>
          <p:cNvSpPr>
            <a:spLocks noGrp="1"/>
          </p:cNvSpPr>
          <p:nvPr>
            <p:ph type="title"/>
          </p:nvPr>
        </p:nvSpPr>
        <p:spPr>
          <a:xfrm>
            <a:off x="327548" y="365126"/>
            <a:ext cx="8502556" cy="1325563"/>
          </a:xfrm>
        </p:spPr>
        <p:txBody>
          <a:bodyPr>
            <a:normAutofit/>
          </a:bodyPr>
          <a:lstStyle/>
          <a:p>
            <a:r>
              <a:rPr lang="en-US" sz="3500" dirty="0"/>
              <a:t>Population Level Vaccine Impact on Clinical Outcomes</a:t>
            </a:r>
          </a:p>
        </p:txBody>
      </p:sp>
      <p:sp>
        <p:nvSpPr>
          <p:cNvPr id="11" name="Rectangle 10">
            <a:extLst>
              <a:ext uri="{FF2B5EF4-FFF2-40B4-BE49-F238E27FC236}">
                <a16:creationId xmlns:a16="http://schemas.microsoft.com/office/drawing/2014/main" id="{E1ACC04E-5BCC-42B4-84CB-0AD3A4BDDDE7}"/>
              </a:ext>
            </a:extLst>
          </p:cNvPr>
          <p:cNvSpPr/>
          <p:nvPr/>
        </p:nvSpPr>
        <p:spPr>
          <a:xfrm>
            <a:off x="6172200" y="4368944"/>
            <a:ext cx="2436350" cy="24963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193359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1"/>
          </p:nvPr>
        </p:nvSpPr>
        <p:spPr>
          <a:xfrm>
            <a:off x="629841" y="517363"/>
            <a:ext cx="4950688" cy="881131"/>
          </a:xfrm>
        </p:spPr>
        <p:txBody>
          <a:bodyPr anchor="ctr">
            <a:normAutofit/>
          </a:bodyPr>
          <a:lstStyle/>
          <a:p>
            <a:r>
              <a:rPr lang="en-US" sz="3600" dirty="0"/>
              <a:t>Take Home Points</a:t>
            </a:r>
          </a:p>
        </p:txBody>
      </p:sp>
      <p:sp>
        <p:nvSpPr>
          <p:cNvPr id="3" name="Content Placeholder 2"/>
          <p:cNvSpPr>
            <a:spLocks noGrp="1"/>
          </p:cNvSpPr>
          <p:nvPr>
            <p:ph sz="half" idx="2"/>
          </p:nvPr>
        </p:nvSpPr>
        <p:spPr>
          <a:xfrm>
            <a:off x="629841" y="1382585"/>
            <a:ext cx="8064708" cy="2451558"/>
          </a:xfrm>
        </p:spPr>
        <p:txBody>
          <a:bodyPr>
            <a:normAutofit fontScale="77500" lnSpcReduction="20000"/>
          </a:bodyPr>
          <a:lstStyle/>
          <a:p>
            <a:pPr marL="530733" lvl="1" indent="-238125">
              <a:buFont typeface="Arial" panose="020B0604020202020204" pitchFamily="34" charset="0"/>
              <a:buChar char="•"/>
            </a:pPr>
            <a:endParaRPr lang="en-US" sz="900" dirty="0"/>
          </a:p>
          <a:p>
            <a:pPr marL="0" indent="0">
              <a:buNone/>
            </a:pPr>
            <a:r>
              <a:rPr lang="en-US" sz="3400" dirty="0"/>
              <a:t>Young children (0-4 </a:t>
            </a:r>
            <a:r>
              <a:rPr lang="en-US" sz="3400" dirty="0" err="1"/>
              <a:t>yrs</a:t>
            </a:r>
            <a:r>
              <a:rPr lang="en-US" sz="3400" dirty="0"/>
              <a:t>) are key in norovirus transmission</a:t>
            </a:r>
          </a:p>
          <a:p>
            <a:pPr marL="0" indent="0">
              <a:buNone/>
            </a:pPr>
            <a:endParaRPr lang="en-US" sz="1300" dirty="0"/>
          </a:p>
          <a:p>
            <a:pPr marL="530733" lvl="1" indent="-238125"/>
            <a:r>
              <a:rPr lang="en-US" sz="3000" dirty="0"/>
              <a:t>Pediatric vaccination provides indirect benefits for all age groups</a:t>
            </a:r>
          </a:p>
          <a:p>
            <a:pPr marL="530733" lvl="1" indent="-238125"/>
            <a:endParaRPr lang="en-US" sz="1100" dirty="0"/>
          </a:p>
          <a:p>
            <a:pPr marL="530733" lvl="1" indent="-238125"/>
            <a:r>
              <a:rPr lang="en-US" sz="3000" dirty="0"/>
              <a:t>Elderly vaccination confers benefits primarily to the elderly</a:t>
            </a:r>
            <a:endParaRPr lang="en-US" sz="1100" dirty="0"/>
          </a:p>
          <a:p>
            <a:pPr marL="987933" lvl="2" indent="-238125"/>
            <a:r>
              <a:rPr lang="en-US" sz="2600" dirty="0"/>
              <a:t>Beneficial if target is to decrease hospitalizations and deaths</a:t>
            </a:r>
          </a:p>
        </p:txBody>
      </p:sp>
      <p:sp>
        <p:nvSpPr>
          <p:cNvPr id="5" name="Text Placeholder 4"/>
          <p:cNvSpPr>
            <a:spLocks noGrp="1"/>
          </p:cNvSpPr>
          <p:nvPr>
            <p:ph type="body" sz="quarter" idx="3"/>
          </p:nvPr>
        </p:nvSpPr>
        <p:spPr>
          <a:xfrm>
            <a:off x="629841" y="4096909"/>
            <a:ext cx="5300312" cy="823912"/>
          </a:xfrm>
        </p:spPr>
        <p:txBody>
          <a:bodyPr anchor="ctr">
            <a:noAutofit/>
          </a:bodyPr>
          <a:lstStyle/>
          <a:p>
            <a:r>
              <a:rPr lang="en-US" sz="3600" dirty="0"/>
              <a:t>Future Considerations</a:t>
            </a:r>
          </a:p>
        </p:txBody>
      </p:sp>
      <p:sp>
        <p:nvSpPr>
          <p:cNvPr id="6" name="Content Placeholder 5"/>
          <p:cNvSpPr>
            <a:spLocks noGrp="1"/>
          </p:cNvSpPr>
          <p:nvPr>
            <p:ph sz="quarter" idx="4"/>
          </p:nvPr>
        </p:nvSpPr>
        <p:spPr>
          <a:xfrm>
            <a:off x="629841" y="4956631"/>
            <a:ext cx="7886700" cy="1161781"/>
          </a:xfrm>
        </p:spPr>
        <p:txBody>
          <a:bodyPr>
            <a:normAutofit fontScale="62500" lnSpcReduction="20000"/>
          </a:bodyPr>
          <a:lstStyle/>
          <a:p>
            <a:pPr marL="530733" lvl="1" indent="-238125"/>
            <a:r>
              <a:rPr lang="en-US" sz="3500" dirty="0"/>
              <a:t>Economic Analysis</a:t>
            </a:r>
          </a:p>
          <a:p>
            <a:pPr marL="530733" lvl="1" indent="-238125"/>
            <a:endParaRPr lang="en-US" sz="500" dirty="0"/>
          </a:p>
          <a:p>
            <a:pPr marL="530733" lvl="1" indent="-238125"/>
            <a:r>
              <a:rPr lang="en-US" sz="3500" dirty="0"/>
              <a:t>Adapt model to be applicable to other developed countries</a:t>
            </a:r>
          </a:p>
          <a:p>
            <a:pPr marL="530733" lvl="1" indent="-238125"/>
            <a:endParaRPr lang="en-US" sz="600" dirty="0"/>
          </a:p>
          <a:p>
            <a:pPr marL="530733" lvl="1" indent="-238125"/>
            <a:r>
              <a:rPr lang="en-US" sz="3500" dirty="0"/>
              <a:t>Adapt for neonatal vaccination</a:t>
            </a:r>
          </a:p>
          <a:p>
            <a:pPr marL="0" indent="0">
              <a:buNone/>
            </a:pPr>
            <a:endParaRPr lang="en-US" dirty="0"/>
          </a:p>
        </p:txBody>
      </p:sp>
    </p:spTree>
    <p:extLst>
      <p:ext uri="{BB962C8B-B14F-4D97-AF65-F5344CB8AC3E}">
        <p14:creationId xmlns:p14="http://schemas.microsoft.com/office/powerpoint/2010/main" val="2053149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Acknowledgments</a:t>
            </a:r>
          </a:p>
        </p:txBody>
      </p:sp>
      <p:sp>
        <p:nvSpPr>
          <p:cNvPr id="3" name="Content Placeholder 2"/>
          <p:cNvSpPr>
            <a:spLocks noGrp="1"/>
          </p:cNvSpPr>
          <p:nvPr>
            <p:ph idx="1"/>
          </p:nvPr>
        </p:nvSpPr>
        <p:spPr/>
        <p:txBody>
          <a:bodyPr anchor="ctr"/>
          <a:lstStyle/>
          <a:p>
            <a:pPr marL="466725" indent="-90488"/>
            <a:r>
              <a:rPr lang="en-US" sz="2400" dirty="0"/>
              <a:t>Ben </a:t>
            </a:r>
            <a:r>
              <a:rPr lang="en-US" sz="2400" dirty="0" err="1"/>
              <a:t>Lopman</a:t>
            </a:r>
            <a:r>
              <a:rPr lang="en-US" sz="2400" dirty="0"/>
              <a:t>, PhD </a:t>
            </a:r>
          </a:p>
          <a:p>
            <a:pPr marL="466725" indent="-90488"/>
            <a:r>
              <a:rPr lang="en-US" sz="2400" dirty="0"/>
              <a:t>Karen Levy, PhD</a:t>
            </a:r>
          </a:p>
          <a:p>
            <a:pPr marL="466725" indent="-90488"/>
            <a:r>
              <a:rPr lang="en-US" sz="2400" dirty="0"/>
              <a:t>Justin </a:t>
            </a:r>
            <a:r>
              <a:rPr lang="en-US" sz="2400" dirty="0" err="1"/>
              <a:t>Remais</a:t>
            </a:r>
            <a:r>
              <a:rPr lang="en-US" sz="2400" dirty="0"/>
              <a:t>, PhD</a:t>
            </a:r>
          </a:p>
          <a:p>
            <a:pPr marL="466725" indent="-90488"/>
            <a:r>
              <a:rPr lang="en-US" sz="2400" dirty="0"/>
              <a:t>Andreas Handel, PhD</a:t>
            </a:r>
          </a:p>
          <a:p>
            <a:pPr marL="466725" indent="-90488"/>
            <a:r>
              <a:rPr lang="en-US" sz="2400" dirty="0"/>
              <a:t>John Glasser, PhD MPH</a:t>
            </a:r>
          </a:p>
          <a:p>
            <a:endParaRPr lang="en-US" dirty="0"/>
          </a:p>
        </p:txBody>
      </p:sp>
      <p:pic>
        <p:nvPicPr>
          <p:cNvPr id="6146" name="Picture 2" descr="http://www.sph.emory.edu/departments_centers/centers/ephtc/images/RSPH%20log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23324" y="4811289"/>
            <a:ext cx="2857500" cy="1202242"/>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https://encrypted-tbn2.gstatic.com/images?q=tbn:ANd9GcRqc8XgvkqmqM4QZsFSeco7yflKyMlFKcq0eP_I4ke6L92L9zB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94973" y="3149790"/>
            <a:ext cx="2514201" cy="146234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NoroCORE log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23324" y="1845734"/>
            <a:ext cx="2857500" cy="11049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02555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96090A-2777-4F47-B5F0-539473A793F2}"/>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FE734671-422D-4443-9A0B-9838DA6162A7}"/>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36136068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55D36FD5-40E9-4E67-9DF1-59736017756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01337" y="1107794"/>
            <a:ext cx="5384227" cy="4987636"/>
          </a:xfrm>
          <a:prstGeom prst="rect">
            <a:avLst/>
          </a:prstGeom>
        </p:spPr>
      </p:pic>
      <p:sp>
        <p:nvSpPr>
          <p:cNvPr id="9" name="TextBox 8">
            <a:extLst>
              <a:ext uri="{FF2B5EF4-FFF2-40B4-BE49-F238E27FC236}">
                <a16:creationId xmlns:a16="http://schemas.microsoft.com/office/drawing/2014/main" id="{C783DFCC-5D35-4338-A7E4-342A1AE11FDE}"/>
              </a:ext>
            </a:extLst>
          </p:cNvPr>
          <p:cNvSpPr txBox="1"/>
          <p:nvPr/>
        </p:nvSpPr>
        <p:spPr>
          <a:xfrm>
            <a:off x="4475878" y="6043132"/>
            <a:ext cx="4439523" cy="246221"/>
          </a:xfrm>
          <a:prstGeom prst="rect">
            <a:avLst/>
          </a:prstGeom>
          <a:noFill/>
        </p:spPr>
        <p:txBody>
          <a:bodyPr wrap="square" rtlCol="0">
            <a:spAutoFit/>
          </a:bodyPr>
          <a:lstStyle/>
          <a:p>
            <a:r>
              <a:rPr lang="en-US" sz="1000" dirty="0">
                <a:solidFill>
                  <a:prstClr val="black"/>
                </a:solidFill>
              </a:rPr>
              <a:t>http://www.cdc.gov/norovirus/php/illness-outbreaks-figure.html</a:t>
            </a:r>
          </a:p>
        </p:txBody>
      </p:sp>
      <p:sp>
        <p:nvSpPr>
          <p:cNvPr id="2" name="Title 1"/>
          <p:cNvSpPr>
            <a:spLocks noGrp="1"/>
          </p:cNvSpPr>
          <p:nvPr>
            <p:ph type="title"/>
          </p:nvPr>
        </p:nvSpPr>
        <p:spPr/>
        <p:txBody>
          <a:bodyPr/>
          <a:lstStyle/>
          <a:p>
            <a:r>
              <a:rPr lang="en-US" dirty="0"/>
              <a:t>Norovirus</a:t>
            </a:r>
          </a:p>
        </p:txBody>
      </p:sp>
      <p:sp>
        <p:nvSpPr>
          <p:cNvPr id="3" name="Content Placeholder 2"/>
          <p:cNvSpPr>
            <a:spLocks noGrp="1"/>
          </p:cNvSpPr>
          <p:nvPr>
            <p:ph sz="half" idx="1"/>
          </p:nvPr>
        </p:nvSpPr>
        <p:spPr>
          <a:xfrm>
            <a:off x="275356" y="1640183"/>
            <a:ext cx="3886200" cy="4351338"/>
          </a:xfrm>
        </p:spPr>
        <p:txBody>
          <a:bodyPr anchor="ctr">
            <a:normAutofit fontScale="77500" lnSpcReduction="20000"/>
          </a:bodyPr>
          <a:lstStyle/>
          <a:p>
            <a:r>
              <a:rPr lang="en-US" sz="2300" dirty="0"/>
              <a:t>Non-enveloped, single-stranded RNA viruses of family</a:t>
            </a:r>
            <a:r>
              <a:rPr lang="en-US" sz="2300" i="1" dirty="0"/>
              <a:t> </a:t>
            </a:r>
            <a:r>
              <a:rPr lang="en-US" sz="2300" i="1" dirty="0" err="1"/>
              <a:t>Caliciviridae</a:t>
            </a:r>
            <a:r>
              <a:rPr lang="en-US" sz="2300" dirty="0"/>
              <a:t> </a:t>
            </a:r>
          </a:p>
          <a:p>
            <a:endParaRPr lang="en-US" sz="400" dirty="0"/>
          </a:p>
          <a:p>
            <a:r>
              <a:rPr lang="en-US" sz="2300" dirty="0"/>
              <a:t>Highly infectious</a:t>
            </a:r>
          </a:p>
          <a:p>
            <a:pPr lvl="1"/>
            <a:r>
              <a:rPr lang="en-US" sz="1900" dirty="0"/>
              <a:t>ID</a:t>
            </a:r>
            <a:r>
              <a:rPr lang="en-US" sz="1900" baseline="-25000" dirty="0"/>
              <a:t>50</a:t>
            </a:r>
            <a:r>
              <a:rPr lang="en-US" sz="1900" dirty="0"/>
              <a:t>=18 viral particles</a:t>
            </a:r>
          </a:p>
          <a:p>
            <a:pPr lvl="1"/>
            <a:endParaRPr lang="en-US" sz="400" dirty="0"/>
          </a:p>
          <a:p>
            <a:r>
              <a:rPr lang="en-US" sz="2400" dirty="0"/>
              <a:t>Transmission: fecal-oral or vomitus droplets</a:t>
            </a:r>
          </a:p>
          <a:p>
            <a:endParaRPr lang="en-US" sz="400" dirty="0"/>
          </a:p>
          <a:p>
            <a:r>
              <a:rPr lang="en-US" sz="2300" dirty="0"/>
              <a:t>Acute-onset of:</a:t>
            </a:r>
          </a:p>
          <a:p>
            <a:pPr lvl="1"/>
            <a:r>
              <a:rPr lang="en-US" sz="2100" dirty="0"/>
              <a:t>Vomiting</a:t>
            </a:r>
          </a:p>
          <a:p>
            <a:pPr lvl="1"/>
            <a:r>
              <a:rPr lang="en-US" sz="2100" dirty="0"/>
              <a:t>Watery, non-bloody diarrhea with abdominal cramps</a:t>
            </a:r>
          </a:p>
          <a:p>
            <a:pPr lvl="1"/>
            <a:r>
              <a:rPr lang="en-US" sz="2100" dirty="0"/>
              <a:t>Nausea</a:t>
            </a:r>
          </a:p>
          <a:p>
            <a:endParaRPr lang="en-US" sz="400" dirty="0"/>
          </a:p>
          <a:p>
            <a:pPr lvl="1"/>
            <a:endParaRPr lang="en-US" sz="300" baseline="-25000" dirty="0"/>
          </a:p>
          <a:p>
            <a:r>
              <a:rPr lang="en-US" sz="2300" dirty="0"/>
              <a:t>Leading cause of acute gastroenteritis in the U.S.</a:t>
            </a:r>
          </a:p>
        </p:txBody>
      </p:sp>
    </p:spTree>
    <p:extLst>
      <p:ext uri="{BB962C8B-B14F-4D97-AF65-F5344CB8AC3E}">
        <p14:creationId xmlns:p14="http://schemas.microsoft.com/office/powerpoint/2010/main" val="36216904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5"/>
          <p:cNvSpPr>
            <a:spLocks noGrp="1"/>
          </p:cNvSpPr>
          <p:nvPr>
            <p:ph type="title"/>
          </p:nvPr>
        </p:nvSpPr>
        <p:spPr>
          <a:xfrm>
            <a:off x="628650" y="328550"/>
            <a:ext cx="7886700" cy="1325563"/>
          </a:xfrm>
        </p:spPr>
        <p:txBody>
          <a:bodyPr>
            <a:normAutofit fontScale="90000"/>
          </a:bodyPr>
          <a:lstStyle/>
          <a:p>
            <a:r>
              <a:rPr lang="en-US" dirty="0"/>
              <a:t>Vaccine Impact: </a:t>
            </a:r>
            <a:r>
              <a:rPr lang="en-US" b="1" dirty="0">
                <a:solidFill>
                  <a:srgbClr val="800000"/>
                </a:solidFill>
              </a:rPr>
              <a:t>Infant Immunization</a:t>
            </a:r>
            <a:br>
              <a:rPr lang="en-US" dirty="0"/>
            </a:br>
            <a:r>
              <a:rPr lang="en-US" sz="1400" dirty="0">
                <a:solidFill>
                  <a:schemeClr val="bg1"/>
                </a:solidFill>
              </a:rPr>
              <a:t>age</a:t>
            </a:r>
            <a:br>
              <a:rPr lang="en-US" dirty="0"/>
            </a:br>
            <a:r>
              <a:rPr lang="en-US" sz="3200" dirty="0"/>
              <a:t>Vaccine Coverage=90% Vaccine Efficacy=50%</a:t>
            </a:r>
          </a:p>
        </p:txBody>
      </p:sp>
      <p:pic>
        <p:nvPicPr>
          <p:cNvPr id="3" name="Content Placeholder 2"/>
          <p:cNvPicPr>
            <a:picLocks noGrp="1" noChangeAspect="1"/>
          </p:cNvPicPr>
          <p:nvPr>
            <p:ph idx="1"/>
          </p:nvPr>
        </p:nvPicPr>
        <p:blipFill rotWithShape="1">
          <a:blip r:embed="rId3">
            <a:extLst>
              <a:ext uri="{28A0092B-C50C-407E-A947-70E740481C1C}">
                <a14:useLocalDpi xmlns:a14="http://schemas.microsoft.com/office/drawing/2010/main" val="0"/>
              </a:ext>
            </a:extLst>
          </a:blip>
          <a:srcRect t="12157"/>
          <a:stretch/>
        </p:blipFill>
        <p:spPr>
          <a:xfrm>
            <a:off x="1371600" y="1666240"/>
            <a:ext cx="6684264" cy="5102110"/>
          </a:xfrm>
        </p:spPr>
      </p:pic>
    </p:spTree>
    <p:extLst>
      <p:ext uri="{BB962C8B-B14F-4D97-AF65-F5344CB8AC3E}">
        <p14:creationId xmlns:p14="http://schemas.microsoft.com/office/powerpoint/2010/main" val="12780893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628649" y="328550"/>
            <a:ext cx="7999535" cy="1325563"/>
          </a:xfrm>
        </p:spPr>
        <p:txBody>
          <a:bodyPr>
            <a:normAutofit fontScale="90000"/>
          </a:bodyPr>
          <a:lstStyle/>
          <a:p>
            <a:r>
              <a:rPr lang="en-US" dirty="0"/>
              <a:t>Vaccine Impact:  </a:t>
            </a:r>
            <a:r>
              <a:rPr lang="en-US" b="1" dirty="0">
                <a:solidFill>
                  <a:schemeClr val="accent6">
                    <a:lumMod val="75000"/>
                  </a:schemeClr>
                </a:solidFill>
              </a:rPr>
              <a:t>Elderly Immunization</a:t>
            </a:r>
            <a:br>
              <a:rPr lang="en-US" dirty="0"/>
            </a:br>
            <a:r>
              <a:rPr lang="en-US" sz="1400" dirty="0">
                <a:solidFill>
                  <a:schemeClr val="bg1"/>
                </a:solidFill>
              </a:rPr>
              <a:t>age</a:t>
            </a:r>
            <a:br>
              <a:rPr lang="en-US" dirty="0"/>
            </a:br>
            <a:r>
              <a:rPr lang="en-US" sz="3200" dirty="0"/>
              <a:t>Vaccine Coverage=65% Vaccine Efficacy=50%</a:t>
            </a:r>
          </a:p>
        </p:txBody>
      </p:sp>
      <p:pic>
        <p:nvPicPr>
          <p:cNvPr id="3" name="Content Placeholder 2"/>
          <p:cNvPicPr>
            <a:picLocks noGrp="1" noChangeAspect="1"/>
          </p:cNvPicPr>
          <p:nvPr>
            <p:ph idx="1"/>
          </p:nvPr>
        </p:nvPicPr>
        <p:blipFill rotWithShape="1">
          <a:blip r:embed="rId3">
            <a:extLst>
              <a:ext uri="{28A0092B-C50C-407E-A947-70E740481C1C}">
                <a14:useLocalDpi xmlns:a14="http://schemas.microsoft.com/office/drawing/2010/main" val="0"/>
              </a:ext>
            </a:extLst>
          </a:blip>
          <a:srcRect t="13207"/>
          <a:stretch/>
        </p:blipFill>
        <p:spPr>
          <a:xfrm>
            <a:off x="1371600" y="1727200"/>
            <a:ext cx="6684264" cy="5041150"/>
          </a:xfrm>
        </p:spPr>
      </p:pic>
    </p:spTree>
    <p:extLst>
      <p:ext uri="{BB962C8B-B14F-4D97-AF65-F5344CB8AC3E}">
        <p14:creationId xmlns:p14="http://schemas.microsoft.com/office/powerpoint/2010/main" val="13680952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914400" y="428625"/>
            <a:ext cx="7543800" cy="708661"/>
          </a:xfrm>
        </p:spPr>
        <p:txBody>
          <a:bodyPr>
            <a:normAutofit fontScale="90000"/>
          </a:bodyPr>
          <a:lstStyle/>
          <a:p>
            <a:r>
              <a:rPr lang="en-US" sz="3800" dirty="0"/>
              <a:t>Model Assumptions: Fixed Parameters</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30595801"/>
              </p:ext>
            </p:extLst>
          </p:nvPr>
        </p:nvGraphicFramePr>
        <p:xfrm>
          <a:off x="414337" y="1257299"/>
          <a:ext cx="8543925" cy="5001261"/>
        </p:xfrm>
        <a:graphic>
          <a:graphicData uri="http://schemas.openxmlformats.org/drawingml/2006/table">
            <a:tbl>
              <a:tblPr firstRow="1" firstCol="1" bandRow="1"/>
              <a:tblGrid>
                <a:gridCol w="2755583">
                  <a:extLst>
                    <a:ext uri="{9D8B030D-6E8A-4147-A177-3AD203B41FA5}">
                      <a16:colId xmlns:a16="http://schemas.microsoft.com/office/drawing/2014/main" val="20000"/>
                    </a:ext>
                  </a:extLst>
                </a:gridCol>
                <a:gridCol w="1381760">
                  <a:extLst>
                    <a:ext uri="{9D8B030D-6E8A-4147-A177-3AD203B41FA5}">
                      <a16:colId xmlns:a16="http://schemas.microsoft.com/office/drawing/2014/main" val="20001"/>
                    </a:ext>
                  </a:extLst>
                </a:gridCol>
                <a:gridCol w="1991360">
                  <a:extLst>
                    <a:ext uri="{9D8B030D-6E8A-4147-A177-3AD203B41FA5}">
                      <a16:colId xmlns:a16="http://schemas.microsoft.com/office/drawing/2014/main" val="20002"/>
                    </a:ext>
                  </a:extLst>
                </a:gridCol>
                <a:gridCol w="2415222">
                  <a:extLst>
                    <a:ext uri="{9D8B030D-6E8A-4147-A177-3AD203B41FA5}">
                      <a16:colId xmlns:a16="http://schemas.microsoft.com/office/drawing/2014/main" val="20003"/>
                    </a:ext>
                  </a:extLst>
                </a:gridCol>
              </a:tblGrid>
              <a:tr h="719352">
                <a:tc>
                  <a:txBody>
                    <a:bodyPr/>
                    <a:lstStyle/>
                    <a:p>
                      <a:pPr marL="0" marR="0">
                        <a:lnSpc>
                          <a:spcPct val="107000"/>
                        </a:lnSpc>
                        <a:spcBef>
                          <a:spcPts val="0"/>
                        </a:spcBef>
                        <a:spcAft>
                          <a:spcPts val="0"/>
                        </a:spcAft>
                      </a:pPr>
                      <a:r>
                        <a:rPr lang="en-US" sz="1900" b="1" dirty="0">
                          <a:effectLst/>
                          <a:latin typeface="+mn-lt"/>
                          <a:ea typeface="Calibri" panose="020F0502020204030204" pitchFamily="34" charset="0"/>
                          <a:cs typeface="Times New Roman" panose="02020603050405020304" pitchFamily="18" charset="0"/>
                        </a:rPr>
                        <a:t>Parameter</a:t>
                      </a:r>
                      <a:endParaRPr lang="en-US" sz="1900" dirty="0">
                        <a:effectLst/>
                        <a:latin typeface="+mn-lt"/>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336550" marR="0" indent="0">
                        <a:lnSpc>
                          <a:spcPct val="107000"/>
                        </a:lnSpc>
                        <a:spcBef>
                          <a:spcPts val="0"/>
                        </a:spcBef>
                        <a:spcAft>
                          <a:spcPts val="0"/>
                        </a:spcAft>
                      </a:pPr>
                      <a:r>
                        <a:rPr lang="en-US" sz="1900" b="1" dirty="0">
                          <a:effectLst/>
                          <a:latin typeface="+mn-lt"/>
                          <a:ea typeface="Calibri" panose="020F0502020204030204" pitchFamily="34" charset="0"/>
                          <a:cs typeface="Times New Roman" panose="02020603050405020304" pitchFamily="18" charset="0"/>
                        </a:rPr>
                        <a:t>Value</a:t>
                      </a:r>
                      <a:endParaRPr lang="en-US" sz="1900" dirty="0">
                        <a:effectLst/>
                        <a:latin typeface="+mn-lt"/>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336550" marR="0" indent="0">
                        <a:lnSpc>
                          <a:spcPct val="107000"/>
                        </a:lnSpc>
                        <a:spcBef>
                          <a:spcPts val="0"/>
                        </a:spcBef>
                        <a:spcAft>
                          <a:spcPts val="0"/>
                        </a:spcAft>
                      </a:pPr>
                      <a:r>
                        <a:rPr lang="en-US" sz="1900" b="1" dirty="0">
                          <a:effectLst/>
                          <a:latin typeface="+mn-lt"/>
                          <a:ea typeface="Calibri" panose="020F0502020204030204" pitchFamily="34" charset="0"/>
                          <a:cs typeface="Times New Roman" panose="02020603050405020304" pitchFamily="18" charset="0"/>
                        </a:rPr>
                        <a:t>Range</a:t>
                      </a: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1900" b="1" dirty="0">
                          <a:effectLst/>
                          <a:latin typeface="+mn-lt"/>
                          <a:ea typeface="Calibri" panose="020F0502020204030204" pitchFamily="34" charset="0"/>
                          <a:cs typeface="Times New Roman" panose="02020603050405020304" pitchFamily="18" charset="0"/>
                        </a:rPr>
                        <a:t>Source</a:t>
                      </a:r>
                      <a:endParaRPr lang="en-US" sz="1900" dirty="0">
                        <a:effectLst/>
                        <a:latin typeface="+mn-lt"/>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719352">
                <a:tc>
                  <a:txBody>
                    <a:bodyPr/>
                    <a:lstStyle/>
                    <a:p>
                      <a:pPr marL="0" marR="0">
                        <a:spcBef>
                          <a:spcPts val="0"/>
                        </a:spcBef>
                        <a:spcAft>
                          <a:spcPts val="1200"/>
                        </a:spcAft>
                      </a:pPr>
                      <a:r>
                        <a:rPr lang="en-US" sz="1900" dirty="0">
                          <a:effectLst/>
                          <a:latin typeface="+mn-lt"/>
                          <a:ea typeface="Times New Roman" panose="02020603050405020304" pitchFamily="18" charset="0"/>
                          <a:cs typeface="Times New Roman" panose="02020603050405020304" pitchFamily="18" charset="0"/>
                        </a:rPr>
                        <a:t>Duration of natural immunity </a:t>
                      </a:r>
                      <a:r>
                        <a:rPr lang="en-US" sz="1900" dirty="0">
                          <a:effectLst/>
                          <a:latin typeface="+mn-lt"/>
                          <a:ea typeface="Times New Roman" panose="02020603050405020304" pitchFamily="18" charset="0"/>
                        </a:rPr>
                        <a:t> </a:t>
                      </a: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chemeClr val="bg1"/>
                    </a:solidFill>
                  </a:tcPr>
                </a:tc>
                <a:tc>
                  <a:txBody>
                    <a:bodyPr/>
                    <a:lstStyle/>
                    <a:p>
                      <a:pPr marL="122238" marR="0" indent="0">
                        <a:lnSpc>
                          <a:spcPct val="107000"/>
                        </a:lnSpc>
                        <a:spcBef>
                          <a:spcPts val="0"/>
                        </a:spcBef>
                        <a:spcAft>
                          <a:spcPts val="0"/>
                        </a:spcAft>
                      </a:pPr>
                      <a:r>
                        <a:rPr lang="en-US" sz="1900" dirty="0">
                          <a:effectLst/>
                          <a:latin typeface="+mn-lt"/>
                          <a:ea typeface="Calibri" panose="020F0502020204030204" pitchFamily="34" charset="0"/>
                          <a:cs typeface="Times New Roman" panose="02020603050405020304" pitchFamily="18" charset="0"/>
                        </a:rPr>
                        <a:t>5.3 years</a:t>
                      </a: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chemeClr val="bg1"/>
                    </a:solidFill>
                  </a:tcPr>
                </a:tc>
                <a:tc>
                  <a:txBody>
                    <a:bodyPr/>
                    <a:lstStyle/>
                    <a:p>
                      <a:pPr marL="122238" marR="0" indent="0">
                        <a:lnSpc>
                          <a:spcPct val="107000"/>
                        </a:lnSpc>
                        <a:spcBef>
                          <a:spcPts val="0"/>
                        </a:spcBef>
                        <a:spcAft>
                          <a:spcPts val="0"/>
                        </a:spcAft>
                      </a:pPr>
                      <a:r>
                        <a:rPr lang="en-US" sz="1900" dirty="0">
                          <a:effectLst/>
                          <a:latin typeface="+mn-lt"/>
                          <a:ea typeface="Calibri" panose="020F0502020204030204" pitchFamily="34" charset="0"/>
                          <a:cs typeface="Times New Roman" panose="02020603050405020304" pitchFamily="18" charset="0"/>
                        </a:rPr>
                        <a:t>(</a:t>
                      </a:r>
                      <a:r>
                        <a:rPr lang="en-US" sz="1900" kern="1200" dirty="0">
                          <a:solidFill>
                            <a:schemeClr val="tx1"/>
                          </a:solidFill>
                          <a:effectLst/>
                          <a:latin typeface="+mn-lt"/>
                          <a:ea typeface="+mn-ea"/>
                          <a:cs typeface="+mn-cs"/>
                        </a:rPr>
                        <a:t>3.9y – 6.5y)</a:t>
                      </a:r>
                      <a:endParaRPr lang="en-US" sz="1900" dirty="0">
                        <a:effectLst/>
                        <a:latin typeface="+mn-lt"/>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chemeClr val="bg1"/>
                    </a:solidFill>
                  </a:tcPr>
                </a:tc>
                <a:tc>
                  <a:txBody>
                    <a:bodyPr/>
                    <a:lstStyle/>
                    <a:p>
                      <a:pPr marL="0" marR="0">
                        <a:lnSpc>
                          <a:spcPct val="107000"/>
                        </a:lnSpc>
                        <a:spcBef>
                          <a:spcPts val="0"/>
                        </a:spcBef>
                        <a:spcAft>
                          <a:spcPts val="0"/>
                        </a:spcAft>
                      </a:pPr>
                      <a:r>
                        <a:rPr lang="en-US" sz="1900">
                          <a:effectLst/>
                          <a:latin typeface="+mn-lt"/>
                          <a:ea typeface="Calibri" panose="020F0502020204030204" pitchFamily="34" charset="0"/>
                          <a:cs typeface="Times New Roman" panose="02020603050405020304" pitchFamily="18" charset="0"/>
                        </a:rPr>
                        <a:t>Simmons et al., 2013</a:t>
                      </a: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chemeClr val="bg1"/>
                    </a:solidFill>
                  </a:tcPr>
                </a:tc>
                <a:extLst>
                  <a:ext uri="{0D108BD9-81ED-4DB2-BD59-A6C34878D82A}">
                    <a16:rowId xmlns:a16="http://schemas.microsoft.com/office/drawing/2014/main" val="10001"/>
                  </a:ext>
                </a:extLst>
              </a:tr>
              <a:tr h="719352">
                <a:tc>
                  <a:txBody>
                    <a:bodyPr/>
                    <a:lstStyle/>
                    <a:p>
                      <a:pPr marL="0" marR="0">
                        <a:spcBef>
                          <a:spcPts val="0"/>
                        </a:spcBef>
                        <a:spcAft>
                          <a:spcPts val="1200"/>
                        </a:spcAft>
                      </a:pPr>
                      <a:r>
                        <a:rPr lang="en-US" sz="1900" dirty="0">
                          <a:effectLst/>
                          <a:latin typeface="+mn-lt"/>
                          <a:ea typeface="Times New Roman" panose="02020603050405020304" pitchFamily="18" charset="0"/>
                          <a:cs typeface="Times New Roman" panose="02020603050405020304" pitchFamily="18" charset="0"/>
                        </a:rPr>
                        <a:t>Duration of incubation </a:t>
                      </a:r>
                      <a:endParaRPr lang="en-US" sz="1900" dirty="0">
                        <a:effectLst/>
                        <a:latin typeface="+mn-lt"/>
                        <a:ea typeface="Times New Roman" panose="02020603050405020304" pitchFamily="18" charset="0"/>
                      </a:endParaRPr>
                    </a:p>
                  </a:txBody>
                  <a:tcPr marL="68580" marR="68580" marT="0" marB="0" anchor="ctr">
                    <a:lnL>
                      <a:noFill/>
                    </a:lnL>
                    <a:lnR>
                      <a:noFill/>
                    </a:lnR>
                    <a:lnT>
                      <a:noFill/>
                    </a:lnT>
                    <a:lnB>
                      <a:noFill/>
                    </a:lnB>
                    <a:solidFill>
                      <a:schemeClr val="bg1"/>
                    </a:solidFill>
                  </a:tcPr>
                </a:tc>
                <a:tc>
                  <a:txBody>
                    <a:bodyPr/>
                    <a:lstStyle/>
                    <a:p>
                      <a:pPr marL="122238" marR="0" indent="0">
                        <a:lnSpc>
                          <a:spcPct val="107000"/>
                        </a:lnSpc>
                        <a:spcBef>
                          <a:spcPts val="0"/>
                        </a:spcBef>
                        <a:spcAft>
                          <a:spcPts val="0"/>
                        </a:spcAft>
                      </a:pPr>
                      <a:r>
                        <a:rPr lang="en-US" sz="1900" dirty="0">
                          <a:effectLst/>
                          <a:latin typeface="+mn-lt"/>
                          <a:ea typeface="Calibri" panose="020F0502020204030204" pitchFamily="34" charset="0"/>
                          <a:cs typeface="Times New Roman" panose="02020603050405020304" pitchFamily="18" charset="0"/>
                        </a:rPr>
                        <a:t>32.8</a:t>
                      </a:r>
                      <a:r>
                        <a:rPr lang="en-US" sz="1900" baseline="0" dirty="0">
                          <a:effectLst/>
                          <a:latin typeface="+mn-lt"/>
                          <a:ea typeface="Calibri" panose="020F0502020204030204" pitchFamily="34" charset="0"/>
                          <a:cs typeface="Times New Roman" panose="02020603050405020304" pitchFamily="18" charset="0"/>
                        </a:rPr>
                        <a:t> hours</a:t>
                      </a:r>
                      <a:endParaRPr lang="en-US" sz="1900" dirty="0">
                        <a:effectLst/>
                        <a:latin typeface="+mn-lt"/>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chemeClr val="bg1"/>
                    </a:solidFill>
                  </a:tcPr>
                </a:tc>
                <a:tc>
                  <a:txBody>
                    <a:bodyPr/>
                    <a:lstStyle/>
                    <a:p>
                      <a:pPr marL="122238" marR="0" indent="0" algn="l">
                        <a:lnSpc>
                          <a:spcPct val="107000"/>
                        </a:lnSpc>
                        <a:spcBef>
                          <a:spcPts val="0"/>
                        </a:spcBef>
                        <a:spcAft>
                          <a:spcPts val="0"/>
                        </a:spcAft>
                      </a:pPr>
                      <a:r>
                        <a:rPr lang="en-US" sz="1900" kern="1200" dirty="0">
                          <a:solidFill>
                            <a:schemeClr val="tx1"/>
                          </a:solidFill>
                          <a:effectLst/>
                          <a:latin typeface="+mn-lt"/>
                          <a:ea typeface="+mn-ea"/>
                          <a:cs typeface="+mn-cs"/>
                        </a:rPr>
                        <a:t>(30.9h – 34.6h)</a:t>
                      </a:r>
                      <a:endParaRPr lang="en-US" sz="1900" dirty="0">
                        <a:effectLst/>
                        <a:latin typeface="+mn-lt"/>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chemeClr val="bg1"/>
                    </a:solidFill>
                  </a:tcPr>
                </a:tc>
                <a:tc>
                  <a:txBody>
                    <a:bodyPr/>
                    <a:lstStyle/>
                    <a:p>
                      <a:pPr marL="0" marR="0">
                        <a:lnSpc>
                          <a:spcPct val="107000"/>
                        </a:lnSpc>
                        <a:spcBef>
                          <a:spcPts val="0"/>
                        </a:spcBef>
                        <a:spcAft>
                          <a:spcPts val="0"/>
                        </a:spcAft>
                      </a:pPr>
                      <a:r>
                        <a:rPr lang="en-US" sz="1900" dirty="0" err="1">
                          <a:effectLst/>
                          <a:latin typeface="+mn-lt"/>
                          <a:ea typeface="Calibri" panose="020F0502020204030204" pitchFamily="34" charset="0"/>
                          <a:cs typeface="Times New Roman" panose="02020603050405020304" pitchFamily="18" charset="0"/>
                        </a:rPr>
                        <a:t>Devasia</a:t>
                      </a:r>
                      <a:r>
                        <a:rPr lang="en-US" sz="1900" dirty="0">
                          <a:effectLst/>
                          <a:latin typeface="+mn-lt"/>
                          <a:ea typeface="Calibri" panose="020F0502020204030204" pitchFamily="34" charset="0"/>
                          <a:cs typeface="Times New Roman" panose="02020603050405020304" pitchFamily="18" charset="0"/>
                        </a:rPr>
                        <a:t> et al., 2014</a:t>
                      </a:r>
                    </a:p>
                  </a:txBody>
                  <a:tcPr marL="68580" marR="68580" marT="0" marB="0" anchor="ctr">
                    <a:lnL>
                      <a:noFill/>
                    </a:lnL>
                    <a:lnR>
                      <a:noFill/>
                    </a:lnR>
                    <a:lnT>
                      <a:noFill/>
                    </a:lnT>
                    <a:lnB>
                      <a:noFill/>
                    </a:lnB>
                    <a:solidFill>
                      <a:schemeClr val="bg1"/>
                    </a:solidFill>
                  </a:tcPr>
                </a:tc>
                <a:extLst>
                  <a:ext uri="{0D108BD9-81ED-4DB2-BD59-A6C34878D82A}">
                    <a16:rowId xmlns:a16="http://schemas.microsoft.com/office/drawing/2014/main" val="10002"/>
                  </a:ext>
                </a:extLst>
              </a:tr>
              <a:tr h="979966">
                <a:tc>
                  <a:txBody>
                    <a:bodyPr/>
                    <a:lstStyle/>
                    <a:p>
                      <a:pPr marL="0" marR="0">
                        <a:spcBef>
                          <a:spcPts val="0"/>
                        </a:spcBef>
                        <a:spcAft>
                          <a:spcPts val="1200"/>
                        </a:spcAft>
                      </a:pPr>
                      <a:r>
                        <a:rPr lang="en-US" sz="1900" dirty="0">
                          <a:effectLst/>
                          <a:latin typeface="+mn-lt"/>
                          <a:ea typeface="Times New Roman" panose="02020603050405020304" pitchFamily="18" charset="0"/>
                          <a:cs typeface="Times New Roman" panose="02020603050405020304" pitchFamily="18" charset="0"/>
                        </a:rPr>
                        <a:t>Duration of symptomatic infection</a:t>
                      </a:r>
                    </a:p>
                  </a:txBody>
                  <a:tcPr marL="68580" marR="68580" marT="0" marB="0" anchor="ctr">
                    <a:lnL>
                      <a:noFill/>
                    </a:lnL>
                    <a:lnR>
                      <a:noFill/>
                    </a:lnR>
                    <a:lnT>
                      <a:noFill/>
                    </a:lnT>
                    <a:lnB>
                      <a:noFill/>
                    </a:lnB>
                    <a:solidFill>
                      <a:schemeClr val="bg1"/>
                    </a:solidFill>
                  </a:tcPr>
                </a:tc>
                <a:tc>
                  <a:txBody>
                    <a:bodyPr/>
                    <a:lstStyle/>
                    <a:p>
                      <a:pPr marL="122238" marR="0" indent="0">
                        <a:lnSpc>
                          <a:spcPct val="107000"/>
                        </a:lnSpc>
                        <a:spcBef>
                          <a:spcPts val="0"/>
                        </a:spcBef>
                        <a:spcAft>
                          <a:spcPts val="0"/>
                        </a:spcAft>
                      </a:pPr>
                      <a:r>
                        <a:rPr lang="en-US" sz="1900" dirty="0">
                          <a:effectLst/>
                          <a:latin typeface="+mn-lt"/>
                          <a:ea typeface="Calibri" panose="020F0502020204030204" pitchFamily="34" charset="0"/>
                          <a:cs typeface="Times New Roman" panose="02020603050405020304" pitchFamily="18" charset="0"/>
                        </a:rPr>
                        <a:t>48 hours</a:t>
                      </a:r>
                    </a:p>
                  </a:txBody>
                  <a:tcPr marL="68580" marR="68580" marT="0" marB="0" anchor="ctr">
                    <a:lnL>
                      <a:noFill/>
                    </a:lnL>
                    <a:lnR>
                      <a:noFill/>
                    </a:lnR>
                    <a:lnT>
                      <a:noFill/>
                    </a:lnT>
                    <a:lnB>
                      <a:noFill/>
                    </a:lnB>
                    <a:solidFill>
                      <a:schemeClr val="bg1"/>
                    </a:solidFill>
                  </a:tcPr>
                </a:tc>
                <a:tc>
                  <a:txBody>
                    <a:bodyPr/>
                    <a:lstStyle/>
                    <a:p>
                      <a:pPr marL="122238" marR="0" indent="0">
                        <a:lnSpc>
                          <a:spcPct val="107000"/>
                        </a:lnSpc>
                        <a:spcBef>
                          <a:spcPts val="0"/>
                        </a:spcBef>
                        <a:spcAft>
                          <a:spcPts val="0"/>
                        </a:spcAft>
                      </a:pPr>
                      <a:r>
                        <a:rPr lang="en-US" sz="1900" kern="1200" dirty="0">
                          <a:solidFill>
                            <a:schemeClr val="tx1"/>
                          </a:solidFill>
                          <a:effectLst/>
                          <a:latin typeface="+mn-lt"/>
                          <a:ea typeface="+mn-ea"/>
                          <a:cs typeface="+mn-cs"/>
                        </a:rPr>
                        <a:t>(39.0h – 52.1h)</a:t>
                      </a:r>
                      <a:endParaRPr lang="en-US" sz="1900" dirty="0">
                        <a:effectLst/>
                        <a:latin typeface="+mn-lt"/>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chemeClr val="bg1"/>
                    </a:solidFill>
                  </a:tcPr>
                </a:tc>
                <a:tc>
                  <a:txBody>
                    <a:bodyPr/>
                    <a:lstStyle/>
                    <a:p>
                      <a:pPr marL="0" marR="0">
                        <a:lnSpc>
                          <a:spcPct val="107000"/>
                        </a:lnSpc>
                        <a:spcBef>
                          <a:spcPts val="0"/>
                        </a:spcBef>
                        <a:spcAft>
                          <a:spcPts val="0"/>
                        </a:spcAft>
                      </a:pPr>
                      <a:r>
                        <a:rPr lang="en-US" sz="1900" dirty="0" err="1">
                          <a:effectLst/>
                          <a:latin typeface="+mn-lt"/>
                          <a:ea typeface="Calibri" panose="020F0502020204030204" pitchFamily="34" charset="0"/>
                          <a:cs typeface="Times New Roman" panose="02020603050405020304" pitchFamily="18" charset="0"/>
                        </a:rPr>
                        <a:t>Devasia</a:t>
                      </a:r>
                      <a:r>
                        <a:rPr lang="en-US" sz="1900" dirty="0">
                          <a:effectLst/>
                          <a:latin typeface="+mn-lt"/>
                          <a:ea typeface="Calibri" panose="020F0502020204030204" pitchFamily="34" charset="0"/>
                          <a:cs typeface="Times New Roman" panose="02020603050405020304" pitchFamily="18" charset="0"/>
                        </a:rPr>
                        <a:t> et al., 2014</a:t>
                      </a:r>
                    </a:p>
                  </a:txBody>
                  <a:tcPr marL="68580" marR="68580" marT="0" marB="0" anchor="ctr">
                    <a:lnL>
                      <a:noFill/>
                    </a:lnL>
                    <a:lnR>
                      <a:noFill/>
                    </a:lnR>
                    <a:lnT>
                      <a:noFill/>
                    </a:lnT>
                    <a:lnB>
                      <a:noFill/>
                    </a:lnB>
                    <a:solidFill>
                      <a:schemeClr val="bg1"/>
                    </a:solidFill>
                  </a:tcPr>
                </a:tc>
                <a:extLst>
                  <a:ext uri="{0D108BD9-81ED-4DB2-BD59-A6C34878D82A}">
                    <a16:rowId xmlns:a16="http://schemas.microsoft.com/office/drawing/2014/main" val="10003"/>
                  </a:ext>
                </a:extLst>
              </a:tr>
              <a:tr h="719352">
                <a:tc>
                  <a:txBody>
                    <a:bodyPr/>
                    <a:lstStyle/>
                    <a:p>
                      <a:pPr marL="0" marR="0">
                        <a:lnSpc>
                          <a:spcPct val="100000"/>
                        </a:lnSpc>
                        <a:spcBef>
                          <a:spcPts val="0"/>
                        </a:spcBef>
                        <a:spcAft>
                          <a:spcPts val="1200"/>
                        </a:spcAft>
                      </a:pPr>
                      <a:r>
                        <a:rPr lang="en-US" sz="1900" dirty="0">
                          <a:effectLst/>
                          <a:latin typeface="+mn-lt"/>
                          <a:ea typeface="Times New Roman" panose="02020603050405020304" pitchFamily="18" charset="0"/>
                          <a:cs typeface="Times New Roman" panose="02020603050405020304" pitchFamily="18" charset="0"/>
                        </a:rPr>
                        <a:t>Duration of asymptomatic infectious</a:t>
                      </a:r>
                      <a:r>
                        <a:rPr lang="en-US" sz="1900" baseline="0" dirty="0">
                          <a:effectLst/>
                          <a:latin typeface="+mn-lt"/>
                          <a:ea typeface="Times New Roman" panose="02020603050405020304" pitchFamily="18" charset="0"/>
                          <a:cs typeface="Times New Roman" panose="02020603050405020304" pitchFamily="18" charset="0"/>
                        </a:rPr>
                        <a:t> period</a:t>
                      </a:r>
                      <a:endParaRPr lang="en-US" sz="1900" dirty="0">
                        <a:effectLst/>
                        <a:latin typeface="+mn-lt"/>
                        <a:ea typeface="Times New Roman" panose="02020603050405020304" pitchFamily="18" charset="0"/>
                        <a:cs typeface="Times New Roman" panose="02020603050405020304" pitchFamily="18" charset="0"/>
                      </a:endParaRPr>
                    </a:p>
                  </a:txBody>
                  <a:tcPr marL="68580" marR="68580" marT="0" marB="0" anchor="ctr">
                    <a:lnL>
                      <a:noFill/>
                    </a:lnL>
                    <a:lnR>
                      <a:noFill/>
                    </a:lnR>
                    <a:lnT>
                      <a:noFill/>
                    </a:lnT>
                    <a:lnB>
                      <a:noFill/>
                    </a:lnB>
                    <a:solidFill>
                      <a:schemeClr val="bg1"/>
                    </a:solidFill>
                  </a:tcPr>
                </a:tc>
                <a:tc>
                  <a:txBody>
                    <a:bodyPr/>
                    <a:lstStyle/>
                    <a:p>
                      <a:pPr marL="122238" marR="0" indent="0">
                        <a:lnSpc>
                          <a:spcPct val="100000"/>
                        </a:lnSpc>
                        <a:spcBef>
                          <a:spcPts val="0"/>
                        </a:spcBef>
                        <a:spcAft>
                          <a:spcPts val="0"/>
                        </a:spcAft>
                      </a:pPr>
                      <a:r>
                        <a:rPr lang="en-US" sz="1900" dirty="0">
                          <a:effectLst/>
                          <a:latin typeface="+mn-lt"/>
                          <a:ea typeface="Calibri" panose="020F0502020204030204" pitchFamily="34" charset="0"/>
                          <a:cs typeface="Times New Roman" panose="02020603050405020304" pitchFamily="18" charset="0"/>
                        </a:rPr>
                        <a:t>10 days</a:t>
                      </a:r>
                    </a:p>
                  </a:txBody>
                  <a:tcPr marL="68580" marR="68580" marT="0" marB="0" anchor="ctr">
                    <a:lnL>
                      <a:noFill/>
                    </a:lnL>
                    <a:lnR>
                      <a:noFill/>
                    </a:lnR>
                    <a:lnT>
                      <a:noFill/>
                    </a:lnT>
                    <a:lnB>
                      <a:noFill/>
                    </a:lnB>
                    <a:solidFill>
                      <a:schemeClr val="bg1"/>
                    </a:solidFill>
                  </a:tcPr>
                </a:tc>
                <a:tc>
                  <a:txBody>
                    <a:bodyPr/>
                    <a:lstStyle/>
                    <a:p>
                      <a:pPr marL="122238" marR="0" indent="0">
                        <a:lnSpc>
                          <a:spcPct val="100000"/>
                        </a:lnSpc>
                        <a:spcBef>
                          <a:spcPts val="0"/>
                        </a:spcBef>
                        <a:spcAft>
                          <a:spcPts val="0"/>
                        </a:spcAft>
                        <a:tabLst/>
                      </a:pPr>
                      <a:r>
                        <a:rPr lang="en-US" sz="1900" dirty="0">
                          <a:effectLst/>
                          <a:latin typeface="+mn-lt"/>
                          <a:ea typeface="Calibri" panose="020F0502020204030204" pitchFamily="34" charset="0"/>
                          <a:cs typeface="Times New Roman" panose="02020603050405020304" pitchFamily="18" charset="0"/>
                        </a:rPr>
                        <a:t>(1d – 20d</a:t>
                      </a:r>
                      <a:r>
                        <a:rPr lang="en-US" sz="1900" baseline="0" dirty="0">
                          <a:effectLst/>
                          <a:latin typeface="+mn-lt"/>
                          <a:ea typeface="Calibri" panose="020F0502020204030204" pitchFamily="34" charset="0"/>
                          <a:cs typeface="Times New Roman" panose="02020603050405020304" pitchFamily="18" charset="0"/>
                        </a:rPr>
                        <a:t>)</a:t>
                      </a:r>
                      <a:endParaRPr lang="en-US" sz="1900" dirty="0">
                        <a:effectLst/>
                        <a:latin typeface="+mn-lt"/>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chemeClr val="bg1"/>
                    </a:solidFill>
                  </a:tcPr>
                </a:tc>
                <a:tc>
                  <a:txBody>
                    <a:bodyPr/>
                    <a:lstStyle/>
                    <a:p>
                      <a:pPr marL="0" marR="0">
                        <a:lnSpc>
                          <a:spcPct val="100000"/>
                        </a:lnSpc>
                        <a:spcBef>
                          <a:spcPts val="0"/>
                        </a:spcBef>
                        <a:spcAft>
                          <a:spcPts val="0"/>
                        </a:spcAft>
                      </a:pPr>
                      <a:r>
                        <a:rPr lang="en-US" sz="1900" dirty="0" err="1">
                          <a:effectLst/>
                          <a:latin typeface="+mn-lt"/>
                          <a:ea typeface="Calibri" panose="020F0502020204030204" pitchFamily="34" charset="0"/>
                          <a:cs typeface="Times New Roman" panose="02020603050405020304" pitchFamily="18" charset="0"/>
                        </a:rPr>
                        <a:t>Rockx</a:t>
                      </a:r>
                      <a:r>
                        <a:rPr lang="en-US" sz="1900" dirty="0">
                          <a:effectLst/>
                          <a:latin typeface="+mn-lt"/>
                          <a:ea typeface="Calibri" panose="020F0502020204030204" pitchFamily="34" charset="0"/>
                          <a:cs typeface="Times New Roman" panose="02020603050405020304" pitchFamily="18" charset="0"/>
                        </a:rPr>
                        <a:t> et al., 2002</a:t>
                      </a:r>
                    </a:p>
                  </a:txBody>
                  <a:tcPr marL="68580" marR="68580" marT="0" marB="0" anchor="ctr">
                    <a:lnL>
                      <a:noFill/>
                    </a:lnL>
                    <a:lnR>
                      <a:noFill/>
                    </a:lnR>
                    <a:lnT>
                      <a:noFill/>
                    </a:lnT>
                    <a:lnB>
                      <a:noFill/>
                    </a:lnB>
                    <a:solidFill>
                      <a:schemeClr val="bg1"/>
                    </a:solidFill>
                  </a:tcPr>
                </a:tc>
                <a:extLst>
                  <a:ext uri="{0D108BD9-81ED-4DB2-BD59-A6C34878D82A}">
                    <a16:rowId xmlns:a16="http://schemas.microsoft.com/office/drawing/2014/main" val="10004"/>
                  </a:ext>
                </a:extLst>
              </a:tr>
              <a:tr h="1143887">
                <a:tc>
                  <a:txBody>
                    <a:bodyPr/>
                    <a:lstStyle/>
                    <a:p>
                      <a:pPr marL="0" marR="0">
                        <a:lnSpc>
                          <a:spcPct val="107000"/>
                        </a:lnSpc>
                        <a:spcBef>
                          <a:spcPts val="0"/>
                        </a:spcBef>
                        <a:spcAft>
                          <a:spcPts val="1200"/>
                        </a:spcAft>
                      </a:pPr>
                      <a:r>
                        <a:rPr lang="en-US" sz="1900" dirty="0">
                          <a:effectLst/>
                          <a:latin typeface="+mn-lt"/>
                          <a:ea typeface="Times New Roman" panose="02020603050405020304" pitchFamily="18" charset="0"/>
                          <a:cs typeface="Times New Roman" panose="02020603050405020304" pitchFamily="18" charset="0"/>
                        </a:rPr>
                        <a:t>Relative infectiousness during incubation period or asymptomatic</a:t>
                      </a:r>
                      <a:r>
                        <a:rPr lang="en-US" sz="1900" baseline="0" dirty="0">
                          <a:effectLst/>
                          <a:latin typeface="+mn-lt"/>
                          <a:ea typeface="Times New Roman" panose="02020603050405020304" pitchFamily="18" charset="0"/>
                          <a:cs typeface="Times New Roman" panose="02020603050405020304" pitchFamily="18" charset="0"/>
                        </a:rPr>
                        <a:t> period</a:t>
                      </a:r>
                      <a:endParaRPr lang="en-US" sz="1900" dirty="0">
                        <a:effectLst/>
                        <a:latin typeface="+mn-lt"/>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chemeClr val="bg1"/>
                    </a:solidFill>
                  </a:tcPr>
                </a:tc>
                <a:tc>
                  <a:txBody>
                    <a:bodyPr/>
                    <a:lstStyle/>
                    <a:p>
                      <a:pPr marL="223838" marR="0" indent="0">
                        <a:lnSpc>
                          <a:spcPct val="107000"/>
                        </a:lnSpc>
                        <a:spcBef>
                          <a:spcPts val="0"/>
                        </a:spcBef>
                        <a:spcAft>
                          <a:spcPts val="0"/>
                        </a:spcAft>
                      </a:pPr>
                      <a:r>
                        <a:rPr lang="en-US" sz="1900" dirty="0">
                          <a:effectLst/>
                          <a:latin typeface="+mn-lt"/>
                          <a:ea typeface="Calibri" panose="020F0502020204030204" pitchFamily="34" charset="0"/>
                          <a:cs typeface="Times New Roman" panose="02020603050405020304" pitchFamily="18" charset="0"/>
                        </a:rPr>
                        <a:t>0.05</a:t>
                      </a:r>
                    </a:p>
                  </a:txBody>
                  <a:tcPr marL="68580" marR="68580" marT="0" marB="0" anchor="ctr">
                    <a:lnL>
                      <a:noFill/>
                    </a:lnL>
                    <a:lnR>
                      <a:noFill/>
                    </a:lnR>
                    <a:lnT>
                      <a:noFill/>
                    </a:lnT>
                    <a:lnB>
                      <a:noFill/>
                    </a:lnB>
                    <a:solidFill>
                      <a:schemeClr val="bg1"/>
                    </a:solidFill>
                  </a:tcPr>
                </a:tc>
                <a:tc>
                  <a:txBody>
                    <a:bodyPr/>
                    <a:lstStyle/>
                    <a:p>
                      <a:pPr marL="122238" marR="0" indent="0">
                        <a:lnSpc>
                          <a:spcPct val="107000"/>
                        </a:lnSpc>
                        <a:spcBef>
                          <a:spcPts val="0"/>
                        </a:spcBef>
                        <a:spcAft>
                          <a:spcPts val="0"/>
                        </a:spcAft>
                      </a:pPr>
                      <a:r>
                        <a:rPr lang="en-US" sz="1900" dirty="0">
                          <a:effectLst/>
                          <a:latin typeface="+mn-lt"/>
                          <a:ea typeface="Calibri" panose="020F0502020204030204" pitchFamily="34" charset="0"/>
                          <a:cs typeface="Times New Roman" panose="02020603050405020304" pitchFamily="18" charset="0"/>
                        </a:rPr>
                        <a:t>(0.045-0.055)</a:t>
                      </a:r>
                    </a:p>
                  </a:txBody>
                  <a:tcPr marL="68580" marR="68580" marT="0" marB="0" anchor="ctr">
                    <a:lnL>
                      <a:noFill/>
                    </a:lnL>
                    <a:lnR>
                      <a:noFill/>
                    </a:lnR>
                    <a:lnT>
                      <a:noFill/>
                    </a:lnT>
                    <a:lnB>
                      <a:noFill/>
                    </a:lnB>
                    <a:solidFill>
                      <a:schemeClr val="bg1"/>
                    </a:solidFill>
                  </a:tcPr>
                </a:tc>
                <a:tc>
                  <a:txBody>
                    <a:bodyPr/>
                    <a:lstStyle/>
                    <a:p>
                      <a:pPr marL="0" marR="0">
                        <a:lnSpc>
                          <a:spcPct val="107000"/>
                        </a:lnSpc>
                        <a:spcBef>
                          <a:spcPts val="0"/>
                        </a:spcBef>
                        <a:spcAft>
                          <a:spcPts val="0"/>
                        </a:spcAft>
                      </a:pPr>
                      <a:r>
                        <a:rPr lang="en-US" sz="1900" dirty="0">
                          <a:effectLst/>
                          <a:latin typeface="+mn-lt"/>
                          <a:ea typeface="Calibri" panose="020F0502020204030204" pitchFamily="34" charset="0"/>
                          <a:cs typeface="Times New Roman" panose="02020603050405020304" pitchFamily="18" charset="0"/>
                        </a:rPr>
                        <a:t>Simmons et al., 2013; </a:t>
                      </a:r>
                      <a:r>
                        <a:rPr lang="en-US" sz="1900" dirty="0" err="1">
                          <a:effectLst/>
                          <a:latin typeface="+mn-lt"/>
                          <a:ea typeface="Calibri" panose="020F0502020204030204" pitchFamily="34" charset="0"/>
                          <a:cs typeface="Times New Roman" panose="02020603050405020304" pitchFamily="18" charset="0"/>
                        </a:rPr>
                        <a:t>Sukhrie</a:t>
                      </a:r>
                      <a:r>
                        <a:rPr lang="en-US" sz="1900" dirty="0">
                          <a:effectLst/>
                          <a:latin typeface="+mn-lt"/>
                          <a:ea typeface="Calibri" panose="020F0502020204030204" pitchFamily="34" charset="0"/>
                          <a:cs typeface="Times New Roman" panose="02020603050405020304" pitchFamily="18" charset="0"/>
                        </a:rPr>
                        <a:t> et al., 2010</a:t>
                      </a:r>
                    </a:p>
                  </a:txBody>
                  <a:tcPr marL="68580" marR="68580" marT="0" marB="0" anchor="ctr">
                    <a:lnL>
                      <a:noFill/>
                    </a:lnL>
                    <a:lnR>
                      <a:noFill/>
                    </a:lnR>
                    <a:lnT>
                      <a:noFill/>
                    </a:lnT>
                    <a:lnB>
                      <a:noFill/>
                    </a:lnB>
                    <a:solidFill>
                      <a:schemeClr val="bg1"/>
                    </a:solidFill>
                  </a:tcPr>
                </a:tc>
                <a:extLst>
                  <a:ext uri="{0D108BD9-81ED-4DB2-BD59-A6C34878D82A}">
                    <a16:rowId xmlns:a16="http://schemas.microsoft.com/office/drawing/2014/main" val="10005"/>
                  </a:ext>
                </a:extLst>
              </a:tr>
            </a:tbl>
          </a:graphicData>
        </a:graphic>
      </p:graphicFrame>
      <p:sp>
        <p:nvSpPr>
          <p:cNvPr id="7" name="TextBox 6"/>
          <p:cNvSpPr txBox="1"/>
          <p:nvPr/>
        </p:nvSpPr>
        <p:spPr>
          <a:xfrm>
            <a:off x="685800" y="6434137"/>
            <a:ext cx="8001000" cy="307777"/>
          </a:xfrm>
          <a:prstGeom prst="rect">
            <a:avLst/>
          </a:prstGeom>
          <a:noFill/>
        </p:spPr>
        <p:txBody>
          <a:bodyPr wrap="square" rtlCol="0">
            <a:spAutoFit/>
          </a:bodyPr>
          <a:lstStyle/>
          <a:p>
            <a:r>
              <a:rPr lang="en-US" sz="1400" dirty="0"/>
              <a:t>Table adapted from: Simmons, K., </a:t>
            </a:r>
            <a:r>
              <a:rPr lang="en-US" sz="1400" dirty="0" err="1"/>
              <a:t>Gambhir</a:t>
            </a:r>
            <a:r>
              <a:rPr lang="en-US" sz="1400" dirty="0"/>
              <a:t>, M., Leon, J. &amp; </a:t>
            </a:r>
            <a:r>
              <a:rPr lang="en-US" sz="1400" dirty="0" err="1"/>
              <a:t>Lopman</a:t>
            </a:r>
            <a:r>
              <a:rPr lang="en-US" sz="1400" dirty="0"/>
              <a:t>, B. </a:t>
            </a:r>
            <a:r>
              <a:rPr lang="en-US" sz="1400" i="1" dirty="0" err="1"/>
              <a:t>Emerg</a:t>
            </a:r>
            <a:r>
              <a:rPr lang="en-US" sz="1400" i="1" dirty="0"/>
              <a:t>. Infect. Dis.</a:t>
            </a:r>
            <a:r>
              <a:rPr lang="en-US" sz="1400" dirty="0"/>
              <a:t> </a:t>
            </a:r>
            <a:r>
              <a:rPr lang="en-US" sz="1400" b="1" dirty="0"/>
              <a:t>19,</a:t>
            </a:r>
            <a:r>
              <a:rPr lang="en-US" sz="1400" dirty="0"/>
              <a:t> 1260–7 (2013)</a:t>
            </a:r>
          </a:p>
        </p:txBody>
      </p:sp>
    </p:spTree>
    <p:extLst>
      <p:ext uri="{BB962C8B-B14F-4D97-AF65-F5344CB8AC3E}">
        <p14:creationId xmlns:p14="http://schemas.microsoft.com/office/powerpoint/2010/main" val="16856744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781749"/>
          </a:xfrm>
        </p:spPr>
        <p:txBody>
          <a:bodyPr>
            <a:noAutofit/>
          </a:bodyPr>
          <a:lstStyle/>
          <a:p>
            <a:r>
              <a:rPr lang="en-US" sz="3500" dirty="0"/>
              <a:t>Uncertainty Analysis</a:t>
            </a:r>
            <a:endParaRPr lang="en-US" sz="3500" b="1" dirty="0"/>
          </a:p>
        </p:txBody>
      </p:sp>
      <p:pic>
        <p:nvPicPr>
          <p:cNvPr id="7" name="Content Placeholder 6">
            <a:extLst>
              <a:ext uri="{FF2B5EF4-FFF2-40B4-BE49-F238E27FC236}">
                <a16:creationId xmlns:a16="http://schemas.microsoft.com/office/drawing/2014/main" id="{6C5414FD-1DC7-4413-A548-53A3229EFFBE}"/>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l="1" t="54352" r="47469" b="4388"/>
          <a:stretch/>
        </p:blipFill>
        <p:spPr>
          <a:xfrm>
            <a:off x="-322118" y="2209801"/>
            <a:ext cx="5141768" cy="4038599"/>
          </a:xfrm>
        </p:spPr>
      </p:pic>
      <p:sp>
        <p:nvSpPr>
          <p:cNvPr id="8" name="Rectangle 7">
            <a:extLst>
              <a:ext uri="{FF2B5EF4-FFF2-40B4-BE49-F238E27FC236}">
                <a16:creationId xmlns:a16="http://schemas.microsoft.com/office/drawing/2014/main" id="{FDD9A122-B430-46E8-BAA2-80BA7E681226}"/>
              </a:ext>
            </a:extLst>
          </p:cNvPr>
          <p:cNvSpPr/>
          <p:nvPr/>
        </p:nvSpPr>
        <p:spPr>
          <a:xfrm>
            <a:off x="985078" y="1603981"/>
            <a:ext cx="3630546" cy="523220"/>
          </a:xfrm>
          <a:prstGeom prst="rect">
            <a:avLst/>
          </a:prstGeom>
        </p:spPr>
        <p:txBody>
          <a:bodyPr wrap="none">
            <a:spAutoFit/>
          </a:bodyPr>
          <a:lstStyle/>
          <a:p>
            <a:pPr algn="ctr">
              <a:defRPr sz="2000" b="0" i="0" u="none" strike="noStrike" kern="1200" spc="0" baseline="0">
                <a:solidFill>
                  <a:prstClr val="black">
                    <a:lumMod val="65000"/>
                    <a:lumOff val="35000"/>
                  </a:prstClr>
                </a:solidFill>
                <a:latin typeface="+mn-lt"/>
                <a:ea typeface="+mn-ea"/>
                <a:cs typeface="+mn-cs"/>
              </a:defRPr>
            </a:pPr>
            <a:r>
              <a:rPr lang="en-US" sz="2800" dirty="0">
                <a:solidFill>
                  <a:srgbClr val="800000"/>
                </a:solidFill>
              </a:rPr>
              <a:t>Pediatric Immunization </a:t>
            </a:r>
          </a:p>
        </p:txBody>
      </p:sp>
    </p:spTree>
    <p:extLst>
      <p:ext uri="{BB962C8B-B14F-4D97-AF65-F5344CB8AC3E}">
        <p14:creationId xmlns:p14="http://schemas.microsoft.com/office/powerpoint/2010/main" val="4876092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781749"/>
          </a:xfrm>
        </p:spPr>
        <p:txBody>
          <a:bodyPr>
            <a:noAutofit/>
          </a:bodyPr>
          <a:lstStyle/>
          <a:p>
            <a:r>
              <a:rPr lang="en-US" sz="3500" dirty="0"/>
              <a:t>Uncertainty Analysis</a:t>
            </a:r>
            <a:endParaRPr lang="en-US" sz="3500" b="1" dirty="0"/>
          </a:p>
        </p:txBody>
      </p:sp>
      <p:pic>
        <p:nvPicPr>
          <p:cNvPr id="7" name="Content Placeholder 6">
            <a:extLst>
              <a:ext uri="{FF2B5EF4-FFF2-40B4-BE49-F238E27FC236}">
                <a16:creationId xmlns:a16="http://schemas.microsoft.com/office/drawing/2014/main" id="{6C5414FD-1DC7-4413-A548-53A3229EFFBE}"/>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t="54352" b="4388"/>
          <a:stretch/>
        </p:blipFill>
        <p:spPr>
          <a:xfrm>
            <a:off x="-322118" y="2209801"/>
            <a:ext cx="9788236" cy="4038599"/>
          </a:xfrm>
        </p:spPr>
      </p:pic>
      <p:sp>
        <p:nvSpPr>
          <p:cNvPr id="4" name="Rectangle 3">
            <a:extLst>
              <a:ext uri="{FF2B5EF4-FFF2-40B4-BE49-F238E27FC236}">
                <a16:creationId xmlns:a16="http://schemas.microsoft.com/office/drawing/2014/main" id="{93449610-0311-4A2C-81AF-FFA3E1E8E1AA}"/>
              </a:ext>
            </a:extLst>
          </p:cNvPr>
          <p:cNvSpPr/>
          <p:nvPr/>
        </p:nvSpPr>
        <p:spPr>
          <a:xfrm>
            <a:off x="985078" y="1603981"/>
            <a:ext cx="3630546" cy="523220"/>
          </a:xfrm>
          <a:prstGeom prst="rect">
            <a:avLst/>
          </a:prstGeom>
        </p:spPr>
        <p:txBody>
          <a:bodyPr wrap="none">
            <a:spAutoFit/>
          </a:bodyPr>
          <a:lstStyle/>
          <a:p>
            <a:pPr algn="ctr">
              <a:defRPr sz="2000" b="0" i="0" u="none" strike="noStrike" kern="1200" spc="0" baseline="0">
                <a:solidFill>
                  <a:prstClr val="black">
                    <a:lumMod val="65000"/>
                    <a:lumOff val="35000"/>
                  </a:prstClr>
                </a:solidFill>
                <a:latin typeface="+mn-lt"/>
                <a:ea typeface="+mn-ea"/>
                <a:cs typeface="+mn-cs"/>
              </a:defRPr>
            </a:pPr>
            <a:r>
              <a:rPr lang="en-US" sz="2800" dirty="0">
                <a:solidFill>
                  <a:srgbClr val="800000"/>
                </a:solidFill>
              </a:rPr>
              <a:t>Pediatric Immunization </a:t>
            </a:r>
          </a:p>
        </p:txBody>
      </p:sp>
      <p:sp>
        <p:nvSpPr>
          <p:cNvPr id="5" name="Rectangle 4">
            <a:extLst>
              <a:ext uri="{FF2B5EF4-FFF2-40B4-BE49-F238E27FC236}">
                <a16:creationId xmlns:a16="http://schemas.microsoft.com/office/drawing/2014/main" id="{3699188A-EAD6-4259-8ECD-6672564CEC15}"/>
              </a:ext>
            </a:extLst>
          </p:cNvPr>
          <p:cNvSpPr/>
          <p:nvPr/>
        </p:nvSpPr>
        <p:spPr>
          <a:xfrm>
            <a:off x="5441934" y="1623211"/>
            <a:ext cx="3347711" cy="523220"/>
          </a:xfrm>
          <a:prstGeom prst="rect">
            <a:avLst/>
          </a:prstGeom>
        </p:spPr>
        <p:txBody>
          <a:bodyPr wrap="none">
            <a:spAutoFit/>
          </a:bodyPr>
          <a:lstStyle/>
          <a:p>
            <a:r>
              <a:rPr lang="en-US" sz="2800" dirty="0">
                <a:solidFill>
                  <a:schemeClr val="accent6">
                    <a:lumMod val="50000"/>
                  </a:schemeClr>
                </a:solidFill>
              </a:rPr>
              <a:t>Elderly Immunization </a:t>
            </a:r>
          </a:p>
        </p:txBody>
      </p:sp>
    </p:spTree>
    <p:extLst>
      <p:ext uri="{BB962C8B-B14F-4D97-AF65-F5344CB8AC3E}">
        <p14:creationId xmlns:p14="http://schemas.microsoft.com/office/powerpoint/2010/main" val="29039979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idx="4294967295"/>
          </p:nvPr>
        </p:nvSpPr>
        <p:spPr>
          <a:xfrm>
            <a:off x="411028" y="215596"/>
            <a:ext cx="8326697" cy="1325563"/>
          </a:xfrm>
        </p:spPr>
        <p:txBody>
          <a:bodyPr>
            <a:normAutofit/>
          </a:bodyPr>
          <a:lstStyle/>
          <a:p>
            <a:pPr algn="ctr"/>
            <a:r>
              <a:rPr lang="en-US" sz="3600" dirty="0"/>
              <a:t>Age Specific Clinical Outcomes of Norovirus</a:t>
            </a:r>
          </a:p>
        </p:txBody>
      </p:sp>
      <p:graphicFrame>
        <p:nvGraphicFramePr>
          <p:cNvPr id="6" name="Chart 5"/>
          <p:cNvGraphicFramePr/>
          <p:nvPr>
            <p:extLst/>
          </p:nvPr>
        </p:nvGraphicFramePr>
        <p:xfrm>
          <a:off x="400694" y="1715782"/>
          <a:ext cx="4335693" cy="424322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 7"/>
          <p:cNvGraphicFramePr/>
          <p:nvPr>
            <p:extLst/>
          </p:nvPr>
        </p:nvGraphicFramePr>
        <p:xfrm>
          <a:off x="4633645" y="1715782"/>
          <a:ext cx="4099389" cy="4222805"/>
        </p:xfrm>
        <a:graphic>
          <a:graphicData uri="http://schemas.openxmlformats.org/drawingml/2006/chart">
            <c:chart xmlns:c="http://schemas.openxmlformats.org/drawingml/2006/chart" xmlns:r="http://schemas.openxmlformats.org/officeDocument/2006/relationships" r:id="rId4"/>
          </a:graphicData>
        </a:graphic>
      </p:graphicFrame>
      <p:sp>
        <p:nvSpPr>
          <p:cNvPr id="2" name="Rectangle 1">
            <a:extLst>
              <a:ext uri="{FF2B5EF4-FFF2-40B4-BE49-F238E27FC236}">
                <a16:creationId xmlns:a16="http://schemas.microsoft.com/office/drawing/2014/main" id="{4CB3EE16-F5EA-4492-AF2B-A7F17EB9B536}"/>
              </a:ext>
            </a:extLst>
          </p:cNvPr>
          <p:cNvSpPr/>
          <p:nvPr/>
        </p:nvSpPr>
        <p:spPr>
          <a:xfrm>
            <a:off x="809442" y="6113210"/>
            <a:ext cx="4572000" cy="523220"/>
          </a:xfrm>
          <a:prstGeom prst="rect">
            <a:avLst/>
          </a:prstGeom>
        </p:spPr>
        <p:txBody>
          <a:bodyPr>
            <a:spAutoFit/>
          </a:bodyPr>
          <a:lstStyle/>
          <a:p>
            <a:r>
              <a:rPr lang="en-US" sz="1400" dirty="0">
                <a:solidFill>
                  <a:srgbClr val="000000"/>
                </a:solidFill>
              </a:rPr>
              <a:t>Lopman et al., 2011, CID</a:t>
            </a:r>
          </a:p>
          <a:p>
            <a:r>
              <a:rPr lang="en-US" sz="1400" dirty="0" err="1">
                <a:solidFill>
                  <a:srgbClr val="000000"/>
                </a:solidFill>
              </a:rPr>
              <a:t>Gastañaduy</a:t>
            </a:r>
            <a:r>
              <a:rPr lang="en-US" sz="1400" dirty="0">
                <a:solidFill>
                  <a:srgbClr val="000000"/>
                </a:solidFill>
              </a:rPr>
              <a:t> et al., 2013, JID</a:t>
            </a:r>
            <a:endParaRPr lang="en-US" sz="1400" b="0" i="0" dirty="0">
              <a:solidFill>
                <a:srgbClr val="000000"/>
              </a:solidFill>
              <a:effectLst/>
            </a:endParaRPr>
          </a:p>
        </p:txBody>
      </p:sp>
      <p:sp>
        <p:nvSpPr>
          <p:cNvPr id="3" name="Rectangle 2">
            <a:extLst>
              <a:ext uri="{FF2B5EF4-FFF2-40B4-BE49-F238E27FC236}">
                <a16:creationId xmlns:a16="http://schemas.microsoft.com/office/drawing/2014/main" id="{34CC0FF8-CF28-4131-B48D-08492DFCA124}"/>
              </a:ext>
            </a:extLst>
          </p:cNvPr>
          <p:cNvSpPr/>
          <p:nvPr/>
        </p:nvSpPr>
        <p:spPr>
          <a:xfrm>
            <a:off x="6683339" y="6418010"/>
            <a:ext cx="1696939" cy="307777"/>
          </a:xfrm>
          <a:prstGeom prst="rect">
            <a:avLst/>
          </a:prstGeom>
        </p:spPr>
        <p:txBody>
          <a:bodyPr wrap="none">
            <a:spAutoFit/>
          </a:bodyPr>
          <a:lstStyle/>
          <a:p>
            <a:r>
              <a:rPr lang="en-US" sz="1400" dirty="0">
                <a:solidFill>
                  <a:srgbClr val="000000"/>
                </a:solidFill>
              </a:rPr>
              <a:t>Hall et al., 2012, CID </a:t>
            </a:r>
          </a:p>
        </p:txBody>
      </p:sp>
    </p:spTree>
    <p:extLst>
      <p:ext uri="{BB962C8B-B14F-4D97-AF65-F5344CB8AC3E}">
        <p14:creationId xmlns:p14="http://schemas.microsoft.com/office/powerpoint/2010/main" val="11627028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7579" y="413411"/>
            <a:ext cx="8432800" cy="1325563"/>
          </a:xfrm>
        </p:spPr>
        <p:txBody>
          <a:bodyPr>
            <a:normAutofit fontScale="90000"/>
          </a:bodyPr>
          <a:lstStyle/>
          <a:p>
            <a:r>
              <a:rPr lang="en-US" dirty="0"/>
              <a:t>How Will Vaccines Impact the Dynamics of Norovirus Disease in the U.S.?</a:t>
            </a:r>
          </a:p>
        </p:txBody>
      </p:sp>
      <p:pic>
        <p:nvPicPr>
          <p:cNvPr id="5" name="Picture 2" descr="An uncapped syringe full of blue liquid"/>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tretch>
            <a:fillRect/>
          </a:stretch>
        </p:blipFill>
        <p:spPr bwMode="auto">
          <a:xfrm>
            <a:off x="417579" y="2561959"/>
            <a:ext cx="3797824" cy="2697112"/>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5"/>
          <p:cNvSpPr>
            <a:spLocks noGrp="1"/>
          </p:cNvSpPr>
          <p:nvPr>
            <p:ph sz="half" idx="2"/>
          </p:nvPr>
        </p:nvSpPr>
        <p:spPr>
          <a:xfrm>
            <a:off x="4412589" y="1938046"/>
            <a:ext cx="4487571" cy="4351338"/>
          </a:xfrm>
        </p:spPr>
        <p:txBody>
          <a:bodyPr anchor="ctr">
            <a:normAutofit/>
          </a:bodyPr>
          <a:lstStyle/>
          <a:p>
            <a:pPr marL="216694" indent="-216694"/>
            <a:endParaRPr lang="en-US" sz="900" dirty="0"/>
          </a:p>
          <a:p>
            <a:pPr marL="216694" indent="-216694"/>
            <a:r>
              <a:rPr lang="en-US" dirty="0"/>
              <a:t>Help to guide both </a:t>
            </a:r>
            <a:r>
              <a:rPr lang="en-US" b="1" dirty="0"/>
              <a:t>developers</a:t>
            </a:r>
            <a:r>
              <a:rPr lang="en-US" dirty="0"/>
              <a:t> and </a:t>
            </a:r>
            <a:r>
              <a:rPr lang="en-US" b="1" dirty="0"/>
              <a:t>public health decision makers</a:t>
            </a:r>
            <a:r>
              <a:rPr lang="en-US" dirty="0"/>
              <a:t> in considering how a norovirus vaccine can be used</a:t>
            </a:r>
          </a:p>
          <a:p>
            <a:pPr marL="216694" indent="-216694"/>
            <a:endParaRPr lang="en-US" sz="900" dirty="0"/>
          </a:p>
          <a:p>
            <a:endParaRPr lang="en-US" dirty="0"/>
          </a:p>
        </p:txBody>
      </p:sp>
      <p:sp>
        <p:nvSpPr>
          <p:cNvPr id="4" name="Content Placeholder 4"/>
          <p:cNvSpPr txBox="1">
            <a:spLocks/>
          </p:cNvSpPr>
          <p:nvPr/>
        </p:nvSpPr>
        <p:spPr>
          <a:xfrm>
            <a:off x="3976999" y="2241551"/>
            <a:ext cx="2502569" cy="3017520"/>
          </a:xfrm>
          <a:prstGeom prst="rect">
            <a:avLst/>
          </a:prstGeom>
        </p:spPr>
        <p:txBody>
          <a:bodyPr anchor="ct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buNone/>
            </a:pPr>
            <a:endParaRPr lang="en-US" sz="1500" dirty="0"/>
          </a:p>
        </p:txBody>
      </p:sp>
    </p:spTree>
    <p:extLst>
      <p:ext uri="{BB962C8B-B14F-4D97-AF65-F5344CB8AC3E}">
        <p14:creationId xmlns:p14="http://schemas.microsoft.com/office/powerpoint/2010/main" val="33233081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Model</a:t>
            </a:r>
          </a:p>
        </p:txBody>
      </p:sp>
      <p:sp>
        <p:nvSpPr>
          <p:cNvPr id="3" name="Content Placeholder 2"/>
          <p:cNvSpPr>
            <a:spLocks noGrp="1"/>
          </p:cNvSpPr>
          <p:nvPr>
            <p:ph idx="1"/>
          </p:nvPr>
        </p:nvSpPr>
        <p:spPr>
          <a:xfrm>
            <a:off x="457200" y="1600200"/>
            <a:ext cx="8229600" cy="4843379"/>
          </a:xfrm>
        </p:spPr>
        <p:txBody>
          <a:bodyPr>
            <a:normAutofit fontScale="92500" lnSpcReduction="20000"/>
          </a:bodyPr>
          <a:lstStyle/>
          <a:p>
            <a:r>
              <a:rPr lang="en-US" dirty="0"/>
              <a:t>Deterministic transmission model for endemic norovirus disease in the United States</a:t>
            </a:r>
          </a:p>
          <a:p>
            <a:endParaRPr lang="en-US" sz="100" dirty="0"/>
          </a:p>
          <a:p>
            <a:pPr lvl="1"/>
            <a:r>
              <a:rPr lang="en-US" sz="2500" dirty="0"/>
              <a:t>Four age groups:</a:t>
            </a:r>
          </a:p>
          <a:p>
            <a:pPr lvl="2"/>
            <a:r>
              <a:rPr lang="en-US" sz="2100" dirty="0"/>
              <a:t>0-4 years</a:t>
            </a:r>
          </a:p>
          <a:p>
            <a:pPr lvl="2"/>
            <a:r>
              <a:rPr lang="en-US" sz="2100" dirty="0"/>
              <a:t>5-17 years</a:t>
            </a:r>
          </a:p>
          <a:p>
            <a:pPr lvl="2"/>
            <a:r>
              <a:rPr lang="en-US" sz="2100" dirty="0"/>
              <a:t>18-64 years</a:t>
            </a:r>
          </a:p>
          <a:p>
            <a:pPr lvl="2"/>
            <a:r>
              <a:rPr lang="en-US" sz="2100" dirty="0"/>
              <a:t>65+ years</a:t>
            </a:r>
          </a:p>
          <a:p>
            <a:pPr lvl="2"/>
            <a:endParaRPr lang="en-US" dirty="0"/>
          </a:p>
          <a:p>
            <a:pPr lvl="1"/>
            <a:r>
              <a:rPr lang="en-US" sz="2500" dirty="0"/>
              <a:t>Heterogeneous contact structure</a:t>
            </a:r>
          </a:p>
          <a:p>
            <a:pPr lvl="2"/>
            <a:r>
              <a:rPr lang="en-US" sz="2100" dirty="0"/>
              <a:t> (</a:t>
            </a:r>
            <a:r>
              <a:rPr lang="en-US" sz="2100" dirty="0" err="1"/>
              <a:t>Mossong</a:t>
            </a:r>
            <a:r>
              <a:rPr lang="en-US" sz="2100" dirty="0"/>
              <a:t> et al, </a:t>
            </a:r>
            <a:r>
              <a:rPr lang="en-US" sz="2100" dirty="0" err="1"/>
              <a:t>PLoS</a:t>
            </a:r>
            <a:r>
              <a:rPr lang="en-US" sz="2100" dirty="0"/>
              <a:t> Med. 2008)</a:t>
            </a:r>
          </a:p>
          <a:p>
            <a:pPr lvl="2"/>
            <a:endParaRPr lang="en-US" dirty="0"/>
          </a:p>
          <a:p>
            <a:pPr lvl="1"/>
            <a:r>
              <a:rPr lang="en-US" sz="2500" dirty="0"/>
              <a:t>Assume single strain of norovirus</a:t>
            </a:r>
          </a:p>
          <a:p>
            <a:pPr lvl="1"/>
            <a:endParaRPr lang="en-US" sz="2500" i="1" dirty="0"/>
          </a:p>
          <a:p>
            <a:pPr lvl="1"/>
            <a:r>
              <a:rPr lang="en-US" sz="2500" dirty="0"/>
              <a:t>Model is for endemic disease – not applicable to outbreak scenarios</a:t>
            </a:r>
          </a:p>
          <a:p>
            <a:endParaRPr lang="en-US" dirty="0"/>
          </a:p>
          <a:p>
            <a:endParaRPr lang="en-US" dirty="0"/>
          </a:p>
        </p:txBody>
      </p:sp>
    </p:spTree>
    <p:extLst>
      <p:ext uri="{BB962C8B-B14F-4D97-AF65-F5344CB8AC3E}">
        <p14:creationId xmlns:p14="http://schemas.microsoft.com/office/powerpoint/2010/main" val="27884667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7350" y="3131413"/>
            <a:ext cx="1600200" cy="6096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000" i="1" dirty="0">
                <a:latin typeface="Arial" panose="020B0604020202020204" pitchFamily="34" charset="0"/>
                <a:cs typeface="Arial" panose="020B0604020202020204" pitchFamily="34" charset="0"/>
              </a:rPr>
              <a:t>Susceptible</a:t>
            </a:r>
          </a:p>
        </p:txBody>
      </p:sp>
      <p:sp>
        <p:nvSpPr>
          <p:cNvPr id="3" name="Rectangle 2"/>
          <p:cNvSpPr/>
          <p:nvPr/>
        </p:nvSpPr>
        <p:spPr>
          <a:xfrm>
            <a:off x="2590800" y="3131413"/>
            <a:ext cx="1600200" cy="6096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000" i="1" dirty="0">
                <a:latin typeface="Arial" panose="020B0604020202020204" pitchFamily="34" charset="0"/>
                <a:cs typeface="Arial" panose="020B0604020202020204" pitchFamily="34" charset="0"/>
              </a:rPr>
              <a:t>Exposed</a:t>
            </a:r>
          </a:p>
        </p:txBody>
      </p:sp>
      <p:sp>
        <p:nvSpPr>
          <p:cNvPr id="4" name="Rectangle 3"/>
          <p:cNvSpPr/>
          <p:nvPr/>
        </p:nvSpPr>
        <p:spPr>
          <a:xfrm>
            <a:off x="4800600" y="3122712"/>
            <a:ext cx="1600200" cy="6096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000" i="1" dirty="0">
                <a:latin typeface="Arial" panose="020B0604020202020204" pitchFamily="34" charset="0"/>
                <a:cs typeface="Arial" panose="020B0604020202020204" pitchFamily="34" charset="0"/>
              </a:rPr>
              <a:t>Ill</a:t>
            </a:r>
            <a:endParaRPr lang="en-US" sz="2000" i="1" baseline="-25000" dirty="0">
              <a:latin typeface="Arial" panose="020B0604020202020204" pitchFamily="34" charset="0"/>
              <a:cs typeface="Arial" panose="020B0604020202020204" pitchFamily="34" charset="0"/>
            </a:endParaRPr>
          </a:p>
        </p:txBody>
      </p:sp>
      <p:sp>
        <p:nvSpPr>
          <p:cNvPr id="5" name="Rectangle 4"/>
          <p:cNvSpPr/>
          <p:nvPr/>
        </p:nvSpPr>
        <p:spPr>
          <a:xfrm>
            <a:off x="7160455" y="2396386"/>
            <a:ext cx="1600200" cy="6096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600" i="1" dirty="0">
                <a:latin typeface="Arial" panose="020B0604020202020204" pitchFamily="34" charset="0"/>
                <a:cs typeface="Arial" panose="020B0604020202020204" pitchFamily="34" charset="0"/>
              </a:rPr>
              <a:t>Asymptomatic</a:t>
            </a:r>
            <a:endParaRPr lang="en-US" sz="1600" i="1" baseline="-25000" dirty="0">
              <a:latin typeface="Arial" panose="020B0604020202020204" pitchFamily="34" charset="0"/>
              <a:cs typeface="Arial" panose="020B0604020202020204" pitchFamily="34" charset="0"/>
            </a:endParaRPr>
          </a:p>
        </p:txBody>
      </p:sp>
      <p:sp>
        <p:nvSpPr>
          <p:cNvPr id="6" name="Rectangle 5"/>
          <p:cNvSpPr/>
          <p:nvPr/>
        </p:nvSpPr>
        <p:spPr>
          <a:xfrm>
            <a:off x="7162800" y="3732312"/>
            <a:ext cx="1600200" cy="6096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000" i="1" dirty="0">
                <a:latin typeface="Arial" panose="020B0604020202020204" pitchFamily="34" charset="0"/>
                <a:cs typeface="Arial" panose="020B0604020202020204" pitchFamily="34" charset="0"/>
              </a:rPr>
              <a:t>Immune</a:t>
            </a:r>
          </a:p>
        </p:txBody>
      </p:sp>
      <p:cxnSp>
        <p:nvCxnSpPr>
          <p:cNvPr id="7" name="Straight Arrow Connector 6"/>
          <p:cNvCxnSpPr>
            <a:stCxn id="2" idx="3"/>
            <a:endCxn id="3" idx="1"/>
          </p:cNvCxnSpPr>
          <p:nvPr/>
        </p:nvCxnSpPr>
        <p:spPr>
          <a:xfrm>
            <a:off x="1987550" y="3436213"/>
            <a:ext cx="603250" cy="0"/>
          </a:xfrm>
          <a:prstGeom prst="straightConnector1">
            <a:avLst/>
          </a:prstGeom>
          <a:ln cmpd="sng">
            <a:tailEnd type="arrow"/>
          </a:ln>
          <a:effectLst/>
        </p:spPr>
        <p:style>
          <a:lnRef idx="3">
            <a:schemeClr val="dk1"/>
          </a:lnRef>
          <a:fillRef idx="0">
            <a:schemeClr val="dk1"/>
          </a:fillRef>
          <a:effectRef idx="2">
            <a:schemeClr val="dk1"/>
          </a:effectRef>
          <a:fontRef idx="minor">
            <a:schemeClr val="tx1"/>
          </a:fontRef>
        </p:style>
      </p:cxnSp>
      <p:cxnSp>
        <p:nvCxnSpPr>
          <p:cNvPr id="8" name="Straight Arrow Connector 7"/>
          <p:cNvCxnSpPr>
            <a:stCxn id="3" idx="3"/>
            <a:endCxn id="4" idx="1"/>
          </p:cNvCxnSpPr>
          <p:nvPr/>
        </p:nvCxnSpPr>
        <p:spPr>
          <a:xfrm flipV="1">
            <a:off x="4191000" y="3427512"/>
            <a:ext cx="609600" cy="8701"/>
          </a:xfrm>
          <a:prstGeom prst="straightConnector1">
            <a:avLst/>
          </a:prstGeom>
          <a:ln cmpd="sng">
            <a:tailEnd type="arrow"/>
          </a:ln>
          <a:effectLst/>
        </p:spPr>
        <p:style>
          <a:lnRef idx="3">
            <a:schemeClr val="dk1"/>
          </a:lnRef>
          <a:fillRef idx="0">
            <a:schemeClr val="dk1"/>
          </a:fillRef>
          <a:effectRef idx="2">
            <a:schemeClr val="dk1"/>
          </a:effectRef>
          <a:fontRef idx="minor">
            <a:schemeClr val="tx1"/>
          </a:fontRef>
        </p:style>
      </p:cxnSp>
      <p:cxnSp>
        <p:nvCxnSpPr>
          <p:cNvPr id="9" name="Straight Arrow Connector 8"/>
          <p:cNvCxnSpPr>
            <a:stCxn id="4" idx="3"/>
            <a:endCxn id="5" idx="1"/>
          </p:cNvCxnSpPr>
          <p:nvPr/>
        </p:nvCxnSpPr>
        <p:spPr>
          <a:xfrm flipV="1">
            <a:off x="6400800" y="2701186"/>
            <a:ext cx="759655" cy="726326"/>
          </a:xfrm>
          <a:prstGeom prst="straightConnector1">
            <a:avLst/>
          </a:prstGeom>
          <a:ln cmpd="sng">
            <a:tailEnd type="arrow"/>
          </a:ln>
          <a:effectLst/>
        </p:spPr>
        <p:style>
          <a:lnRef idx="3">
            <a:schemeClr val="dk1"/>
          </a:lnRef>
          <a:fillRef idx="0">
            <a:schemeClr val="dk1"/>
          </a:fillRef>
          <a:effectRef idx="2">
            <a:schemeClr val="dk1"/>
          </a:effectRef>
          <a:fontRef idx="minor">
            <a:schemeClr val="tx1"/>
          </a:fontRef>
        </p:style>
      </p:cxnSp>
      <p:sp>
        <p:nvSpPr>
          <p:cNvPr id="12" name="TextBox 35"/>
          <p:cNvSpPr txBox="1">
            <a:spLocks noChangeArrowheads="1"/>
          </p:cNvSpPr>
          <p:nvPr/>
        </p:nvSpPr>
        <p:spPr bwMode="auto">
          <a:xfrm>
            <a:off x="7290608" y="3198356"/>
            <a:ext cx="442750" cy="307777"/>
          </a:xfrm>
          <a:prstGeom prst="rect">
            <a:avLst/>
          </a:prstGeom>
          <a:noFill/>
          <a:ln w="9525">
            <a:noFill/>
            <a:miter lim="800000"/>
            <a:headEnd/>
            <a:tailEnd/>
          </a:ln>
        </p:spPr>
        <p:txBody>
          <a:bodyPr wrap="none">
            <a:prstTxWarp prst="textNoShape">
              <a:avLst/>
            </a:prstTxWarp>
            <a:spAutoFit/>
          </a:bodyPr>
          <a:lstStyle/>
          <a:p>
            <a:r>
              <a:rPr lang="el-GR" sz="1400" dirty="0">
                <a:latin typeface="Arial" panose="020B0604020202020204" pitchFamily="34" charset="0"/>
                <a:cs typeface="Arial" panose="020B0604020202020204" pitchFamily="34" charset="0"/>
              </a:rPr>
              <a:t>λ</a:t>
            </a:r>
            <a:r>
              <a:rPr lang="en-US" sz="1400" dirty="0">
                <a:latin typeface="Arial" panose="020B0604020202020204" pitchFamily="34" charset="0"/>
                <a:cs typeface="Arial" panose="020B0604020202020204" pitchFamily="34" charset="0"/>
              </a:rPr>
              <a:t>(t)</a:t>
            </a:r>
          </a:p>
        </p:txBody>
      </p:sp>
      <p:sp>
        <p:nvSpPr>
          <p:cNvPr id="14" name="TextBox 34"/>
          <p:cNvSpPr txBox="1">
            <a:spLocks noChangeArrowheads="1"/>
          </p:cNvSpPr>
          <p:nvPr/>
        </p:nvSpPr>
        <p:spPr bwMode="auto">
          <a:xfrm>
            <a:off x="2067800" y="3131413"/>
            <a:ext cx="442750" cy="307777"/>
          </a:xfrm>
          <a:prstGeom prst="rect">
            <a:avLst/>
          </a:prstGeom>
          <a:noFill/>
          <a:ln w="9525">
            <a:noFill/>
            <a:miter lim="800000"/>
            <a:headEnd/>
            <a:tailEnd/>
          </a:ln>
        </p:spPr>
        <p:txBody>
          <a:bodyPr wrap="none">
            <a:prstTxWarp prst="textNoShape">
              <a:avLst/>
            </a:prstTxWarp>
            <a:spAutoFit/>
          </a:bodyPr>
          <a:lstStyle/>
          <a:p>
            <a:r>
              <a:rPr lang="el-GR" sz="1400" dirty="0">
                <a:latin typeface="Arial" panose="020B0604020202020204" pitchFamily="34" charset="0"/>
                <a:cs typeface="Arial" panose="020B0604020202020204" pitchFamily="34" charset="0"/>
              </a:rPr>
              <a:t>λ</a:t>
            </a:r>
            <a:r>
              <a:rPr lang="en-US" sz="1400" dirty="0">
                <a:latin typeface="Arial" panose="020B0604020202020204" pitchFamily="34" charset="0"/>
                <a:cs typeface="Arial" panose="020B0604020202020204" pitchFamily="34" charset="0"/>
              </a:rPr>
              <a:t>(t)</a:t>
            </a:r>
          </a:p>
        </p:txBody>
      </p:sp>
      <p:sp>
        <p:nvSpPr>
          <p:cNvPr id="15" name="TextBox 36"/>
          <p:cNvSpPr txBox="1">
            <a:spLocks noChangeArrowheads="1"/>
          </p:cNvSpPr>
          <p:nvPr/>
        </p:nvSpPr>
        <p:spPr bwMode="auto">
          <a:xfrm>
            <a:off x="4321714" y="3131413"/>
            <a:ext cx="348172" cy="307777"/>
          </a:xfrm>
          <a:prstGeom prst="rect">
            <a:avLst/>
          </a:prstGeom>
          <a:noFill/>
          <a:ln w="9525">
            <a:noFill/>
            <a:miter lim="800000"/>
            <a:headEnd/>
            <a:tailEnd/>
          </a:ln>
        </p:spPr>
        <p:txBody>
          <a:bodyPr wrap="none">
            <a:prstTxWarp prst="textNoShape">
              <a:avLst/>
            </a:prstTxWarp>
            <a:spAutoFit/>
          </a:bodyPr>
          <a:lstStyle/>
          <a:p>
            <a:r>
              <a:rPr lang="el-GR" sz="1400" dirty="0">
                <a:latin typeface="Arial" panose="020B0604020202020204" pitchFamily="34" charset="0"/>
                <a:cs typeface="Arial" panose="020B0604020202020204" pitchFamily="34" charset="0"/>
              </a:rPr>
              <a:t>μ</a:t>
            </a:r>
            <a:r>
              <a:rPr lang="en-US" sz="1400" baseline="-25000" dirty="0">
                <a:latin typeface="Arial" panose="020B0604020202020204" pitchFamily="34" charset="0"/>
                <a:cs typeface="Arial" panose="020B0604020202020204" pitchFamily="34" charset="0"/>
              </a:rPr>
              <a:t>s</a:t>
            </a:r>
          </a:p>
        </p:txBody>
      </p:sp>
      <p:sp>
        <p:nvSpPr>
          <p:cNvPr id="16" name="TextBox 37"/>
          <p:cNvSpPr txBox="1">
            <a:spLocks noChangeArrowheads="1"/>
          </p:cNvSpPr>
          <p:nvPr/>
        </p:nvSpPr>
        <p:spPr bwMode="auto">
          <a:xfrm>
            <a:off x="6591254" y="2610010"/>
            <a:ext cx="362600" cy="307777"/>
          </a:xfrm>
          <a:prstGeom prst="rect">
            <a:avLst/>
          </a:prstGeom>
          <a:noFill/>
          <a:ln w="9525">
            <a:noFill/>
            <a:miter lim="800000"/>
            <a:headEnd/>
            <a:tailEnd/>
          </a:ln>
        </p:spPr>
        <p:txBody>
          <a:bodyPr wrap="none">
            <a:prstTxWarp prst="textNoShape">
              <a:avLst/>
            </a:prstTxWarp>
            <a:spAutoFit/>
          </a:bodyPr>
          <a:lstStyle/>
          <a:p>
            <a:r>
              <a:rPr lang="el-GR" sz="1400" dirty="0">
                <a:latin typeface="Arial" panose="020B0604020202020204" pitchFamily="34" charset="0"/>
                <a:cs typeface="Arial" panose="020B0604020202020204" pitchFamily="34" charset="0"/>
              </a:rPr>
              <a:t>μ</a:t>
            </a:r>
            <a:r>
              <a:rPr lang="en-US" sz="1400" baseline="-25000" dirty="0">
                <a:latin typeface="Arial" panose="020B0604020202020204" pitchFamily="34" charset="0"/>
                <a:cs typeface="Arial" panose="020B0604020202020204" pitchFamily="34" charset="0"/>
              </a:rPr>
              <a:t>a</a:t>
            </a:r>
          </a:p>
        </p:txBody>
      </p:sp>
      <p:cxnSp>
        <p:nvCxnSpPr>
          <p:cNvPr id="17" name="Straight Arrow Connector 16"/>
          <p:cNvCxnSpPr>
            <a:stCxn id="27" idx="2"/>
            <a:endCxn id="2" idx="0"/>
          </p:cNvCxnSpPr>
          <p:nvPr/>
        </p:nvCxnSpPr>
        <p:spPr>
          <a:xfrm>
            <a:off x="1187450" y="2396386"/>
            <a:ext cx="0" cy="735027"/>
          </a:xfrm>
          <a:prstGeom prst="straightConnector1">
            <a:avLst/>
          </a:prstGeom>
          <a:ln cmpd="sng">
            <a:tailEnd type="arrow"/>
          </a:ln>
          <a:effectLst/>
        </p:spPr>
        <p:style>
          <a:lnRef idx="3">
            <a:schemeClr val="dk1"/>
          </a:lnRef>
          <a:fillRef idx="0">
            <a:schemeClr val="dk1"/>
          </a:fillRef>
          <a:effectRef idx="2">
            <a:schemeClr val="dk1"/>
          </a:effectRef>
          <a:fontRef idx="minor">
            <a:schemeClr val="tx1"/>
          </a:fontRef>
        </p:style>
      </p:cxnSp>
      <p:sp>
        <p:nvSpPr>
          <p:cNvPr id="19" name="TextBox 39"/>
          <p:cNvSpPr txBox="1">
            <a:spLocks noChangeArrowheads="1"/>
          </p:cNvSpPr>
          <p:nvPr/>
        </p:nvSpPr>
        <p:spPr bwMode="auto">
          <a:xfrm>
            <a:off x="4433148" y="4188023"/>
            <a:ext cx="284052" cy="307777"/>
          </a:xfrm>
          <a:prstGeom prst="rect">
            <a:avLst/>
          </a:prstGeom>
          <a:noFill/>
          <a:ln w="9525">
            <a:noFill/>
            <a:miter lim="800000"/>
            <a:headEnd/>
            <a:tailEnd/>
          </a:ln>
        </p:spPr>
        <p:txBody>
          <a:bodyPr wrap="none">
            <a:prstTxWarp prst="textNoShape">
              <a:avLst/>
            </a:prstTxWarp>
            <a:spAutoFit/>
          </a:bodyPr>
          <a:lstStyle/>
          <a:p>
            <a:r>
              <a:rPr lang="el-GR" sz="1400" dirty="0">
                <a:latin typeface="Arial" panose="020B0604020202020204" pitchFamily="34" charset="0"/>
                <a:cs typeface="Arial" panose="020B0604020202020204" pitchFamily="34" charset="0"/>
              </a:rPr>
              <a:t>θ</a:t>
            </a:r>
            <a:endParaRPr lang="en-US" sz="1400" dirty="0">
              <a:latin typeface="Arial" panose="020B0604020202020204" pitchFamily="34" charset="0"/>
              <a:cs typeface="Arial" panose="020B0604020202020204" pitchFamily="34" charset="0"/>
            </a:endParaRPr>
          </a:p>
        </p:txBody>
      </p:sp>
      <p:sp>
        <p:nvSpPr>
          <p:cNvPr id="27" name="Rectangle 26"/>
          <p:cNvSpPr/>
          <p:nvPr/>
        </p:nvSpPr>
        <p:spPr>
          <a:xfrm>
            <a:off x="707299" y="1937698"/>
            <a:ext cx="960302" cy="458688"/>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2000" dirty="0">
                <a:latin typeface="Arial" panose="020B0604020202020204" pitchFamily="34" charset="0"/>
                <a:cs typeface="Arial" panose="020B0604020202020204" pitchFamily="34" charset="0"/>
              </a:rPr>
              <a:t>Births</a:t>
            </a:r>
          </a:p>
        </p:txBody>
      </p:sp>
      <p:cxnSp>
        <p:nvCxnSpPr>
          <p:cNvPr id="50" name="Elbow Connector 49"/>
          <p:cNvCxnSpPr>
            <a:stCxn id="6" idx="2"/>
            <a:endCxn id="2" idx="2"/>
          </p:cNvCxnSpPr>
          <p:nvPr/>
        </p:nvCxnSpPr>
        <p:spPr>
          <a:xfrm rot="5400000" flipH="1">
            <a:off x="4274725" y="653738"/>
            <a:ext cx="600899" cy="6775450"/>
          </a:xfrm>
          <a:prstGeom prst="bentConnector3">
            <a:avLst>
              <a:gd name="adj1" fmla="val -38043"/>
            </a:avLst>
          </a:prstGeom>
          <a:ln cmpd="sng">
            <a:tailEnd type="arrow"/>
          </a:ln>
          <a:effectLst/>
        </p:spPr>
        <p:style>
          <a:lnRef idx="3">
            <a:schemeClr val="dk1"/>
          </a:lnRef>
          <a:fillRef idx="0">
            <a:schemeClr val="dk1"/>
          </a:fillRef>
          <a:effectRef idx="2">
            <a:schemeClr val="dk1"/>
          </a:effectRef>
          <a:fontRef idx="minor">
            <a:schemeClr val="tx1"/>
          </a:fontRef>
        </p:style>
      </p:cxnSp>
      <p:sp>
        <p:nvSpPr>
          <p:cNvPr id="61" name="Freeform 60"/>
          <p:cNvSpPr/>
          <p:nvPr/>
        </p:nvSpPr>
        <p:spPr>
          <a:xfrm>
            <a:off x="7162800" y="2986485"/>
            <a:ext cx="506713" cy="731520"/>
          </a:xfrm>
          <a:custGeom>
            <a:avLst/>
            <a:gdLst>
              <a:gd name="connsiteX0" fmla="*/ 506713 w 506713"/>
              <a:gd name="connsiteY0" fmla="*/ 0 h 759655"/>
              <a:gd name="connsiteX1" fmla="*/ 277 w 506713"/>
              <a:gd name="connsiteY1" fmla="*/ 379828 h 759655"/>
              <a:gd name="connsiteX2" fmla="*/ 450443 w 506713"/>
              <a:gd name="connsiteY2" fmla="*/ 759655 h 759655"/>
            </a:gdLst>
            <a:ahLst/>
            <a:cxnLst>
              <a:cxn ang="0">
                <a:pos x="connsiteX0" y="connsiteY0"/>
              </a:cxn>
              <a:cxn ang="0">
                <a:pos x="connsiteX1" y="connsiteY1"/>
              </a:cxn>
              <a:cxn ang="0">
                <a:pos x="connsiteX2" y="connsiteY2"/>
              </a:cxn>
            </a:cxnLst>
            <a:rect l="l" t="t" r="r" b="b"/>
            <a:pathLst>
              <a:path w="506713" h="759655">
                <a:moveTo>
                  <a:pt x="506713" y="0"/>
                </a:moveTo>
                <a:cubicBezTo>
                  <a:pt x="258184" y="126609"/>
                  <a:pt x="9655" y="253219"/>
                  <a:pt x="277" y="379828"/>
                </a:cubicBezTo>
                <a:cubicBezTo>
                  <a:pt x="-9101" y="506437"/>
                  <a:pt x="220671" y="633046"/>
                  <a:pt x="450443" y="759655"/>
                </a:cubicBezTo>
              </a:path>
            </a:pathLst>
          </a:custGeom>
          <a:noFill/>
          <a:ln>
            <a:headEnd type="triangle" w="lg" len="lg"/>
            <a:tailEnd type="non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61"/>
          <p:cNvSpPr/>
          <p:nvPr/>
        </p:nvSpPr>
        <p:spPr>
          <a:xfrm flipH="1">
            <a:off x="8208498" y="3005243"/>
            <a:ext cx="502920" cy="731520"/>
          </a:xfrm>
          <a:custGeom>
            <a:avLst/>
            <a:gdLst>
              <a:gd name="connsiteX0" fmla="*/ 506713 w 506713"/>
              <a:gd name="connsiteY0" fmla="*/ 0 h 759655"/>
              <a:gd name="connsiteX1" fmla="*/ 277 w 506713"/>
              <a:gd name="connsiteY1" fmla="*/ 379828 h 759655"/>
              <a:gd name="connsiteX2" fmla="*/ 450443 w 506713"/>
              <a:gd name="connsiteY2" fmla="*/ 759655 h 759655"/>
            </a:gdLst>
            <a:ahLst/>
            <a:cxnLst>
              <a:cxn ang="0">
                <a:pos x="connsiteX0" y="connsiteY0"/>
              </a:cxn>
              <a:cxn ang="0">
                <a:pos x="connsiteX1" y="connsiteY1"/>
              </a:cxn>
              <a:cxn ang="0">
                <a:pos x="connsiteX2" y="connsiteY2"/>
              </a:cxn>
            </a:cxnLst>
            <a:rect l="l" t="t" r="r" b="b"/>
            <a:pathLst>
              <a:path w="506713" h="759655">
                <a:moveTo>
                  <a:pt x="506713" y="0"/>
                </a:moveTo>
                <a:cubicBezTo>
                  <a:pt x="258184" y="126609"/>
                  <a:pt x="9655" y="253219"/>
                  <a:pt x="277" y="379828"/>
                </a:cubicBezTo>
                <a:cubicBezTo>
                  <a:pt x="-9101" y="506437"/>
                  <a:pt x="220671" y="633046"/>
                  <a:pt x="450443" y="759655"/>
                </a:cubicBezTo>
              </a:path>
            </a:pathLst>
          </a:custGeom>
          <a:noFill/>
          <a:ln>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p:cNvSpPr txBox="1">
            <a:spLocks noChangeArrowheads="1"/>
          </p:cNvSpPr>
          <p:nvPr/>
        </p:nvSpPr>
        <p:spPr bwMode="auto">
          <a:xfrm>
            <a:off x="8315326" y="3198355"/>
            <a:ext cx="295274" cy="307777"/>
          </a:xfrm>
          <a:prstGeom prst="rect">
            <a:avLst/>
          </a:prstGeom>
          <a:noFill/>
          <a:ln w="9525">
            <a:noFill/>
            <a:miter lim="800000"/>
            <a:headEnd/>
            <a:tailEnd/>
          </a:ln>
        </p:spPr>
        <p:txBody>
          <a:bodyPr wrap="none">
            <a:prstTxWarp prst="textNoShape">
              <a:avLst/>
            </a:prstTxWarp>
            <a:spAutoFit/>
          </a:bodyPr>
          <a:lstStyle/>
          <a:p>
            <a:r>
              <a:rPr lang="el-GR" sz="1400" dirty="0">
                <a:latin typeface="Arial" panose="020B0604020202020204" pitchFamily="34" charset="0"/>
                <a:cs typeface="Arial" panose="020B0604020202020204" pitchFamily="34" charset="0"/>
              </a:rPr>
              <a:t>ρ</a:t>
            </a:r>
            <a:endParaRPr lang="en-US" sz="1400" dirty="0">
              <a:latin typeface="Arial" panose="020B0604020202020204" pitchFamily="34" charset="0"/>
              <a:cs typeface="Arial" panose="020B0604020202020204" pitchFamily="34" charset="0"/>
            </a:endParaRPr>
          </a:p>
        </p:txBody>
      </p:sp>
      <p:sp>
        <p:nvSpPr>
          <p:cNvPr id="25" name="Title 1"/>
          <p:cNvSpPr>
            <a:spLocks noGrp="1"/>
          </p:cNvSpPr>
          <p:nvPr>
            <p:ph type="title"/>
          </p:nvPr>
        </p:nvSpPr>
        <p:spPr>
          <a:xfrm>
            <a:off x="457200" y="304800"/>
            <a:ext cx="8229600" cy="1143000"/>
          </a:xfrm>
        </p:spPr>
        <p:txBody>
          <a:bodyPr anchor="ctr">
            <a:normAutofit/>
          </a:bodyPr>
          <a:lstStyle/>
          <a:p>
            <a:pPr algn="ctr"/>
            <a:r>
              <a:rPr lang="en-US" sz="3200" b="1" dirty="0"/>
              <a:t>Mathematical model of norovirus transmission</a:t>
            </a:r>
          </a:p>
        </p:txBody>
      </p:sp>
    </p:spTree>
    <p:extLst>
      <p:ext uri="{BB962C8B-B14F-4D97-AF65-F5344CB8AC3E}">
        <p14:creationId xmlns:p14="http://schemas.microsoft.com/office/powerpoint/2010/main" val="2083306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Group 42"/>
          <p:cNvGrpSpPr/>
          <p:nvPr/>
        </p:nvGrpSpPr>
        <p:grpSpPr>
          <a:xfrm>
            <a:off x="334071" y="1314046"/>
            <a:ext cx="8428929" cy="5169192"/>
            <a:chOff x="334071" y="940806"/>
            <a:chExt cx="8428929" cy="5169192"/>
          </a:xfrm>
        </p:grpSpPr>
        <p:grpSp>
          <p:nvGrpSpPr>
            <p:cNvPr id="10" name="Group 9"/>
            <p:cNvGrpSpPr/>
            <p:nvPr/>
          </p:nvGrpSpPr>
          <p:grpSpPr>
            <a:xfrm>
              <a:off x="334071" y="3551896"/>
              <a:ext cx="8428929" cy="2558102"/>
              <a:chOff x="334071" y="1937698"/>
              <a:chExt cx="8428929" cy="2558102"/>
            </a:xfrm>
          </p:grpSpPr>
          <p:sp>
            <p:nvSpPr>
              <p:cNvPr id="2" name="Rectangle 1"/>
              <p:cNvSpPr/>
              <p:nvPr/>
            </p:nvSpPr>
            <p:spPr>
              <a:xfrm>
                <a:off x="387350" y="3131413"/>
                <a:ext cx="1600200" cy="6096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000" i="1" dirty="0">
                    <a:latin typeface="Arial" panose="020B0604020202020204" pitchFamily="34" charset="0"/>
                    <a:cs typeface="Arial" panose="020B0604020202020204" pitchFamily="34" charset="0"/>
                  </a:rPr>
                  <a:t>Susceptible</a:t>
                </a:r>
              </a:p>
            </p:txBody>
          </p:sp>
          <p:sp>
            <p:nvSpPr>
              <p:cNvPr id="3" name="Rectangle 2"/>
              <p:cNvSpPr/>
              <p:nvPr/>
            </p:nvSpPr>
            <p:spPr>
              <a:xfrm>
                <a:off x="2590800" y="3131413"/>
                <a:ext cx="1600200" cy="6096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000" i="1" dirty="0">
                    <a:latin typeface="Arial" panose="020B0604020202020204" pitchFamily="34" charset="0"/>
                    <a:cs typeface="Arial" panose="020B0604020202020204" pitchFamily="34" charset="0"/>
                  </a:rPr>
                  <a:t>Latent</a:t>
                </a:r>
              </a:p>
            </p:txBody>
          </p:sp>
          <p:sp>
            <p:nvSpPr>
              <p:cNvPr id="4" name="Rectangle 3"/>
              <p:cNvSpPr/>
              <p:nvPr/>
            </p:nvSpPr>
            <p:spPr>
              <a:xfrm>
                <a:off x="4800600" y="3122712"/>
                <a:ext cx="1600200" cy="6096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000" i="1" dirty="0">
                    <a:latin typeface="Arial" panose="020B0604020202020204" pitchFamily="34" charset="0"/>
                    <a:cs typeface="Arial" panose="020B0604020202020204" pitchFamily="34" charset="0"/>
                  </a:rPr>
                  <a:t>Ill</a:t>
                </a:r>
                <a:endParaRPr lang="en-US" sz="2000" i="1" baseline="-25000" dirty="0">
                  <a:latin typeface="Arial" panose="020B0604020202020204" pitchFamily="34" charset="0"/>
                  <a:cs typeface="Arial" panose="020B0604020202020204" pitchFamily="34" charset="0"/>
                </a:endParaRPr>
              </a:p>
            </p:txBody>
          </p:sp>
          <p:sp>
            <p:nvSpPr>
              <p:cNvPr id="5" name="Rectangle 4"/>
              <p:cNvSpPr/>
              <p:nvPr/>
            </p:nvSpPr>
            <p:spPr>
              <a:xfrm>
                <a:off x="7160455" y="2396386"/>
                <a:ext cx="1600200" cy="6096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600" i="1" dirty="0">
                    <a:latin typeface="Arial" panose="020B0604020202020204" pitchFamily="34" charset="0"/>
                    <a:cs typeface="Arial" panose="020B0604020202020204" pitchFamily="34" charset="0"/>
                  </a:rPr>
                  <a:t>Asymptomatic</a:t>
                </a:r>
                <a:endParaRPr lang="en-US" sz="1600" i="1" baseline="-25000" dirty="0">
                  <a:latin typeface="Arial" panose="020B0604020202020204" pitchFamily="34" charset="0"/>
                  <a:cs typeface="Arial" panose="020B0604020202020204" pitchFamily="34" charset="0"/>
                </a:endParaRPr>
              </a:p>
            </p:txBody>
          </p:sp>
          <p:sp>
            <p:nvSpPr>
              <p:cNvPr id="6" name="Rectangle 5"/>
              <p:cNvSpPr/>
              <p:nvPr/>
            </p:nvSpPr>
            <p:spPr>
              <a:xfrm>
                <a:off x="7162800" y="3732312"/>
                <a:ext cx="1600200" cy="6096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000" i="1" dirty="0">
                    <a:latin typeface="Arial" panose="020B0604020202020204" pitchFamily="34" charset="0"/>
                    <a:cs typeface="Arial" panose="020B0604020202020204" pitchFamily="34" charset="0"/>
                  </a:rPr>
                  <a:t>Immune</a:t>
                </a:r>
              </a:p>
            </p:txBody>
          </p:sp>
          <p:cxnSp>
            <p:nvCxnSpPr>
              <p:cNvPr id="7" name="Straight Arrow Connector 6"/>
              <p:cNvCxnSpPr>
                <a:stCxn id="2" idx="3"/>
                <a:endCxn id="3" idx="1"/>
              </p:cNvCxnSpPr>
              <p:nvPr/>
            </p:nvCxnSpPr>
            <p:spPr>
              <a:xfrm>
                <a:off x="1987550" y="3436213"/>
                <a:ext cx="603250" cy="0"/>
              </a:xfrm>
              <a:prstGeom prst="straightConnector1">
                <a:avLst/>
              </a:prstGeom>
              <a:ln cmpd="sng">
                <a:tailEnd type="arrow"/>
              </a:ln>
              <a:effectLst/>
            </p:spPr>
            <p:style>
              <a:lnRef idx="3">
                <a:schemeClr val="dk1"/>
              </a:lnRef>
              <a:fillRef idx="0">
                <a:schemeClr val="dk1"/>
              </a:fillRef>
              <a:effectRef idx="2">
                <a:schemeClr val="dk1"/>
              </a:effectRef>
              <a:fontRef idx="minor">
                <a:schemeClr val="tx1"/>
              </a:fontRef>
            </p:style>
          </p:cxnSp>
          <p:cxnSp>
            <p:nvCxnSpPr>
              <p:cNvPr id="8" name="Straight Arrow Connector 7"/>
              <p:cNvCxnSpPr>
                <a:stCxn id="3" idx="3"/>
                <a:endCxn id="4" idx="1"/>
              </p:cNvCxnSpPr>
              <p:nvPr/>
            </p:nvCxnSpPr>
            <p:spPr>
              <a:xfrm flipV="1">
                <a:off x="4191000" y="3427512"/>
                <a:ext cx="609600" cy="8701"/>
              </a:xfrm>
              <a:prstGeom prst="straightConnector1">
                <a:avLst/>
              </a:prstGeom>
              <a:ln cmpd="sng">
                <a:tailEnd type="arrow"/>
              </a:ln>
              <a:effectLst/>
            </p:spPr>
            <p:style>
              <a:lnRef idx="3">
                <a:schemeClr val="dk1"/>
              </a:lnRef>
              <a:fillRef idx="0">
                <a:schemeClr val="dk1"/>
              </a:fillRef>
              <a:effectRef idx="2">
                <a:schemeClr val="dk1"/>
              </a:effectRef>
              <a:fontRef idx="minor">
                <a:schemeClr val="tx1"/>
              </a:fontRef>
            </p:style>
          </p:cxnSp>
          <p:cxnSp>
            <p:nvCxnSpPr>
              <p:cNvPr id="9" name="Straight Arrow Connector 8"/>
              <p:cNvCxnSpPr>
                <a:stCxn id="4" idx="3"/>
                <a:endCxn id="5" idx="1"/>
              </p:cNvCxnSpPr>
              <p:nvPr/>
            </p:nvCxnSpPr>
            <p:spPr>
              <a:xfrm flipV="1">
                <a:off x="6400800" y="2701186"/>
                <a:ext cx="759655" cy="726326"/>
              </a:xfrm>
              <a:prstGeom prst="straightConnector1">
                <a:avLst/>
              </a:prstGeom>
              <a:ln cmpd="sng">
                <a:tailEnd type="arrow"/>
              </a:ln>
              <a:effectLst/>
            </p:spPr>
            <p:style>
              <a:lnRef idx="3">
                <a:schemeClr val="dk1"/>
              </a:lnRef>
              <a:fillRef idx="0">
                <a:schemeClr val="dk1"/>
              </a:fillRef>
              <a:effectRef idx="2">
                <a:schemeClr val="dk1"/>
              </a:effectRef>
              <a:fontRef idx="minor">
                <a:schemeClr val="tx1"/>
              </a:fontRef>
            </p:style>
          </p:cxnSp>
          <p:sp>
            <p:nvSpPr>
              <p:cNvPr id="12" name="TextBox 35"/>
              <p:cNvSpPr txBox="1">
                <a:spLocks noChangeArrowheads="1"/>
              </p:cNvSpPr>
              <p:nvPr/>
            </p:nvSpPr>
            <p:spPr bwMode="auto">
              <a:xfrm>
                <a:off x="7290608" y="3198356"/>
                <a:ext cx="442750" cy="307777"/>
              </a:xfrm>
              <a:prstGeom prst="rect">
                <a:avLst/>
              </a:prstGeom>
              <a:noFill/>
              <a:ln w="9525">
                <a:noFill/>
                <a:miter lim="800000"/>
                <a:headEnd/>
                <a:tailEnd/>
              </a:ln>
            </p:spPr>
            <p:txBody>
              <a:bodyPr wrap="none">
                <a:prstTxWarp prst="textNoShape">
                  <a:avLst/>
                </a:prstTxWarp>
                <a:spAutoFit/>
              </a:bodyPr>
              <a:lstStyle/>
              <a:p>
                <a:r>
                  <a:rPr lang="el-GR" sz="1400" dirty="0">
                    <a:latin typeface="Arial" panose="020B0604020202020204" pitchFamily="34" charset="0"/>
                    <a:cs typeface="Arial" panose="020B0604020202020204" pitchFamily="34" charset="0"/>
                  </a:rPr>
                  <a:t>λ</a:t>
                </a:r>
                <a:r>
                  <a:rPr lang="en-US" sz="1400" dirty="0">
                    <a:latin typeface="Arial" panose="020B0604020202020204" pitchFamily="34" charset="0"/>
                    <a:cs typeface="Arial" panose="020B0604020202020204" pitchFamily="34" charset="0"/>
                  </a:rPr>
                  <a:t>(t)</a:t>
                </a:r>
              </a:p>
            </p:txBody>
          </p:sp>
          <p:sp>
            <p:nvSpPr>
              <p:cNvPr id="14" name="TextBox 34"/>
              <p:cNvSpPr txBox="1">
                <a:spLocks noChangeArrowheads="1"/>
              </p:cNvSpPr>
              <p:nvPr/>
            </p:nvSpPr>
            <p:spPr bwMode="auto">
              <a:xfrm>
                <a:off x="2067800" y="3131413"/>
                <a:ext cx="442750" cy="307777"/>
              </a:xfrm>
              <a:prstGeom prst="rect">
                <a:avLst/>
              </a:prstGeom>
              <a:noFill/>
              <a:ln w="9525">
                <a:noFill/>
                <a:miter lim="800000"/>
                <a:headEnd/>
                <a:tailEnd/>
              </a:ln>
            </p:spPr>
            <p:txBody>
              <a:bodyPr wrap="none">
                <a:prstTxWarp prst="textNoShape">
                  <a:avLst/>
                </a:prstTxWarp>
                <a:spAutoFit/>
              </a:bodyPr>
              <a:lstStyle/>
              <a:p>
                <a:r>
                  <a:rPr lang="el-GR" sz="1400" dirty="0">
                    <a:latin typeface="Arial" panose="020B0604020202020204" pitchFamily="34" charset="0"/>
                    <a:cs typeface="Arial" panose="020B0604020202020204" pitchFamily="34" charset="0"/>
                  </a:rPr>
                  <a:t>λ</a:t>
                </a:r>
                <a:r>
                  <a:rPr lang="en-US" sz="1400" dirty="0">
                    <a:latin typeface="Arial" panose="020B0604020202020204" pitchFamily="34" charset="0"/>
                    <a:cs typeface="Arial" panose="020B0604020202020204" pitchFamily="34" charset="0"/>
                  </a:rPr>
                  <a:t>(t)</a:t>
                </a:r>
              </a:p>
            </p:txBody>
          </p:sp>
          <p:sp>
            <p:nvSpPr>
              <p:cNvPr id="15" name="TextBox 36"/>
              <p:cNvSpPr txBox="1">
                <a:spLocks noChangeArrowheads="1"/>
              </p:cNvSpPr>
              <p:nvPr/>
            </p:nvSpPr>
            <p:spPr bwMode="auto">
              <a:xfrm>
                <a:off x="4321714" y="3131413"/>
                <a:ext cx="348172" cy="307777"/>
              </a:xfrm>
              <a:prstGeom prst="rect">
                <a:avLst/>
              </a:prstGeom>
              <a:noFill/>
              <a:ln w="9525">
                <a:noFill/>
                <a:miter lim="800000"/>
                <a:headEnd/>
                <a:tailEnd/>
              </a:ln>
            </p:spPr>
            <p:txBody>
              <a:bodyPr wrap="none">
                <a:prstTxWarp prst="textNoShape">
                  <a:avLst/>
                </a:prstTxWarp>
                <a:spAutoFit/>
              </a:bodyPr>
              <a:lstStyle/>
              <a:p>
                <a:r>
                  <a:rPr lang="el-GR" sz="1400" dirty="0">
                    <a:latin typeface="Arial" panose="020B0604020202020204" pitchFamily="34" charset="0"/>
                    <a:cs typeface="Arial" panose="020B0604020202020204" pitchFamily="34" charset="0"/>
                  </a:rPr>
                  <a:t>μ</a:t>
                </a:r>
                <a:r>
                  <a:rPr lang="en-US" sz="1400" baseline="-25000" dirty="0">
                    <a:latin typeface="Arial" panose="020B0604020202020204" pitchFamily="34" charset="0"/>
                    <a:cs typeface="Arial" panose="020B0604020202020204" pitchFamily="34" charset="0"/>
                  </a:rPr>
                  <a:t>s</a:t>
                </a:r>
              </a:p>
            </p:txBody>
          </p:sp>
          <p:sp>
            <p:nvSpPr>
              <p:cNvPr id="16" name="TextBox 37"/>
              <p:cNvSpPr txBox="1">
                <a:spLocks noChangeArrowheads="1"/>
              </p:cNvSpPr>
              <p:nvPr/>
            </p:nvSpPr>
            <p:spPr bwMode="auto">
              <a:xfrm>
                <a:off x="6591254" y="2610010"/>
                <a:ext cx="362600" cy="307777"/>
              </a:xfrm>
              <a:prstGeom prst="rect">
                <a:avLst/>
              </a:prstGeom>
              <a:noFill/>
              <a:ln w="9525">
                <a:noFill/>
                <a:miter lim="800000"/>
                <a:headEnd/>
                <a:tailEnd/>
              </a:ln>
            </p:spPr>
            <p:txBody>
              <a:bodyPr wrap="none">
                <a:prstTxWarp prst="textNoShape">
                  <a:avLst/>
                </a:prstTxWarp>
                <a:spAutoFit/>
              </a:bodyPr>
              <a:lstStyle/>
              <a:p>
                <a:r>
                  <a:rPr lang="el-GR" sz="1400" dirty="0">
                    <a:latin typeface="Arial" panose="020B0604020202020204" pitchFamily="34" charset="0"/>
                    <a:cs typeface="Arial" panose="020B0604020202020204" pitchFamily="34" charset="0"/>
                  </a:rPr>
                  <a:t>μ</a:t>
                </a:r>
                <a:r>
                  <a:rPr lang="en-US" sz="1400" baseline="-25000" dirty="0">
                    <a:latin typeface="Arial" panose="020B0604020202020204" pitchFamily="34" charset="0"/>
                    <a:cs typeface="Arial" panose="020B0604020202020204" pitchFamily="34" charset="0"/>
                  </a:rPr>
                  <a:t>a</a:t>
                </a:r>
              </a:p>
            </p:txBody>
          </p:sp>
          <p:cxnSp>
            <p:nvCxnSpPr>
              <p:cNvPr id="17" name="Straight Arrow Connector 16"/>
              <p:cNvCxnSpPr>
                <a:stCxn id="27" idx="2"/>
              </p:cNvCxnSpPr>
              <p:nvPr/>
            </p:nvCxnSpPr>
            <p:spPr>
              <a:xfrm>
                <a:off x="814222" y="2396386"/>
                <a:ext cx="0" cy="735027"/>
              </a:xfrm>
              <a:prstGeom prst="straightConnector1">
                <a:avLst/>
              </a:prstGeom>
              <a:ln cmpd="sng">
                <a:tailEnd type="arrow"/>
              </a:ln>
              <a:effectLst/>
            </p:spPr>
            <p:style>
              <a:lnRef idx="3">
                <a:schemeClr val="dk1"/>
              </a:lnRef>
              <a:fillRef idx="0">
                <a:schemeClr val="dk1"/>
              </a:fillRef>
              <a:effectRef idx="2">
                <a:schemeClr val="dk1"/>
              </a:effectRef>
              <a:fontRef idx="minor">
                <a:schemeClr val="tx1"/>
              </a:fontRef>
            </p:style>
          </p:cxnSp>
          <p:sp>
            <p:nvSpPr>
              <p:cNvPr id="19" name="TextBox 39"/>
              <p:cNvSpPr txBox="1">
                <a:spLocks noChangeArrowheads="1"/>
              </p:cNvSpPr>
              <p:nvPr/>
            </p:nvSpPr>
            <p:spPr bwMode="auto">
              <a:xfrm>
                <a:off x="4433148" y="4188023"/>
                <a:ext cx="284052" cy="307777"/>
              </a:xfrm>
              <a:prstGeom prst="rect">
                <a:avLst/>
              </a:prstGeom>
              <a:noFill/>
              <a:ln w="9525">
                <a:noFill/>
                <a:miter lim="800000"/>
                <a:headEnd/>
                <a:tailEnd/>
              </a:ln>
            </p:spPr>
            <p:txBody>
              <a:bodyPr wrap="none">
                <a:prstTxWarp prst="textNoShape">
                  <a:avLst/>
                </a:prstTxWarp>
                <a:spAutoFit/>
              </a:bodyPr>
              <a:lstStyle/>
              <a:p>
                <a:r>
                  <a:rPr lang="el-GR" sz="1400" dirty="0">
                    <a:latin typeface="Arial" panose="020B0604020202020204" pitchFamily="34" charset="0"/>
                    <a:cs typeface="Arial" panose="020B0604020202020204" pitchFamily="34" charset="0"/>
                  </a:rPr>
                  <a:t>θ</a:t>
                </a:r>
                <a:endParaRPr lang="en-US" sz="1400" dirty="0">
                  <a:latin typeface="Arial" panose="020B0604020202020204" pitchFamily="34" charset="0"/>
                  <a:cs typeface="Arial" panose="020B0604020202020204" pitchFamily="34" charset="0"/>
                </a:endParaRPr>
              </a:p>
            </p:txBody>
          </p:sp>
          <p:sp>
            <p:nvSpPr>
              <p:cNvPr id="27" name="Rectangle 26"/>
              <p:cNvSpPr/>
              <p:nvPr/>
            </p:nvSpPr>
            <p:spPr>
              <a:xfrm>
                <a:off x="334071" y="1937698"/>
                <a:ext cx="960302" cy="458688"/>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2000" dirty="0">
                    <a:latin typeface="Arial" panose="020B0604020202020204" pitchFamily="34" charset="0"/>
                    <a:cs typeface="Arial" panose="020B0604020202020204" pitchFamily="34" charset="0"/>
                  </a:rPr>
                  <a:t>Births</a:t>
                </a:r>
              </a:p>
            </p:txBody>
          </p:sp>
          <p:cxnSp>
            <p:nvCxnSpPr>
              <p:cNvPr id="50" name="Elbow Connector 49"/>
              <p:cNvCxnSpPr>
                <a:stCxn id="6" idx="2"/>
                <a:endCxn id="2" idx="2"/>
              </p:cNvCxnSpPr>
              <p:nvPr/>
            </p:nvCxnSpPr>
            <p:spPr>
              <a:xfrm rot="5400000" flipH="1">
                <a:off x="4274725" y="653738"/>
                <a:ext cx="600899" cy="6775450"/>
              </a:xfrm>
              <a:prstGeom prst="bentConnector3">
                <a:avLst>
                  <a:gd name="adj1" fmla="val -38043"/>
                </a:avLst>
              </a:prstGeom>
              <a:ln cmpd="sng">
                <a:tailEnd type="arrow"/>
              </a:ln>
              <a:effectLst/>
            </p:spPr>
            <p:style>
              <a:lnRef idx="3">
                <a:schemeClr val="dk1"/>
              </a:lnRef>
              <a:fillRef idx="0">
                <a:schemeClr val="dk1"/>
              </a:fillRef>
              <a:effectRef idx="2">
                <a:schemeClr val="dk1"/>
              </a:effectRef>
              <a:fontRef idx="minor">
                <a:schemeClr val="tx1"/>
              </a:fontRef>
            </p:style>
          </p:cxnSp>
          <p:sp>
            <p:nvSpPr>
              <p:cNvPr id="61" name="Freeform 60"/>
              <p:cNvSpPr/>
              <p:nvPr/>
            </p:nvSpPr>
            <p:spPr>
              <a:xfrm>
                <a:off x="7162800" y="2986485"/>
                <a:ext cx="506713" cy="731520"/>
              </a:xfrm>
              <a:custGeom>
                <a:avLst/>
                <a:gdLst>
                  <a:gd name="connsiteX0" fmla="*/ 506713 w 506713"/>
                  <a:gd name="connsiteY0" fmla="*/ 0 h 759655"/>
                  <a:gd name="connsiteX1" fmla="*/ 277 w 506713"/>
                  <a:gd name="connsiteY1" fmla="*/ 379828 h 759655"/>
                  <a:gd name="connsiteX2" fmla="*/ 450443 w 506713"/>
                  <a:gd name="connsiteY2" fmla="*/ 759655 h 759655"/>
                </a:gdLst>
                <a:ahLst/>
                <a:cxnLst>
                  <a:cxn ang="0">
                    <a:pos x="connsiteX0" y="connsiteY0"/>
                  </a:cxn>
                  <a:cxn ang="0">
                    <a:pos x="connsiteX1" y="connsiteY1"/>
                  </a:cxn>
                  <a:cxn ang="0">
                    <a:pos x="connsiteX2" y="connsiteY2"/>
                  </a:cxn>
                </a:cxnLst>
                <a:rect l="l" t="t" r="r" b="b"/>
                <a:pathLst>
                  <a:path w="506713" h="759655">
                    <a:moveTo>
                      <a:pt x="506713" y="0"/>
                    </a:moveTo>
                    <a:cubicBezTo>
                      <a:pt x="258184" y="126609"/>
                      <a:pt x="9655" y="253219"/>
                      <a:pt x="277" y="379828"/>
                    </a:cubicBezTo>
                    <a:cubicBezTo>
                      <a:pt x="-9101" y="506437"/>
                      <a:pt x="220671" y="633046"/>
                      <a:pt x="450443" y="759655"/>
                    </a:cubicBezTo>
                  </a:path>
                </a:pathLst>
              </a:custGeom>
              <a:noFill/>
              <a:ln>
                <a:headEnd type="triangle" w="lg" len="lg"/>
                <a:tailEnd type="non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61"/>
              <p:cNvSpPr/>
              <p:nvPr/>
            </p:nvSpPr>
            <p:spPr>
              <a:xfrm flipH="1">
                <a:off x="8208498" y="3005243"/>
                <a:ext cx="502920" cy="731520"/>
              </a:xfrm>
              <a:custGeom>
                <a:avLst/>
                <a:gdLst>
                  <a:gd name="connsiteX0" fmla="*/ 506713 w 506713"/>
                  <a:gd name="connsiteY0" fmla="*/ 0 h 759655"/>
                  <a:gd name="connsiteX1" fmla="*/ 277 w 506713"/>
                  <a:gd name="connsiteY1" fmla="*/ 379828 h 759655"/>
                  <a:gd name="connsiteX2" fmla="*/ 450443 w 506713"/>
                  <a:gd name="connsiteY2" fmla="*/ 759655 h 759655"/>
                </a:gdLst>
                <a:ahLst/>
                <a:cxnLst>
                  <a:cxn ang="0">
                    <a:pos x="connsiteX0" y="connsiteY0"/>
                  </a:cxn>
                  <a:cxn ang="0">
                    <a:pos x="connsiteX1" y="connsiteY1"/>
                  </a:cxn>
                  <a:cxn ang="0">
                    <a:pos x="connsiteX2" y="connsiteY2"/>
                  </a:cxn>
                </a:cxnLst>
                <a:rect l="l" t="t" r="r" b="b"/>
                <a:pathLst>
                  <a:path w="506713" h="759655">
                    <a:moveTo>
                      <a:pt x="506713" y="0"/>
                    </a:moveTo>
                    <a:cubicBezTo>
                      <a:pt x="258184" y="126609"/>
                      <a:pt x="9655" y="253219"/>
                      <a:pt x="277" y="379828"/>
                    </a:cubicBezTo>
                    <a:cubicBezTo>
                      <a:pt x="-9101" y="506437"/>
                      <a:pt x="220671" y="633046"/>
                      <a:pt x="450443" y="759655"/>
                    </a:cubicBezTo>
                  </a:path>
                </a:pathLst>
              </a:custGeom>
              <a:noFill/>
              <a:ln>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p:cNvSpPr txBox="1">
                <a:spLocks noChangeArrowheads="1"/>
              </p:cNvSpPr>
              <p:nvPr/>
            </p:nvSpPr>
            <p:spPr bwMode="auto">
              <a:xfrm>
                <a:off x="8315326" y="3198355"/>
                <a:ext cx="295274" cy="307777"/>
              </a:xfrm>
              <a:prstGeom prst="rect">
                <a:avLst/>
              </a:prstGeom>
              <a:noFill/>
              <a:ln w="9525">
                <a:noFill/>
                <a:miter lim="800000"/>
                <a:headEnd/>
                <a:tailEnd/>
              </a:ln>
            </p:spPr>
            <p:txBody>
              <a:bodyPr wrap="none">
                <a:prstTxWarp prst="textNoShape">
                  <a:avLst/>
                </a:prstTxWarp>
                <a:spAutoFit/>
              </a:bodyPr>
              <a:lstStyle/>
              <a:p>
                <a:r>
                  <a:rPr lang="el-GR" sz="1400" dirty="0">
                    <a:latin typeface="Arial" panose="020B0604020202020204" pitchFamily="34" charset="0"/>
                    <a:cs typeface="Arial" panose="020B0604020202020204" pitchFamily="34" charset="0"/>
                  </a:rPr>
                  <a:t>ρ</a:t>
                </a:r>
                <a:endParaRPr lang="en-US" sz="1400" dirty="0">
                  <a:latin typeface="Arial" panose="020B0604020202020204" pitchFamily="34" charset="0"/>
                  <a:cs typeface="Arial" panose="020B0604020202020204" pitchFamily="34" charset="0"/>
                </a:endParaRPr>
              </a:p>
            </p:txBody>
          </p:sp>
        </p:grpSp>
        <p:cxnSp>
          <p:nvCxnSpPr>
            <p:cNvPr id="20" name="Elbow Connector 19"/>
            <p:cNvCxnSpPr>
              <a:stCxn id="2" idx="0"/>
            </p:cNvCxnSpPr>
            <p:nvPr/>
          </p:nvCxnSpPr>
          <p:spPr>
            <a:xfrm rot="5400000" flipH="1" flipV="1">
              <a:off x="3018440" y="601251"/>
              <a:ext cx="2313370" cy="5975351"/>
            </a:xfrm>
            <a:prstGeom prst="bentConnector2">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9" name="Elbow Connector 38"/>
            <p:cNvCxnSpPr/>
            <p:nvPr/>
          </p:nvCxnSpPr>
          <p:spPr>
            <a:xfrm rot="5400000" flipH="1" flipV="1">
              <a:off x="3573617" y="773872"/>
              <a:ext cx="1968128" cy="5975350"/>
            </a:xfrm>
            <a:prstGeom prst="bentConnector2">
              <a:avLst/>
            </a:prstGeom>
            <a:ln w="15875">
              <a:solidFill>
                <a:schemeClr val="tx1"/>
              </a:solidFill>
              <a:headEnd type="arrow"/>
              <a:tailEnd type="none"/>
            </a:ln>
          </p:spPr>
          <p:style>
            <a:lnRef idx="1">
              <a:schemeClr val="accent1"/>
            </a:lnRef>
            <a:fillRef idx="0">
              <a:schemeClr val="accent1"/>
            </a:fillRef>
            <a:effectRef idx="0">
              <a:schemeClr val="accent1"/>
            </a:effectRef>
            <a:fontRef idx="minor">
              <a:schemeClr val="tx1"/>
            </a:fontRef>
          </p:style>
        </p:cxnSp>
        <p:grpSp>
          <p:nvGrpSpPr>
            <p:cNvPr id="42" name="Group 41"/>
            <p:cNvGrpSpPr/>
            <p:nvPr/>
          </p:nvGrpSpPr>
          <p:grpSpPr>
            <a:xfrm>
              <a:off x="7160455" y="940806"/>
              <a:ext cx="1602545" cy="1945526"/>
              <a:chOff x="7160455" y="940806"/>
              <a:chExt cx="1602545" cy="1945526"/>
            </a:xfrm>
          </p:grpSpPr>
          <p:sp>
            <p:nvSpPr>
              <p:cNvPr id="22" name="Rectangle 21"/>
              <p:cNvSpPr/>
              <p:nvPr/>
            </p:nvSpPr>
            <p:spPr>
              <a:xfrm>
                <a:off x="7160455" y="940806"/>
                <a:ext cx="1600200" cy="6096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600" i="1" dirty="0">
                    <a:latin typeface="Arial" panose="020B0604020202020204" pitchFamily="34" charset="0"/>
                    <a:cs typeface="Arial" panose="020B0604020202020204" pitchFamily="34" charset="0"/>
                  </a:rPr>
                  <a:t>Vaccine Asymptomatic</a:t>
                </a:r>
                <a:endParaRPr lang="en-US" sz="1600" i="1" baseline="-25000" dirty="0">
                  <a:latin typeface="Arial" panose="020B0604020202020204" pitchFamily="34" charset="0"/>
                  <a:cs typeface="Arial" panose="020B0604020202020204" pitchFamily="34" charset="0"/>
                </a:endParaRPr>
              </a:p>
            </p:txBody>
          </p:sp>
          <p:sp>
            <p:nvSpPr>
              <p:cNvPr id="24" name="TextBox 35"/>
              <p:cNvSpPr txBox="1">
                <a:spLocks noChangeArrowheads="1"/>
              </p:cNvSpPr>
              <p:nvPr/>
            </p:nvSpPr>
            <p:spPr bwMode="auto">
              <a:xfrm>
                <a:off x="7290608" y="1742776"/>
                <a:ext cx="442750" cy="307777"/>
              </a:xfrm>
              <a:prstGeom prst="rect">
                <a:avLst/>
              </a:prstGeom>
              <a:noFill/>
              <a:ln w="9525">
                <a:noFill/>
                <a:miter lim="800000"/>
                <a:headEnd/>
                <a:tailEnd/>
              </a:ln>
            </p:spPr>
            <p:txBody>
              <a:bodyPr wrap="none">
                <a:prstTxWarp prst="textNoShape">
                  <a:avLst/>
                </a:prstTxWarp>
                <a:spAutoFit/>
              </a:bodyPr>
              <a:lstStyle/>
              <a:p>
                <a:r>
                  <a:rPr lang="el-GR" sz="1400" dirty="0">
                    <a:latin typeface="Arial" panose="020B0604020202020204" pitchFamily="34" charset="0"/>
                    <a:cs typeface="Arial" panose="020B0604020202020204" pitchFamily="34" charset="0"/>
                  </a:rPr>
                  <a:t>λ</a:t>
                </a:r>
                <a:r>
                  <a:rPr lang="en-US" sz="1400" dirty="0">
                    <a:latin typeface="Arial" panose="020B0604020202020204" pitchFamily="34" charset="0"/>
                    <a:cs typeface="Arial" panose="020B0604020202020204" pitchFamily="34" charset="0"/>
                  </a:rPr>
                  <a:t>(t)</a:t>
                </a:r>
              </a:p>
            </p:txBody>
          </p:sp>
          <p:sp>
            <p:nvSpPr>
              <p:cNvPr id="25" name="Freeform 24"/>
              <p:cNvSpPr/>
              <p:nvPr/>
            </p:nvSpPr>
            <p:spPr>
              <a:xfrm>
                <a:off x="7162800" y="1530905"/>
                <a:ext cx="506713" cy="731520"/>
              </a:xfrm>
              <a:custGeom>
                <a:avLst/>
                <a:gdLst>
                  <a:gd name="connsiteX0" fmla="*/ 506713 w 506713"/>
                  <a:gd name="connsiteY0" fmla="*/ 0 h 759655"/>
                  <a:gd name="connsiteX1" fmla="*/ 277 w 506713"/>
                  <a:gd name="connsiteY1" fmla="*/ 379828 h 759655"/>
                  <a:gd name="connsiteX2" fmla="*/ 450443 w 506713"/>
                  <a:gd name="connsiteY2" fmla="*/ 759655 h 759655"/>
                </a:gdLst>
                <a:ahLst/>
                <a:cxnLst>
                  <a:cxn ang="0">
                    <a:pos x="connsiteX0" y="connsiteY0"/>
                  </a:cxn>
                  <a:cxn ang="0">
                    <a:pos x="connsiteX1" y="connsiteY1"/>
                  </a:cxn>
                  <a:cxn ang="0">
                    <a:pos x="connsiteX2" y="connsiteY2"/>
                  </a:cxn>
                </a:cxnLst>
                <a:rect l="l" t="t" r="r" b="b"/>
                <a:pathLst>
                  <a:path w="506713" h="759655">
                    <a:moveTo>
                      <a:pt x="506713" y="0"/>
                    </a:moveTo>
                    <a:cubicBezTo>
                      <a:pt x="258184" y="126609"/>
                      <a:pt x="9655" y="253219"/>
                      <a:pt x="277" y="379828"/>
                    </a:cubicBezTo>
                    <a:cubicBezTo>
                      <a:pt x="-9101" y="506437"/>
                      <a:pt x="220671" y="633046"/>
                      <a:pt x="450443" y="759655"/>
                    </a:cubicBezTo>
                  </a:path>
                </a:pathLst>
              </a:custGeom>
              <a:noFill/>
              <a:ln>
                <a:headEnd type="triangle" w="lg" len="lg"/>
                <a:tailEnd type="non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p:nvPr/>
            </p:nvSpPr>
            <p:spPr>
              <a:xfrm flipH="1">
                <a:off x="8208498" y="1549663"/>
                <a:ext cx="502920" cy="731520"/>
              </a:xfrm>
              <a:custGeom>
                <a:avLst/>
                <a:gdLst>
                  <a:gd name="connsiteX0" fmla="*/ 506713 w 506713"/>
                  <a:gd name="connsiteY0" fmla="*/ 0 h 759655"/>
                  <a:gd name="connsiteX1" fmla="*/ 277 w 506713"/>
                  <a:gd name="connsiteY1" fmla="*/ 379828 h 759655"/>
                  <a:gd name="connsiteX2" fmla="*/ 450443 w 506713"/>
                  <a:gd name="connsiteY2" fmla="*/ 759655 h 759655"/>
                </a:gdLst>
                <a:ahLst/>
                <a:cxnLst>
                  <a:cxn ang="0">
                    <a:pos x="connsiteX0" y="connsiteY0"/>
                  </a:cxn>
                  <a:cxn ang="0">
                    <a:pos x="connsiteX1" y="connsiteY1"/>
                  </a:cxn>
                  <a:cxn ang="0">
                    <a:pos x="connsiteX2" y="connsiteY2"/>
                  </a:cxn>
                </a:cxnLst>
                <a:rect l="l" t="t" r="r" b="b"/>
                <a:pathLst>
                  <a:path w="506713" h="759655">
                    <a:moveTo>
                      <a:pt x="506713" y="0"/>
                    </a:moveTo>
                    <a:cubicBezTo>
                      <a:pt x="258184" y="126609"/>
                      <a:pt x="9655" y="253219"/>
                      <a:pt x="277" y="379828"/>
                    </a:cubicBezTo>
                    <a:cubicBezTo>
                      <a:pt x="-9101" y="506437"/>
                      <a:pt x="220671" y="633046"/>
                      <a:pt x="450443" y="759655"/>
                    </a:cubicBezTo>
                  </a:path>
                </a:pathLst>
              </a:custGeom>
              <a:noFill/>
              <a:ln>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a:spLocks noChangeArrowheads="1"/>
              </p:cNvSpPr>
              <p:nvPr/>
            </p:nvSpPr>
            <p:spPr bwMode="auto">
              <a:xfrm>
                <a:off x="8315326" y="1742775"/>
                <a:ext cx="295274" cy="307777"/>
              </a:xfrm>
              <a:prstGeom prst="rect">
                <a:avLst/>
              </a:prstGeom>
              <a:noFill/>
              <a:ln w="9525">
                <a:noFill/>
                <a:miter lim="800000"/>
                <a:headEnd/>
                <a:tailEnd/>
              </a:ln>
            </p:spPr>
            <p:txBody>
              <a:bodyPr wrap="none">
                <a:prstTxWarp prst="textNoShape">
                  <a:avLst/>
                </a:prstTxWarp>
                <a:spAutoFit/>
              </a:bodyPr>
              <a:lstStyle/>
              <a:p>
                <a:r>
                  <a:rPr lang="el-GR" sz="1400" dirty="0">
                    <a:latin typeface="Arial" panose="020B0604020202020204" pitchFamily="34" charset="0"/>
                    <a:cs typeface="Arial" panose="020B0604020202020204" pitchFamily="34" charset="0"/>
                  </a:rPr>
                  <a:t>ρ</a:t>
                </a:r>
                <a:endParaRPr lang="en-US" sz="1400" dirty="0">
                  <a:latin typeface="Arial" panose="020B0604020202020204" pitchFamily="34" charset="0"/>
                  <a:cs typeface="Arial" panose="020B0604020202020204" pitchFamily="34" charset="0"/>
                </a:endParaRPr>
              </a:p>
            </p:txBody>
          </p:sp>
          <p:sp>
            <p:nvSpPr>
              <p:cNvPr id="23" name="Rectangle 22"/>
              <p:cNvSpPr/>
              <p:nvPr/>
            </p:nvSpPr>
            <p:spPr>
              <a:xfrm>
                <a:off x="7162800" y="2276732"/>
                <a:ext cx="1600200" cy="6096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i="1" dirty="0">
                    <a:latin typeface="Arial" panose="020B0604020202020204" pitchFamily="34" charset="0"/>
                    <a:cs typeface="Arial" panose="020B0604020202020204" pitchFamily="34" charset="0"/>
                  </a:rPr>
                  <a:t>Vaccine Immune</a:t>
                </a:r>
              </a:p>
            </p:txBody>
          </p:sp>
        </p:grpSp>
        <p:sp>
          <p:nvSpPr>
            <p:cNvPr id="46" name="TextBox 39"/>
            <p:cNvSpPr txBox="1">
              <a:spLocks noChangeArrowheads="1"/>
            </p:cNvSpPr>
            <p:nvPr/>
          </p:nvSpPr>
          <p:spPr bwMode="auto">
            <a:xfrm>
              <a:off x="4345041" y="2816422"/>
              <a:ext cx="284052" cy="307777"/>
            </a:xfrm>
            <a:prstGeom prst="rect">
              <a:avLst/>
            </a:prstGeom>
            <a:noFill/>
            <a:ln w="9525">
              <a:noFill/>
              <a:miter lim="800000"/>
              <a:headEnd/>
              <a:tailEnd/>
            </a:ln>
          </p:spPr>
          <p:txBody>
            <a:bodyPr wrap="none">
              <a:prstTxWarp prst="textNoShape">
                <a:avLst/>
              </a:prstTxWarp>
              <a:spAutoFit/>
            </a:bodyPr>
            <a:lstStyle/>
            <a:p>
              <a:r>
                <a:rPr lang="el-GR" sz="1400" dirty="0">
                  <a:latin typeface="Arial" panose="020B0604020202020204" pitchFamily="34" charset="0"/>
                  <a:cs typeface="Arial" panose="020B0604020202020204" pitchFamily="34" charset="0"/>
                </a:rPr>
                <a:t>θ</a:t>
              </a:r>
              <a:endParaRPr lang="en-US" sz="1400" dirty="0">
                <a:latin typeface="Arial" panose="020B0604020202020204" pitchFamily="34" charset="0"/>
                <a:cs typeface="Arial" panose="020B0604020202020204" pitchFamily="34" charset="0"/>
              </a:endParaRPr>
            </a:p>
          </p:txBody>
        </p:sp>
      </p:grpSp>
      <p:sp>
        <p:nvSpPr>
          <p:cNvPr id="51" name="Title 1"/>
          <p:cNvSpPr>
            <a:spLocks noGrp="1"/>
          </p:cNvSpPr>
          <p:nvPr>
            <p:ph type="title"/>
          </p:nvPr>
        </p:nvSpPr>
        <p:spPr>
          <a:xfrm>
            <a:off x="457200" y="304800"/>
            <a:ext cx="8229600" cy="1143000"/>
          </a:xfrm>
        </p:spPr>
        <p:txBody>
          <a:bodyPr anchor="ctr">
            <a:normAutofit/>
          </a:bodyPr>
          <a:lstStyle/>
          <a:p>
            <a:pPr algn="ctr"/>
            <a:r>
              <a:rPr lang="en-US" sz="3200" b="1" dirty="0"/>
              <a:t>Mathematical model of norovirus transmission</a:t>
            </a:r>
          </a:p>
        </p:txBody>
      </p:sp>
    </p:spTree>
    <p:extLst>
      <p:ext uri="{BB962C8B-B14F-4D97-AF65-F5344CB8AC3E}">
        <p14:creationId xmlns:p14="http://schemas.microsoft.com/office/powerpoint/2010/main" val="9591436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914400" y="428625"/>
            <a:ext cx="7543800" cy="708661"/>
          </a:xfrm>
        </p:spPr>
        <p:txBody>
          <a:bodyPr>
            <a:normAutofit fontScale="90000"/>
          </a:bodyPr>
          <a:lstStyle/>
          <a:p>
            <a:r>
              <a:rPr lang="en-US" sz="3800" dirty="0"/>
              <a:t>Model Assumptions: Fixed Parameters</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217161702"/>
              </p:ext>
            </p:extLst>
          </p:nvPr>
        </p:nvGraphicFramePr>
        <p:xfrm>
          <a:off x="914400" y="1137286"/>
          <a:ext cx="7401560" cy="5001261"/>
        </p:xfrm>
        <a:graphic>
          <a:graphicData uri="http://schemas.openxmlformats.org/drawingml/2006/table">
            <a:tbl>
              <a:tblPr firstRow="1" firstCol="1" bandRow="1"/>
              <a:tblGrid>
                <a:gridCol w="3112615">
                  <a:extLst>
                    <a:ext uri="{9D8B030D-6E8A-4147-A177-3AD203B41FA5}">
                      <a16:colId xmlns:a16="http://schemas.microsoft.com/office/drawing/2014/main" val="20000"/>
                    </a:ext>
                  </a:extLst>
                </a:gridCol>
                <a:gridCol w="1560790">
                  <a:extLst>
                    <a:ext uri="{9D8B030D-6E8A-4147-A177-3AD203B41FA5}">
                      <a16:colId xmlns:a16="http://schemas.microsoft.com/office/drawing/2014/main" val="20001"/>
                    </a:ext>
                  </a:extLst>
                </a:gridCol>
                <a:gridCol w="2728155">
                  <a:extLst>
                    <a:ext uri="{9D8B030D-6E8A-4147-A177-3AD203B41FA5}">
                      <a16:colId xmlns:a16="http://schemas.microsoft.com/office/drawing/2014/main" val="20002"/>
                    </a:ext>
                  </a:extLst>
                </a:gridCol>
              </a:tblGrid>
              <a:tr h="719352">
                <a:tc>
                  <a:txBody>
                    <a:bodyPr/>
                    <a:lstStyle/>
                    <a:p>
                      <a:pPr marL="0" marR="0">
                        <a:lnSpc>
                          <a:spcPct val="107000"/>
                        </a:lnSpc>
                        <a:spcBef>
                          <a:spcPts val="0"/>
                        </a:spcBef>
                        <a:spcAft>
                          <a:spcPts val="0"/>
                        </a:spcAft>
                      </a:pPr>
                      <a:r>
                        <a:rPr lang="en-US" sz="1900" b="1" dirty="0">
                          <a:effectLst/>
                          <a:latin typeface="+mn-lt"/>
                          <a:ea typeface="Calibri" panose="020F0502020204030204" pitchFamily="34" charset="0"/>
                          <a:cs typeface="Times New Roman" panose="02020603050405020304" pitchFamily="18" charset="0"/>
                        </a:rPr>
                        <a:t>Parameter</a:t>
                      </a:r>
                      <a:endParaRPr lang="en-US" sz="1900" dirty="0">
                        <a:effectLst/>
                        <a:latin typeface="+mn-lt"/>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336550" marR="0" indent="0">
                        <a:lnSpc>
                          <a:spcPct val="107000"/>
                        </a:lnSpc>
                        <a:spcBef>
                          <a:spcPts val="0"/>
                        </a:spcBef>
                        <a:spcAft>
                          <a:spcPts val="0"/>
                        </a:spcAft>
                      </a:pPr>
                      <a:r>
                        <a:rPr lang="en-US" sz="1900" b="1" dirty="0">
                          <a:effectLst/>
                          <a:latin typeface="+mn-lt"/>
                          <a:ea typeface="Calibri" panose="020F0502020204030204" pitchFamily="34" charset="0"/>
                          <a:cs typeface="Times New Roman" panose="02020603050405020304" pitchFamily="18" charset="0"/>
                        </a:rPr>
                        <a:t>Value</a:t>
                      </a:r>
                      <a:endParaRPr lang="en-US" sz="1900" dirty="0">
                        <a:effectLst/>
                        <a:latin typeface="+mn-lt"/>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223838" marR="0" indent="0">
                        <a:lnSpc>
                          <a:spcPct val="107000"/>
                        </a:lnSpc>
                        <a:spcBef>
                          <a:spcPts val="0"/>
                        </a:spcBef>
                        <a:spcAft>
                          <a:spcPts val="0"/>
                        </a:spcAft>
                      </a:pPr>
                      <a:r>
                        <a:rPr lang="en-US" sz="1900" b="1" dirty="0">
                          <a:effectLst/>
                          <a:latin typeface="+mn-lt"/>
                          <a:ea typeface="Calibri" panose="020F0502020204030204" pitchFamily="34" charset="0"/>
                          <a:cs typeface="Times New Roman" panose="02020603050405020304" pitchFamily="18" charset="0"/>
                        </a:rPr>
                        <a:t>Source</a:t>
                      </a:r>
                      <a:endParaRPr lang="en-US" sz="1900" dirty="0">
                        <a:effectLst/>
                        <a:latin typeface="+mn-lt"/>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719352">
                <a:tc>
                  <a:txBody>
                    <a:bodyPr/>
                    <a:lstStyle/>
                    <a:p>
                      <a:pPr marL="0" marR="0">
                        <a:spcBef>
                          <a:spcPts val="0"/>
                        </a:spcBef>
                        <a:spcAft>
                          <a:spcPts val="1200"/>
                        </a:spcAft>
                      </a:pPr>
                      <a:r>
                        <a:rPr lang="en-US" sz="1900" dirty="0">
                          <a:effectLst/>
                          <a:latin typeface="+mn-lt"/>
                          <a:ea typeface="Times New Roman" panose="02020603050405020304" pitchFamily="18" charset="0"/>
                          <a:cs typeface="Times New Roman" panose="02020603050405020304" pitchFamily="18" charset="0"/>
                        </a:rPr>
                        <a:t>Duration of natural immunity </a:t>
                      </a:r>
                      <a:r>
                        <a:rPr lang="en-US" sz="1900" dirty="0">
                          <a:effectLst/>
                          <a:latin typeface="+mn-lt"/>
                          <a:ea typeface="Times New Roman" panose="02020603050405020304" pitchFamily="18" charset="0"/>
                        </a:rPr>
                        <a:t> </a:t>
                      </a: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chemeClr val="bg1"/>
                    </a:solidFill>
                  </a:tcPr>
                </a:tc>
                <a:tc>
                  <a:txBody>
                    <a:bodyPr/>
                    <a:lstStyle/>
                    <a:p>
                      <a:pPr marL="223838" marR="0" indent="0">
                        <a:lnSpc>
                          <a:spcPct val="107000"/>
                        </a:lnSpc>
                        <a:spcBef>
                          <a:spcPts val="0"/>
                        </a:spcBef>
                        <a:spcAft>
                          <a:spcPts val="0"/>
                        </a:spcAft>
                      </a:pPr>
                      <a:r>
                        <a:rPr lang="en-US" sz="1900" dirty="0">
                          <a:effectLst/>
                          <a:latin typeface="+mn-lt"/>
                          <a:ea typeface="Calibri" panose="020F0502020204030204" pitchFamily="34" charset="0"/>
                          <a:cs typeface="Times New Roman" panose="02020603050405020304" pitchFamily="18" charset="0"/>
                        </a:rPr>
                        <a:t>5.3 years</a:t>
                      </a: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chemeClr val="bg1"/>
                    </a:solidFill>
                  </a:tcPr>
                </a:tc>
                <a:tc>
                  <a:txBody>
                    <a:bodyPr/>
                    <a:lstStyle/>
                    <a:p>
                      <a:pPr marL="223838" marR="0" indent="0">
                        <a:lnSpc>
                          <a:spcPct val="107000"/>
                        </a:lnSpc>
                        <a:spcBef>
                          <a:spcPts val="0"/>
                        </a:spcBef>
                        <a:spcAft>
                          <a:spcPts val="0"/>
                        </a:spcAft>
                      </a:pPr>
                      <a:r>
                        <a:rPr lang="en-US" sz="1900" dirty="0">
                          <a:effectLst/>
                          <a:latin typeface="+mn-lt"/>
                          <a:ea typeface="Calibri" panose="020F0502020204030204" pitchFamily="34" charset="0"/>
                          <a:cs typeface="Times New Roman" panose="02020603050405020304" pitchFamily="18" charset="0"/>
                        </a:rPr>
                        <a:t>Simmons et al., 2013</a:t>
                      </a: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chemeClr val="bg1"/>
                    </a:solidFill>
                  </a:tcPr>
                </a:tc>
                <a:extLst>
                  <a:ext uri="{0D108BD9-81ED-4DB2-BD59-A6C34878D82A}">
                    <a16:rowId xmlns:a16="http://schemas.microsoft.com/office/drawing/2014/main" val="10001"/>
                  </a:ext>
                </a:extLst>
              </a:tr>
              <a:tr h="719352">
                <a:tc>
                  <a:txBody>
                    <a:bodyPr/>
                    <a:lstStyle/>
                    <a:p>
                      <a:pPr marL="0" marR="0">
                        <a:spcBef>
                          <a:spcPts val="0"/>
                        </a:spcBef>
                        <a:spcAft>
                          <a:spcPts val="1200"/>
                        </a:spcAft>
                      </a:pPr>
                      <a:r>
                        <a:rPr lang="en-US" sz="1900" dirty="0">
                          <a:effectLst/>
                          <a:latin typeface="+mn-lt"/>
                          <a:ea typeface="Times New Roman" panose="02020603050405020304" pitchFamily="18" charset="0"/>
                          <a:cs typeface="Times New Roman" panose="02020603050405020304" pitchFamily="18" charset="0"/>
                        </a:rPr>
                        <a:t>Duration of incubation </a:t>
                      </a:r>
                      <a:endParaRPr lang="en-US" sz="1900" dirty="0">
                        <a:effectLst/>
                        <a:latin typeface="+mn-lt"/>
                        <a:ea typeface="Times New Roman" panose="02020603050405020304" pitchFamily="18" charset="0"/>
                      </a:endParaRPr>
                    </a:p>
                  </a:txBody>
                  <a:tcPr marL="68580" marR="68580" marT="0" marB="0" anchor="ctr">
                    <a:lnL>
                      <a:noFill/>
                    </a:lnL>
                    <a:lnR>
                      <a:noFill/>
                    </a:lnR>
                    <a:lnT>
                      <a:noFill/>
                    </a:lnT>
                    <a:lnB>
                      <a:noFill/>
                    </a:lnB>
                    <a:solidFill>
                      <a:schemeClr val="bg1"/>
                    </a:solidFill>
                  </a:tcPr>
                </a:tc>
                <a:tc>
                  <a:txBody>
                    <a:bodyPr/>
                    <a:lstStyle/>
                    <a:p>
                      <a:pPr marL="223838" marR="0" indent="0">
                        <a:lnSpc>
                          <a:spcPct val="107000"/>
                        </a:lnSpc>
                        <a:spcBef>
                          <a:spcPts val="0"/>
                        </a:spcBef>
                        <a:spcAft>
                          <a:spcPts val="0"/>
                        </a:spcAft>
                      </a:pPr>
                      <a:r>
                        <a:rPr lang="en-US" sz="1900" dirty="0">
                          <a:effectLst/>
                          <a:latin typeface="+mn-lt"/>
                          <a:ea typeface="Calibri" panose="020F0502020204030204" pitchFamily="34" charset="0"/>
                          <a:cs typeface="Times New Roman" panose="02020603050405020304" pitchFamily="18" charset="0"/>
                        </a:rPr>
                        <a:t>32.8</a:t>
                      </a:r>
                      <a:r>
                        <a:rPr lang="en-US" sz="1900" baseline="0" dirty="0">
                          <a:effectLst/>
                          <a:latin typeface="+mn-lt"/>
                          <a:ea typeface="Calibri" panose="020F0502020204030204" pitchFamily="34" charset="0"/>
                          <a:cs typeface="Times New Roman" panose="02020603050405020304" pitchFamily="18" charset="0"/>
                        </a:rPr>
                        <a:t> hours</a:t>
                      </a:r>
                      <a:endParaRPr lang="en-US" sz="1900" dirty="0">
                        <a:effectLst/>
                        <a:latin typeface="+mn-lt"/>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chemeClr val="bg1"/>
                    </a:solidFill>
                  </a:tcPr>
                </a:tc>
                <a:tc>
                  <a:txBody>
                    <a:bodyPr/>
                    <a:lstStyle/>
                    <a:p>
                      <a:pPr marL="223838" marR="0" indent="0">
                        <a:lnSpc>
                          <a:spcPct val="107000"/>
                        </a:lnSpc>
                        <a:spcBef>
                          <a:spcPts val="0"/>
                        </a:spcBef>
                        <a:spcAft>
                          <a:spcPts val="0"/>
                        </a:spcAft>
                      </a:pPr>
                      <a:r>
                        <a:rPr lang="en-US" sz="1900" dirty="0" err="1">
                          <a:effectLst/>
                          <a:latin typeface="+mn-lt"/>
                          <a:ea typeface="Calibri" panose="020F0502020204030204" pitchFamily="34" charset="0"/>
                          <a:cs typeface="Times New Roman" panose="02020603050405020304" pitchFamily="18" charset="0"/>
                        </a:rPr>
                        <a:t>Devasia</a:t>
                      </a:r>
                      <a:r>
                        <a:rPr lang="en-US" sz="1900" dirty="0">
                          <a:effectLst/>
                          <a:latin typeface="+mn-lt"/>
                          <a:ea typeface="Calibri" panose="020F0502020204030204" pitchFamily="34" charset="0"/>
                          <a:cs typeface="Times New Roman" panose="02020603050405020304" pitchFamily="18" charset="0"/>
                        </a:rPr>
                        <a:t> et al., 2014</a:t>
                      </a:r>
                    </a:p>
                  </a:txBody>
                  <a:tcPr marL="68580" marR="68580" marT="0" marB="0" anchor="ctr">
                    <a:lnL>
                      <a:noFill/>
                    </a:lnL>
                    <a:lnR>
                      <a:noFill/>
                    </a:lnR>
                    <a:lnT>
                      <a:noFill/>
                    </a:lnT>
                    <a:lnB>
                      <a:noFill/>
                    </a:lnB>
                    <a:solidFill>
                      <a:schemeClr val="bg1"/>
                    </a:solidFill>
                  </a:tcPr>
                </a:tc>
                <a:extLst>
                  <a:ext uri="{0D108BD9-81ED-4DB2-BD59-A6C34878D82A}">
                    <a16:rowId xmlns:a16="http://schemas.microsoft.com/office/drawing/2014/main" val="10002"/>
                  </a:ext>
                </a:extLst>
              </a:tr>
              <a:tr h="979966">
                <a:tc>
                  <a:txBody>
                    <a:bodyPr/>
                    <a:lstStyle/>
                    <a:p>
                      <a:pPr marL="0" marR="0">
                        <a:spcBef>
                          <a:spcPts val="0"/>
                        </a:spcBef>
                        <a:spcAft>
                          <a:spcPts val="1200"/>
                        </a:spcAft>
                      </a:pPr>
                      <a:r>
                        <a:rPr lang="en-US" sz="1900" dirty="0">
                          <a:effectLst/>
                          <a:latin typeface="+mn-lt"/>
                          <a:ea typeface="Times New Roman" panose="02020603050405020304" pitchFamily="18" charset="0"/>
                          <a:cs typeface="Times New Roman" panose="02020603050405020304" pitchFamily="18" charset="0"/>
                        </a:rPr>
                        <a:t>Duration of symptomatic infection</a:t>
                      </a:r>
                    </a:p>
                  </a:txBody>
                  <a:tcPr marL="68580" marR="68580" marT="0" marB="0" anchor="ctr">
                    <a:lnL>
                      <a:noFill/>
                    </a:lnL>
                    <a:lnR>
                      <a:noFill/>
                    </a:lnR>
                    <a:lnT>
                      <a:noFill/>
                    </a:lnT>
                    <a:lnB>
                      <a:noFill/>
                    </a:lnB>
                    <a:solidFill>
                      <a:schemeClr val="bg1"/>
                    </a:solidFill>
                  </a:tcPr>
                </a:tc>
                <a:tc>
                  <a:txBody>
                    <a:bodyPr/>
                    <a:lstStyle/>
                    <a:p>
                      <a:pPr marL="223838" marR="0" indent="0">
                        <a:lnSpc>
                          <a:spcPct val="107000"/>
                        </a:lnSpc>
                        <a:spcBef>
                          <a:spcPts val="0"/>
                        </a:spcBef>
                        <a:spcAft>
                          <a:spcPts val="0"/>
                        </a:spcAft>
                      </a:pPr>
                      <a:r>
                        <a:rPr lang="en-US" sz="1900" dirty="0">
                          <a:effectLst/>
                          <a:latin typeface="+mn-lt"/>
                          <a:ea typeface="Calibri" panose="020F0502020204030204" pitchFamily="34" charset="0"/>
                          <a:cs typeface="Times New Roman" panose="02020603050405020304" pitchFamily="18" charset="0"/>
                        </a:rPr>
                        <a:t>48 hours</a:t>
                      </a:r>
                    </a:p>
                  </a:txBody>
                  <a:tcPr marL="68580" marR="68580" marT="0" marB="0" anchor="ctr">
                    <a:lnL>
                      <a:noFill/>
                    </a:lnL>
                    <a:lnR>
                      <a:noFill/>
                    </a:lnR>
                    <a:lnT>
                      <a:noFill/>
                    </a:lnT>
                    <a:lnB>
                      <a:noFill/>
                    </a:lnB>
                    <a:solidFill>
                      <a:schemeClr val="bg1"/>
                    </a:solidFill>
                  </a:tcPr>
                </a:tc>
                <a:tc>
                  <a:txBody>
                    <a:bodyPr/>
                    <a:lstStyle/>
                    <a:p>
                      <a:pPr marL="223838" marR="0" indent="0">
                        <a:lnSpc>
                          <a:spcPct val="107000"/>
                        </a:lnSpc>
                        <a:spcBef>
                          <a:spcPts val="0"/>
                        </a:spcBef>
                        <a:spcAft>
                          <a:spcPts val="0"/>
                        </a:spcAft>
                      </a:pPr>
                      <a:r>
                        <a:rPr lang="en-US" sz="1900" dirty="0" err="1">
                          <a:effectLst/>
                          <a:latin typeface="+mn-lt"/>
                          <a:ea typeface="Calibri" panose="020F0502020204030204" pitchFamily="34" charset="0"/>
                          <a:cs typeface="Times New Roman" panose="02020603050405020304" pitchFamily="18" charset="0"/>
                        </a:rPr>
                        <a:t>Devasia</a:t>
                      </a:r>
                      <a:r>
                        <a:rPr lang="en-US" sz="1900" dirty="0">
                          <a:effectLst/>
                          <a:latin typeface="+mn-lt"/>
                          <a:ea typeface="Calibri" panose="020F0502020204030204" pitchFamily="34" charset="0"/>
                          <a:cs typeface="Times New Roman" panose="02020603050405020304" pitchFamily="18" charset="0"/>
                        </a:rPr>
                        <a:t> et al., 2014</a:t>
                      </a:r>
                    </a:p>
                  </a:txBody>
                  <a:tcPr marL="68580" marR="68580" marT="0" marB="0" anchor="ctr">
                    <a:lnL>
                      <a:noFill/>
                    </a:lnL>
                    <a:lnR>
                      <a:noFill/>
                    </a:lnR>
                    <a:lnT>
                      <a:noFill/>
                    </a:lnT>
                    <a:lnB>
                      <a:noFill/>
                    </a:lnB>
                    <a:solidFill>
                      <a:schemeClr val="bg1"/>
                    </a:solidFill>
                  </a:tcPr>
                </a:tc>
                <a:extLst>
                  <a:ext uri="{0D108BD9-81ED-4DB2-BD59-A6C34878D82A}">
                    <a16:rowId xmlns:a16="http://schemas.microsoft.com/office/drawing/2014/main" val="10003"/>
                  </a:ext>
                </a:extLst>
              </a:tr>
              <a:tr h="719352">
                <a:tc>
                  <a:txBody>
                    <a:bodyPr/>
                    <a:lstStyle/>
                    <a:p>
                      <a:pPr marL="0" marR="0">
                        <a:lnSpc>
                          <a:spcPct val="100000"/>
                        </a:lnSpc>
                        <a:spcBef>
                          <a:spcPts val="0"/>
                        </a:spcBef>
                        <a:spcAft>
                          <a:spcPts val="1200"/>
                        </a:spcAft>
                      </a:pPr>
                      <a:r>
                        <a:rPr lang="en-US" sz="1900" dirty="0">
                          <a:effectLst/>
                          <a:latin typeface="+mn-lt"/>
                          <a:ea typeface="Times New Roman" panose="02020603050405020304" pitchFamily="18" charset="0"/>
                          <a:cs typeface="Times New Roman" panose="02020603050405020304" pitchFamily="18" charset="0"/>
                        </a:rPr>
                        <a:t>Duration of asymptomatic infectious</a:t>
                      </a:r>
                      <a:r>
                        <a:rPr lang="en-US" sz="1900" baseline="0" dirty="0">
                          <a:effectLst/>
                          <a:latin typeface="+mn-lt"/>
                          <a:ea typeface="Times New Roman" panose="02020603050405020304" pitchFamily="18" charset="0"/>
                          <a:cs typeface="Times New Roman" panose="02020603050405020304" pitchFamily="18" charset="0"/>
                        </a:rPr>
                        <a:t> period</a:t>
                      </a:r>
                      <a:endParaRPr lang="en-US" sz="1900" dirty="0">
                        <a:effectLst/>
                        <a:latin typeface="+mn-lt"/>
                        <a:ea typeface="Times New Roman" panose="02020603050405020304" pitchFamily="18" charset="0"/>
                        <a:cs typeface="Times New Roman" panose="02020603050405020304" pitchFamily="18" charset="0"/>
                      </a:endParaRPr>
                    </a:p>
                  </a:txBody>
                  <a:tcPr marL="68580" marR="68580" marT="0" marB="0" anchor="ctr">
                    <a:lnL>
                      <a:noFill/>
                    </a:lnL>
                    <a:lnR>
                      <a:noFill/>
                    </a:lnR>
                    <a:lnT>
                      <a:noFill/>
                    </a:lnT>
                    <a:lnB>
                      <a:noFill/>
                    </a:lnB>
                    <a:solidFill>
                      <a:schemeClr val="bg1"/>
                    </a:solidFill>
                  </a:tcPr>
                </a:tc>
                <a:tc>
                  <a:txBody>
                    <a:bodyPr/>
                    <a:lstStyle/>
                    <a:p>
                      <a:pPr marL="223838" marR="0" indent="0">
                        <a:lnSpc>
                          <a:spcPct val="100000"/>
                        </a:lnSpc>
                        <a:spcBef>
                          <a:spcPts val="0"/>
                        </a:spcBef>
                        <a:spcAft>
                          <a:spcPts val="0"/>
                        </a:spcAft>
                      </a:pPr>
                      <a:r>
                        <a:rPr lang="en-US" sz="1900" dirty="0">
                          <a:effectLst/>
                          <a:latin typeface="+mn-lt"/>
                          <a:ea typeface="Calibri" panose="020F0502020204030204" pitchFamily="34" charset="0"/>
                          <a:cs typeface="Times New Roman" panose="02020603050405020304" pitchFamily="18" charset="0"/>
                        </a:rPr>
                        <a:t>10 days</a:t>
                      </a:r>
                    </a:p>
                  </a:txBody>
                  <a:tcPr marL="68580" marR="68580" marT="0" marB="0" anchor="ctr">
                    <a:lnL>
                      <a:noFill/>
                    </a:lnL>
                    <a:lnR>
                      <a:noFill/>
                    </a:lnR>
                    <a:lnT>
                      <a:noFill/>
                    </a:lnT>
                    <a:lnB>
                      <a:noFill/>
                    </a:lnB>
                    <a:solidFill>
                      <a:schemeClr val="bg1"/>
                    </a:solidFill>
                  </a:tcPr>
                </a:tc>
                <a:tc>
                  <a:txBody>
                    <a:bodyPr/>
                    <a:lstStyle/>
                    <a:p>
                      <a:pPr marL="223838" marR="0" indent="0">
                        <a:lnSpc>
                          <a:spcPct val="100000"/>
                        </a:lnSpc>
                        <a:spcBef>
                          <a:spcPts val="0"/>
                        </a:spcBef>
                        <a:spcAft>
                          <a:spcPts val="0"/>
                        </a:spcAft>
                      </a:pPr>
                      <a:r>
                        <a:rPr lang="en-US" sz="1900" dirty="0" err="1">
                          <a:effectLst/>
                          <a:latin typeface="+mn-lt"/>
                          <a:ea typeface="Calibri" panose="020F0502020204030204" pitchFamily="34" charset="0"/>
                          <a:cs typeface="Times New Roman" panose="02020603050405020304" pitchFamily="18" charset="0"/>
                        </a:rPr>
                        <a:t>Rockx</a:t>
                      </a:r>
                      <a:r>
                        <a:rPr lang="en-US" sz="1900" dirty="0">
                          <a:effectLst/>
                          <a:latin typeface="+mn-lt"/>
                          <a:ea typeface="Calibri" panose="020F0502020204030204" pitchFamily="34" charset="0"/>
                          <a:cs typeface="Times New Roman" panose="02020603050405020304" pitchFamily="18" charset="0"/>
                        </a:rPr>
                        <a:t> et al., 2002</a:t>
                      </a:r>
                    </a:p>
                  </a:txBody>
                  <a:tcPr marL="68580" marR="68580" marT="0" marB="0" anchor="ctr">
                    <a:lnL>
                      <a:noFill/>
                    </a:lnL>
                    <a:lnR>
                      <a:noFill/>
                    </a:lnR>
                    <a:lnT>
                      <a:noFill/>
                    </a:lnT>
                    <a:lnB>
                      <a:noFill/>
                    </a:lnB>
                    <a:solidFill>
                      <a:schemeClr val="bg1"/>
                    </a:solidFill>
                  </a:tcPr>
                </a:tc>
                <a:extLst>
                  <a:ext uri="{0D108BD9-81ED-4DB2-BD59-A6C34878D82A}">
                    <a16:rowId xmlns:a16="http://schemas.microsoft.com/office/drawing/2014/main" val="10004"/>
                  </a:ext>
                </a:extLst>
              </a:tr>
              <a:tr h="1143887">
                <a:tc>
                  <a:txBody>
                    <a:bodyPr/>
                    <a:lstStyle/>
                    <a:p>
                      <a:pPr marL="0" marR="0">
                        <a:lnSpc>
                          <a:spcPct val="107000"/>
                        </a:lnSpc>
                        <a:spcBef>
                          <a:spcPts val="0"/>
                        </a:spcBef>
                        <a:spcAft>
                          <a:spcPts val="1200"/>
                        </a:spcAft>
                      </a:pPr>
                      <a:r>
                        <a:rPr lang="en-US" sz="1900" dirty="0">
                          <a:effectLst/>
                          <a:latin typeface="+mn-lt"/>
                          <a:ea typeface="Times New Roman" panose="02020603050405020304" pitchFamily="18" charset="0"/>
                          <a:cs typeface="Times New Roman" panose="02020603050405020304" pitchFamily="18" charset="0"/>
                        </a:rPr>
                        <a:t>Relative infectiousness during incubation period or asymptomatic</a:t>
                      </a:r>
                      <a:r>
                        <a:rPr lang="en-US" sz="1900" baseline="0" dirty="0">
                          <a:effectLst/>
                          <a:latin typeface="+mn-lt"/>
                          <a:ea typeface="Times New Roman" panose="02020603050405020304" pitchFamily="18" charset="0"/>
                          <a:cs typeface="Times New Roman" panose="02020603050405020304" pitchFamily="18" charset="0"/>
                        </a:rPr>
                        <a:t> period</a:t>
                      </a:r>
                      <a:endParaRPr lang="en-US" sz="1900" dirty="0">
                        <a:effectLst/>
                        <a:latin typeface="+mn-lt"/>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chemeClr val="bg1"/>
                    </a:solidFill>
                  </a:tcPr>
                </a:tc>
                <a:tc>
                  <a:txBody>
                    <a:bodyPr/>
                    <a:lstStyle/>
                    <a:p>
                      <a:pPr marL="223838" marR="0" indent="0">
                        <a:lnSpc>
                          <a:spcPct val="107000"/>
                        </a:lnSpc>
                        <a:spcBef>
                          <a:spcPts val="0"/>
                        </a:spcBef>
                        <a:spcAft>
                          <a:spcPts val="0"/>
                        </a:spcAft>
                      </a:pPr>
                      <a:r>
                        <a:rPr lang="en-US" sz="1900" dirty="0">
                          <a:effectLst/>
                          <a:latin typeface="+mn-lt"/>
                          <a:ea typeface="Calibri" panose="020F0502020204030204" pitchFamily="34" charset="0"/>
                          <a:cs typeface="Times New Roman" panose="02020603050405020304" pitchFamily="18" charset="0"/>
                        </a:rPr>
                        <a:t>0.05</a:t>
                      </a:r>
                    </a:p>
                  </a:txBody>
                  <a:tcPr marL="68580" marR="68580" marT="0" marB="0" anchor="ctr">
                    <a:lnL>
                      <a:noFill/>
                    </a:lnL>
                    <a:lnR>
                      <a:noFill/>
                    </a:lnR>
                    <a:lnT>
                      <a:noFill/>
                    </a:lnT>
                    <a:lnB>
                      <a:noFill/>
                    </a:lnB>
                    <a:solidFill>
                      <a:schemeClr val="bg1"/>
                    </a:solidFill>
                  </a:tcPr>
                </a:tc>
                <a:tc>
                  <a:txBody>
                    <a:bodyPr/>
                    <a:lstStyle/>
                    <a:p>
                      <a:pPr marL="223838" marR="0" indent="0">
                        <a:lnSpc>
                          <a:spcPct val="107000"/>
                        </a:lnSpc>
                        <a:spcBef>
                          <a:spcPts val="0"/>
                        </a:spcBef>
                        <a:spcAft>
                          <a:spcPts val="0"/>
                        </a:spcAft>
                      </a:pPr>
                      <a:r>
                        <a:rPr lang="en-US" sz="1900" dirty="0">
                          <a:effectLst/>
                          <a:latin typeface="+mn-lt"/>
                          <a:ea typeface="Calibri" panose="020F0502020204030204" pitchFamily="34" charset="0"/>
                          <a:cs typeface="Times New Roman" panose="02020603050405020304" pitchFamily="18" charset="0"/>
                        </a:rPr>
                        <a:t>Simmons et al., 2013; </a:t>
                      </a:r>
                      <a:r>
                        <a:rPr lang="en-US" sz="1900" dirty="0" err="1">
                          <a:effectLst/>
                          <a:latin typeface="+mn-lt"/>
                          <a:ea typeface="Calibri" panose="020F0502020204030204" pitchFamily="34" charset="0"/>
                          <a:cs typeface="Times New Roman" panose="02020603050405020304" pitchFamily="18" charset="0"/>
                        </a:rPr>
                        <a:t>Sukhrie</a:t>
                      </a:r>
                      <a:r>
                        <a:rPr lang="en-US" sz="1900" dirty="0">
                          <a:effectLst/>
                          <a:latin typeface="+mn-lt"/>
                          <a:ea typeface="Calibri" panose="020F0502020204030204" pitchFamily="34" charset="0"/>
                          <a:cs typeface="Times New Roman" panose="02020603050405020304" pitchFamily="18" charset="0"/>
                        </a:rPr>
                        <a:t> et al., 2010</a:t>
                      </a:r>
                    </a:p>
                  </a:txBody>
                  <a:tcPr marL="68580" marR="68580" marT="0" marB="0" anchor="ctr">
                    <a:lnL>
                      <a:noFill/>
                    </a:lnL>
                    <a:lnR>
                      <a:noFill/>
                    </a:lnR>
                    <a:lnT>
                      <a:noFill/>
                    </a:lnT>
                    <a:lnB>
                      <a:noFill/>
                    </a:lnB>
                    <a:solidFill>
                      <a:schemeClr val="bg1"/>
                    </a:solidFill>
                  </a:tcPr>
                </a:tc>
                <a:extLst>
                  <a:ext uri="{0D108BD9-81ED-4DB2-BD59-A6C34878D82A}">
                    <a16:rowId xmlns:a16="http://schemas.microsoft.com/office/drawing/2014/main" val="10005"/>
                  </a:ext>
                </a:extLst>
              </a:tr>
            </a:tbl>
          </a:graphicData>
        </a:graphic>
      </p:graphicFrame>
      <p:sp>
        <p:nvSpPr>
          <p:cNvPr id="7" name="TextBox 6"/>
          <p:cNvSpPr txBox="1"/>
          <p:nvPr/>
        </p:nvSpPr>
        <p:spPr>
          <a:xfrm>
            <a:off x="685800" y="6434137"/>
            <a:ext cx="8001000" cy="307777"/>
          </a:xfrm>
          <a:prstGeom prst="rect">
            <a:avLst/>
          </a:prstGeom>
          <a:noFill/>
        </p:spPr>
        <p:txBody>
          <a:bodyPr wrap="square" rtlCol="0">
            <a:spAutoFit/>
          </a:bodyPr>
          <a:lstStyle/>
          <a:p>
            <a:r>
              <a:rPr lang="en-US" sz="1400" dirty="0"/>
              <a:t>Table adapted from: Simmons, K., </a:t>
            </a:r>
            <a:r>
              <a:rPr lang="en-US" sz="1400" dirty="0" err="1"/>
              <a:t>Gambhir</a:t>
            </a:r>
            <a:r>
              <a:rPr lang="en-US" sz="1400" dirty="0"/>
              <a:t>, M., Leon, J. &amp; </a:t>
            </a:r>
            <a:r>
              <a:rPr lang="en-US" sz="1400" dirty="0" err="1"/>
              <a:t>Lopman</a:t>
            </a:r>
            <a:r>
              <a:rPr lang="en-US" sz="1400" dirty="0"/>
              <a:t>, B. </a:t>
            </a:r>
            <a:r>
              <a:rPr lang="en-US" sz="1400" i="1" dirty="0" err="1"/>
              <a:t>Emerg</a:t>
            </a:r>
            <a:r>
              <a:rPr lang="en-US" sz="1400" i="1" dirty="0"/>
              <a:t>. Infect. Dis.</a:t>
            </a:r>
            <a:r>
              <a:rPr lang="en-US" sz="1400" dirty="0"/>
              <a:t> </a:t>
            </a:r>
            <a:r>
              <a:rPr lang="en-US" sz="1400" b="1" dirty="0"/>
              <a:t>19,</a:t>
            </a:r>
            <a:r>
              <a:rPr lang="en-US" sz="1400" dirty="0"/>
              <a:t> 1260–7 (2013)</a:t>
            </a:r>
          </a:p>
        </p:txBody>
      </p:sp>
    </p:spTree>
    <p:extLst>
      <p:ext uri="{BB962C8B-B14F-4D97-AF65-F5344CB8AC3E}">
        <p14:creationId xmlns:p14="http://schemas.microsoft.com/office/powerpoint/2010/main" val="25380104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8613" y="114302"/>
            <a:ext cx="8472487" cy="657223"/>
          </a:xfrm>
        </p:spPr>
        <p:txBody>
          <a:bodyPr>
            <a:noAutofit/>
          </a:bodyPr>
          <a:lstStyle/>
          <a:p>
            <a:pPr algn="ctr"/>
            <a:r>
              <a:rPr lang="en-US" sz="3200" dirty="0"/>
              <a:t>Maximum Likelihood Estimation</a:t>
            </a:r>
          </a:p>
        </p:txBody>
      </p:sp>
      <p:sp>
        <p:nvSpPr>
          <p:cNvPr id="3" name="Rectangle 2"/>
          <p:cNvSpPr/>
          <p:nvPr/>
        </p:nvSpPr>
        <p:spPr>
          <a:xfrm>
            <a:off x="6423207" y="1486753"/>
            <a:ext cx="2377893" cy="5857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Content Placeholder 7"/>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r="24247"/>
          <a:stretch/>
        </p:blipFill>
        <p:spPr>
          <a:xfrm>
            <a:off x="0" y="972972"/>
            <a:ext cx="5686425" cy="5063058"/>
          </a:xfrm>
        </p:spPr>
      </p:pic>
      <p:sp>
        <p:nvSpPr>
          <p:cNvPr id="6" name="TextBox 5"/>
          <p:cNvSpPr txBox="1"/>
          <p:nvPr/>
        </p:nvSpPr>
        <p:spPr>
          <a:xfrm>
            <a:off x="6494893" y="3033762"/>
            <a:ext cx="2377893" cy="507831"/>
          </a:xfrm>
          <a:prstGeom prst="rect">
            <a:avLst/>
          </a:prstGeom>
          <a:noFill/>
        </p:spPr>
        <p:txBody>
          <a:bodyPr wrap="square" rtlCol="0" anchor="ctr">
            <a:spAutoFit/>
          </a:bodyPr>
          <a:lstStyle/>
          <a:p>
            <a:pPr>
              <a:lnSpc>
                <a:spcPct val="150000"/>
              </a:lnSpc>
            </a:pPr>
            <a:r>
              <a:rPr lang="en-US" dirty="0"/>
              <a:t>R</a:t>
            </a:r>
            <a:r>
              <a:rPr lang="en-US" baseline="-25000" dirty="0"/>
              <a:t>0</a:t>
            </a:r>
            <a:r>
              <a:rPr lang="en-US" dirty="0"/>
              <a:t> (5-17 years) = 1.27</a:t>
            </a:r>
          </a:p>
        </p:txBody>
      </p:sp>
      <p:sp>
        <p:nvSpPr>
          <p:cNvPr id="7" name="TextBox 6"/>
          <p:cNvSpPr txBox="1"/>
          <p:nvPr/>
        </p:nvSpPr>
        <p:spPr>
          <a:xfrm>
            <a:off x="6494893" y="2299236"/>
            <a:ext cx="2100262" cy="507831"/>
          </a:xfrm>
          <a:prstGeom prst="rect">
            <a:avLst/>
          </a:prstGeom>
          <a:noFill/>
        </p:spPr>
        <p:txBody>
          <a:bodyPr wrap="square" rtlCol="0">
            <a:spAutoFit/>
          </a:bodyPr>
          <a:lstStyle/>
          <a:p>
            <a:pPr>
              <a:lnSpc>
                <a:spcPct val="150000"/>
              </a:lnSpc>
            </a:pPr>
            <a:r>
              <a:rPr lang="en-US" dirty="0"/>
              <a:t>R</a:t>
            </a:r>
            <a:r>
              <a:rPr lang="en-US" baseline="-25000" dirty="0"/>
              <a:t>0</a:t>
            </a:r>
            <a:r>
              <a:rPr lang="en-US" dirty="0"/>
              <a:t> (0-4 years ) = 4.32</a:t>
            </a:r>
          </a:p>
        </p:txBody>
      </p:sp>
      <p:sp>
        <p:nvSpPr>
          <p:cNvPr id="9" name="TextBox 8"/>
          <p:cNvSpPr txBox="1"/>
          <p:nvPr/>
        </p:nvSpPr>
        <p:spPr>
          <a:xfrm>
            <a:off x="6494893" y="3768288"/>
            <a:ext cx="2406215" cy="507831"/>
          </a:xfrm>
          <a:prstGeom prst="rect">
            <a:avLst/>
          </a:prstGeom>
          <a:noFill/>
        </p:spPr>
        <p:txBody>
          <a:bodyPr wrap="square" rtlCol="0">
            <a:spAutoFit/>
          </a:bodyPr>
          <a:lstStyle/>
          <a:p>
            <a:pPr>
              <a:lnSpc>
                <a:spcPct val="150000"/>
              </a:lnSpc>
            </a:pPr>
            <a:r>
              <a:rPr lang="en-US" dirty="0"/>
              <a:t>R</a:t>
            </a:r>
            <a:r>
              <a:rPr lang="en-US" baseline="-25000" dirty="0"/>
              <a:t>0</a:t>
            </a:r>
            <a:r>
              <a:rPr lang="en-US" dirty="0"/>
              <a:t> (18-64 years) = 1.15</a:t>
            </a:r>
          </a:p>
        </p:txBody>
      </p:sp>
      <p:sp>
        <p:nvSpPr>
          <p:cNvPr id="10" name="TextBox 9"/>
          <p:cNvSpPr txBox="1"/>
          <p:nvPr/>
        </p:nvSpPr>
        <p:spPr>
          <a:xfrm>
            <a:off x="6510156" y="4502814"/>
            <a:ext cx="2328861" cy="507831"/>
          </a:xfrm>
          <a:prstGeom prst="rect">
            <a:avLst/>
          </a:prstGeom>
          <a:noFill/>
        </p:spPr>
        <p:txBody>
          <a:bodyPr wrap="square" rtlCol="0">
            <a:spAutoFit/>
          </a:bodyPr>
          <a:lstStyle/>
          <a:p>
            <a:pPr>
              <a:lnSpc>
                <a:spcPct val="150000"/>
              </a:lnSpc>
            </a:pPr>
            <a:r>
              <a:rPr lang="en-US" dirty="0"/>
              <a:t>R</a:t>
            </a:r>
            <a:r>
              <a:rPr lang="en-US" baseline="-25000" dirty="0"/>
              <a:t>0</a:t>
            </a:r>
            <a:r>
              <a:rPr lang="en-US" dirty="0"/>
              <a:t> (65+ years ) = 0.44</a:t>
            </a:r>
          </a:p>
        </p:txBody>
      </p:sp>
      <p:pic>
        <p:nvPicPr>
          <p:cNvPr id="11" name="Content Placeholder 7"/>
          <p:cNvPicPr>
            <a:picLocks noChangeAspect="1"/>
          </p:cNvPicPr>
          <p:nvPr/>
        </p:nvPicPr>
        <p:blipFill rotWithShape="1">
          <a:blip r:embed="rId3" cstate="print">
            <a:extLst>
              <a:ext uri="{28A0092B-C50C-407E-A947-70E740481C1C}">
                <a14:useLocalDpi xmlns:a14="http://schemas.microsoft.com/office/drawing/2010/main" val="0"/>
              </a:ext>
            </a:extLst>
          </a:blip>
          <a:srcRect l="76028" t="42993" b="47356"/>
          <a:stretch/>
        </p:blipFill>
        <p:spPr>
          <a:xfrm>
            <a:off x="1600191" y="1406852"/>
            <a:ext cx="1659660" cy="450503"/>
          </a:xfrm>
          <a:prstGeom prst="rect">
            <a:avLst/>
          </a:prstGeom>
        </p:spPr>
      </p:pic>
    </p:spTree>
    <p:extLst>
      <p:ext uri="{BB962C8B-B14F-4D97-AF65-F5344CB8AC3E}">
        <p14:creationId xmlns:p14="http://schemas.microsoft.com/office/powerpoint/2010/main" val="82678267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76CA0B617D2DD498B639B5695A764B4" ma:contentTypeVersion="4" ma:contentTypeDescription="Create a new document." ma:contentTypeScope="" ma:versionID="4a8c512ff700f1370f24f1a0421ad245">
  <xsd:schema xmlns:xsd="http://www.w3.org/2001/XMLSchema" xmlns:xs="http://www.w3.org/2001/XMLSchema" xmlns:p="http://schemas.microsoft.com/office/2006/metadata/properties" xmlns:ns2="6d2bc46a-f014-48ed-be59-9d6cf5da36fb" xmlns:ns3="c17fc5fa-0ed1-405d-819e-6760170c3f5c" targetNamespace="http://schemas.microsoft.com/office/2006/metadata/properties" ma:root="true" ma:fieldsID="3fe2412516e8256566b42b6ddf83d34a" ns2:_="" ns3:_="">
    <xsd:import namespace="6d2bc46a-f014-48ed-be59-9d6cf5da36fb"/>
    <xsd:import namespace="c17fc5fa-0ed1-405d-819e-6760170c3f5c"/>
    <xsd:element name="properties">
      <xsd:complexType>
        <xsd:sequence>
          <xsd:element name="documentManagement">
            <xsd:complexType>
              <xsd:all>
                <xsd:element ref="ns2:_dlc_DocId" minOccurs="0"/>
                <xsd:element ref="ns2:_dlc_DocIdUrl" minOccurs="0"/>
                <xsd:element ref="ns2:_dlc_DocIdPersistId" minOccurs="0"/>
                <xsd:element ref="ns2:SharedWithUsers" minOccurs="0"/>
                <xsd:element ref="ns2:SharedWithDetails" minOccurs="0"/>
                <xsd:element ref="ns3:MediaServiceMetadata" minOccurs="0"/>
                <xsd:element ref="ns3: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d2bc46a-f014-48ed-be59-9d6cf5da36fb"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SharedWithUsers" ma:index="11"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17fc5fa-0ed1-405d-819e-6760170c3f5c" elementFormDefault="qualified">
    <xsd:import namespace="http://schemas.microsoft.com/office/2006/documentManagement/types"/>
    <xsd:import namespace="http://schemas.microsoft.com/office/infopath/2007/PartnerControls"/>
    <xsd:element name="MediaServiceMetadata" ma:index="13" nillable="true" ma:displayName="MediaServiceMetadata" ma:hidden="true" ma:internalName="MediaServiceMetadata" ma:readOnly="true">
      <xsd:simpleType>
        <xsd:restriction base="dms:Note"/>
      </xsd:simpleType>
    </xsd:element>
    <xsd:element name="MediaServiceFastMetadata" ma:index="14"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_dlc_DocId xmlns="6d2bc46a-f014-48ed-be59-9d6cf5da36fb">6FCQ3RPYFS27-334089976-524</_dlc_DocId>
    <_dlc_DocIdUrl xmlns="6d2bc46a-f014-48ed-be59-9d6cf5da36fb">
      <Url>https://idmod.sharepoint.com/symposium/_layouts/15/DocIdRedir.aspx?ID=6FCQ3RPYFS27-334089976-524</Url>
      <Description>6FCQ3RPYFS27-334089976-524</Description>
    </_dlc_DocIdUrl>
  </documentManagement>
</p:properties>
</file>

<file path=customXml/itemProps1.xml><?xml version="1.0" encoding="utf-8"?>
<ds:datastoreItem xmlns:ds="http://schemas.openxmlformats.org/officeDocument/2006/customXml" ds:itemID="{82EBC294-BF86-453E-AFB2-7A9A657A346C}"/>
</file>

<file path=customXml/itemProps2.xml><?xml version="1.0" encoding="utf-8"?>
<ds:datastoreItem xmlns:ds="http://schemas.openxmlformats.org/officeDocument/2006/customXml" ds:itemID="{90103E72-0DF4-45A0-8BF8-B25B03E736F8}"/>
</file>

<file path=customXml/itemProps3.xml><?xml version="1.0" encoding="utf-8"?>
<ds:datastoreItem xmlns:ds="http://schemas.openxmlformats.org/officeDocument/2006/customXml" ds:itemID="{3B901270-61B9-40F9-8895-A0E5CE019C08}"/>
</file>

<file path=customXml/itemProps4.xml><?xml version="1.0" encoding="utf-8"?>
<ds:datastoreItem xmlns:ds="http://schemas.openxmlformats.org/officeDocument/2006/customXml" ds:itemID="{75F7FDE0-DE48-4140-919E-96D210D189EE}"/>
</file>

<file path=docProps/app.xml><?xml version="1.0" encoding="utf-8"?>
<Properties xmlns="http://schemas.openxmlformats.org/officeDocument/2006/extended-properties" xmlns:vt="http://schemas.openxmlformats.org/officeDocument/2006/docPropsVTypes">
  <Template>Office Theme</Template>
  <TotalTime>2080</TotalTime>
  <Words>3339</Words>
  <Application>Microsoft Office PowerPoint</Application>
  <PresentationFormat>On-screen Show (4:3)</PresentationFormat>
  <Paragraphs>352</Paragraphs>
  <Slides>24</Slides>
  <Notes>22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24</vt:i4>
      </vt:variant>
    </vt:vector>
  </HeadingPairs>
  <TitlesOfParts>
    <vt:vector size="29" baseType="lpstr">
      <vt:lpstr>Arial</vt:lpstr>
      <vt:lpstr>Calibri</vt:lpstr>
      <vt:lpstr>Calibri Light</vt:lpstr>
      <vt:lpstr>Times New Roman</vt:lpstr>
      <vt:lpstr>Office Theme</vt:lpstr>
      <vt:lpstr>Modeling Norovirus and Strategies for Vaccination in the United States</vt:lpstr>
      <vt:lpstr>Norovirus</vt:lpstr>
      <vt:lpstr>Age Specific Clinical Outcomes of Norovirus</vt:lpstr>
      <vt:lpstr>How Will Vaccines Impact the Dynamics of Norovirus Disease in the U.S.?</vt:lpstr>
      <vt:lpstr>The Model</vt:lpstr>
      <vt:lpstr>Mathematical model of norovirus transmission</vt:lpstr>
      <vt:lpstr>Mathematical model of norovirus transmission</vt:lpstr>
      <vt:lpstr>Model Assumptions: Fixed Parameters</vt:lpstr>
      <vt:lpstr>Maximum Likelihood Estimation</vt:lpstr>
      <vt:lpstr>Maximum Likelihood Estimation</vt:lpstr>
      <vt:lpstr>Vaccine Scenarios</vt:lpstr>
      <vt:lpstr>Vaccine Impact 1 year</vt:lpstr>
      <vt:lpstr>Vaccine Impact 1 year</vt:lpstr>
      <vt:lpstr>Population Level Vaccine Impact on Clinical Outcomes</vt:lpstr>
      <vt:lpstr>Population Level Vaccine Impact on Clinical Outcomes</vt:lpstr>
      <vt:lpstr>Population Level Vaccine Impact on Clinical Outcomes</vt:lpstr>
      <vt:lpstr>PowerPoint Presentation</vt:lpstr>
      <vt:lpstr>Acknowledgments</vt:lpstr>
      <vt:lpstr>PowerPoint Presentation</vt:lpstr>
      <vt:lpstr>Vaccine Impact: Infant Immunization age Vaccine Coverage=90% Vaccine Efficacy=50%</vt:lpstr>
      <vt:lpstr>Vaccine Impact:  Elderly Immunization age Vaccine Coverage=65% Vaccine Efficacy=50%</vt:lpstr>
      <vt:lpstr>Model Assumptions: Fixed Parameters</vt:lpstr>
      <vt:lpstr>Uncertainty Analysis</vt:lpstr>
      <vt:lpstr>Uncertainty Analysis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Mathematical Modelling of the Population Impact of Vaccination</dc:title>
  <dc:creator>Molly Steele</dc:creator>
  <cp:lastModifiedBy>Steele, Molly Katherine</cp:lastModifiedBy>
  <cp:revision>144</cp:revision>
  <cp:lastPrinted>2015-02-19T22:09:42Z</cp:lastPrinted>
  <dcterms:created xsi:type="dcterms:W3CDTF">2015-02-09T21:13:33Z</dcterms:created>
  <dcterms:modified xsi:type="dcterms:W3CDTF">2018-04-16T05:11:25Z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0x010100C76CA0B617D2DD498B639B5695A764B4</vt:lpwstr>
  </property>
  <property fmtid="{D5CDD505-2E9C-101B-9397-08002B2CF9AE}" pid="3" name="_dlc_DocIdItemGuid">
    <vt:lpwstr>5399d1dd-5af5-451e-8a25-7fff71cf00f2</vt:lpwstr>
  </property>
</Properties>
</file>