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heme/theme12.xml" ContentType="application/vnd.openxmlformats-officedocument.theme+xml"/>
  <Override PartName="/ppt/tags/tag3.xml" ContentType="application/vnd.openxmlformats-officedocument.presentationml.tags+xml"/>
  <Override PartName="/ppt/theme/theme13.xml" ContentType="application/vnd.openxmlformats-officedocument.theme+xml"/>
  <Override PartName="/ppt/tags/tag4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  <p:sldMasterId id="2147483715" r:id="rId5"/>
    <p:sldMasterId id="2147483728" r:id="rId6"/>
    <p:sldMasterId id="2147483768" r:id="rId7"/>
    <p:sldMasterId id="2147483800" r:id="rId8"/>
    <p:sldMasterId id="2147483824" r:id="rId9"/>
    <p:sldMasterId id="2147483837" r:id="rId10"/>
    <p:sldMasterId id="2147483839" r:id="rId11"/>
    <p:sldMasterId id="2147483841" r:id="rId12"/>
    <p:sldMasterId id="2147483843" r:id="rId13"/>
    <p:sldMasterId id="2147483848" r:id="rId14"/>
  </p:sldMasterIdLst>
  <p:notesMasterIdLst>
    <p:notesMasterId r:id="rId26"/>
  </p:notesMasterIdLst>
  <p:sldIdLst>
    <p:sldId id="258" r:id="rId15"/>
    <p:sldId id="328" r:id="rId16"/>
    <p:sldId id="330" r:id="rId17"/>
    <p:sldId id="331" r:id="rId18"/>
    <p:sldId id="332" r:id="rId19"/>
    <p:sldId id="1930" r:id="rId20"/>
    <p:sldId id="1931" r:id="rId21"/>
    <p:sldId id="1932" r:id="rId22"/>
    <p:sldId id="1929" r:id="rId23"/>
    <p:sldId id="267" r:id="rId24"/>
    <p:sldId id="193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Strickman" initials="DS" lastIdx="7" clrIdx="0">
    <p:extLst>
      <p:ext uri="{19B8F6BF-5375-455C-9EA6-DF929625EA0E}">
        <p15:presenceInfo xmlns:p15="http://schemas.microsoft.com/office/powerpoint/2012/main" userId="S-1-5-21-1229272821-879983540-682003330-347639" providerId="AD"/>
      </p:ext>
    </p:extLst>
  </p:cmAuthor>
  <p:cmAuthor id="2" name="Mike Reddy" initials="MR" lastIdx="7" clrIdx="1">
    <p:extLst>
      <p:ext uri="{19B8F6BF-5375-455C-9EA6-DF929625EA0E}">
        <p15:presenceInfo xmlns:p15="http://schemas.microsoft.com/office/powerpoint/2012/main" userId="S-1-5-21-1229272821-879983540-682003330-313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3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43B34-7A58-4C02-B312-ED96DBCDF98D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0CA8F-EBA4-4A4D-A7A1-2FE3CF659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6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59702"/>
            <a:ext cx="5520267" cy="1130065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5" y="3629781"/>
            <a:ext cx="5520267" cy="6966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5" y="5408083"/>
            <a:ext cx="5520267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3" y="4657345"/>
            <a:ext cx="552026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Single Copy Block + Full-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74683" y="0"/>
            <a:ext cx="7317316" cy="68580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icon to insert 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86833" y="649767"/>
            <a:ext cx="4226984" cy="6139403"/>
          </a:xfrm>
        </p:spPr>
        <p:txBody>
          <a:bodyPr/>
          <a:lstStyle>
            <a:lvl1pPr marL="0" indent="0">
              <a:lnSpc>
                <a:spcPts val="3067"/>
              </a:lnSpc>
              <a:spcBef>
                <a:spcPts val="0"/>
              </a:spcBef>
              <a:buNone/>
              <a:defRPr sz="3067" baseline="0"/>
            </a:lvl1pPr>
            <a:lvl2pPr marL="0" indent="0">
              <a:lnSpc>
                <a:spcPct val="100000"/>
              </a:lnSpc>
              <a:spcBef>
                <a:spcPts val="2400"/>
              </a:spcBef>
              <a:buClr>
                <a:srgbClr val="2F85AA"/>
              </a:buClr>
              <a:buFont typeface="Wingdings" pitchFamily="2" charset="2"/>
              <a:buNone/>
              <a:defRPr sz="1867" b="0" baseline="0"/>
            </a:lvl2pPr>
            <a:lvl3pPr marL="0" indent="0">
              <a:spcBef>
                <a:spcPts val="1600"/>
              </a:spcBef>
              <a:spcAft>
                <a:spcPts val="800"/>
              </a:spcAft>
              <a:buClr>
                <a:srgbClr val="2F85AA"/>
              </a:buClr>
              <a:buFont typeface="Wingdings" pitchFamily="2" charset="2"/>
              <a:buNone/>
              <a:tabLst/>
              <a:defRPr sz="1867" b="1">
                <a:solidFill>
                  <a:schemeClr val="accent3">
                    <a:lumMod val="75000"/>
                  </a:schemeClr>
                </a:solidFill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buClr>
                <a:srgbClr val="2F85AA"/>
              </a:buClr>
              <a:buNone/>
              <a:defRPr lang="en-US" sz="1467" kern="1200" baseline="0" smtClean="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32828" indent="-232828">
              <a:lnSpc>
                <a:spcPts val="2000"/>
              </a:lnSpc>
              <a:spcBef>
                <a:spcPts val="800"/>
              </a:spcBef>
              <a:buClr>
                <a:schemeClr val="accent3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INSERT HEADLINE -  TWO LINES ALL CAPS</a:t>
            </a:r>
          </a:p>
          <a:p>
            <a:pPr lvl="1"/>
            <a:r>
              <a:rPr lang="en-US"/>
              <a:t>Second level. Format for division slides. Use Increase List Level to access the body copy formatting.</a:t>
            </a:r>
          </a:p>
          <a:p>
            <a:pPr lvl="2"/>
            <a:r>
              <a:rPr lang="en-US"/>
              <a:t>Programs</a:t>
            </a:r>
          </a:p>
          <a:p>
            <a:pPr lvl="3"/>
            <a:r>
              <a:rPr lang="en-US"/>
              <a:t>Explanatory copy for strategies and initiatives</a:t>
            </a:r>
          </a:p>
          <a:p>
            <a:pPr lvl="4"/>
            <a:r>
              <a:rPr lang="en-US"/>
              <a:t>Bullet copy for strategies and initiatives</a:t>
            </a:r>
          </a:p>
        </p:txBody>
      </p:sp>
    </p:spTree>
    <p:extLst>
      <p:ext uri="{BB962C8B-B14F-4D97-AF65-F5344CB8AC3E}">
        <p14:creationId xmlns:p14="http://schemas.microsoft.com/office/powerpoint/2010/main" val="14328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3" y="2459702"/>
            <a:ext cx="5520267" cy="1130065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5" y="3629781"/>
            <a:ext cx="5520267" cy="6966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5" y="5408083"/>
            <a:ext cx="5520267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3" y="4657345"/>
            <a:ext cx="552026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rgbClr val="FFFFFF"/>
                </a:solidFill>
              </a:rPr>
              <a:t>2015 © Bill &amp; Melinda Gates Foundation      |</a:t>
            </a:r>
          </a:p>
        </p:txBody>
      </p:sp>
    </p:spTree>
    <p:extLst>
      <p:ext uri="{BB962C8B-B14F-4D97-AF65-F5344CB8AC3E}">
        <p14:creationId xmlns:p14="http://schemas.microsoft.com/office/powerpoint/2010/main" val="22263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86273"/>
            <a:ext cx="11129432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067"/>
              </a:lnSpc>
              <a:defRPr sz="3067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4" y="3501610"/>
            <a:ext cx="11129433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4" y="5413248"/>
            <a:ext cx="11106151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4" y="4657345"/>
            <a:ext cx="1112943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6834" y="4293719"/>
            <a:ext cx="111294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07" y="1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/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</p:spTree>
    <p:extLst>
      <p:ext uri="{BB962C8B-B14F-4D97-AF65-F5344CB8AC3E}">
        <p14:creationId xmlns:p14="http://schemas.microsoft.com/office/powerpoint/2010/main" val="3833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4533"/>
              </a:lnSpc>
              <a:spcBef>
                <a:spcPts val="1600"/>
              </a:spcBef>
              <a:buNone/>
              <a:defRPr lang="en-US" sz="4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48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16794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11106151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 baseline="0"/>
            </a:lvl1pPr>
            <a:lvl2pPr marL="228594" indent="-228594">
              <a:spcBef>
                <a:spcPts val="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600" baseline="0"/>
            </a:lvl3pPr>
            <a:lvl4pPr marL="687900" indent="-230712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8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4566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519627"/>
            <a:ext cx="11106151" cy="398213"/>
          </a:xfrm>
        </p:spPr>
        <p:txBody>
          <a:bodyPr/>
          <a:lstStyle>
            <a:lvl1pPr>
              <a:lnSpc>
                <a:spcPts val="2133"/>
              </a:lnSpc>
              <a:spcBef>
                <a:spcPts val="0"/>
              </a:spcBef>
              <a:defRPr sz="1867" b="1" baseline="0"/>
            </a:lvl1pPr>
            <a:lvl2pPr marL="228594" indent="-228594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900" indent="-230712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834" y="2038298"/>
            <a:ext cx="11129433" cy="4221604"/>
          </a:xfrm>
        </p:spPr>
        <p:txBody>
          <a:bodyPr/>
          <a:lstStyle>
            <a:lvl1pPr>
              <a:spcBef>
                <a:spcPts val="800"/>
              </a:spcBef>
              <a:defRPr sz="1733"/>
            </a:lvl1pPr>
            <a:lvl2pPr>
              <a:spcBef>
                <a:spcPts val="800"/>
              </a:spcBef>
              <a:defRPr sz="1733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467"/>
            </a:lvl4pPr>
            <a:lvl5pPr>
              <a:spcBef>
                <a:spcPts val="800"/>
              </a:spcBef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5916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4" y="719328"/>
            <a:ext cx="6728883" cy="5535456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5743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1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4" y="1162281"/>
            <a:ext cx="11106151" cy="600132"/>
          </a:xfrm>
        </p:spPr>
        <p:txBody>
          <a:bodyPr/>
          <a:lstStyle>
            <a:lvl1pPr marL="0" indent="0">
              <a:buNone/>
              <a:defRPr sz="1667" baseline="0"/>
            </a:lvl1pPr>
            <a:lvl2pPr marL="0" indent="0">
              <a:buFont typeface="Arial" panose="020B0604020202020204" pitchFamily="34" charset="0"/>
              <a:buNone/>
              <a:defRPr sz="1667"/>
            </a:lvl2pPr>
            <a:lvl3pPr marL="0" indent="0">
              <a:buNone/>
              <a:defRPr sz="1667"/>
            </a:lvl3pPr>
            <a:lvl4pPr marL="0" indent="0">
              <a:buNone/>
              <a:defRPr sz="1667"/>
            </a:lvl4pPr>
            <a:lvl5pPr marL="0" indent="0">
              <a:buNone/>
              <a:defRPr sz="1667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3" y="1949451"/>
            <a:ext cx="11106151" cy="4288367"/>
          </a:xfrm>
        </p:spPr>
        <p:txBody>
          <a:bodyPr tIns="1097280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176"/>
            <a:ext cx="11106151" cy="5092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36456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1718734"/>
            <a:ext cx="6718301" cy="45190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5558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6833" y="646255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651934"/>
            <a:ext cx="6718301" cy="558588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7531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74685" y="0"/>
            <a:ext cx="7317316" cy="68580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255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2720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74685" y="0"/>
            <a:ext cx="7317316" cy="68580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176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19038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74357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8E4BDA2-26AE-436D-8E57-E2280472A2E8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E95-3354-4B64-957C-C369B117F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92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AAE807-38BA-441C-9113-7447B179E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2739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B2D78F-F919-E546-9112-65D14804E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8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42218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97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97" b="1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83" b="0" i="0">
                <a:solidFill>
                  <a:srgbClr val="FF0000"/>
                </a:solidFill>
                <a:latin typeface="Book Antiqua"/>
                <a:cs typeface="Book Antiqua"/>
              </a:defRPr>
            </a:lvl1pPr>
          </a:lstStyle>
          <a:p>
            <a:pPr marL="11206">
              <a:lnSpc>
                <a:spcPts val="1173"/>
              </a:lnSpc>
            </a:pPr>
            <a:r>
              <a:rPr lang="pt-BR" sz="1147"/>
              <a:t>B </a:t>
            </a:r>
            <a:r>
              <a:rPr lang="pt-BR"/>
              <a:t>E </a:t>
            </a:r>
            <a:r>
              <a:rPr lang="pt-BR" spc="17"/>
              <a:t>R </a:t>
            </a:r>
            <a:r>
              <a:rPr lang="pt-BR" spc="23"/>
              <a:t>N U </a:t>
            </a:r>
            <a:r>
              <a:rPr lang="pt-BR" spc="17"/>
              <a:t>T </a:t>
            </a:r>
            <a:r>
              <a:rPr lang="pt-BR" spc="23"/>
              <a:t>H  </a:t>
            </a:r>
            <a:r>
              <a:rPr lang="pt-BR" sz="1147"/>
              <a:t>&amp;   W </a:t>
            </a:r>
            <a:r>
              <a:rPr lang="pt-BR" spc="17"/>
              <a:t>I </a:t>
            </a:r>
            <a:r>
              <a:rPr lang="pt-BR"/>
              <a:t>L L </a:t>
            </a:r>
            <a:r>
              <a:rPr lang="pt-BR" spc="17"/>
              <a:t>I </a:t>
            </a:r>
            <a:r>
              <a:rPr lang="pt-BR" spc="23"/>
              <a:t>A </a:t>
            </a:r>
            <a:r>
              <a:rPr lang="pt-BR"/>
              <a:t>M </a:t>
            </a:r>
            <a:r>
              <a:rPr lang="pt-BR" spc="13"/>
              <a:t>S </a:t>
            </a:r>
            <a:r>
              <a:rPr lang="pt-BR" spc="23"/>
              <a:t>O</a:t>
            </a:r>
            <a:r>
              <a:rPr lang="pt-BR" spc="-132"/>
              <a:t> </a:t>
            </a:r>
            <a:r>
              <a:rPr lang="pt-BR" spc="23"/>
              <a:t>N</a:t>
            </a:r>
            <a:endParaRPr lang="pt-BR" sz="1147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47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96374">
              <a:lnSpc>
                <a:spcPts val="1213"/>
              </a:lnSpc>
            </a:pPr>
            <a:fld id="{81D60167-4931-47E6-BA6A-407CBD079E47}" type="slidenum">
              <a:rPr lang="en-US" smtClean="0"/>
              <a:pPr marL="96374">
                <a:lnSpc>
                  <a:spcPts val="1213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7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3" y="2459702"/>
            <a:ext cx="5520267" cy="1130065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5" y="3629781"/>
            <a:ext cx="5520267" cy="6966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5" y="5408083"/>
            <a:ext cx="5520267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3" y="4657345"/>
            <a:ext cx="552026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86273"/>
            <a:ext cx="11129432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067"/>
              </a:lnSpc>
              <a:defRPr sz="3067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4" y="3501610"/>
            <a:ext cx="11129433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4" y="5413248"/>
            <a:ext cx="11106151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4" y="4657345"/>
            <a:ext cx="1112943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6834" y="4293719"/>
            <a:ext cx="111294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07" y="1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/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4533"/>
              </a:lnSpc>
              <a:spcBef>
                <a:spcPts val="1600"/>
              </a:spcBef>
              <a:buNone/>
              <a:defRPr lang="en-US" sz="4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48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024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11106151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 baseline="0"/>
            </a:lvl1pPr>
            <a:lvl2pPr marL="228594" indent="-228594">
              <a:spcBef>
                <a:spcPts val="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600" baseline="0"/>
            </a:lvl3pPr>
            <a:lvl4pPr marL="687900" indent="-230712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8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78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519627"/>
            <a:ext cx="11106151" cy="398213"/>
          </a:xfrm>
        </p:spPr>
        <p:txBody>
          <a:bodyPr/>
          <a:lstStyle>
            <a:lvl1pPr>
              <a:lnSpc>
                <a:spcPts val="2133"/>
              </a:lnSpc>
              <a:spcBef>
                <a:spcPts val="0"/>
              </a:spcBef>
              <a:defRPr sz="1867" b="1" baseline="0"/>
            </a:lvl1pPr>
            <a:lvl2pPr marL="228594" indent="-228594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900" indent="-230712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834" y="2038298"/>
            <a:ext cx="11129433" cy="4221604"/>
          </a:xfrm>
        </p:spPr>
        <p:txBody>
          <a:bodyPr/>
          <a:lstStyle>
            <a:lvl1pPr>
              <a:spcBef>
                <a:spcPts val="800"/>
              </a:spcBef>
              <a:defRPr sz="1733"/>
            </a:lvl1pPr>
            <a:lvl2pPr>
              <a:spcBef>
                <a:spcPts val="800"/>
              </a:spcBef>
              <a:defRPr sz="1733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467"/>
            </a:lvl4pPr>
            <a:lvl5pPr>
              <a:spcBef>
                <a:spcPts val="800"/>
              </a:spcBef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26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4" y="719328"/>
            <a:ext cx="6728883" cy="5535456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5743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86273"/>
            <a:ext cx="11129432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067"/>
              </a:lnSpc>
              <a:defRPr sz="3067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4" y="3501610"/>
            <a:ext cx="11129433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4" y="5413248"/>
            <a:ext cx="11106151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4" y="4657345"/>
            <a:ext cx="1112943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6834" y="4293719"/>
            <a:ext cx="111294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07" y="1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/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4" y="1162281"/>
            <a:ext cx="11106151" cy="600132"/>
          </a:xfrm>
        </p:spPr>
        <p:txBody>
          <a:bodyPr/>
          <a:lstStyle>
            <a:lvl1pPr marL="0" indent="0">
              <a:buNone/>
              <a:defRPr sz="1667" baseline="0"/>
            </a:lvl1pPr>
            <a:lvl2pPr marL="0" indent="0">
              <a:buFont typeface="Arial" panose="020B0604020202020204" pitchFamily="34" charset="0"/>
              <a:buNone/>
              <a:defRPr sz="1667"/>
            </a:lvl2pPr>
            <a:lvl3pPr marL="0" indent="0">
              <a:buNone/>
              <a:defRPr sz="1667"/>
            </a:lvl3pPr>
            <a:lvl4pPr marL="0" indent="0">
              <a:buNone/>
              <a:defRPr sz="1667"/>
            </a:lvl4pPr>
            <a:lvl5pPr marL="0" indent="0">
              <a:buNone/>
              <a:defRPr sz="1667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3" y="1949451"/>
            <a:ext cx="11106151" cy="4288367"/>
          </a:xfrm>
        </p:spPr>
        <p:txBody>
          <a:bodyPr tIns="1097280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176"/>
            <a:ext cx="11106151" cy="5092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83991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1718734"/>
            <a:ext cx="6718301" cy="45190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0572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6833" y="646255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651934"/>
            <a:ext cx="6718301" cy="558588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31084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74685" y="0"/>
            <a:ext cx="7317316" cy="68580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255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7404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40361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3" y="2459702"/>
            <a:ext cx="5520267" cy="1130065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5" y="3629781"/>
            <a:ext cx="5520267" cy="6966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5" y="5408083"/>
            <a:ext cx="5520267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3" y="4657345"/>
            <a:ext cx="552026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rgbClr val="FFFFFF"/>
                </a:solidFill>
              </a:rPr>
              <a:t>2015 © Bill &amp; Melinda Gates Foundation      |</a:t>
            </a:r>
          </a:p>
        </p:txBody>
      </p:sp>
    </p:spTree>
    <p:extLst>
      <p:ext uri="{BB962C8B-B14F-4D97-AF65-F5344CB8AC3E}">
        <p14:creationId xmlns:p14="http://schemas.microsoft.com/office/powerpoint/2010/main" val="36102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86273"/>
            <a:ext cx="11129432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067"/>
              </a:lnSpc>
              <a:defRPr sz="3067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4" y="3501610"/>
            <a:ext cx="11129433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4" y="5413248"/>
            <a:ext cx="11106151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4" y="4657345"/>
            <a:ext cx="1112943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6834" y="4293719"/>
            <a:ext cx="111294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07" y="1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/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</p:spTree>
    <p:extLst>
      <p:ext uri="{BB962C8B-B14F-4D97-AF65-F5344CB8AC3E}">
        <p14:creationId xmlns:p14="http://schemas.microsoft.com/office/powerpoint/2010/main" val="20101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4533"/>
              </a:lnSpc>
              <a:spcBef>
                <a:spcPts val="1600"/>
              </a:spcBef>
              <a:buNone/>
              <a:defRPr lang="en-US" sz="4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48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990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11106151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 baseline="0"/>
            </a:lvl1pPr>
            <a:lvl2pPr marL="228594" indent="-228594">
              <a:spcBef>
                <a:spcPts val="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600" baseline="0"/>
            </a:lvl3pPr>
            <a:lvl4pPr marL="687900" indent="-230712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8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343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519627"/>
            <a:ext cx="11106151" cy="398213"/>
          </a:xfrm>
        </p:spPr>
        <p:txBody>
          <a:bodyPr/>
          <a:lstStyle>
            <a:lvl1pPr>
              <a:lnSpc>
                <a:spcPts val="2133"/>
              </a:lnSpc>
              <a:spcBef>
                <a:spcPts val="0"/>
              </a:spcBef>
              <a:defRPr sz="1867" b="1" baseline="0"/>
            </a:lvl1pPr>
            <a:lvl2pPr marL="228594" indent="-228594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900" indent="-230712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834" y="2038298"/>
            <a:ext cx="11129433" cy="4221604"/>
          </a:xfrm>
        </p:spPr>
        <p:txBody>
          <a:bodyPr/>
          <a:lstStyle>
            <a:lvl1pPr>
              <a:spcBef>
                <a:spcPts val="800"/>
              </a:spcBef>
              <a:defRPr sz="1733"/>
            </a:lvl1pPr>
            <a:lvl2pPr>
              <a:spcBef>
                <a:spcPts val="800"/>
              </a:spcBef>
              <a:defRPr sz="1733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467"/>
            </a:lvl4pPr>
            <a:lvl5pPr>
              <a:spcBef>
                <a:spcPts val="800"/>
              </a:spcBef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6292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4533"/>
              </a:lnSpc>
              <a:spcBef>
                <a:spcPts val="1600"/>
              </a:spcBef>
              <a:buNone/>
              <a:defRPr lang="en-US" sz="4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48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932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4" y="719328"/>
            <a:ext cx="6728883" cy="5535456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5743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4" y="1162281"/>
            <a:ext cx="11106151" cy="600132"/>
          </a:xfrm>
        </p:spPr>
        <p:txBody>
          <a:bodyPr/>
          <a:lstStyle>
            <a:lvl1pPr marL="0" indent="0">
              <a:buNone/>
              <a:defRPr sz="1667" baseline="0"/>
            </a:lvl1pPr>
            <a:lvl2pPr marL="0" indent="0">
              <a:buFont typeface="Arial" panose="020B0604020202020204" pitchFamily="34" charset="0"/>
              <a:buNone/>
              <a:defRPr sz="1667"/>
            </a:lvl2pPr>
            <a:lvl3pPr marL="0" indent="0">
              <a:buNone/>
              <a:defRPr sz="1667"/>
            </a:lvl3pPr>
            <a:lvl4pPr marL="0" indent="0">
              <a:buNone/>
              <a:defRPr sz="1667"/>
            </a:lvl4pPr>
            <a:lvl5pPr marL="0" indent="0">
              <a:buNone/>
              <a:defRPr sz="1667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3" y="1949451"/>
            <a:ext cx="11106151" cy="4288367"/>
          </a:xfrm>
        </p:spPr>
        <p:txBody>
          <a:bodyPr tIns="1097280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176"/>
            <a:ext cx="11106151" cy="5092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31002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1718734"/>
            <a:ext cx="6718301" cy="45190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8334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6833" y="646255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651934"/>
            <a:ext cx="6718301" cy="558588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7491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74685" y="0"/>
            <a:ext cx="7317316" cy="68580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255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11810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30167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3" y="2459702"/>
            <a:ext cx="5520267" cy="1130065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5" y="3629781"/>
            <a:ext cx="5520267" cy="6966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5" y="5408083"/>
            <a:ext cx="5520267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3" y="4657345"/>
            <a:ext cx="552026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86273"/>
            <a:ext cx="11129432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067"/>
              </a:lnSpc>
              <a:defRPr sz="3067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4" y="3501610"/>
            <a:ext cx="11129433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4" y="5413248"/>
            <a:ext cx="11106151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4" y="4657345"/>
            <a:ext cx="1112943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6834" y="4293719"/>
            <a:ext cx="111294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07" y="1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/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4533"/>
              </a:lnSpc>
              <a:spcBef>
                <a:spcPts val="1600"/>
              </a:spcBef>
              <a:buNone/>
              <a:defRPr lang="en-US" sz="4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48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135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11106151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 baseline="0"/>
            </a:lvl1pPr>
            <a:lvl2pPr marL="228594" indent="-228594">
              <a:spcBef>
                <a:spcPts val="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600" baseline="0"/>
            </a:lvl3pPr>
            <a:lvl4pPr marL="687900" indent="-230712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8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7835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11106151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 baseline="0"/>
            </a:lvl1pPr>
            <a:lvl2pPr marL="228594" indent="-228594">
              <a:spcBef>
                <a:spcPts val="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900" indent="-230712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8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177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4815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519627"/>
            <a:ext cx="11106151" cy="398213"/>
          </a:xfrm>
        </p:spPr>
        <p:txBody>
          <a:bodyPr/>
          <a:lstStyle>
            <a:lvl1pPr>
              <a:lnSpc>
                <a:spcPts val="2133"/>
              </a:lnSpc>
              <a:spcBef>
                <a:spcPts val="0"/>
              </a:spcBef>
              <a:defRPr sz="1867" b="1" baseline="0"/>
            </a:lvl1pPr>
            <a:lvl2pPr marL="228594" indent="-228594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900" indent="-230712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834" y="2038298"/>
            <a:ext cx="11129433" cy="4221604"/>
          </a:xfrm>
        </p:spPr>
        <p:txBody>
          <a:bodyPr/>
          <a:lstStyle>
            <a:lvl1pPr>
              <a:spcBef>
                <a:spcPts val="800"/>
              </a:spcBef>
              <a:defRPr sz="1733"/>
            </a:lvl1pPr>
            <a:lvl2pPr>
              <a:spcBef>
                <a:spcPts val="800"/>
              </a:spcBef>
              <a:defRPr sz="1733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467"/>
            </a:lvl4pPr>
            <a:lvl5pPr>
              <a:spcBef>
                <a:spcPts val="800"/>
              </a:spcBef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40947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4" y="719328"/>
            <a:ext cx="6728883" cy="5535456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5743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4" y="1162281"/>
            <a:ext cx="11106151" cy="600132"/>
          </a:xfrm>
        </p:spPr>
        <p:txBody>
          <a:bodyPr/>
          <a:lstStyle>
            <a:lvl1pPr marL="0" indent="0">
              <a:buNone/>
              <a:defRPr sz="1667" baseline="0"/>
            </a:lvl1pPr>
            <a:lvl2pPr marL="0" indent="0">
              <a:buFont typeface="Arial" panose="020B0604020202020204" pitchFamily="34" charset="0"/>
              <a:buNone/>
              <a:defRPr sz="1667"/>
            </a:lvl2pPr>
            <a:lvl3pPr marL="0" indent="0">
              <a:buNone/>
              <a:defRPr sz="1667"/>
            </a:lvl3pPr>
            <a:lvl4pPr marL="0" indent="0">
              <a:buNone/>
              <a:defRPr sz="1667"/>
            </a:lvl4pPr>
            <a:lvl5pPr marL="0" indent="0">
              <a:buNone/>
              <a:defRPr sz="1667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3" y="1949451"/>
            <a:ext cx="11106151" cy="4288367"/>
          </a:xfrm>
        </p:spPr>
        <p:txBody>
          <a:bodyPr tIns="1097280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176"/>
            <a:ext cx="11106151" cy="5092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4833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1718734"/>
            <a:ext cx="6718301" cy="45190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4770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6833" y="646255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651934"/>
            <a:ext cx="6718301" cy="558588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61594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74685" y="0"/>
            <a:ext cx="7317316" cy="68580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255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2429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3045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294033"/>
            <a:ext cx="12192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172" tIns="45587" rIns="91172" bIns="45587" anchor="ctr"/>
          <a:lstStyle/>
          <a:p>
            <a:pPr algn="ctr" defTabSz="91136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4" y="463462"/>
            <a:ext cx="10644716" cy="498599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453" y="1569968"/>
            <a:ext cx="5044017" cy="66479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5818" indent="0">
              <a:buNone/>
              <a:defRPr sz="2000" b="1"/>
            </a:lvl2pPr>
            <a:lvl3pPr marL="911632" indent="0">
              <a:buNone/>
              <a:defRPr sz="1800" b="1"/>
            </a:lvl3pPr>
            <a:lvl4pPr marL="1367434" indent="0">
              <a:buNone/>
              <a:defRPr sz="1600" b="1"/>
            </a:lvl4pPr>
            <a:lvl5pPr marL="1823264" indent="0">
              <a:buNone/>
              <a:defRPr sz="1600" b="1"/>
            </a:lvl5pPr>
            <a:lvl6pPr marL="2279070" indent="0">
              <a:buNone/>
              <a:defRPr sz="1600" b="1"/>
            </a:lvl6pPr>
            <a:lvl7pPr marL="2734884" indent="0">
              <a:buNone/>
              <a:defRPr sz="1600" b="1"/>
            </a:lvl7pPr>
            <a:lvl8pPr marL="3190694" indent="0">
              <a:buNone/>
              <a:defRPr sz="1600" b="1"/>
            </a:lvl8pPr>
            <a:lvl9pPr marL="364651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451" y="2307781"/>
            <a:ext cx="5044016" cy="3910232"/>
          </a:xfrm>
        </p:spPr>
        <p:txBody>
          <a:bodyPr/>
          <a:lstStyle>
            <a:lvl1pPr marL="227934" indent="-227934">
              <a:lnSpc>
                <a:spcPts val="2399"/>
              </a:lnSpc>
              <a:defRPr sz="2000" spc="0" baseline="0"/>
            </a:lvl1pPr>
            <a:lvl2pPr marL="460586" indent="-232665">
              <a:lnSpc>
                <a:spcPts val="2399"/>
              </a:lnSpc>
              <a:defRPr sz="1800" spc="0" baseline="0"/>
            </a:lvl2pPr>
            <a:lvl3pPr marL="631516" indent="-226348">
              <a:lnSpc>
                <a:spcPts val="2399"/>
              </a:lnSpc>
              <a:defRPr sz="1600" spc="0" baseline="0"/>
            </a:lvl3pPr>
            <a:lvl4pPr marL="1047211" indent="-228190">
              <a:defRPr sz="1700"/>
            </a:lvl4pPr>
            <a:lvl5pPr marL="1275383" indent="-205746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807" y="1569968"/>
            <a:ext cx="5362360" cy="66479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5818" indent="0">
              <a:buNone/>
              <a:defRPr sz="2000" b="1"/>
            </a:lvl2pPr>
            <a:lvl3pPr marL="911632" indent="0">
              <a:buNone/>
              <a:defRPr sz="1800" b="1"/>
            </a:lvl3pPr>
            <a:lvl4pPr marL="1367434" indent="0">
              <a:buNone/>
              <a:defRPr sz="1600" b="1"/>
            </a:lvl4pPr>
            <a:lvl5pPr marL="1823264" indent="0">
              <a:buNone/>
              <a:defRPr sz="1600" b="1"/>
            </a:lvl5pPr>
            <a:lvl6pPr marL="2279070" indent="0">
              <a:buNone/>
              <a:defRPr sz="1600" b="1"/>
            </a:lvl6pPr>
            <a:lvl7pPr marL="2734884" indent="0">
              <a:buNone/>
              <a:defRPr sz="1600" b="1"/>
            </a:lvl7pPr>
            <a:lvl8pPr marL="3190694" indent="0">
              <a:buNone/>
              <a:defRPr sz="1600" b="1"/>
            </a:lvl8pPr>
            <a:lvl9pPr marL="36465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4580" y="2307781"/>
            <a:ext cx="5363633" cy="3910232"/>
          </a:xfrm>
        </p:spPr>
        <p:txBody>
          <a:bodyPr/>
          <a:lstStyle>
            <a:lvl1pPr marL="231089" indent="-231089">
              <a:lnSpc>
                <a:spcPts val="2399"/>
              </a:lnSpc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586" indent="-229517">
              <a:lnSpc>
                <a:spcPts val="2399"/>
              </a:lnSpc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0584" indent="-219997">
              <a:lnSpc>
                <a:spcPts val="2399"/>
              </a:lnSpc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7211" indent="-236085">
              <a:defRPr sz="1700"/>
            </a:lvl4pPr>
            <a:lvl5pPr marL="1275383" indent="-220253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8772"/>
            <a:ext cx="2844800" cy="365125"/>
          </a:xfrm>
          <a:prstGeom prst="rect">
            <a:avLst/>
          </a:prstGeom>
        </p:spPr>
        <p:txBody>
          <a:bodyPr/>
          <a:lstStyle>
            <a:lvl1pPr algn="l" defTabSz="91166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26 Augutsy, 2013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911668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© 2013 Bill &amp; Melinda Gates Foundation       |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1668" fontAlgn="base">
              <a:spcBef>
                <a:spcPct val="0"/>
              </a:spcBef>
              <a:spcAft>
                <a:spcPct val="0"/>
              </a:spcAft>
              <a:defRPr sz="1000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E901F399-4E44-4CE3-9DB8-67F07F15E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6185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294124"/>
            <a:ext cx="12192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defTabSz="914076">
              <a:defRPr/>
            </a:pPr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8854"/>
            <a:ext cx="2844800" cy="36512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April 22,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6967" y="6406387"/>
            <a:ext cx="3075517" cy="365124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2014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2961" y="6401894"/>
            <a:ext cx="512233" cy="365124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7E3CA59-9210-4194-A9E2-6E361CAB32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765547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3" y="2459702"/>
            <a:ext cx="5520267" cy="1130065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5" y="3629781"/>
            <a:ext cx="5520267" cy="6966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5" y="5408083"/>
            <a:ext cx="5520267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3" y="4657345"/>
            <a:ext cx="552026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</a:rPr>
              <a:t>©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519627"/>
            <a:ext cx="11106151" cy="398213"/>
          </a:xfrm>
        </p:spPr>
        <p:txBody>
          <a:bodyPr/>
          <a:lstStyle>
            <a:lvl1pPr>
              <a:lnSpc>
                <a:spcPts val="2133"/>
              </a:lnSpc>
              <a:spcBef>
                <a:spcPts val="0"/>
              </a:spcBef>
              <a:defRPr sz="1867" b="1" baseline="0"/>
            </a:lvl1pPr>
            <a:lvl2pPr marL="228594" indent="-228594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900" indent="-230712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834" y="2038298"/>
            <a:ext cx="11129433" cy="4221604"/>
          </a:xfrm>
        </p:spPr>
        <p:txBody>
          <a:bodyPr/>
          <a:lstStyle>
            <a:lvl1pPr>
              <a:spcBef>
                <a:spcPts val="800"/>
              </a:spcBef>
              <a:defRPr sz="1733"/>
            </a:lvl1pPr>
            <a:lvl2pPr>
              <a:spcBef>
                <a:spcPts val="800"/>
              </a:spcBef>
              <a:defRPr sz="1733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467"/>
            </a:lvl4pPr>
            <a:lvl5pPr>
              <a:spcBef>
                <a:spcPts val="800"/>
              </a:spcBef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177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6570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86273"/>
            <a:ext cx="11129432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067"/>
              </a:lnSpc>
              <a:defRPr sz="3067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4" y="3501610"/>
            <a:ext cx="11129433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4" y="5413248"/>
            <a:ext cx="11106151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4" y="4657345"/>
            <a:ext cx="1112943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6834" y="4293719"/>
            <a:ext cx="111294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07" y="1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/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4533"/>
              </a:lnSpc>
              <a:spcBef>
                <a:spcPts val="1600"/>
              </a:spcBef>
              <a:buNone/>
              <a:defRPr lang="en-US" sz="4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48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22412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11106151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 baseline="0"/>
            </a:lvl1pPr>
            <a:lvl2pPr marL="228594" indent="-228594">
              <a:spcBef>
                <a:spcPts val="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600" baseline="0"/>
            </a:lvl3pPr>
            <a:lvl4pPr marL="687900" indent="-230712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8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733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519627"/>
            <a:ext cx="11106151" cy="398213"/>
          </a:xfrm>
        </p:spPr>
        <p:txBody>
          <a:bodyPr/>
          <a:lstStyle>
            <a:lvl1pPr>
              <a:lnSpc>
                <a:spcPts val="2133"/>
              </a:lnSpc>
              <a:spcBef>
                <a:spcPts val="0"/>
              </a:spcBef>
              <a:defRPr sz="1867" b="1" baseline="0"/>
            </a:lvl1pPr>
            <a:lvl2pPr marL="228594" indent="-228594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900" indent="-230712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834" y="2038298"/>
            <a:ext cx="11129433" cy="4221604"/>
          </a:xfrm>
        </p:spPr>
        <p:txBody>
          <a:bodyPr/>
          <a:lstStyle>
            <a:lvl1pPr>
              <a:spcBef>
                <a:spcPts val="800"/>
              </a:spcBef>
              <a:defRPr sz="1733"/>
            </a:lvl1pPr>
            <a:lvl2pPr>
              <a:spcBef>
                <a:spcPts val="800"/>
              </a:spcBef>
              <a:defRPr sz="1733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467"/>
            </a:lvl4pPr>
            <a:lvl5pPr>
              <a:spcBef>
                <a:spcPts val="800"/>
              </a:spcBef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42329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4" y="719328"/>
            <a:ext cx="6728883" cy="5535456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5743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4" y="1162281"/>
            <a:ext cx="11106151" cy="600132"/>
          </a:xfrm>
        </p:spPr>
        <p:txBody>
          <a:bodyPr/>
          <a:lstStyle>
            <a:lvl1pPr marL="0" indent="0">
              <a:buNone/>
              <a:defRPr sz="1667" baseline="0"/>
            </a:lvl1pPr>
            <a:lvl2pPr marL="0" indent="0">
              <a:buFont typeface="Arial" panose="020B0604020202020204" pitchFamily="34" charset="0"/>
              <a:buNone/>
              <a:defRPr sz="1667"/>
            </a:lvl2pPr>
            <a:lvl3pPr marL="0" indent="0">
              <a:buNone/>
              <a:defRPr sz="1667"/>
            </a:lvl3pPr>
            <a:lvl4pPr marL="0" indent="0">
              <a:buNone/>
              <a:defRPr sz="1667"/>
            </a:lvl4pPr>
            <a:lvl5pPr marL="0" indent="0">
              <a:buNone/>
              <a:defRPr sz="1667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3" y="1949451"/>
            <a:ext cx="11106151" cy="4288367"/>
          </a:xfrm>
        </p:spPr>
        <p:txBody>
          <a:bodyPr tIns="1097280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176"/>
            <a:ext cx="11106151" cy="5092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3500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1718734"/>
            <a:ext cx="6718301" cy="45190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42835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6833" y="646255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651934"/>
            <a:ext cx="6718301" cy="558588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42450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74685" y="0"/>
            <a:ext cx="7317316" cy="68580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255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42764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14259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4" y="712944"/>
            <a:ext cx="6728883" cy="5535456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6176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3579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3" y="2459704"/>
            <a:ext cx="5520267" cy="1130065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6" y="3629782"/>
            <a:ext cx="5520267" cy="6966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bg1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6" y="5408084"/>
            <a:ext cx="5520267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4" y="4657346"/>
            <a:ext cx="552026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</a:rPr>
              <a:t>©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1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86274"/>
            <a:ext cx="11129432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067"/>
              </a:lnSpc>
              <a:defRPr sz="3067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6" y="3501611"/>
            <a:ext cx="11129433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accent4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5" y="5413249"/>
            <a:ext cx="11106151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6" y="4657346"/>
            <a:ext cx="1112943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6836" y="4293719"/>
            <a:ext cx="111294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07" y="1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/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4533"/>
              </a:lnSpc>
              <a:spcBef>
                <a:spcPts val="1600"/>
              </a:spcBef>
              <a:buNone/>
              <a:defRPr lang="en-US" sz="4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48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471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4" y="1718735"/>
            <a:ext cx="11106151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 baseline="0"/>
            </a:lvl1pPr>
            <a:lvl2pPr marL="228589" indent="-228589">
              <a:spcBef>
                <a:spcPts val="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78" indent="-228589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600" baseline="0"/>
            </a:lvl3pPr>
            <a:lvl4pPr marL="687883" indent="-230706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72" indent="-228589">
              <a:spcBef>
                <a:spcPts val="8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4" y="646257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30314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4" y="1519628"/>
            <a:ext cx="11106151" cy="398213"/>
          </a:xfrm>
        </p:spPr>
        <p:txBody>
          <a:bodyPr/>
          <a:lstStyle>
            <a:lvl1pPr>
              <a:lnSpc>
                <a:spcPts val="2133"/>
              </a:lnSpc>
              <a:spcBef>
                <a:spcPts val="0"/>
              </a:spcBef>
              <a:defRPr sz="1867" b="1" baseline="0"/>
            </a:lvl1pPr>
            <a:lvl2pPr marL="228589" indent="-228589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78" indent="-228589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883" indent="-230706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72" indent="-228589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836" y="2038299"/>
            <a:ext cx="11129433" cy="4221604"/>
          </a:xfrm>
        </p:spPr>
        <p:txBody>
          <a:bodyPr/>
          <a:lstStyle>
            <a:lvl1pPr>
              <a:spcBef>
                <a:spcPts val="800"/>
              </a:spcBef>
              <a:defRPr sz="1733"/>
            </a:lvl1pPr>
            <a:lvl2pPr>
              <a:spcBef>
                <a:spcPts val="800"/>
              </a:spcBef>
              <a:defRPr sz="1733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467"/>
            </a:lvl4pPr>
            <a:lvl5pPr>
              <a:spcBef>
                <a:spcPts val="800"/>
              </a:spcBef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4" y="646257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85020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5" y="719328"/>
            <a:ext cx="6728883" cy="5535456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5744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5" y="1162282"/>
            <a:ext cx="11106151" cy="600132"/>
          </a:xfrm>
        </p:spPr>
        <p:txBody>
          <a:bodyPr/>
          <a:lstStyle>
            <a:lvl1pPr marL="0" indent="0">
              <a:buNone/>
              <a:defRPr sz="1667" baseline="0"/>
            </a:lvl1pPr>
            <a:lvl2pPr marL="0" indent="0">
              <a:buFont typeface="Arial" panose="020B0604020202020204" pitchFamily="34" charset="0"/>
              <a:buNone/>
              <a:defRPr sz="1667"/>
            </a:lvl2pPr>
            <a:lvl3pPr marL="0" indent="0">
              <a:buNone/>
              <a:defRPr sz="1667"/>
            </a:lvl3pPr>
            <a:lvl4pPr marL="0" indent="0">
              <a:buNone/>
              <a:defRPr sz="1667"/>
            </a:lvl4pPr>
            <a:lvl5pPr marL="0" indent="0">
              <a:buNone/>
              <a:defRPr sz="1667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4" y="1949453"/>
            <a:ext cx="11106151" cy="4288367"/>
          </a:xfrm>
        </p:spPr>
        <p:txBody>
          <a:bodyPr tIns="1097280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4" y="646176"/>
            <a:ext cx="11106151" cy="5092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40873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1718735"/>
            <a:ext cx="6718301" cy="45190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5"/>
            <a:ext cx="4226984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/>
            </a:lvl3pPr>
            <a:lvl4pPr marL="687881" indent="-228589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4" y="646257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7855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5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 baseline="0"/>
            </a:lvl3pPr>
            <a:lvl4pPr marL="687881" indent="-228589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54" indent="-228589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1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651935"/>
            <a:ext cx="6718301" cy="558588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31688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4" y="1162281"/>
            <a:ext cx="11106151" cy="600132"/>
          </a:xfrm>
        </p:spPr>
        <p:txBody>
          <a:bodyPr/>
          <a:lstStyle>
            <a:lvl1pPr marL="0" indent="0">
              <a:buNone/>
              <a:defRPr sz="1667" baseline="0"/>
            </a:lvl1pPr>
            <a:lvl2pPr marL="0" indent="0">
              <a:buFont typeface="Arial" panose="020B0604020202020204" pitchFamily="34" charset="0"/>
              <a:buNone/>
              <a:defRPr sz="1667"/>
            </a:lvl2pPr>
            <a:lvl3pPr marL="0" indent="0">
              <a:buNone/>
              <a:defRPr sz="1667"/>
            </a:lvl3pPr>
            <a:lvl4pPr marL="0" indent="0">
              <a:buNone/>
              <a:defRPr sz="1667"/>
            </a:lvl4pPr>
            <a:lvl5pPr marL="0" indent="0">
              <a:buNone/>
              <a:defRPr sz="1667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3" y="1949451"/>
            <a:ext cx="11106151" cy="4288367"/>
          </a:xfrm>
        </p:spPr>
        <p:txBody>
          <a:bodyPr tIns="1097280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176"/>
            <a:ext cx="11106151" cy="5092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15989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5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81" indent="-228589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54" indent="-228589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74686" y="0"/>
            <a:ext cx="7317316" cy="68580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9311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5066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377222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814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" y="629571"/>
            <a:ext cx="11106151" cy="69757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6833" y="1718733"/>
            <a:ext cx="11106151" cy="4519083"/>
          </a:xfrm>
          <a:prstGeom prst="rect">
            <a:avLst/>
          </a:prstGeom>
        </p:spPr>
        <p:txBody>
          <a:bodyPr/>
          <a:lstStyle>
            <a:lvl2pPr marL="611702" indent="-296326">
              <a:defRPr/>
            </a:lvl2pPr>
            <a:lvl3pPr marL="1219170" indent="-294210">
              <a:defRPr/>
            </a:lvl3pPr>
            <a:lvl4pPr marL="1824521" indent="-289977"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◦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6434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0" r="26978"/>
          <a:stretch>
            <a:fillRect/>
          </a:stretch>
        </p:blipFill>
        <p:spPr bwMode="auto">
          <a:xfrm>
            <a:off x="10586" y="187327"/>
            <a:ext cx="31623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142851"/>
            <a:ext cx="11304912" cy="725471"/>
          </a:xfrm>
          <a:prstGeom prst="rect">
            <a:avLst/>
          </a:prstGeom>
        </p:spPr>
        <p:txBody>
          <a:bodyPr vert="horz" rtlCol="0" anchor="ctr"/>
          <a:lstStyle>
            <a:lvl1pPr>
              <a:defRPr sz="2400" b="1">
                <a:solidFill>
                  <a:srgbClr val="0033C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9106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AE807-38BA-441C-9113-7447B179E1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705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" y="488883"/>
            <a:ext cx="11106151" cy="6975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251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3" y="2459702"/>
            <a:ext cx="5520267" cy="1130065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5" y="3629781"/>
            <a:ext cx="5520267" cy="69668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5" y="5408083"/>
            <a:ext cx="5520267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3" y="4657345"/>
            <a:ext cx="5520268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</a:rPr>
              <a:t>© Bill &amp; Melinda Gates Foundation    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835" y="2486273"/>
            <a:ext cx="11129432" cy="94907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3067"/>
              </a:lnSpc>
              <a:defRPr sz="3067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834" y="3501610"/>
            <a:ext cx="11129433" cy="586885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867" b="0">
                <a:solidFill>
                  <a:schemeClr val="accent4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86834" y="5413248"/>
            <a:ext cx="11106151" cy="1014491"/>
          </a:xfrm>
        </p:spPr>
        <p:txBody>
          <a:bodyPr/>
          <a:lstStyle>
            <a:lvl1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2117" indent="0">
              <a:lnSpc>
                <a:spcPts val="2267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2117" indent="0">
              <a:lnSpc>
                <a:spcPts val="2267"/>
              </a:lnSpc>
              <a:spcBef>
                <a:spcPts val="0"/>
              </a:spcBef>
              <a:buNone/>
              <a:defRPr sz="16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86834" y="4657345"/>
            <a:ext cx="1112943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6834" y="4293719"/>
            <a:ext cx="1112943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707" y="1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7755467" y="6527945"/>
            <a:ext cx="3860800" cy="207464"/>
          </a:xfrm>
        </p:spPr>
        <p:txBody>
          <a:bodyPr/>
          <a:lstStyle>
            <a:lvl1pPr>
              <a:defRPr sz="667"/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4533"/>
              </a:lnSpc>
              <a:spcBef>
                <a:spcPts val="1600"/>
              </a:spcBef>
              <a:buNone/>
              <a:defRPr lang="en-US" sz="4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48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48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599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1716158"/>
            <a:ext cx="6718301" cy="452166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177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6810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11106151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 baseline="0"/>
            </a:lvl1pPr>
            <a:lvl2pPr marL="228594" indent="-228594">
              <a:spcBef>
                <a:spcPts val="8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600" baseline="0"/>
            </a:lvl3pPr>
            <a:lvl4pPr marL="687900" indent="-230712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8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6648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519627"/>
            <a:ext cx="11106151" cy="398213"/>
          </a:xfrm>
        </p:spPr>
        <p:txBody>
          <a:bodyPr/>
          <a:lstStyle>
            <a:lvl1pPr>
              <a:lnSpc>
                <a:spcPts val="2133"/>
              </a:lnSpc>
              <a:spcBef>
                <a:spcPts val="0"/>
              </a:spcBef>
              <a:defRPr sz="1867" b="1" baseline="0"/>
            </a:lvl1pPr>
            <a:lvl2pPr marL="228594" indent="-228594">
              <a:spcBef>
                <a:spcPts val="448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733"/>
            </a:lvl2pPr>
            <a:lvl3pPr marL="457189" indent="-228594">
              <a:spcBef>
                <a:spcPts val="448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687900" indent="-230712">
              <a:spcBef>
                <a:spcPts val="448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916494" indent="-228594">
              <a:spcBef>
                <a:spcPts val="448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6834" y="2038298"/>
            <a:ext cx="11129433" cy="4221604"/>
          </a:xfrm>
        </p:spPr>
        <p:txBody>
          <a:bodyPr/>
          <a:lstStyle>
            <a:lvl1pPr>
              <a:spcBef>
                <a:spcPts val="800"/>
              </a:spcBef>
              <a:defRPr sz="1733"/>
            </a:lvl1pPr>
            <a:lvl2pPr>
              <a:spcBef>
                <a:spcPts val="800"/>
              </a:spcBef>
              <a:defRPr sz="1733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467"/>
            </a:lvl4pPr>
            <a:lvl5pPr>
              <a:spcBef>
                <a:spcPts val="800"/>
              </a:spcBef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3947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87384" y="719328"/>
            <a:ext cx="6728883" cy="5535456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86833" y="645743"/>
            <a:ext cx="4226984" cy="862195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6834" y="1162281"/>
            <a:ext cx="11106151" cy="600132"/>
          </a:xfrm>
        </p:spPr>
        <p:txBody>
          <a:bodyPr/>
          <a:lstStyle>
            <a:lvl1pPr marL="0" indent="0">
              <a:buNone/>
              <a:defRPr sz="1667" baseline="0"/>
            </a:lvl1pPr>
            <a:lvl2pPr marL="0" indent="0">
              <a:buFont typeface="Arial" panose="020B0604020202020204" pitchFamily="34" charset="0"/>
              <a:buNone/>
              <a:defRPr sz="1667"/>
            </a:lvl2pPr>
            <a:lvl3pPr marL="0" indent="0">
              <a:buNone/>
              <a:defRPr sz="1667"/>
            </a:lvl3pPr>
            <a:lvl4pPr marL="0" indent="0">
              <a:buNone/>
              <a:defRPr sz="1667"/>
            </a:lvl4pPr>
            <a:lvl5pPr marL="0" indent="0">
              <a:buNone/>
              <a:defRPr sz="1667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6833" y="1949451"/>
            <a:ext cx="11106151" cy="4288367"/>
          </a:xfrm>
        </p:spPr>
        <p:txBody>
          <a:bodyPr tIns="1097280"/>
          <a:lstStyle>
            <a:lvl1pPr marL="0" indent="0" algn="ctr">
              <a:buNone/>
              <a:defRPr sz="1600" baseline="0"/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176"/>
            <a:ext cx="11106151" cy="50924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245152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1718734"/>
            <a:ext cx="6718301" cy="45190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4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867" b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8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6833" y="646256"/>
            <a:ext cx="11106151" cy="6975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42743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sz="1600"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6833" y="646255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651934"/>
            <a:ext cx="6718301" cy="558588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34593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874685" y="0"/>
            <a:ext cx="7317316" cy="68580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new photo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86833" y="646255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34836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22666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pe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76" y="5"/>
            <a:ext cx="12192000" cy="94129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</a:schemeClr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65" y="161277"/>
            <a:ext cx="5194809" cy="541585"/>
          </a:xfrm>
          <a:prstGeom prst="rect">
            <a:avLst/>
          </a:prstGeom>
        </p:spPr>
      </p:pic>
      <p:sp>
        <p:nvSpPr>
          <p:cNvPr id="7" name="Subtitle"/>
          <p:cNvSpPr>
            <a:spLocks noGrp="1"/>
          </p:cNvSpPr>
          <p:nvPr>
            <p:ph sz="quarter" idx="10"/>
          </p:nvPr>
        </p:nvSpPr>
        <p:spPr>
          <a:xfrm>
            <a:off x="376767" y="965200"/>
            <a:ext cx="11482917" cy="330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56" y="460965"/>
            <a:ext cx="11472045" cy="37573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46384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294001"/>
            <a:ext cx="12192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9" rIns="91436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914076"/>
            <a:endParaRPr lang="en-US" sz="2300" dirty="0">
              <a:solidFill>
                <a:srgbClr val="9681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02336"/>
            <a:ext cx="10644716" cy="323165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75000"/>
              </a:lnSpc>
              <a:defRPr sz="32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3290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60C53404-1278-4D66-9120-82E9DB29656E}" type="datetime4">
              <a:rPr lang="en-US" smtClean="0">
                <a:solidFill>
                  <a:srgbClr val="FFFFFF"/>
                </a:solidFill>
              </a:rPr>
              <a:pPr/>
              <a:t>April 12,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5007" y="6333227"/>
            <a:ext cx="30749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2014 Bill &amp; Melinda </a:t>
            </a:r>
            <a:r>
              <a:rPr lang="en-US">
                <a:solidFill>
                  <a:srgbClr val="FFFFFF"/>
                </a:solidFill>
              </a:rPr>
              <a:t>Gates Foundation       </a:t>
            </a:r>
            <a:r>
              <a:rPr lang="en-US" dirty="0">
                <a:solidFill>
                  <a:srgbClr val="FFFFFF"/>
                </a:solidFill>
              </a:rPr>
              <a:t>|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2256" y="6335852"/>
            <a:ext cx="51206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48267" y="1473200"/>
            <a:ext cx="10634133" cy="444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>
              <a:defRPr sz="1800" b="0"/>
            </a:lvl2pPr>
            <a:lvl3pPr>
              <a:defRPr sz="1800"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8609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6833" y="1718734"/>
            <a:ext cx="4226984" cy="451908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buClr>
                <a:srgbClr val="2F85AA"/>
              </a:buClr>
              <a:defRPr sz="1867" b="0" baseline="0"/>
            </a:lvl1pPr>
            <a:lvl2pPr>
              <a:spcBef>
                <a:spcPts val="800"/>
              </a:spcBef>
              <a:spcAft>
                <a:spcPts val="0"/>
              </a:spcAft>
              <a:defRPr sz="1733" baseline="0"/>
            </a:lvl2pPr>
            <a:lvl3pPr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687899" indent="-228594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914377" indent="-228594">
              <a:spcBef>
                <a:spcPts val="800"/>
              </a:spcBef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86833" y="646176"/>
            <a:ext cx="4226984" cy="86219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74684" y="651934"/>
            <a:ext cx="6718301" cy="558588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394773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" y="488883"/>
            <a:ext cx="11106151" cy="6975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86833" y="1718733"/>
            <a:ext cx="11106151" cy="4519083"/>
          </a:xfrm>
          <a:prstGeom prst="rect">
            <a:avLst/>
          </a:prstGeom>
        </p:spPr>
        <p:txBody>
          <a:bodyPr/>
          <a:lstStyle>
            <a:lvl2pPr marL="611702" indent="-296326">
              <a:defRPr/>
            </a:lvl2pPr>
            <a:lvl3pPr marL="1219170" indent="-294210">
              <a:defRPr/>
            </a:lvl3pPr>
            <a:lvl4pPr marL="1824521" indent="-289977">
              <a:buFont typeface="Arial" pitchFamily="34" charset="0"/>
              <a:buChar char="–"/>
              <a:defRPr/>
            </a:lvl4pPr>
            <a:lvl5pPr>
              <a:buFont typeface="Arial" pitchFamily="34" charset="0"/>
              <a:buChar char="◦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711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4464996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pic>
        <p:nvPicPr>
          <p:cNvPr id="6" name="Picture 7" descr="BMGF_BoxLogo_red_WEBSAFE2.4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2" y="4014789"/>
            <a:ext cx="295063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537406"/>
            <a:ext cx="10968567" cy="426592"/>
          </a:xfrm>
        </p:spPr>
        <p:txBody>
          <a:bodyPr/>
          <a:lstStyle>
            <a:lvl1pPr>
              <a:lnSpc>
                <a:spcPct val="77000"/>
              </a:lnSpc>
              <a:defRPr sz="360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287" y="5223085"/>
            <a:ext cx="7592279" cy="460639"/>
          </a:xfrm>
        </p:spPr>
        <p:txBody>
          <a:bodyPr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700" spc="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9600" y="1567988"/>
            <a:ext cx="10968568" cy="1241081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400"/>
              </a:spcAft>
              <a:buNone/>
              <a:defRPr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Aft>
                <a:spcPts val="600"/>
              </a:spcAft>
              <a:buNone/>
              <a:defRPr sz="2400" b="1">
                <a:solidFill>
                  <a:srgbClr val="FFFFFF"/>
                </a:solidFill>
              </a:defRPr>
            </a:lvl2pPr>
            <a:lvl3pPr marL="0" indent="0">
              <a:lnSpc>
                <a:spcPts val="2800"/>
              </a:lnSpc>
              <a:spcAft>
                <a:spcPts val="600"/>
              </a:spcAft>
              <a:buNone/>
              <a:defRPr sz="2400" b="1">
                <a:solidFill>
                  <a:srgbClr val="FFFF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2627428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294000"/>
            <a:ext cx="12192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55675"/>
            <a:ext cx="10968567" cy="415498"/>
          </a:xfrm>
        </p:spPr>
        <p:txBody>
          <a:bodyPr/>
          <a:lstStyle>
            <a:lvl1pPr>
              <a:lnSpc>
                <a:spcPct val="75000"/>
              </a:lnSpc>
              <a:defRPr sz="3600" spc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D9CDFD-0C5B-4B92-8D2A-5BA99A100A58}" type="datetime4">
              <a:rPr lang="en-US" smtClean="0">
                <a:solidFill>
                  <a:srgbClr val="FFFFFF"/>
                </a:solidFill>
              </a:rPr>
              <a:pPr>
                <a:defRPr/>
              </a:pPr>
              <a:t>April 12,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4851" y="6408739"/>
            <a:ext cx="3075516" cy="365125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2012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0FB63A-AF77-4AAC-B0F7-379C408B3B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4022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294000"/>
            <a:ext cx="12192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1" y="463381"/>
            <a:ext cx="10968567" cy="304699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609601" y="1371601"/>
            <a:ext cx="10968567" cy="4495801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18F7C2-329A-49E0-B719-2E3A785E8A20}" type="datetime4">
              <a:rPr lang="en-US" smtClean="0">
                <a:solidFill>
                  <a:srgbClr val="FFFFFF"/>
                </a:solidFill>
              </a:rPr>
              <a:pPr>
                <a:defRPr/>
              </a:pPr>
              <a:t>April 12,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© 2012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8F6A6-FBBF-4450-9795-5E1D03924DE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7439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294000"/>
            <a:ext cx="12192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71601"/>
            <a:ext cx="5044017" cy="66479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09442"/>
            <a:ext cx="5044016" cy="3757958"/>
          </a:xfrm>
        </p:spPr>
        <p:txBody>
          <a:bodyPr/>
          <a:lstStyle>
            <a:lvl1pPr marL="228600" indent="-228600">
              <a:lnSpc>
                <a:spcPts val="2400"/>
              </a:lnSpc>
              <a:defRPr sz="1200" spc="0" baseline="0"/>
            </a:lvl1pPr>
            <a:lvl2pPr marL="461963" indent="-233363">
              <a:lnSpc>
                <a:spcPts val="2400"/>
              </a:lnSpc>
              <a:defRPr sz="1200" spc="0" baseline="0"/>
            </a:lvl2pPr>
            <a:lvl3pPr marL="633413" indent="-227013">
              <a:lnSpc>
                <a:spcPts val="2400"/>
              </a:lnSpc>
              <a:defRPr sz="1200" spc="0" baseline="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807" y="1371601"/>
            <a:ext cx="5362360" cy="66479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4534" y="2109442"/>
            <a:ext cx="5363633" cy="3757958"/>
          </a:xfrm>
        </p:spPr>
        <p:txBody>
          <a:bodyPr/>
          <a:lstStyle>
            <a:lvl1pPr marL="231775" indent="-231775">
              <a:lnSpc>
                <a:spcPts val="2400"/>
              </a:lnSpc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lnSpc>
                <a:spcPts val="2400"/>
              </a:lnSpc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2" indent="0">
              <a:lnSpc>
                <a:spcPts val="2400"/>
              </a:lnSpc>
              <a:buNone/>
              <a:defRPr lang="en-US" sz="12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1" y="463381"/>
            <a:ext cx="10968567" cy="304699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CC24EB-D06C-4E7E-8D38-797B55CDB93F}" type="datetime4">
              <a:rPr lang="en-US" smtClean="0">
                <a:solidFill>
                  <a:srgbClr val="FFFFFF"/>
                </a:solidFill>
              </a:rPr>
              <a:pPr>
                <a:defRPr/>
              </a:pPr>
              <a:t>April 12,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2015 Bill &amp; Melinda Gates Foundation       |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F9D27E7-95A8-42E0-910D-D757B51861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12936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6294000"/>
            <a:ext cx="12192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766" y="1371601"/>
            <a:ext cx="5120215" cy="66479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764" y="2057400"/>
            <a:ext cx="5120216" cy="1364836"/>
          </a:xfrm>
        </p:spPr>
        <p:txBody>
          <a:bodyPr/>
          <a:lstStyle>
            <a:lvl1pPr marL="231775" indent="-231775">
              <a:lnSpc>
                <a:spcPts val="2200"/>
              </a:lnSpc>
              <a:spcBef>
                <a:spcPts val="0"/>
              </a:spcBef>
              <a:tabLst>
                <a:tab pos="231775" algn="l"/>
              </a:tabLst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lnSpc>
                <a:spcPts val="2200"/>
              </a:lnSpc>
              <a:spcBef>
                <a:spcPts val="0"/>
              </a:spcBef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2" indent="0">
              <a:lnSpc>
                <a:spcPts val="2200"/>
              </a:lnSpc>
              <a:spcBef>
                <a:spcPts val="0"/>
              </a:spcBef>
              <a:buNone/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0042" y="1371772"/>
            <a:ext cx="5362359" cy="66479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633764" y="3658149"/>
            <a:ext cx="5120216" cy="66479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633763" y="4343401"/>
            <a:ext cx="5137148" cy="1514877"/>
          </a:xfrm>
        </p:spPr>
        <p:txBody>
          <a:bodyPr/>
          <a:lstStyle>
            <a:lvl1pPr marL="231775" indent="-231775">
              <a:spcBef>
                <a:spcPts val="0"/>
              </a:spcBef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spcBef>
                <a:spcPts val="0"/>
              </a:spcBef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2" indent="0">
              <a:spcBef>
                <a:spcPts val="0"/>
              </a:spcBef>
              <a:buNone/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18768" y="3658320"/>
            <a:ext cx="5363633" cy="66479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6"/>
          </p:nvPr>
        </p:nvSpPr>
        <p:spPr>
          <a:xfrm>
            <a:off x="6218769" y="2057571"/>
            <a:ext cx="5363632" cy="1364836"/>
          </a:xfrm>
        </p:spPr>
        <p:txBody>
          <a:bodyPr/>
          <a:lstStyle>
            <a:lvl1pPr marL="231775" indent="-231775">
              <a:lnSpc>
                <a:spcPts val="2200"/>
              </a:lnSpc>
              <a:spcBef>
                <a:spcPts val="0"/>
              </a:spcBef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lnSpc>
                <a:spcPts val="2200"/>
              </a:lnSpc>
              <a:spcBef>
                <a:spcPts val="0"/>
              </a:spcBef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2" indent="0">
              <a:lnSpc>
                <a:spcPts val="2200"/>
              </a:lnSpc>
              <a:spcBef>
                <a:spcPts val="0"/>
              </a:spcBef>
              <a:buNone/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6218769" y="4343572"/>
            <a:ext cx="5363633" cy="1514877"/>
          </a:xfrm>
        </p:spPr>
        <p:txBody>
          <a:bodyPr/>
          <a:lstStyle>
            <a:lvl1pPr marL="231775" indent="-231775">
              <a:spcBef>
                <a:spcPts val="0"/>
              </a:spcBef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spcBef>
                <a:spcPts val="0"/>
              </a:spcBef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2" indent="0">
              <a:spcBef>
                <a:spcPts val="0"/>
              </a:spcBef>
              <a:buNone/>
              <a:defRPr lang="en-US" sz="12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1" y="463381"/>
            <a:ext cx="10968567" cy="304699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A2B0195-90C8-49A3-8BF4-CD446DB9F534}" type="datetime4">
              <a:rPr lang="en-US" smtClean="0">
                <a:solidFill>
                  <a:srgbClr val="FFFFFF"/>
                </a:solidFill>
              </a:rPr>
              <a:pPr>
                <a:defRPr/>
              </a:pPr>
              <a:t>April 12,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2015 Bill &amp; Melinda Gates Foundation       |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13B79C-84FB-42B9-84EC-3F324BC8C1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08169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6294000"/>
            <a:ext cx="12192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1" y="463381"/>
            <a:ext cx="10968567" cy="304699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07B4E6-BF82-49BA-A816-A7C7495DCAB8}" type="datetime4">
              <a:rPr lang="en-US" smtClean="0">
                <a:solidFill>
                  <a:srgbClr val="FFFFFF"/>
                </a:solidFill>
              </a:rPr>
              <a:pPr>
                <a:defRPr/>
              </a:pPr>
              <a:t>April 12,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2015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FCC9F5-33AA-446A-BCCA-BFC695C96F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3976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6294000"/>
            <a:ext cx="12192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6C3600-3321-4D5E-8D02-FD8BCD938D24}" type="datetime4">
              <a:rPr lang="en-US" smtClean="0">
                <a:solidFill>
                  <a:srgbClr val="FFFFFF"/>
                </a:solidFill>
              </a:rPr>
              <a:pPr>
                <a:defRPr/>
              </a:pPr>
              <a:t>April 12,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2012 Bill &amp; Melinda Gates Foundation       |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CB364F-2E3C-4FBF-9F2E-6AC132103D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02982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61854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3046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4370-4489-4EC7-96D0-84D9D18D1415}" type="datetime4">
              <a:rPr lang="en-US" smtClean="0">
                <a:solidFill>
                  <a:srgbClr val="FFFFFF"/>
                </a:solidFill>
              </a:rPr>
              <a:pPr/>
              <a:t>April 12, 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© 2012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3E346-9FF1-4306-BD91-F1CA14230E7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" Target="../theme/theme10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vmlDrawing" Target="../drawings/vmlDrawing2.vml"/><Relationship Id="rId1" Type="http://schemas.openxmlformats.org/officeDocument/2006/relationships/theme" Target="../theme/theme1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vmlDrawing" Target="../drawings/vmlDrawing3.vml"/><Relationship Id="rId1" Type="http://schemas.openxmlformats.org/officeDocument/2006/relationships/theme" Target="../theme/theme1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vmlDrawing" Target="../drawings/vmlDrawing4.vml"/><Relationship Id="rId1" Type="http://schemas.openxmlformats.org/officeDocument/2006/relationships/theme" Target="../theme/theme1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684" y="707270"/>
            <a:ext cx="6733115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27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6834" y="6465243"/>
            <a:ext cx="11120967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6833" y="640965"/>
            <a:ext cx="4226984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28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70" rtl="0" eaLnBrk="1" latinLnBrk="0" hangingPunct="1">
        <a:lnSpc>
          <a:spcPts val="3067"/>
        </a:lnSpc>
        <a:spcBef>
          <a:spcPct val="0"/>
        </a:spcBef>
        <a:buNone/>
        <a:defRPr sz="3067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spcBef>
          <a:spcPts val="800"/>
        </a:spcBef>
        <a:buClr>
          <a:srgbClr val="2F85AA"/>
        </a:buClr>
        <a:buFont typeface="Wingdings" pitchFamily="2" charset="2"/>
        <a:buNone/>
        <a:defRPr sz="18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243411" indent="-243411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73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459306" indent="-198962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533387" algn="l"/>
        </a:tabLst>
        <a:defRPr sz="16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685783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914377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93504307"/>
              </p:ext>
            </p:extLst>
          </p:nvPr>
        </p:nvGraphicFramePr>
        <p:xfrm>
          <a:off x="1589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57" y="183744"/>
            <a:ext cx="10220955" cy="830997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58" y="1371600"/>
            <a:ext cx="11341513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5" name="Connecteur droit 2"/>
          <p:cNvCxnSpPr/>
          <p:nvPr userDrawn="1"/>
        </p:nvCxnSpPr>
        <p:spPr>
          <a:xfrm>
            <a:off x="484759" y="1090793"/>
            <a:ext cx="113415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eur droit 4"/>
          <p:cNvCxnSpPr/>
          <p:nvPr userDrawn="1"/>
        </p:nvCxnSpPr>
        <p:spPr>
          <a:xfrm>
            <a:off x="483319" y="6519429"/>
            <a:ext cx="113415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FooterSimple"/>
          <p:cNvSpPr/>
          <p:nvPr userDrawn="1"/>
        </p:nvSpPr>
        <p:spPr>
          <a:xfrm>
            <a:off x="484758" y="6637099"/>
            <a:ext cx="2845331" cy="12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800">
                <a:solidFill>
                  <a:srgbClr val="808080"/>
                </a:solidFill>
                <a:sym typeface="Arial"/>
              </a:rPr>
              <a:t>160322 - I2I VC - Convening introduction - vdraft-sentTim.pptx</a:t>
            </a:r>
            <a:endParaRPr lang="en-US" sz="800" dirty="0">
              <a:solidFill>
                <a:srgbClr val="808080"/>
              </a:solidFill>
              <a:sym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91810" y="6635152"/>
            <a:ext cx="234461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1000" smtClean="0">
                <a:solidFill>
                  <a:srgbClr val="000000"/>
                </a:solidFill>
                <a:sym typeface="Arial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sym typeface="Arial"/>
            </a:endParaRPr>
          </a:p>
          <a:p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2" name="Picture 10" descr="Z:\BCG_DailyTasks\NAMR\15-Sep-2015\235390-72-Suraj Patel_Template_I2I\Input\InnovationToImpact_rgb-7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48624" y="183744"/>
            <a:ext cx="963115" cy="832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129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28" indent="-233357" algn="l" defTabSz="91437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37" indent="-230182" algn="l" defTabSz="91437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64">
          <p15:clr>
            <a:srgbClr val="F26B43"/>
          </p15:clr>
        </p15:guide>
        <p15:guide id="2" pos="305">
          <p15:clr>
            <a:srgbClr val="F26B43"/>
          </p15:clr>
        </p15:guide>
        <p15:guide id="3" orient="horz" pos="641">
          <p15:clr>
            <a:srgbClr val="F26B43"/>
          </p15:clr>
        </p15:guide>
        <p15:guide id="4" orient="horz" pos="116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7449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40964559"/>
              </p:ext>
            </p:extLst>
          </p:nvPr>
        </p:nvGraphicFramePr>
        <p:xfrm>
          <a:off x="1589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57" y="183744"/>
            <a:ext cx="10220955" cy="830997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58" y="1371600"/>
            <a:ext cx="11341513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5" name="Connecteur droit 2"/>
          <p:cNvCxnSpPr/>
          <p:nvPr userDrawn="1"/>
        </p:nvCxnSpPr>
        <p:spPr>
          <a:xfrm>
            <a:off x="484759" y="1090793"/>
            <a:ext cx="113415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eur droit 4"/>
          <p:cNvCxnSpPr/>
          <p:nvPr userDrawn="1"/>
        </p:nvCxnSpPr>
        <p:spPr>
          <a:xfrm>
            <a:off x="483319" y="6519429"/>
            <a:ext cx="113415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FooterSimple"/>
          <p:cNvSpPr/>
          <p:nvPr userDrawn="1"/>
        </p:nvSpPr>
        <p:spPr>
          <a:xfrm>
            <a:off x="484758" y="6637099"/>
            <a:ext cx="2845331" cy="12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800">
                <a:solidFill>
                  <a:srgbClr val="808080"/>
                </a:solidFill>
                <a:sym typeface="Arial"/>
              </a:rPr>
              <a:t>160322 - I2I VC - Convening introduction - vdraft-sentTim.pptx</a:t>
            </a:r>
            <a:endParaRPr lang="en-US" sz="800" dirty="0">
              <a:solidFill>
                <a:srgbClr val="808080"/>
              </a:solidFill>
              <a:sym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91810" y="6635152"/>
            <a:ext cx="234461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1000" smtClean="0">
                <a:solidFill>
                  <a:srgbClr val="000000"/>
                </a:solidFill>
                <a:sym typeface="Arial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sym typeface="Arial"/>
            </a:endParaRPr>
          </a:p>
          <a:p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2" name="Picture 10" descr="Z:\BCG_DailyTasks\NAMR\15-Sep-2015\235390-72-Suraj Patel_Template_I2I\Input\InnovationToImpact_rgb-7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48624" y="183744"/>
            <a:ext cx="963115" cy="832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80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28" indent="-233357" algn="l" defTabSz="91437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37" indent="-230182" algn="l" defTabSz="91437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64">
          <p15:clr>
            <a:srgbClr val="F26B43"/>
          </p15:clr>
        </p15:guide>
        <p15:guide id="2" pos="305">
          <p15:clr>
            <a:srgbClr val="F26B43"/>
          </p15:clr>
        </p15:guide>
        <p15:guide id="3" orient="horz" pos="641">
          <p15:clr>
            <a:srgbClr val="F26B43"/>
          </p15:clr>
        </p15:guide>
        <p15:guide id="4" orient="horz" pos="116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7449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53542405"/>
              </p:ext>
            </p:extLst>
          </p:nvPr>
        </p:nvGraphicFramePr>
        <p:xfrm>
          <a:off x="1589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57" y="183744"/>
            <a:ext cx="10220955" cy="830997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58" y="1371600"/>
            <a:ext cx="11341513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5" name="Connecteur droit 2"/>
          <p:cNvCxnSpPr/>
          <p:nvPr userDrawn="1"/>
        </p:nvCxnSpPr>
        <p:spPr>
          <a:xfrm>
            <a:off x="484759" y="1090793"/>
            <a:ext cx="113415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eur droit 4"/>
          <p:cNvCxnSpPr/>
          <p:nvPr userDrawn="1"/>
        </p:nvCxnSpPr>
        <p:spPr>
          <a:xfrm>
            <a:off x="483319" y="6519429"/>
            <a:ext cx="113415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FooterSimple"/>
          <p:cNvSpPr/>
          <p:nvPr userDrawn="1"/>
        </p:nvSpPr>
        <p:spPr>
          <a:xfrm>
            <a:off x="484758" y="6637099"/>
            <a:ext cx="2845331" cy="12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800">
                <a:solidFill>
                  <a:srgbClr val="808080"/>
                </a:solidFill>
                <a:sym typeface="Arial"/>
              </a:rPr>
              <a:t>160322 - I2I VC - Convening introduction - vdraft-sentTim.pptx</a:t>
            </a:r>
            <a:endParaRPr lang="en-US" sz="800" dirty="0">
              <a:solidFill>
                <a:srgbClr val="808080"/>
              </a:solidFill>
              <a:sym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91810" y="6635152"/>
            <a:ext cx="234461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1000" smtClean="0">
                <a:solidFill>
                  <a:srgbClr val="000000"/>
                </a:solidFill>
                <a:sym typeface="Arial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sym typeface="Arial"/>
            </a:endParaRPr>
          </a:p>
          <a:p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2" name="Picture 10" descr="Z:\BCG_DailyTasks\NAMR\15-Sep-2015\235390-72-Suraj Patel_Template_I2I\Input\InnovationToImpact_rgb-7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48624" y="183744"/>
            <a:ext cx="963115" cy="832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4437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28" indent="-233357" algn="l" defTabSz="91437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37" indent="-230182" algn="l" defTabSz="91437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64">
          <p15:clr>
            <a:srgbClr val="F26B43"/>
          </p15:clr>
        </p15:guide>
        <p15:guide id="2" pos="305">
          <p15:clr>
            <a:srgbClr val="F26B43"/>
          </p15:clr>
        </p15:guide>
        <p15:guide id="3" orient="horz" pos="641">
          <p15:clr>
            <a:srgbClr val="F26B43"/>
          </p15:clr>
        </p15:guide>
        <p15:guide id="4" orient="horz" pos="116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7449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45538183"/>
              </p:ext>
            </p:extLst>
          </p:nvPr>
        </p:nvGraphicFramePr>
        <p:xfrm>
          <a:off x="1589" y="1589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57" y="183744"/>
            <a:ext cx="10220955" cy="830997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758" y="1371600"/>
            <a:ext cx="11341513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5" name="Connecteur droit 2"/>
          <p:cNvCxnSpPr/>
          <p:nvPr userDrawn="1"/>
        </p:nvCxnSpPr>
        <p:spPr>
          <a:xfrm>
            <a:off x="484759" y="1090793"/>
            <a:ext cx="113415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eur droit 4"/>
          <p:cNvCxnSpPr/>
          <p:nvPr userDrawn="1"/>
        </p:nvCxnSpPr>
        <p:spPr>
          <a:xfrm>
            <a:off x="483319" y="6519429"/>
            <a:ext cx="1134151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FooterSimple"/>
          <p:cNvSpPr/>
          <p:nvPr userDrawn="1"/>
        </p:nvSpPr>
        <p:spPr>
          <a:xfrm>
            <a:off x="484758" y="6637099"/>
            <a:ext cx="2845331" cy="12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800">
                <a:solidFill>
                  <a:srgbClr val="808080"/>
                </a:solidFill>
                <a:sym typeface="Arial"/>
              </a:rPr>
              <a:t>160322 - I2I VC - Convening introduction - vdraft-sentTim.pptx</a:t>
            </a:r>
            <a:endParaRPr lang="en-US" sz="800" dirty="0">
              <a:solidFill>
                <a:srgbClr val="808080"/>
              </a:solidFill>
              <a:sym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91810" y="6635152"/>
            <a:ext cx="234461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1000" smtClean="0">
                <a:solidFill>
                  <a:srgbClr val="000000"/>
                </a:solidFill>
                <a:sym typeface="Arial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sym typeface="Arial"/>
            </a:endParaRPr>
          </a:p>
          <a:p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2" name="Picture 10" descr="Z:\BCG_DailyTasks\NAMR\15-Sep-2015\235390-72-Suraj Patel_Template_I2I\Input\InnovationToImpact_rgb-7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48624" y="183744"/>
            <a:ext cx="963115" cy="832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347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28" indent="-233357" algn="l" defTabSz="91437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37" indent="-230182" algn="l" defTabSz="914377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64">
          <p15:clr>
            <a:srgbClr val="F26B43"/>
          </p15:clr>
        </p15:guide>
        <p15:guide id="2" pos="305">
          <p15:clr>
            <a:srgbClr val="F26B43"/>
          </p15:clr>
        </p15:guide>
        <p15:guide id="3" orient="horz" pos="641">
          <p15:clr>
            <a:srgbClr val="F26B43"/>
          </p15:clr>
        </p15:guide>
        <p15:guide id="4" orient="horz" pos="116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7449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176"/>
            <a:ext cx="9858375" cy="877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66808"/>
            <a:ext cx="11340000" cy="5338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3975"/>
            <a:ext cx="4969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03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AE807-38BA-441C-9113-7447B179E1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Connecteur droit 4"/>
          <p:cNvCxnSpPr/>
          <p:nvPr userDrawn="1"/>
        </p:nvCxnSpPr>
        <p:spPr>
          <a:xfrm>
            <a:off x="381000" y="6394976"/>
            <a:ext cx="1134000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Connecteur droit 2"/>
          <p:cNvCxnSpPr/>
          <p:nvPr userDrawn="1"/>
        </p:nvCxnSpPr>
        <p:spPr>
          <a:xfrm>
            <a:off x="381000" y="880724"/>
            <a:ext cx="11340000" cy="0"/>
          </a:xfrm>
          <a:prstGeom prst="line">
            <a:avLst/>
          </a:prstGeom>
          <a:noFill/>
          <a:ln w="25400">
            <a:solidFill>
              <a:srgbClr val="AF26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3"/>
          <p:cNvSpPr>
            <a:spLocks/>
          </p:cNvSpPr>
          <p:nvPr userDrawn="1"/>
        </p:nvSpPr>
        <p:spPr bwMode="auto">
          <a:xfrm>
            <a:off x="7882463" y="6454775"/>
            <a:ext cx="3848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 eaLnBrk="0" hangingPunct="0">
              <a:defRPr sz="4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spcBef>
                <a:spcPts val="713"/>
              </a:spcBef>
            </a:pPr>
            <a:r>
              <a:rPr lang="en-US" altLang="fr-FR" sz="1000" b="1" dirty="0">
                <a:solidFill>
                  <a:srgbClr val="00B0F0"/>
                </a:solidFill>
                <a:latin typeface="Arial" pitchFamily="34" charset="0"/>
                <a:ea typeface="MS PGothic" pitchFamily="34" charset="-128"/>
                <a:sym typeface="Arial" pitchFamily="34" charset="0"/>
              </a:rPr>
              <a:t>Building Partnerships </a:t>
            </a:r>
            <a:r>
              <a:rPr lang="en-US" altLang="fr-FR" sz="1000" b="1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 </a:t>
            </a:r>
            <a:r>
              <a:rPr lang="en-US" altLang="fr-FR" sz="1000" b="1" dirty="0">
                <a:solidFill>
                  <a:srgbClr val="92D050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Creating Solutions </a:t>
            </a:r>
            <a:r>
              <a:rPr lang="en-US" altLang="fr-FR" sz="1000" b="1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 </a:t>
            </a:r>
            <a:r>
              <a:rPr lang="en-US" altLang="fr-FR" sz="1000" b="1" dirty="0">
                <a:solidFill>
                  <a:srgbClr val="AF2626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Saving</a:t>
            </a:r>
            <a:r>
              <a:rPr lang="en-US" altLang="fr-FR" sz="1000" b="1" baseline="0" dirty="0">
                <a:solidFill>
                  <a:srgbClr val="AF2626"/>
                </a:solidFill>
                <a:latin typeface="Arial" pitchFamily="34" charset="0"/>
                <a:ea typeface="MS PGothic" pitchFamily="34" charset="-128"/>
                <a:sym typeface="Wingdings" panose="05000000000000000000" pitchFamily="2" charset="2"/>
              </a:rPr>
              <a:t> Lives</a:t>
            </a:r>
            <a:endParaRPr lang="en-US" altLang="fr-FR" sz="1000" b="1" dirty="0">
              <a:solidFill>
                <a:srgbClr val="6293FE"/>
              </a:solidFill>
              <a:latin typeface="Arial" pitchFamily="34" charset="0"/>
              <a:ea typeface="MS PGothic" pitchFamily="34" charset="-128"/>
              <a:sym typeface="Arial" pitchFamily="34" charset="0"/>
            </a:endParaRPr>
          </a:p>
        </p:txBody>
      </p:sp>
      <p:pic>
        <p:nvPicPr>
          <p:cNvPr id="10" name="Picture 5"/>
          <p:cNvPicPr>
            <a:picLocks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56825" y="32640"/>
            <a:ext cx="1787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26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684" y="707270"/>
            <a:ext cx="6733115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27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6834" y="6465243"/>
            <a:ext cx="11120967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6833" y="637827"/>
            <a:ext cx="4226984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4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70" rtl="0" eaLnBrk="1" latinLnBrk="0" hangingPunct="1">
        <a:lnSpc>
          <a:spcPts val="3067"/>
        </a:lnSpc>
        <a:spcBef>
          <a:spcPct val="0"/>
        </a:spcBef>
        <a:buNone/>
        <a:defRPr sz="3067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spcBef>
          <a:spcPts val="800"/>
        </a:spcBef>
        <a:buClr>
          <a:srgbClr val="2F85AA"/>
        </a:buClr>
        <a:buFont typeface="Wingdings" pitchFamily="2" charset="2"/>
        <a:buNone/>
        <a:defRPr sz="18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243411" indent="-243411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73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459306" indent="-198962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533387" algn="l"/>
        </a:tabLst>
        <a:defRPr sz="16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685783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914377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684" y="707270"/>
            <a:ext cx="6733115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27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6834" y="6465243"/>
            <a:ext cx="11120967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6833" y="637827"/>
            <a:ext cx="4226984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70" rtl="0" eaLnBrk="1" latinLnBrk="0" hangingPunct="1">
        <a:lnSpc>
          <a:spcPts val="3067"/>
        </a:lnSpc>
        <a:spcBef>
          <a:spcPct val="0"/>
        </a:spcBef>
        <a:buNone/>
        <a:defRPr sz="3067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spcBef>
          <a:spcPts val="800"/>
        </a:spcBef>
        <a:buClr>
          <a:srgbClr val="2F85AA"/>
        </a:buClr>
        <a:buFont typeface="Wingdings" pitchFamily="2" charset="2"/>
        <a:buNone/>
        <a:defRPr sz="18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243411" indent="-243411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73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459306" indent="-198962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533387" algn="l"/>
        </a:tabLst>
        <a:defRPr sz="16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685783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914377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684" y="707270"/>
            <a:ext cx="6733115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27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6834" y="6465243"/>
            <a:ext cx="11120967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6833" y="637827"/>
            <a:ext cx="4226984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0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70" rtl="0" eaLnBrk="1" latinLnBrk="0" hangingPunct="1">
        <a:lnSpc>
          <a:spcPts val="3067"/>
        </a:lnSpc>
        <a:spcBef>
          <a:spcPct val="0"/>
        </a:spcBef>
        <a:buNone/>
        <a:defRPr sz="3067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spcBef>
          <a:spcPts val="800"/>
        </a:spcBef>
        <a:buClr>
          <a:srgbClr val="2F85AA"/>
        </a:buClr>
        <a:buFont typeface="Wingdings" pitchFamily="2" charset="2"/>
        <a:buNone/>
        <a:defRPr sz="18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243411" indent="-243411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73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459306" indent="-198962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533387" algn="l"/>
        </a:tabLst>
        <a:defRPr sz="16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685783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914377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684" y="707270"/>
            <a:ext cx="6733115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27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6834" y="6465243"/>
            <a:ext cx="11120967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6833" y="637827"/>
            <a:ext cx="4226984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1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70" rtl="0" eaLnBrk="1" latinLnBrk="0" hangingPunct="1">
        <a:lnSpc>
          <a:spcPts val="3067"/>
        </a:lnSpc>
        <a:spcBef>
          <a:spcPct val="0"/>
        </a:spcBef>
        <a:buNone/>
        <a:defRPr sz="3067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spcBef>
          <a:spcPts val="800"/>
        </a:spcBef>
        <a:buClr>
          <a:srgbClr val="2F85AA"/>
        </a:buClr>
        <a:buFont typeface="Wingdings" pitchFamily="2" charset="2"/>
        <a:buNone/>
        <a:defRPr sz="18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243411" indent="-243411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73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459306" indent="-198962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533387" algn="l"/>
        </a:tabLst>
        <a:defRPr sz="16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685783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914377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685" y="707272"/>
            <a:ext cx="6733115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69311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27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6835" y="6465243"/>
            <a:ext cx="11120967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6833" y="637828"/>
            <a:ext cx="4226984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9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40" rtl="0" eaLnBrk="1" latinLnBrk="0" hangingPunct="1">
        <a:lnSpc>
          <a:spcPts val="3067"/>
        </a:lnSpc>
        <a:spcBef>
          <a:spcPct val="0"/>
        </a:spcBef>
        <a:buNone/>
        <a:defRPr sz="3067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40" rtl="0" eaLnBrk="1" latinLnBrk="0" hangingPunct="1">
        <a:spcBef>
          <a:spcPts val="800"/>
        </a:spcBef>
        <a:buClr>
          <a:srgbClr val="2F85AA"/>
        </a:buClr>
        <a:buFont typeface="Wingdings" pitchFamily="2" charset="2"/>
        <a:buNone/>
        <a:defRPr sz="18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243405" indent="-243405" algn="l" defTabSz="121914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73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459295" indent="-198958" algn="l" defTabSz="121914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533373" algn="l"/>
        </a:tabLst>
        <a:defRPr sz="16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685766" indent="-228589" algn="l" defTabSz="121914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914354" indent="-228589" algn="l" defTabSz="1219140" rtl="0" eaLnBrk="1" latinLnBrk="0" hangingPunct="1">
        <a:spcBef>
          <a:spcPts val="8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684" y="707270"/>
            <a:ext cx="6733115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27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6834" y="6465243"/>
            <a:ext cx="11120967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6833" y="637827"/>
            <a:ext cx="4226984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7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70" rtl="0" eaLnBrk="1" latinLnBrk="0" hangingPunct="1">
        <a:lnSpc>
          <a:spcPts val="3067"/>
        </a:lnSpc>
        <a:spcBef>
          <a:spcPct val="0"/>
        </a:spcBef>
        <a:buNone/>
        <a:defRPr sz="3067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spcBef>
          <a:spcPts val="800"/>
        </a:spcBef>
        <a:buClr>
          <a:srgbClr val="2F85AA"/>
        </a:buClr>
        <a:buFont typeface="Wingdings" pitchFamily="2" charset="2"/>
        <a:buNone/>
        <a:defRPr sz="18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243411" indent="-243411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73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459306" indent="-198962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533387" algn="l"/>
        </a:tabLst>
        <a:defRPr sz="16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685783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914377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463551"/>
            <a:ext cx="1096856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Header 22pt</a:t>
            </a:r>
            <a:br>
              <a:rPr lang="en-US"/>
            </a:br>
            <a:r>
              <a:rPr lang="en-US"/>
              <a:t>Message 16pt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371600"/>
            <a:ext cx="1096856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08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8F7C2-329A-49E0-B719-2E3A785E8A20}" type="datetime4">
              <a:rPr lang="en-US" smtClean="0">
                <a:solidFill>
                  <a:srgbClr val="FFFFFF"/>
                </a:solidFill>
              </a:rPr>
              <a:pPr>
                <a:defRPr/>
              </a:pPr>
              <a:t>April 12, 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6408739"/>
            <a:ext cx="3075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2012 Bill &amp; Melinda Gates Foundation       |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2934" y="6411914"/>
            <a:ext cx="512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B8F6A6-FBBF-4450-9795-5E1D03924D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</p:sldLayoutIdLst>
  <p:transition>
    <p:fade/>
  </p:transition>
  <p:hf hd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200" b="1" kern="1200" dirty="0">
          <a:ln w="3175">
            <a:noFill/>
          </a:ln>
          <a:solidFill>
            <a:schemeClr val="tx1"/>
          </a:solidFill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defTabSz="912813" rtl="0" eaLnBrk="0" fontAlgn="base" hangingPunct="0">
        <a:lnSpc>
          <a:spcPts val="2600"/>
        </a:lnSpc>
        <a:spcBef>
          <a:spcPct val="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2813" rtl="0" eaLnBrk="0" fontAlgn="base" hangingPunct="0">
        <a:lnSpc>
          <a:spcPts val="2400"/>
        </a:lnSpc>
        <a:spcBef>
          <a:spcPct val="0"/>
        </a:spcBef>
        <a:spcAft>
          <a:spcPts val="400"/>
        </a:spcAft>
        <a:buClr>
          <a:schemeClr val="accent2"/>
        </a:buClr>
        <a:buSzPct val="125000"/>
        <a:buFont typeface="Lucida Grand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5425" algn="l" defTabSz="912813" rtl="0" eaLnBrk="0" fontAlgn="base" hangingPunct="0">
        <a:lnSpc>
          <a:spcPts val="2500"/>
        </a:lnSpc>
        <a:spcBef>
          <a:spcPct val="0"/>
        </a:spcBef>
        <a:spcAft>
          <a:spcPts val="400"/>
        </a:spcAft>
        <a:buClr>
          <a:schemeClr val="accent2"/>
        </a:buClr>
        <a:buSzPct val="90000"/>
        <a:buFont typeface="Arial" pitchFamily="34" charset="0"/>
        <a:buChar char="−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65100" algn="l" defTabSz="912813" rtl="0" eaLnBrk="0" fontAlgn="base" hangingPunct="0">
        <a:lnSpc>
          <a:spcPts val="2200"/>
        </a:lnSpc>
        <a:spcBef>
          <a:spcPct val="0"/>
        </a:spcBef>
        <a:spcAft>
          <a:spcPct val="0"/>
        </a:spcAft>
        <a:buClr>
          <a:srgbClr val="000000"/>
        </a:buClr>
        <a:buSzPct val="90000"/>
        <a:buFont typeface="Arial" pitchFamily="34" charset="0"/>
        <a:buChar char="◊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7800" algn="l" defTabSz="912813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000000"/>
        </a:buClr>
        <a:buSzPct val="90000"/>
        <a:buFont typeface="Arial" pitchFamily="34" charset="0"/>
        <a:buChar char="◊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4684" y="707270"/>
            <a:ext cx="6733115" cy="55411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9310"/>
            <a:ext cx="268224" cy="268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5" y="6527945"/>
            <a:ext cx="3860800" cy="20746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27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 dirty="0">
                <a:solidFill>
                  <a:srgbClr val="000000"/>
                </a:solidFill>
              </a:rPr>
              <a:t>2015 © Bill &amp; Melinda Gates Foundation      |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9635" y="6527357"/>
            <a:ext cx="253444" cy="20746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6834" y="6465243"/>
            <a:ext cx="11120967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86833" y="637827"/>
            <a:ext cx="4226984" cy="8621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2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219170" rtl="0" eaLnBrk="1" latinLnBrk="0" hangingPunct="1">
        <a:lnSpc>
          <a:spcPts val="3067"/>
        </a:lnSpc>
        <a:spcBef>
          <a:spcPct val="0"/>
        </a:spcBef>
        <a:buNone/>
        <a:defRPr sz="3067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219170" rtl="0" eaLnBrk="1" latinLnBrk="0" hangingPunct="1">
        <a:spcBef>
          <a:spcPts val="800"/>
        </a:spcBef>
        <a:buClr>
          <a:srgbClr val="2F85AA"/>
        </a:buClr>
        <a:buFont typeface="Wingdings" pitchFamily="2" charset="2"/>
        <a:buNone/>
        <a:defRPr sz="18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243411" indent="-243411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733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459306" indent="-198962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533387" algn="l"/>
        </a:tabLst>
        <a:defRPr sz="16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685783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914377" indent="-228594" algn="l" defTabSz="1219170" rtl="0" eaLnBrk="1" latinLnBrk="0" hangingPunct="1">
        <a:spcBef>
          <a:spcPts val="8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467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iris/bitstream/10665/44846/1/9789241564472_eng.pdf?ua=1" TargetMode="External"/><Relationship Id="rId2" Type="http://schemas.openxmlformats.org/officeDocument/2006/relationships/hyperlink" Target="https://www.irac-online.org/documents/irm-vector-manual/?ext=pdf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mapper.com/" TargetMode="External"/><Relationship Id="rId2" Type="http://schemas.openxmlformats.org/officeDocument/2006/relationships/hyperlink" Target="https://nam01.safelinks.protection.outlook.com/?url=https%3A%2F%2Fwww.biorxiv.org%2Fcontent%2F10.1101%2F582510v1&amp;data=02%7C01%7CDan.Strickman%40gatesfoundation.org%7C3d732487e5094bc3ff2308d6b9a85213%7C296b38384bd5496cbd4bf456ea743b74%7C0%7C0%7C636900529942525450&amp;sdata=NAa9DdRG1hASA5%2BNcwiodW5ZZuse4r35cqWTcKNYje8%3D&amp;reserved=0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apps.who.int/malaria/maps/threat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entomological context for resistance</a:t>
            </a:r>
            <a:r>
              <a:rPr lang="en-US" dirty="0"/>
              <a:t>           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18757" y="6206619"/>
            <a:ext cx="11106151" cy="36927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Dan Strickman, Senior Program Officer (Malaria/NTD, Vector Control)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EC208-E1CD-4B8C-B19D-606EAB6B0ECF}"/>
              </a:ext>
            </a:extLst>
          </p:cNvPr>
          <p:cNvSpPr txBox="1"/>
          <p:nvPr/>
        </p:nvSpPr>
        <p:spPr>
          <a:xfrm>
            <a:off x="486834" y="3686629"/>
            <a:ext cx="11106151" cy="3701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Tolerance to insecticides by 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Anopheles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vectors of malaria</a:t>
            </a:r>
          </a:p>
        </p:txBody>
      </p:sp>
    </p:spTree>
    <p:extLst>
      <p:ext uri="{BB962C8B-B14F-4D97-AF65-F5344CB8AC3E}">
        <p14:creationId xmlns:p14="http://schemas.microsoft.com/office/powerpoint/2010/main" val="6815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818E946-3080-1F4B-9A10-E5309B501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756" y="567359"/>
            <a:ext cx="7704920" cy="65836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FCC327B-D445-B140-823E-6EAF8E86F949}"/>
              </a:ext>
            </a:extLst>
          </p:cNvPr>
          <p:cNvSpPr txBox="1">
            <a:spLocks/>
          </p:cNvSpPr>
          <p:nvPr/>
        </p:nvSpPr>
        <p:spPr>
          <a:xfrm>
            <a:off x="621877" y="1507247"/>
            <a:ext cx="2360613" cy="1176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SCENARIO 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0504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0504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CDB9A3-2576-F643-9C24-747EFD63AC14}"/>
              </a:ext>
            </a:extLst>
          </p:cNvPr>
          <p:cNvSpPr txBox="1">
            <a:spLocks/>
          </p:cNvSpPr>
          <p:nvPr/>
        </p:nvSpPr>
        <p:spPr>
          <a:xfrm>
            <a:off x="600858" y="422470"/>
            <a:ext cx="4763264" cy="613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Prevalence in children under the age of 10 (%) in 2040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50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9873CF-FB05-ED44-BDBB-60098158F21F}"/>
              </a:ext>
            </a:extLst>
          </p:cNvPr>
          <p:cNvSpPr txBox="1">
            <a:spLocks/>
          </p:cNvSpPr>
          <p:nvPr/>
        </p:nvSpPr>
        <p:spPr>
          <a:xfrm>
            <a:off x="600858" y="691711"/>
            <a:ext cx="4763264" cy="613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Maximal vector control + first-line treatment of clinical cases + seasonal malaria chemoprevention in the Sahel region + vaccine in high malaria burden regions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25D047-3B9E-234B-A4AC-190AD225190F}"/>
              </a:ext>
            </a:extLst>
          </p:cNvPr>
          <p:cNvSpPr txBox="1">
            <a:spLocks/>
          </p:cNvSpPr>
          <p:nvPr/>
        </p:nvSpPr>
        <p:spPr>
          <a:xfrm>
            <a:off x="1322552" y="2307928"/>
            <a:ext cx="2309224" cy="347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Next-generation nets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75% usage everywhere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02DFEA-283F-214A-993B-9D337CBA7478}"/>
              </a:ext>
            </a:extLst>
          </p:cNvPr>
          <p:cNvSpPr txBox="1">
            <a:spLocks/>
          </p:cNvSpPr>
          <p:nvPr/>
        </p:nvSpPr>
        <p:spPr>
          <a:xfrm>
            <a:off x="1322551" y="2974688"/>
            <a:ext cx="1844161" cy="402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XLLIRS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30% most prevalent regions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FFB975-EF30-304B-B2B8-3245C4D496A0}"/>
              </a:ext>
            </a:extLst>
          </p:cNvPr>
          <p:cNvSpPr txBox="1">
            <a:spLocks/>
          </p:cNvSpPr>
          <p:nvPr/>
        </p:nvSpPr>
        <p:spPr>
          <a:xfrm>
            <a:off x="1324811" y="3521733"/>
            <a:ext cx="2785176" cy="955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Attractive toxic sugar bait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(ATSB) everywhere (MAJOR assumption; ATSB efficacy against mosquitoes is taken from a single trial in one location and its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generalisability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not yet known)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2B406F7-C539-794D-8E9C-D141F83C0BBA}"/>
              </a:ext>
            </a:extLst>
          </p:cNvPr>
          <p:cNvSpPr txBox="1">
            <a:spLocks/>
          </p:cNvSpPr>
          <p:nvPr/>
        </p:nvSpPr>
        <p:spPr>
          <a:xfrm>
            <a:off x="1285310" y="4572150"/>
            <a:ext cx="2920929" cy="817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Seasonal malaria chemoprevention (SMC) -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 of children under 5 years given prophylactic treatment throughout the rainy season in the Sahel Region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050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6E85CC-3E49-8B46-B128-A925D349EF87}"/>
              </a:ext>
            </a:extLst>
          </p:cNvPr>
          <p:cNvSpPr txBox="1">
            <a:spLocks/>
          </p:cNvSpPr>
          <p:nvPr/>
        </p:nvSpPr>
        <p:spPr>
          <a:xfrm>
            <a:off x="1285310" y="5534397"/>
            <a:ext cx="2920929" cy="490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to treat clinical cases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8AAB782-AFD2-B748-9829-E37432766FB8}"/>
              </a:ext>
            </a:extLst>
          </p:cNvPr>
          <p:cNvSpPr txBox="1">
            <a:spLocks/>
          </p:cNvSpPr>
          <p:nvPr/>
        </p:nvSpPr>
        <p:spPr>
          <a:xfrm>
            <a:off x="1322552" y="6052139"/>
            <a:ext cx="2700808" cy="490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Vaccine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050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administered to 90% of children in regions with high malaria levels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F6C167-F35F-44E5-98E3-1F682AEEF686}"/>
              </a:ext>
            </a:extLst>
          </p:cNvPr>
          <p:cNvGrpSpPr/>
          <p:nvPr/>
        </p:nvGrpSpPr>
        <p:grpSpPr>
          <a:xfrm>
            <a:off x="600858" y="2250020"/>
            <a:ext cx="505165" cy="416991"/>
            <a:chOff x="2736850" y="139700"/>
            <a:chExt cx="1309688" cy="1081088"/>
          </a:xfrm>
          <a:solidFill>
            <a:srgbClr val="5492AB"/>
          </a:solidFill>
        </p:grpSpPr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13C711A-5E37-4094-9B7B-A87051384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450" y="698500"/>
              <a:ext cx="306388" cy="130175"/>
            </a:xfrm>
            <a:custGeom>
              <a:avLst/>
              <a:gdLst>
                <a:gd name="T0" fmla="*/ 35 w 35"/>
                <a:gd name="T1" fmla="*/ 15 h 15"/>
                <a:gd name="T2" fmla="*/ 35 w 35"/>
                <a:gd name="T3" fmla="*/ 13 h 15"/>
                <a:gd name="T4" fmla="*/ 24 w 35"/>
                <a:gd name="T5" fmla="*/ 0 h 15"/>
                <a:gd name="T6" fmla="*/ 11 w 35"/>
                <a:gd name="T7" fmla="*/ 0 h 15"/>
                <a:gd name="T8" fmla="*/ 0 w 35"/>
                <a:gd name="T9" fmla="*/ 13 h 15"/>
                <a:gd name="T10" fmla="*/ 0 w 35"/>
                <a:gd name="T11" fmla="*/ 15 h 15"/>
                <a:gd name="T12" fmla="*/ 35 w 3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5">
                  <a:moveTo>
                    <a:pt x="35" y="15"/>
                  </a:moveTo>
                  <a:cubicBezTo>
                    <a:pt x="35" y="14"/>
                    <a:pt x="35" y="14"/>
                    <a:pt x="35" y="13"/>
                  </a:cubicBezTo>
                  <a:cubicBezTo>
                    <a:pt x="35" y="6"/>
                    <a:pt x="30" y="0"/>
                    <a:pt x="2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lnTo>
                    <a:pt x="35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6BDB284-E1DA-414A-B0A5-33B2DFA3D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150" y="873125"/>
              <a:ext cx="52388" cy="147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DFC6558-AC53-4587-9673-D39E08657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850" y="873125"/>
              <a:ext cx="52388" cy="147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3277BAA5-2FC0-421D-B18C-57AD83F06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5" y="646113"/>
              <a:ext cx="87313" cy="165100"/>
            </a:xfrm>
            <a:custGeom>
              <a:avLst/>
              <a:gdLst>
                <a:gd name="T0" fmla="*/ 10 w 10"/>
                <a:gd name="T1" fmla="*/ 19 h 19"/>
                <a:gd name="T2" fmla="*/ 4 w 10"/>
                <a:gd name="T3" fmla="*/ 19 h 19"/>
                <a:gd name="T4" fmla="*/ 4 w 10"/>
                <a:gd name="T5" fmla="*/ 7 h 19"/>
                <a:gd name="T6" fmla="*/ 0 w 10"/>
                <a:gd name="T7" fmla="*/ 5 h 19"/>
                <a:gd name="T8" fmla="*/ 4 w 10"/>
                <a:gd name="T9" fmla="*/ 0 h 19"/>
                <a:gd name="T10" fmla="*/ 10 w 10"/>
                <a:gd name="T11" fmla="*/ 2 h 19"/>
                <a:gd name="T12" fmla="*/ 10 w 10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9">
                  <a:moveTo>
                    <a:pt x="10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1" y="5"/>
                    <a:pt x="0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1"/>
                    <a:pt x="10" y="2"/>
                    <a:pt x="10" y="2"/>
                  </a:cubicBezTo>
                  <a:lnTo>
                    <a:pt x="1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ACD52736-F712-4609-BEF4-3EF17C843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0" y="723900"/>
              <a:ext cx="149225" cy="96838"/>
            </a:xfrm>
            <a:custGeom>
              <a:avLst/>
              <a:gdLst>
                <a:gd name="T0" fmla="*/ 6 w 17"/>
                <a:gd name="T1" fmla="*/ 11 h 11"/>
                <a:gd name="T2" fmla="*/ 0 w 17"/>
                <a:gd name="T3" fmla="*/ 11 h 11"/>
                <a:gd name="T4" fmla="*/ 0 w 17"/>
                <a:gd name="T5" fmla="*/ 3 h 11"/>
                <a:gd name="T6" fmla="*/ 3 w 17"/>
                <a:gd name="T7" fmla="*/ 3 h 11"/>
                <a:gd name="T8" fmla="*/ 15 w 17"/>
                <a:gd name="T9" fmla="*/ 0 h 11"/>
                <a:gd name="T10" fmla="*/ 17 w 17"/>
                <a:gd name="T11" fmla="*/ 6 h 11"/>
                <a:gd name="T12" fmla="*/ 6 w 17"/>
                <a:gd name="T13" fmla="*/ 8 h 11"/>
                <a:gd name="T14" fmla="*/ 6 w 17"/>
                <a:gd name="T15" fmla="*/ 10 h 11"/>
                <a:gd name="T16" fmla="*/ 6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6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8" y="2"/>
                    <a:pt x="15" y="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7"/>
                    <a:pt x="9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2263BA1F-D070-497E-913D-3BD11E2F7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671513"/>
              <a:ext cx="157163" cy="87313"/>
            </a:xfrm>
            <a:custGeom>
              <a:avLst/>
              <a:gdLst>
                <a:gd name="T0" fmla="*/ 1 w 18"/>
                <a:gd name="T1" fmla="*/ 10 h 10"/>
                <a:gd name="T2" fmla="*/ 0 w 18"/>
                <a:gd name="T3" fmla="*/ 4 h 10"/>
                <a:gd name="T4" fmla="*/ 16 w 18"/>
                <a:gd name="T5" fmla="*/ 0 h 10"/>
                <a:gd name="T6" fmla="*/ 18 w 18"/>
                <a:gd name="T7" fmla="*/ 5 h 10"/>
                <a:gd name="T8" fmla="*/ 1 w 1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11" y="1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2" y="7"/>
                    <a:pt x="7" y="9"/>
                    <a:pt x="1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30BE5971-E62B-4C00-9118-BF6F0E114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593725"/>
              <a:ext cx="157163" cy="104775"/>
            </a:xfrm>
            <a:custGeom>
              <a:avLst/>
              <a:gdLst>
                <a:gd name="T0" fmla="*/ 2 w 18"/>
                <a:gd name="T1" fmla="*/ 12 h 12"/>
                <a:gd name="T2" fmla="*/ 0 w 18"/>
                <a:gd name="T3" fmla="*/ 6 h 12"/>
                <a:gd name="T4" fmla="*/ 16 w 18"/>
                <a:gd name="T5" fmla="*/ 0 h 12"/>
                <a:gd name="T6" fmla="*/ 18 w 18"/>
                <a:gd name="T7" fmla="*/ 6 h 12"/>
                <a:gd name="T8" fmla="*/ 2 w 18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2" y="1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4"/>
                    <a:pt x="11" y="2"/>
                    <a:pt x="16" y="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3" y="8"/>
                    <a:pt x="8" y="10"/>
                    <a:pt x="2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6E9F6220-232A-451C-8DFF-D31E1028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000" y="514350"/>
              <a:ext cx="139700" cy="139700"/>
            </a:xfrm>
            <a:custGeom>
              <a:avLst/>
              <a:gdLst>
                <a:gd name="T0" fmla="*/ 13 w 16"/>
                <a:gd name="T1" fmla="*/ 16 h 16"/>
                <a:gd name="T2" fmla="*/ 0 w 16"/>
                <a:gd name="T3" fmla="*/ 5 h 16"/>
                <a:gd name="T4" fmla="*/ 4 w 16"/>
                <a:gd name="T5" fmla="*/ 0 h 16"/>
                <a:gd name="T6" fmla="*/ 16 w 16"/>
                <a:gd name="T7" fmla="*/ 11 h 16"/>
                <a:gd name="T8" fmla="*/ 13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3" y="16"/>
                  </a:moveTo>
                  <a:cubicBezTo>
                    <a:pt x="8" y="13"/>
                    <a:pt x="4" y="9"/>
                    <a:pt x="0" y="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4"/>
                    <a:pt x="12" y="8"/>
                    <a:pt x="16" y="11"/>
                  </a:cubicBezTo>
                  <a:lnTo>
                    <a:pt x="1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447364C7-93B2-4638-8791-2CD2D30A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113" y="479425"/>
              <a:ext cx="147638" cy="131763"/>
            </a:xfrm>
            <a:custGeom>
              <a:avLst/>
              <a:gdLst>
                <a:gd name="T0" fmla="*/ 3 w 17"/>
                <a:gd name="T1" fmla="*/ 15 h 15"/>
                <a:gd name="T2" fmla="*/ 0 w 17"/>
                <a:gd name="T3" fmla="*/ 10 h 15"/>
                <a:gd name="T4" fmla="*/ 12 w 17"/>
                <a:gd name="T5" fmla="*/ 0 h 15"/>
                <a:gd name="T6" fmla="*/ 17 w 17"/>
                <a:gd name="T7" fmla="*/ 5 h 15"/>
                <a:gd name="T8" fmla="*/ 3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3" y="15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4" y="8"/>
                    <a:pt x="8" y="4"/>
                    <a:pt x="12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2" y="9"/>
                    <a:pt x="8" y="13"/>
                    <a:pt x="3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537B58D9-DC0C-4A97-ACA1-2D1C9D343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357188"/>
              <a:ext cx="112713" cy="157163"/>
            </a:xfrm>
            <a:custGeom>
              <a:avLst/>
              <a:gdLst>
                <a:gd name="T0" fmla="*/ 9 w 13"/>
                <a:gd name="T1" fmla="*/ 18 h 18"/>
                <a:gd name="T2" fmla="*/ 0 w 13"/>
                <a:gd name="T3" fmla="*/ 3 h 18"/>
                <a:gd name="T4" fmla="*/ 5 w 13"/>
                <a:gd name="T5" fmla="*/ 0 h 18"/>
                <a:gd name="T6" fmla="*/ 13 w 13"/>
                <a:gd name="T7" fmla="*/ 14 h 18"/>
                <a:gd name="T8" fmla="*/ 9 w 1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9" y="18"/>
                  </a:moveTo>
                  <a:cubicBezTo>
                    <a:pt x="5" y="14"/>
                    <a:pt x="2" y="9"/>
                    <a:pt x="0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6"/>
                    <a:pt x="10" y="11"/>
                    <a:pt x="13" y="14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24">
              <a:extLst>
                <a:ext uri="{FF2B5EF4-FFF2-40B4-BE49-F238E27FC236}">
                  <a16:creationId xmlns:a16="http://schemas.microsoft.com/office/drawing/2014/main" id="{FF0169CF-08E1-4CDE-B74D-D00C0C65C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750" y="322263"/>
              <a:ext cx="122238" cy="149225"/>
            </a:xfrm>
            <a:custGeom>
              <a:avLst/>
              <a:gdLst>
                <a:gd name="T0" fmla="*/ 5 w 14"/>
                <a:gd name="T1" fmla="*/ 17 h 17"/>
                <a:gd name="T2" fmla="*/ 0 w 14"/>
                <a:gd name="T3" fmla="*/ 13 h 17"/>
                <a:gd name="T4" fmla="*/ 9 w 14"/>
                <a:gd name="T5" fmla="*/ 0 h 17"/>
                <a:gd name="T6" fmla="*/ 14 w 14"/>
                <a:gd name="T7" fmla="*/ 3 h 17"/>
                <a:gd name="T8" fmla="*/ 5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5" y="17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9"/>
                    <a:pt x="6" y="5"/>
                    <a:pt x="9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8"/>
                    <a:pt x="8" y="13"/>
                    <a:pt x="5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25">
              <a:extLst>
                <a:ext uri="{FF2B5EF4-FFF2-40B4-BE49-F238E27FC236}">
                  <a16:creationId xmlns:a16="http://schemas.microsoft.com/office/drawing/2014/main" id="{9848118F-CFF5-4082-B968-72CF64902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525" y="139700"/>
              <a:ext cx="157163" cy="182563"/>
            </a:xfrm>
            <a:custGeom>
              <a:avLst/>
              <a:gdLst>
                <a:gd name="T0" fmla="*/ 12 w 18"/>
                <a:gd name="T1" fmla="*/ 21 h 21"/>
                <a:gd name="T2" fmla="*/ 9 w 18"/>
                <a:gd name="T3" fmla="*/ 10 h 21"/>
                <a:gd name="T4" fmla="*/ 6 w 18"/>
                <a:gd name="T5" fmla="*/ 18 h 21"/>
                <a:gd name="T6" fmla="*/ 0 w 18"/>
                <a:gd name="T7" fmla="*/ 15 h 21"/>
                <a:gd name="T8" fmla="*/ 7 w 18"/>
                <a:gd name="T9" fmla="*/ 0 h 21"/>
                <a:gd name="T10" fmla="*/ 14 w 18"/>
                <a:gd name="T11" fmla="*/ 0 h 21"/>
                <a:gd name="T12" fmla="*/ 18 w 18"/>
                <a:gd name="T13" fmla="*/ 19 h 21"/>
                <a:gd name="T14" fmla="*/ 12 w 1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1">
                  <a:moveTo>
                    <a:pt x="12" y="21"/>
                  </a:moveTo>
                  <a:cubicBezTo>
                    <a:pt x="11" y="17"/>
                    <a:pt x="10" y="13"/>
                    <a:pt x="9" y="10"/>
                  </a:cubicBezTo>
                  <a:cubicBezTo>
                    <a:pt x="8" y="12"/>
                    <a:pt x="7" y="15"/>
                    <a:pt x="6" y="1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8"/>
                    <a:pt x="6" y="2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6" y="13"/>
                    <a:pt x="18" y="19"/>
                  </a:cubicBezTo>
                  <a:lnTo>
                    <a:pt x="1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26">
              <a:extLst>
                <a:ext uri="{FF2B5EF4-FFF2-40B4-BE49-F238E27FC236}">
                  <a16:creationId xmlns:a16="http://schemas.microsoft.com/office/drawing/2014/main" id="{AC9D3295-2836-4413-84E9-E343BA81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873125"/>
              <a:ext cx="1073150" cy="347663"/>
            </a:xfrm>
            <a:custGeom>
              <a:avLst/>
              <a:gdLst>
                <a:gd name="T0" fmla="*/ 11 w 123"/>
                <a:gd name="T1" fmla="*/ 1 h 40"/>
                <a:gd name="T2" fmla="*/ 0 w 123"/>
                <a:gd name="T3" fmla="*/ 12 h 40"/>
                <a:gd name="T4" fmla="*/ 0 w 123"/>
                <a:gd name="T5" fmla="*/ 40 h 40"/>
                <a:gd name="T6" fmla="*/ 123 w 123"/>
                <a:gd name="T7" fmla="*/ 40 h 40"/>
                <a:gd name="T8" fmla="*/ 123 w 123"/>
                <a:gd name="T9" fmla="*/ 0 h 40"/>
                <a:gd name="T10" fmla="*/ 11 w 123"/>
                <a:gd name="T1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">
                  <a:moveTo>
                    <a:pt x="11" y="1"/>
                  </a:moveTo>
                  <a:cubicBezTo>
                    <a:pt x="5" y="1"/>
                    <a:pt x="0" y="6"/>
                    <a:pt x="0" y="1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3" y="40"/>
                    <a:pt x="123" y="40"/>
                    <a:pt x="123" y="40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1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932F9DC-261A-4941-ADB2-884EE2D96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850" y="1081088"/>
              <a:ext cx="52388" cy="139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10FB615-D5A9-48E2-A1D4-76918F77C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150" y="1081088"/>
              <a:ext cx="52388" cy="139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F0B0195-9BE5-4058-A4A2-94B273C34B84}"/>
              </a:ext>
            </a:extLst>
          </p:cNvPr>
          <p:cNvGrpSpPr/>
          <p:nvPr/>
        </p:nvGrpSpPr>
        <p:grpSpPr>
          <a:xfrm>
            <a:off x="4136911" y="4020173"/>
            <a:ext cx="535169" cy="524760"/>
            <a:chOff x="5441950" y="0"/>
            <a:chExt cx="1387475" cy="1360488"/>
          </a:xfrm>
          <a:solidFill>
            <a:srgbClr val="5492AB"/>
          </a:solidFill>
        </p:grpSpPr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C97969E8-2559-4DD5-9C75-68B050888B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1950" y="0"/>
              <a:ext cx="1387475" cy="1360488"/>
            </a:xfrm>
            <a:custGeom>
              <a:avLst/>
              <a:gdLst>
                <a:gd name="T0" fmla="*/ 94 w 159"/>
                <a:gd name="T1" fmla="*/ 62 h 156"/>
                <a:gd name="T2" fmla="*/ 88 w 159"/>
                <a:gd name="T3" fmla="*/ 60 h 156"/>
                <a:gd name="T4" fmla="*/ 108 w 159"/>
                <a:gd name="T5" fmla="*/ 57 h 156"/>
                <a:gd name="T6" fmla="*/ 110 w 159"/>
                <a:gd name="T7" fmla="*/ 63 h 156"/>
                <a:gd name="T8" fmla="*/ 129 w 159"/>
                <a:gd name="T9" fmla="*/ 91 h 156"/>
                <a:gd name="T10" fmla="*/ 127 w 159"/>
                <a:gd name="T11" fmla="*/ 146 h 156"/>
                <a:gd name="T12" fmla="*/ 108 w 159"/>
                <a:gd name="T13" fmla="*/ 149 h 156"/>
                <a:gd name="T14" fmla="*/ 80 w 159"/>
                <a:gd name="T15" fmla="*/ 151 h 156"/>
                <a:gd name="T16" fmla="*/ 70 w 159"/>
                <a:gd name="T17" fmla="*/ 140 h 156"/>
                <a:gd name="T18" fmla="*/ 94 w 159"/>
                <a:gd name="T19" fmla="*/ 67 h 156"/>
                <a:gd name="T20" fmla="*/ 129 w 159"/>
                <a:gd name="T21" fmla="*/ 91 h 156"/>
                <a:gd name="T22" fmla="*/ 106 w 159"/>
                <a:gd name="T23" fmla="*/ 38 h 156"/>
                <a:gd name="T24" fmla="*/ 91 w 159"/>
                <a:gd name="T25" fmla="*/ 52 h 156"/>
                <a:gd name="T26" fmla="*/ 42 w 159"/>
                <a:gd name="T27" fmla="*/ 53 h 156"/>
                <a:gd name="T28" fmla="*/ 36 w 159"/>
                <a:gd name="T29" fmla="*/ 55 h 156"/>
                <a:gd name="T30" fmla="*/ 31 w 159"/>
                <a:gd name="T31" fmla="*/ 57 h 156"/>
                <a:gd name="T32" fmla="*/ 14 w 159"/>
                <a:gd name="T33" fmla="*/ 69 h 156"/>
                <a:gd name="T34" fmla="*/ 19 w 159"/>
                <a:gd name="T35" fmla="*/ 53 h 156"/>
                <a:gd name="T36" fmla="*/ 17 w 159"/>
                <a:gd name="T37" fmla="*/ 49 h 156"/>
                <a:gd name="T38" fmla="*/ 12 w 159"/>
                <a:gd name="T39" fmla="*/ 44 h 156"/>
                <a:gd name="T40" fmla="*/ 21 w 159"/>
                <a:gd name="T41" fmla="*/ 43 h 156"/>
                <a:gd name="T42" fmla="*/ 6 w 159"/>
                <a:gd name="T43" fmla="*/ 29 h 156"/>
                <a:gd name="T44" fmla="*/ 31 w 159"/>
                <a:gd name="T45" fmla="*/ 29 h 156"/>
                <a:gd name="T46" fmla="*/ 33 w 159"/>
                <a:gd name="T47" fmla="*/ 32 h 156"/>
                <a:gd name="T48" fmla="*/ 35 w 159"/>
                <a:gd name="T49" fmla="*/ 24 h 156"/>
                <a:gd name="T50" fmla="*/ 42 w 159"/>
                <a:gd name="T51" fmla="*/ 53 h 156"/>
                <a:gd name="T52" fmla="*/ 47 w 159"/>
                <a:gd name="T53" fmla="*/ 11 h 156"/>
                <a:gd name="T54" fmla="*/ 32 w 159"/>
                <a:gd name="T55" fmla="*/ 18 h 156"/>
                <a:gd name="T56" fmla="*/ 29 w 159"/>
                <a:gd name="T57" fmla="*/ 11 h 156"/>
                <a:gd name="T58" fmla="*/ 127 w 159"/>
                <a:gd name="T59" fmla="*/ 37 h 156"/>
                <a:gd name="T60" fmla="*/ 107 w 159"/>
                <a:gd name="T61" fmla="*/ 33 h 156"/>
                <a:gd name="T62" fmla="*/ 103 w 159"/>
                <a:gd name="T63" fmla="*/ 27 h 156"/>
                <a:gd name="T64" fmla="*/ 105 w 159"/>
                <a:gd name="T65" fmla="*/ 19 h 156"/>
                <a:gd name="T66" fmla="*/ 106 w 159"/>
                <a:gd name="T67" fmla="*/ 3 h 156"/>
                <a:gd name="T68" fmla="*/ 89 w 159"/>
                <a:gd name="T69" fmla="*/ 11 h 156"/>
                <a:gd name="T70" fmla="*/ 93 w 159"/>
                <a:gd name="T71" fmla="*/ 19 h 156"/>
                <a:gd name="T72" fmla="*/ 95 w 159"/>
                <a:gd name="T73" fmla="*/ 27 h 156"/>
                <a:gd name="T74" fmla="*/ 92 w 159"/>
                <a:gd name="T75" fmla="*/ 33 h 156"/>
                <a:gd name="T76" fmla="*/ 55 w 159"/>
                <a:gd name="T77" fmla="*/ 38 h 156"/>
                <a:gd name="T78" fmla="*/ 51 w 159"/>
                <a:gd name="T79" fmla="*/ 33 h 156"/>
                <a:gd name="T80" fmla="*/ 51 w 159"/>
                <a:gd name="T81" fmla="*/ 7 h 156"/>
                <a:gd name="T82" fmla="*/ 22 w 159"/>
                <a:gd name="T83" fmla="*/ 12 h 156"/>
                <a:gd name="T84" fmla="*/ 6 w 159"/>
                <a:gd name="T85" fmla="*/ 41 h 156"/>
                <a:gd name="T86" fmla="*/ 11 w 159"/>
                <a:gd name="T87" fmla="*/ 53 h 156"/>
                <a:gd name="T88" fmla="*/ 35 w 159"/>
                <a:gd name="T89" fmla="*/ 73 h 156"/>
                <a:gd name="T90" fmla="*/ 50 w 159"/>
                <a:gd name="T91" fmla="*/ 51 h 156"/>
                <a:gd name="T92" fmla="*/ 56 w 159"/>
                <a:gd name="T93" fmla="*/ 48 h 156"/>
                <a:gd name="T94" fmla="*/ 86 w 159"/>
                <a:gd name="T95" fmla="*/ 54 h 156"/>
                <a:gd name="T96" fmla="*/ 83 w 159"/>
                <a:gd name="T97" fmla="*/ 64 h 156"/>
                <a:gd name="T98" fmla="*/ 65 w 159"/>
                <a:gd name="T99" fmla="*/ 140 h 156"/>
                <a:gd name="T100" fmla="*/ 80 w 159"/>
                <a:gd name="T101" fmla="*/ 156 h 156"/>
                <a:gd name="T102" fmla="*/ 106 w 159"/>
                <a:gd name="T103" fmla="*/ 154 h 156"/>
                <a:gd name="T104" fmla="*/ 132 w 159"/>
                <a:gd name="T105" fmla="*/ 148 h 156"/>
                <a:gd name="T106" fmla="*/ 134 w 159"/>
                <a:gd name="T107" fmla="*/ 91 h 156"/>
                <a:gd name="T108" fmla="*/ 115 w 159"/>
                <a:gd name="T109" fmla="*/ 60 h 156"/>
                <a:gd name="T110" fmla="*/ 113 w 159"/>
                <a:gd name="T111" fmla="*/ 52 h 156"/>
                <a:gd name="T112" fmla="*/ 127 w 159"/>
                <a:gd name="T113" fmla="*/ 46 h 156"/>
                <a:gd name="T114" fmla="*/ 155 w 159"/>
                <a:gd name="T115" fmla="*/ 92 h 156"/>
                <a:gd name="T116" fmla="*/ 148 w 159"/>
                <a:gd name="T117" fmla="*/ 6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9" h="156">
                  <a:moveTo>
                    <a:pt x="104" y="62"/>
                  </a:moveTo>
                  <a:cubicBezTo>
                    <a:pt x="94" y="62"/>
                    <a:pt x="94" y="62"/>
                    <a:pt x="94" y="62"/>
                  </a:cubicBezTo>
                  <a:cubicBezTo>
                    <a:pt x="92" y="62"/>
                    <a:pt x="90" y="62"/>
                    <a:pt x="88" y="63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58"/>
                    <a:pt x="89" y="57"/>
                    <a:pt x="91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9" y="57"/>
                    <a:pt x="110" y="58"/>
                    <a:pt x="110" y="60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08" y="62"/>
                    <a:pt x="106" y="62"/>
                    <a:pt x="104" y="62"/>
                  </a:cubicBezTo>
                  <a:moveTo>
                    <a:pt x="129" y="91"/>
                  </a:moveTo>
                  <a:cubicBezTo>
                    <a:pt x="129" y="140"/>
                    <a:pt x="129" y="140"/>
                    <a:pt x="129" y="140"/>
                  </a:cubicBezTo>
                  <a:cubicBezTo>
                    <a:pt x="129" y="142"/>
                    <a:pt x="128" y="144"/>
                    <a:pt x="127" y="146"/>
                  </a:cubicBezTo>
                  <a:cubicBezTo>
                    <a:pt x="126" y="149"/>
                    <a:pt x="122" y="151"/>
                    <a:pt x="119" y="151"/>
                  </a:cubicBezTo>
                  <a:cubicBezTo>
                    <a:pt x="115" y="151"/>
                    <a:pt x="111" y="150"/>
                    <a:pt x="108" y="149"/>
                  </a:cubicBezTo>
                  <a:cubicBezTo>
                    <a:pt x="102" y="147"/>
                    <a:pt x="96" y="147"/>
                    <a:pt x="91" y="149"/>
                  </a:cubicBezTo>
                  <a:cubicBezTo>
                    <a:pt x="87" y="150"/>
                    <a:pt x="83" y="151"/>
                    <a:pt x="80" y="151"/>
                  </a:cubicBezTo>
                  <a:cubicBezTo>
                    <a:pt x="76" y="151"/>
                    <a:pt x="73" y="149"/>
                    <a:pt x="71" y="146"/>
                  </a:cubicBezTo>
                  <a:cubicBezTo>
                    <a:pt x="70" y="144"/>
                    <a:pt x="70" y="142"/>
                    <a:pt x="70" y="14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78"/>
                    <a:pt x="81" y="67"/>
                    <a:pt x="94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18" y="67"/>
                    <a:pt x="129" y="78"/>
                    <a:pt x="129" y="91"/>
                  </a:cubicBezTo>
                  <a:moveTo>
                    <a:pt x="93" y="38"/>
                  </a:moveTo>
                  <a:cubicBezTo>
                    <a:pt x="106" y="38"/>
                    <a:pt x="106" y="38"/>
                    <a:pt x="106" y="38"/>
                  </a:cubicBezTo>
                  <a:cubicBezTo>
                    <a:pt x="106" y="39"/>
                    <a:pt x="107" y="42"/>
                    <a:pt x="108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42"/>
                    <a:pt x="92" y="39"/>
                    <a:pt x="93" y="38"/>
                  </a:cubicBezTo>
                  <a:moveTo>
                    <a:pt x="42" y="53"/>
                  </a:moveTo>
                  <a:cubicBezTo>
                    <a:pt x="41" y="55"/>
                    <a:pt x="39" y="56"/>
                    <a:pt x="37" y="57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5" y="53"/>
                    <a:pt x="33" y="53"/>
                    <a:pt x="32" y="54"/>
                  </a:cubicBezTo>
                  <a:cubicBezTo>
                    <a:pt x="31" y="55"/>
                    <a:pt x="31" y="56"/>
                    <a:pt x="31" y="57"/>
                  </a:cubicBezTo>
                  <a:cubicBezTo>
                    <a:pt x="35" y="62"/>
                    <a:pt x="33" y="68"/>
                    <a:pt x="28" y="72"/>
                  </a:cubicBezTo>
                  <a:cubicBezTo>
                    <a:pt x="24" y="75"/>
                    <a:pt x="17" y="73"/>
                    <a:pt x="14" y="69"/>
                  </a:cubicBezTo>
                  <a:cubicBezTo>
                    <a:pt x="11" y="65"/>
                    <a:pt x="12" y="59"/>
                    <a:pt x="15" y="56"/>
                  </a:cubicBezTo>
                  <a:cubicBezTo>
                    <a:pt x="16" y="55"/>
                    <a:pt x="18" y="54"/>
                    <a:pt x="19" y="53"/>
                  </a:cubicBezTo>
                  <a:cubicBezTo>
                    <a:pt x="20" y="53"/>
                    <a:pt x="21" y="51"/>
                    <a:pt x="20" y="50"/>
                  </a:cubicBezTo>
                  <a:cubicBezTo>
                    <a:pt x="20" y="49"/>
                    <a:pt x="19" y="48"/>
                    <a:pt x="17" y="49"/>
                  </a:cubicBezTo>
                  <a:cubicBezTo>
                    <a:pt x="16" y="49"/>
                    <a:pt x="15" y="50"/>
                    <a:pt x="15" y="50"/>
                  </a:cubicBezTo>
                  <a:cubicBezTo>
                    <a:pt x="13" y="48"/>
                    <a:pt x="13" y="46"/>
                    <a:pt x="12" y="44"/>
                  </a:cubicBezTo>
                  <a:cubicBezTo>
                    <a:pt x="14" y="45"/>
                    <a:pt x="16" y="46"/>
                    <a:pt x="18" y="46"/>
                  </a:cubicBezTo>
                  <a:cubicBezTo>
                    <a:pt x="20" y="46"/>
                    <a:pt x="21" y="44"/>
                    <a:pt x="21" y="43"/>
                  </a:cubicBezTo>
                  <a:cubicBezTo>
                    <a:pt x="21" y="42"/>
                    <a:pt x="20" y="41"/>
                    <a:pt x="18" y="41"/>
                  </a:cubicBezTo>
                  <a:cubicBezTo>
                    <a:pt x="12" y="41"/>
                    <a:pt x="6" y="35"/>
                    <a:pt x="6" y="29"/>
                  </a:cubicBezTo>
                  <a:cubicBezTo>
                    <a:pt x="6" y="22"/>
                    <a:pt x="12" y="16"/>
                    <a:pt x="18" y="16"/>
                  </a:cubicBezTo>
                  <a:cubicBezTo>
                    <a:pt x="25" y="16"/>
                    <a:pt x="31" y="22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1"/>
                    <a:pt x="32" y="32"/>
                    <a:pt x="33" y="32"/>
                  </a:cubicBezTo>
                  <a:cubicBezTo>
                    <a:pt x="34" y="32"/>
                    <a:pt x="35" y="31"/>
                    <a:pt x="36" y="30"/>
                  </a:cubicBezTo>
                  <a:cubicBezTo>
                    <a:pt x="36" y="28"/>
                    <a:pt x="35" y="26"/>
                    <a:pt x="35" y="24"/>
                  </a:cubicBezTo>
                  <a:cubicBezTo>
                    <a:pt x="44" y="27"/>
                    <a:pt x="50" y="36"/>
                    <a:pt x="47" y="46"/>
                  </a:cubicBezTo>
                  <a:cubicBezTo>
                    <a:pt x="46" y="48"/>
                    <a:pt x="44" y="51"/>
                    <a:pt x="42" y="53"/>
                  </a:cubicBezTo>
                  <a:close/>
                  <a:moveTo>
                    <a:pt x="29" y="11"/>
                  </a:moveTo>
                  <a:cubicBezTo>
                    <a:pt x="34" y="6"/>
                    <a:pt x="42" y="6"/>
                    <a:pt x="47" y="11"/>
                  </a:cubicBezTo>
                  <a:cubicBezTo>
                    <a:pt x="52" y="15"/>
                    <a:pt x="53" y="23"/>
                    <a:pt x="48" y="28"/>
                  </a:cubicBezTo>
                  <a:cubicBezTo>
                    <a:pt x="45" y="22"/>
                    <a:pt x="39" y="19"/>
                    <a:pt x="32" y="18"/>
                  </a:cubicBezTo>
                  <a:cubicBezTo>
                    <a:pt x="31" y="16"/>
                    <a:pt x="29" y="15"/>
                    <a:pt x="27" y="14"/>
                  </a:cubicBezTo>
                  <a:cubicBezTo>
                    <a:pt x="28" y="13"/>
                    <a:pt x="28" y="12"/>
                    <a:pt x="29" y="11"/>
                  </a:cubicBezTo>
                  <a:moveTo>
                    <a:pt x="148" y="63"/>
                  </a:moveTo>
                  <a:cubicBezTo>
                    <a:pt x="138" y="40"/>
                    <a:pt x="132" y="37"/>
                    <a:pt x="127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09" y="34"/>
                    <a:pt x="108" y="33"/>
                    <a:pt x="107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4" y="26"/>
                    <a:pt x="105" y="24"/>
                    <a:pt x="105" y="22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8"/>
                    <a:pt x="106" y="17"/>
                    <a:pt x="107" y="16"/>
                  </a:cubicBezTo>
                  <a:cubicBezTo>
                    <a:pt x="110" y="12"/>
                    <a:pt x="110" y="6"/>
                    <a:pt x="106" y="3"/>
                  </a:cubicBezTo>
                  <a:cubicBezTo>
                    <a:pt x="104" y="1"/>
                    <a:pt x="101" y="0"/>
                    <a:pt x="98" y="0"/>
                  </a:cubicBezTo>
                  <a:cubicBezTo>
                    <a:pt x="93" y="1"/>
                    <a:pt x="89" y="6"/>
                    <a:pt x="89" y="11"/>
                  </a:cubicBezTo>
                  <a:cubicBezTo>
                    <a:pt x="90" y="13"/>
                    <a:pt x="90" y="15"/>
                    <a:pt x="92" y="16"/>
                  </a:cubicBezTo>
                  <a:cubicBezTo>
                    <a:pt x="93" y="17"/>
                    <a:pt x="93" y="18"/>
                    <a:pt x="93" y="1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4"/>
                    <a:pt x="94" y="26"/>
                    <a:pt x="95" y="27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0" y="33"/>
                    <a:pt x="88" y="35"/>
                    <a:pt x="8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1" y="34"/>
                    <a:pt x="51" y="3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8" y="26"/>
                    <a:pt x="58" y="14"/>
                    <a:pt x="51" y="7"/>
                  </a:cubicBezTo>
                  <a:cubicBezTo>
                    <a:pt x="44" y="1"/>
                    <a:pt x="33" y="1"/>
                    <a:pt x="26" y="7"/>
                  </a:cubicBezTo>
                  <a:cubicBezTo>
                    <a:pt x="24" y="9"/>
                    <a:pt x="23" y="10"/>
                    <a:pt x="22" y="12"/>
                  </a:cubicBezTo>
                  <a:cubicBezTo>
                    <a:pt x="13" y="10"/>
                    <a:pt x="4" y="15"/>
                    <a:pt x="2" y="25"/>
                  </a:cubicBezTo>
                  <a:cubicBezTo>
                    <a:pt x="0" y="30"/>
                    <a:pt x="2" y="36"/>
                    <a:pt x="6" y="41"/>
                  </a:cubicBezTo>
                  <a:cubicBezTo>
                    <a:pt x="6" y="41"/>
                    <a:pt x="7" y="41"/>
                    <a:pt x="7" y="41"/>
                  </a:cubicBezTo>
                  <a:cubicBezTo>
                    <a:pt x="7" y="46"/>
                    <a:pt x="8" y="50"/>
                    <a:pt x="11" y="53"/>
                  </a:cubicBezTo>
                  <a:cubicBezTo>
                    <a:pt x="5" y="60"/>
                    <a:pt x="6" y="69"/>
                    <a:pt x="13" y="75"/>
                  </a:cubicBezTo>
                  <a:cubicBezTo>
                    <a:pt x="20" y="80"/>
                    <a:pt x="29" y="79"/>
                    <a:pt x="35" y="73"/>
                  </a:cubicBezTo>
                  <a:cubicBezTo>
                    <a:pt x="37" y="69"/>
                    <a:pt x="38" y="66"/>
                    <a:pt x="38" y="62"/>
                  </a:cubicBezTo>
                  <a:cubicBezTo>
                    <a:pt x="43" y="60"/>
                    <a:pt x="48" y="56"/>
                    <a:pt x="50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50"/>
                    <a:pt x="86" y="52"/>
                    <a:pt x="86" y="54"/>
                  </a:cubicBezTo>
                  <a:cubicBezTo>
                    <a:pt x="84" y="56"/>
                    <a:pt x="83" y="58"/>
                    <a:pt x="83" y="60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72" y="69"/>
                    <a:pt x="65" y="79"/>
                    <a:pt x="65" y="91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65" y="143"/>
                    <a:pt x="66" y="145"/>
                    <a:pt x="67" y="148"/>
                  </a:cubicBezTo>
                  <a:cubicBezTo>
                    <a:pt x="69" y="153"/>
                    <a:pt x="74" y="156"/>
                    <a:pt x="80" y="156"/>
                  </a:cubicBezTo>
                  <a:cubicBezTo>
                    <a:pt x="84" y="156"/>
                    <a:pt x="88" y="155"/>
                    <a:pt x="93" y="154"/>
                  </a:cubicBezTo>
                  <a:cubicBezTo>
                    <a:pt x="97" y="152"/>
                    <a:pt x="102" y="152"/>
                    <a:pt x="106" y="154"/>
                  </a:cubicBezTo>
                  <a:cubicBezTo>
                    <a:pt x="110" y="155"/>
                    <a:pt x="114" y="156"/>
                    <a:pt x="119" y="156"/>
                  </a:cubicBezTo>
                  <a:cubicBezTo>
                    <a:pt x="124" y="156"/>
                    <a:pt x="130" y="153"/>
                    <a:pt x="132" y="148"/>
                  </a:cubicBezTo>
                  <a:cubicBezTo>
                    <a:pt x="133" y="145"/>
                    <a:pt x="133" y="143"/>
                    <a:pt x="134" y="140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79"/>
                    <a:pt x="126" y="69"/>
                    <a:pt x="115" y="64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58"/>
                    <a:pt x="114" y="56"/>
                    <a:pt x="113" y="54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31" y="48"/>
                    <a:pt x="141" y="68"/>
                    <a:pt x="149" y="89"/>
                  </a:cubicBezTo>
                  <a:cubicBezTo>
                    <a:pt x="149" y="92"/>
                    <a:pt x="152" y="93"/>
                    <a:pt x="155" y="92"/>
                  </a:cubicBezTo>
                  <a:cubicBezTo>
                    <a:pt x="157" y="91"/>
                    <a:pt x="159" y="89"/>
                    <a:pt x="158" y="86"/>
                  </a:cubicBezTo>
                  <a:cubicBezTo>
                    <a:pt x="158" y="86"/>
                    <a:pt x="154" y="74"/>
                    <a:pt x="148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F9C2B6B-E645-4116-A1A2-545D93761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713" y="1073150"/>
              <a:ext cx="192088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A01A77D-CDA2-48C6-AE7A-229DE47DF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1125538"/>
              <a:ext cx="87313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780686-C661-4EA2-9A44-CDBFB504B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1177925"/>
              <a:ext cx="87313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4F079F7-E27F-41FC-AA96-CE714A6D2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968375"/>
              <a:ext cx="8731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6106DB-E1FE-4B13-9316-894F598F4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1020763"/>
              <a:ext cx="87313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1350E18F-FA8D-48AB-840B-D804170AB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0775" y="671513"/>
              <a:ext cx="200025" cy="201613"/>
            </a:xfrm>
            <a:custGeom>
              <a:avLst/>
              <a:gdLst>
                <a:gd name="T0" fmla="*/ 21 w 23"/>
                <a:gd name="T1" fmla="*/ 20 h 23"/>
                <a:gd name="T2" fmla="*/ 20 w 23"/>
                <a:gd name="T3" fmla="*/ 20 h 23"/>
                <a:gd name="T4" fmla="*/ 4 w 23"/>
                <a:gd name="T5" fmla="*/ 20 h 23"/>
                <a:gd name="T6" fmla="*/ 3 w 23"/>
                <a:gd name="T7" fmla="*/ 19 h 23"/>
                <a:gd name="T8" fmla="*/ 3 w 23"/>
                <a:gd name="T9" fmla="*/ 19 h 23"/>
                <a:gd name="T10" fmla="*/ 11 w 23"/>
                <a:gd name="T11" fmla="*/ 3 h 23"/>
                <a:gd name="T12" fmla="*/ 12 w 23"/>
                <a:gd name="T13" fmla="*/ 3 h 23"/>
                <a:gd name="T14" fmla="*/ 13 w 23"/>
                <a:gd name="T15" fmla="*/ 3 h 23"/>
                <a:gd name="T16" fmla="*/ 21 w 23"/>
                <a:gd name="T17" fmla="*/ 19 h 23"/>
                <a:gd name="T18" fmla="*/ 21 w 23"/>
                <a:gd name="T19" fmla="*/ 20 h 23"/>
                <a:gd name="T20" fmla="*/ 12 w 23"/>
                <a:gd name="T21" fmla="*/ 0 h 23"/>
                <a:gd name="T22" fmla="*/ 12 w 23"/>
                <a:gd name="T23" fmla="*/ 0 h 23"/>
                <a:gd name="T24" fmla="*/ 8 w 23"/>
                <a:gd name="T25" fmla="*/ 2 h 23"/>
                <a:gd name="T26" fmla="*/ 1 w 23"/>
                <a:gd name="T27" fmla="*/ 18 h 23"/>
                <a:gd name="T28" fmla="*/ 2 w 23"/>
                <a:gd name="T29" fmla="*/ 22 h 23"/>
                <a:gd name="T30" fmla="*/ 4 w 23"/>
                <a:gd name="T31" fmla="*/ 23 h 23"/>
                <a:gd name="T32" fmla="*/ 20 w 23"/>
                <a:gd name="T33" fmla="*/ 23 h 23"/>
                <a:gd name="T34" fmla="*/ 23 w 23"/>
                <a:gd name="T35" fmla="*/ 19 h 23"/>
                <a:gd name="T36" fmla="*/ 23 w 23"/>
                <a:gd name="T37" fmla="*/ 18 h 23"/>
                <a:gd name="T38" fmla="*/ 15 w 23"/>
                <a:gd name="T39" fmla="*/ 2 h 23"/>
                <a:gd name="T40" fmla="*/ 12 w 23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3">
                  <a:moveTo>
                    <a:pt x="21" y="20"/>
                  </a:moveTo>
                  <a:cubicBezTo>
                    <a:pt x="21" y="20"/>
                    <a:pt x="20" y="20"/>
                    <a:pt x="20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2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20"/>
                    <a:pt x="21" y="2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2"/>
                    <a:pt x="2" y="22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3"/>
                    <a:pt x="23" y="21"/>
                    <a:pt x="23" y="19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3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51EFAE4-C708-4B06-B380-9BACD847D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6025" y="758825"/>
              <a:ext cx="1746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9" name="Freeform 37">
            <a:extLst>
              <a:ext uri="{FF2B5EF4-FFF2-40B4-BE49-F238E27FC236}">
                <a16:creationId xmlns:a16="http://schemas.microsoft.com/office/drawing/2014/main" id="{F32DF7B5-832A-46BB-A4A6-173C46B88375}"/>
              </a:ext>
            </a:extLst>
          </p:cNvPr>
          <p:cNvSpPr>
            <a:spLocks noEditPoints="1"/>
          </p:cNvSpPr>
          <p:nvPr/>
        </p:nvSpPr>
        <p:spPr bwMode="auto">
          <a:xfrm>
            <a:off x="681834" y="4729049"/>
            <a:ext cx="447607" cy="464752"/>
          </a:xfrm>
          <a:custGeom>
            <a:avLst/>
            <a:gdLst>
              <a:gd name="T0" fmla="*/ 118 w 133"/>
              <a:gd name="T1" fmla="*/ 81 h 138"/>
              <a:gd name="T2" fmla="*/ 104 w 133"/>
              <a:gd name="T3" fmla="*/ 94 h 138"/>
              <a:gd name="T4" fmla="*/ 98 w 133"/>
              <a:gd name="T5" fmla="*/ 69 h 138"/>
              <a:gd name="T6" fmla="*/ 79 w 133"/>
              <a:gd name="T7" fmla="*/ 61 h 138"/>
              <a:gd name="T8" fmla="*/ 74 w 133"/>
              <a:gd name="T9" fmla="*/ 61 h 138"/>
              <a:gd name="T10" fmla="*/ 88 w 133"/>
              <a:gd name="T11" fmla="*/ 48 h 138"/>
              <a:gd name="T12" fmla="*/ 104 w 133"/>
              <a:gd name="T13" fmla="*/ 43 h 138"/>
              <a:gd name="T14" fmla="*/ 120 w 133"/>
              <a:gd name="T15" fmla="*/ 50 h 138"/>
              <a:gd name="T16" fmla="*/ 118 w 133"/>
              <a:gd name="T17" fmla="*/ 81 h 138"/>
              <a:gd name="T18" fmla="*/ 69 w 133"/>
              <a:gd name="T19" fmla="*/ 73 h 138"/>
              <a:gd name="T20" fmla="*/ 41 w 133"/>
              <a:gd name="T21" fmla="*/ 98 h 138"/>
              <a:gd name="T22" fmla="*/ 40 w 133"/>
              <a:gd name="T23" fmla="*/ 121 h 138"/>
              <a:gd name="T24" fmla="*/ 40 w 133"/>
              <a:gd name="T25" fmla="*/ 125 h 138"/>
              <a:gd name="T26" fmla="*/ 38 w 133"/>
              <a:gd name="T27" fmla="*/ 125 h 138"/>
              <a:gd name="T28" fmla="*/ 37 w 133"/>
              <a:gd name="T29" fmla="*/ 125 h 138"/>
              <a:gd name="T30" fmla="*/ 38 w 133"/>
              <a:gd name="T31" fmla="*/ 94 h 138"/>
              <a:gd name="T32" fmla="*/ 66 w 133"/>
              <a:gd name="T33" fmla="*/ 69 h 138"/>
              <a:gd name="T34" fmla="*/ 69 w 133"/>
              <a:gd name="T35" fmla="*/ 69 h 138"/>
              <a:gd name="T36" fmla="*/ 69 w 133"/>
              <a:gd name="T37" fmla="*/ 73 h 138"/>
              <a:gd name="T38" fmla="*/ 63 w 133"/>
              <a:gd name="T39" fmla="*/ 17 h 138"/>
              <a:gd name="T40" fmla="*/ 27 w 133"/>
              <a:gd name="T41" fmla="*/ 24 h 138"/>
              <a:gd name="T42" fmla="*/ 13 w 133"/>
              <a:gd name="T43" fmla="*/ 43 h 138"/>
              <a:gd name="T44" fmla="*/ 11 w 133"/>
              <a:gd name="T45" fmla="*/ 46 h 138"/>
              <a:gd name="T46" fmla="*/ 9 w 133"/>
              <a:gd name="T47" fmla="*/ 46 h 138"/>
              <a:gd name="T48" fmla="*/ 8 w 133"/>
              <a:gd name="T49" fmla="*/ 44 h 138"/>
              <a:gd name="T50" fmla="*/ 26 w 133"/>
              <a:gd name="T51" fmla="*/ 19 h 138"/>
              <a:gd name="T52" fmla="*/ 62 w 133"/>
              <a:gd name="T53" fmla="*/ 12 h 138"/>
              <a:gd name="T54" fmla="*/ 65 w 133"/>
              <a:gd name="T55" fmla="*/ 14 h 138"/>
              <a:gd name="T56" fmla="*/ 63 w 133"/>
              <a:gd name="T57" fmla="*/ 17 h 138"/>
              <a:gd name="T58" fmla="*/ 92 w 133"/>
              <a:gd name="T59" fmla="*/ 6 h 138"/>
              <a:gd name="T60" fmla="*/ 109 w 133"/>
              <a:gd name="T61" fmla="*/ 9 h 138"/>
              <a:gd name="T62" fmla="*/ 118 w 133"/>
              <a:gd name="T63" fmla="*/ 24 h 138"/>
              <a:gd name="T64" fmla="*/ 115 w 133"/>
              <a:gd name="T65" fmla="*/ 40 h 138"/>
              <a:gd name="T66" fmla="*/ 104 w 133"/>
              <a:gd name="T67" fmla="*/ 38 h 138"/>
              <a:gd name="T68" fmla="*/ 89 w 133"/>
              <a:gd name="T69" fmla="*/ 42 h 138"/>
              <a:gd name="T70" fmla="*/ 90 w 133"/>
              <a:gd name="T71" fmla="*/ 29 h 138"/>
              <a:gd name="T72" fmla="*/ 78 w 133"/>
              <a:gd name="T73" fmla="*/ 12 h 138"/>
              <a:gd name="T74" fmla="*/ 74 w 133"/>
              <a:gd name="T75" fmla="*/ 9 h 138"/>
              <a:gd name="T76" fmla="*/ 92 w 133"/>
              <a:gd name="T77" fmla="*/ 6 h 138"/>
              <a:gd name="T78" fmla="*/ 123 w 133"/>
              <a:gd name="T79" fmla="*/ 47 h 138"/>
              <a:gd name="T80" fmla="*/ 119 w 133"/>
              <a:gd name="T81" fmla="*/ 43 h 138"/>
              <a:gd name="T82" fmla="*/ 123 w 133"/>
              <a:gd name="T83" fmla="*/ 23 h 138"/>
              <a:gd name="T84" fmla="*/ 112 w 133"/>
              <a:gd name="T85" fmla="*/ 5 h 138"/>
              <a:gd name="T86" fmla="*/ 91 w 133"/>
              <a:gd name="T87" fmla="*/ 1 h 138"/>
              <a:gd name="T88" fmla="*/ 58 w 133"/>
              <a:gd name="T89" fmla="*/ 7 h 138"/>
              <a:gd name="T90" fmla="*/ 58 w 133"/>
              <a:gd name="T91" fmla="*/ 7 h 138"/>
              <a:gd name="T92" fmla="*/ 25 w 133"/>
              <a:gd name="T93" fmla="*/ 14 h 138"/>
              <a:gd name="T94" fmla="*/ 3 w 133"/>
              <a:gd name="T95" fmla="*/ 45 h 138"/>
              <a:gd name="T96" fmla="*/ 14 w 133"/>
              <a:gd name="T97" fmla="*/ 62 h 138"/>
              <a:gd name="T98" fmla="*/ 35 w 133"/>
              <a:gd name="T99" fmla="*/ 67 h 138"/>
              <a:gd name="T100" fmla="*/ 67 w 133"/>
              <a:gd name="T101" fmla="*/ 61 h 138"/>
              <a:gd name="T102" fmla="*/ 60 w 133"/>
              <a:gd name="T103" fmla="*/ 67 h 138"/>
              <a:gd name="T104" fmla="*/ 60 w 133"/>
              <a:gd name="T105" fmla="*/ 67 h 138"/>
              <a:gd name="T106" fmla="*/ 35 w 133"/>
              <a:gd name="T107" fmla="*/ 90 h 138"/>
              <a:gd name="T108" fmla="*/ 33 w 133"/>
              <a:gd name="T109" fmla="*/ 128 h 138"/>
              <a:gd name="T110" fmla="*/ 51 w 133"/>
              <a:gd name="T111" fmla="*/ 137 h 138"/>
              <a:gd name="T112" fmla="*/ 71 w 133"/>
              <a:gd name="T113" fmla="*/ 130 h 138"/>
              <a:gd name="T114" fmla="*/ 96 w 133"/>
              <a:gd name="T115" fmla="*/ 108 h 138"/>
              <a:gd name="T116" fmla="*/ 96 w 133"/>
              <a:gd name="T117" fmla="*/ 108 h 138"/>
              <a:gd name="T118" fmla="*/ 121 w 133"/>
              <a:gd name="T119" fmla="*/ 85 h 138"/>
              <a:gd name="T120" fmla="*/ 123 w 133"/>
              <a:gd name="T121" fmla="*/ 4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3" h="138">
                <a:moveTo>
                  <a:pt x="118" y="81"/>
                </a:moveTo>
                <a:cubicBezTo>
                  <a:pt x="104" y="94"/>
                  <a:pt x="104" y="94"/>
                  <a:pt x="104" y="94"/>
                </a:cubicBezTo>
                <a:cubicBezTo>
                  <a:pt x="106" y="85"/>
                  <a:pt x="104" y="76"/>
                  <a:pt x="98" y="69"/>
                </a:cubicBezTo>
                <a:cubicBezTo>
                  <a:pt x="93" y="64"/>
                  <a:pt x="86" y="61"/>
                  <a:pt x="79" y="61"/>
                </a:cubicBezTo>
                <a:cubicBezTo>
                  <a:pt x="78" y="60"/>
                  <a:pt x="76" y="60"/>
                  <a:pt x="74" y="61"/>
                </a:cubicBezTo>
                <a:cubicBezTo>
                  <a:pt x="88" y="48"/>
                  <a:pt x="88" y="48"/>
                  <a:pt x="88" y="48"/>
                </a:cubicBezTo>
                <a:cubicBezTo>
                  <a:pt x="93" y="44"/>
                  <a:pt x="98" y="42"/>
                  <a:pt x="104" y="43"/>
                </a:cubicBezTo>
                <a:cubicBezTo>
                  <a:pt x="110" y="43"/>
                  <a:pt x="116" y="45"/>
                  <a:pt x="120" y="50"/>
                </a:cubicBezTo>
                <a:cubicBezTo>
                  <a:pt x="128" y="59"/>
                  <a:pt x="127" y="73"/>
                  <a:pt x="118" y="81"/>
                </a:cubicBezTo>
                <a:moveTo>
                  <a:pt x="69" y="73"/>
                </a:moveTo>
                <a:cubicBezTo>
                  <a:pt x="41" y="98"/>
                  <a:pt x="41" y="98"/>
                  <a:pt x="41" y="98"/>
                </a:cubicBezTo>
                <a:cubicBezTo>
                  <a:pt x="35" y="104"/>
                  <a:pt x="34" y="115"/>
                  <a:pt x="40" y="121"/>
                </a:cubicBezTo>
                <a:cubicBezTo>
                  <a:pt x="41" y="122"/>
                  <a:pt x="41" y="124"/>
                  <a:pt x="40" y="125"/>
                </a:cubicBezTo>
                <a:cubicBezTo>
                  <a:pt x="40" y="125"/>
                  <a:pt x="39" y="126"/>
                  <a:pt x="38" y="125"/>
                </a:cubicBezTo>
                <a:cubicBezTo>
                  <a:pt x="38" y="125"/>
                  <a:pt x="37" y="125"/>
                  <a:pt x="37" y="125"/>
                </a:cubicBezTo>
                <a:cubicBezTo>
                  <a:pt x="29" y="116"/>
                  <a:pt x="29" y="102"/>
                  <a:pt x="38" y="94"/>
                </a:cubicBezTo>
                <a:cubicBezTo>
                  <a:pt x="66" y="69"/>
                  <a:pt x="66" y="69"/>
                  <a:pt x="66" y="69"/>
                </a:cubicBezTo>
                <a:cubicBezTo>
                  <a:pt x="67" y="68"/>
                  <a:pt x="68" y="68"/>
                  <a:pt x="69" y="69"/>
                </a:cubicBezTo>
                <a:cubicBezTo>
                  <a:pt x="70" y="70"/>
                  <a:pt x="70" y="72"/>
                  <a:pt x="69" y="73"/>
                </a:cubicBezTo>
                <a:moveTo>
                  <a:pt x="63" y="17"/>
                </a:moveTo>
                <a:cubicBezTo>
                  <a:pt x="27" y="24"/>
                  <a:pt x="27" y="24"/>
                  <a:pt x="27" y="24"/>
                </a:cubicBezTo>
                <a:cubicBezTo>
                  <a:pt x="17" y="25"/>
                  <a:pt x="11" y="34"/>
                  <a:pt x="13" y="43"/>
                </a:cubicBezTo>
                <a:cubicBezTo>
                  <a:pt x="13" y="45"/>
                  <a:pt x="13" y="46"/>
                  <a:pt x="11" y="46"/>
                </a:cubicBezTo>
                <a:cubicBezTo>
                  <a:pt x="11" y="46"/>
                  <a:pt x="10" y="46"/>
                  <a:pt x="9" y="46"/>
                </a:cubicBezTo>
                <a:cubicBezTo>
                  <a:pt x="9" y="45"/>
                  <a:pt x="9" y="45"/>
                  <a:pt x="8" y="44"/>
                </a:cubicBezTo>
                <a:cubicBezTo>
                  <a:pt x="6" y="32"/>
                  <a:pt x="14" y="21"/>
                  <a:pt x="26" y="19"/>
                </a:cubicBezTo>
                <a:cubicBezTo>
                  <a:pt x="62" y="12"/>
                  <a:pt x="62" y="12"/>
                  <a:pt x="62" y="12"/>
                </a:cubicBezTo>
                <a:cubicBezTo>
                  <a:pt x="64" y="12"/>
                  <a:pt x="65" y="13"/>
                  <a:pt x="65" y="14"/>
                </a:cubicBezTo>
                <a:cubicBezTo>
                  <a:pt x="66" y="15"/>
                  <a:pt x="65" y="17"/>
                  <a:pt x="63" y="17"/>
                </a:cubicBezTo>
                <a:moveTo>
                  <a:pt x="92" y="6"/>
                </a:moveTo>
                <a:cubicBezTo>
                  <a:pt x="98" y="5"/>
                  <a:pt x="104" y="6"/>
                  <a:pt x="109" y="9"/>
                </a:cubicBezTo>
                <a:cubicBezTo>
                  <a:pt x="114" y="13"/>
                  <a:pt x="117" y="18"/>
                  <a:pt x="118" y="24"/>
                </a:cubicBezTo>
                <a:cubicBezTo>
                  <a:pt x="119" y="30"/>
                  <a:pt x="118" y="36"/>
                  <a:pt x="115" y="40"/>
                </a:cubicBezTo>
                <a:cubicBezTo>
                  <a:pt x="112" y="39"/>
                  <a:pt x="108" y="38"/>
                  <a:pt x="104" y="38"/>
                </a:cubicBezTo>
                <a:cubicBezTo>
                  <a:pt x="99" y="37"/>
                  <a:pt x="93" y="39"/>
                  <a:pt x="89" y="42"/>
                </a:cubicBezTo>
                <a:cubicBezTo>
                  <a:pt x="90" y="38"/>
                  <a:pt x="90" y="33"/>
                  <a:pt x="90" y="29"/>
                </a:cubicBezTo>
                <a:cubicBezTo>
                  <a:pt x="88" y="22"/>
                  <a:pt x="84" y="16"/>
                  <a:pt x="78" y="12"/>
                </a:cubicBezTo>
                <a:cubicBezTo>
                  <a:pt x="77" y="11"/>
                  <a:pt x="76" y="10"/>
                  <a:pt x="74" y="9"/>
                </a:cubicBezTo>
                <a:lnTo>
                  <a:pt x="92" y="6"/>
                </a:lnTo>
                <a:close/>
                <a:moveTo>
                  <a:pt x="123" y="47"/>
                </a:moveTo>
                <a:cubicBezTo>
                  <a:pt x="122" y="45"/>
                  <a:pt x="120" y="44"/>
                  <a:pt x="119" y="43"/>
                </a:cubicBezTo>
                <a:cubicBezTo>
                  <a:pt x="123" y="37"/>
                  <a:pt x="124" y="30"/>
                  <a:pt x="123" y="23"/>
                </a:cubicBezTo>
                <a:cubicBezTo>
                  <a:pt x="122" y="16"/>
                  <a:pt x="118" y="10"/>
                  <a:pt x="112" y="5"/>
                </a:cubicBezTo>
                <a:cubicBezTo>
                  <a:pt x="106" y="1"/>
                  <a:pt x="99" y="0"/>
                  <a:pt x="91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25" y="14"/>
                  <a:pt x="25" y="14"/>
                  <a:pt x="25" y="14"/>
                </a:cubicBezTo>
                <a:cubicBezTo>
                  <a:pt x="10" y="16"/>
                  <a:pt x="0" y="30"/>
                  <a:pt x="3" y="45"/>
                </a:cubicBezTo>
                <a:cubicBezTo>
                  <a:pt x="4" y="52"/>
                  <a:pt x="8" y="58"/>
                  <a:pt x="14" y="62"/>
                </a:cubicBezTo>
                <a:cubicBezTo>
                  <a:pt x="20" y="67"/>
                  <a:pt x="27" y="68"/>
                  <a:pt x="35" y="67"/>
                </a:cubicBezTo>
                <a:cubicBezTo>
                  <a:pt x="67" y="61"/>
                  <a:pt x="67" y="61"/>
                  <a:pt x="67" y="61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35" y="90"/>
                  <a:pt x="35" y="90"/>
                  <a:pt x="35" y="90"/>
                </a:cubicBezTo>
                <a:cubicBezTo>
                  <a:pt x="23" y="100"/>
                  <a:pt x="23" y="117"/>
                  <a:pt x="33" y="128"/>
                </a:cubicBezTo>
                <a:cubicBezTo>
                  <a:pt x="37" y="134"/>
                  <a:pt x="44" y="137"/>
                  <a:pt x="51" y="137"/>
                </a:cubicBezTo>
                <a:cubicBezTo>
                  <a:pt x="58" y="138"/>
                  <a:pt x="65" y="135"/>
                  <a:pt x="71" y="130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32" y="75"/>
                  <a:pt x="133" y="58"/>
                  <a:pt x="123" y="47"/>
                </a:cubicBezTo>
              </a:path>
            </a:pathLst>
          </a:custGeom>
          <a:solidFill>
            <a:srgbClr val="549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 38">
            <a:extLst>
              <a:ext uri="{FF2B5EF4-FFF2-40B4-BE49-F238E27FC236}">
                <a16:creationId xmlns:a16="http://schemas.microsoft.com/office/drawing/2014/main" id="{B817F86F-7F33-4B12-A2CA-580A8E800422}"/>
              </a:ext>
            </a:extLst>
          </p:cNvPr>
          <p:cNvSpPr>
            <a:spLocks noEditPoints="1"/>
          </p:cNvSpPr>
          <p:nvPr/>
        </p:nvSpPr>
        <p:spPr bwMode="auto">
          <a:xfrm>
            <a:off x="623052" y="3776506"/>
            <a:ext cx="632528" cy="356371"/>
          </a:xfrm>
          <a:custGeom>
            <a:avLst/>
            <a:gdLst>
              <a:gd name="T0" fmla="*/ 159 w 188"/>
              <a:gd name="T1" fmla="*/ 68 h 106"/>
              <a:gd name="T2" fmla="*/ 176 w 188"/>
              <a:gd name="T3" fmla="*/ 48 h 106"/>
              <a:gd name="T4" fmla="*/ 178 w 188"/>
              <a:gd name="T5" fmla="*/ 58 h 106"/>
              <a:gd name="T6" fmla="*/ 149 w 188"/>
              <a:gd name="T7" fmla="*/ 60 h 106"/>
              <a:gd name="T8" fmla="*/ 118 w 188"/>
              <a:gd name="T9" fmla="*/ 42 h 106"/>
              <a:gd name="T10" fmla="*/ 129 w 188"/>
              <a:gd name="T11" fmla="*/ 30 h 106"/>
              <a:gd name="T12" fmla="*/ 138 w 188"/>
              <a:gd name="T13" fmla="*/ 29 h 106"/>
              <a:gd name="T14" fmla="*/ 163 w 188"/>
              <a:gd name="T15" fmla="*/ 52 h 106"/>
              <a:gd name="T16" fmla="*/ 150 w 188"/>
              <a:gd name="T17" fmla="*/ 73 h 106"/>
              <a:gd name="T18" fmla="*/ 129 w 188"/>
              <a:gd name="T19" fmla="*/ 82 h 106"/>
              <a:gd name="T20" fmla="*/ 151 w 188"/>
              <a:gd name="T21" fmla="*/ 67 h 106"/>
              <a:gd name="T22" fmla="*/ 125 w 188"/>
              <a:gd name="T23" fmla="*/ 87 h 106"/>
              <a:gd name="T24" fmla="*/ 91 w 188"/>
              <a:gd name="T25" fmla="*/ 62 h 106"/>
              <a:gd name="T26" fmla="*/ 103 w 188"/>
              <a:gd name="T27" fmla="*/ 43 h 106"/>
              <a:gd name="T28" fmla="*/ 112 w 188"/>
              <a:gd name="T29" fmla="*/ 45 h 106"/>
              <a:gd name="T30" fmla="*/ 142 w 188"/>
              <a:gd name="T31" fmla="*/ 61 h 106"/>
              <a:gd name="T32" fmla="*/ 125 w 188"/>
              <a:gd name="T33" fmla="*/ 87 h 106"/>
              <a:gd name="T34" fmla="*/ 98 w 188"/>
              <a:gd name="T35" fmla="*/ 101 h 106"/>
              <a:gd name="T36" fmla="*/ 115 w 188"/>
              <a:gd name="T37" fmla="*/ 80 h 106"/>
              <a:gd name="T38" fmla="*/ 95 w 188"/>
              <a:gd name="T39" fmla="*/ 100 h 106"/>
              <a:gd name="T40" fmla="*/ 59 w 188"/>
              <a:gd name="T41" fmla="*/ 77 h 106"/>
              <a:gd name="T42" fmla="*/ 81 w 188"/>
              <a:gd name="T43" fmla="*/ 60 h 106"/>
              <a:gd name="T44" fmla="*/ 95 w 188"/>
              <a:gd name="T45" fmla="*/ 100 h 106"/>
              <a:gd name="T46" fmla="*/ 46 w 188"/>
              <a:gd name="T47" fmla="*/ 75 h 106"/>
              <a:gd name="T48" fmla="*/ 65 w 188"/>
              <a:gd name="T49" fmla="*/ 53 h 106"/>
              <a:gd name="T50" fmla="*/ 58 w 188"/>
              <a:gd name="T51" fmla="*/ 72 h 106"/>
              <a:gd name="T52" fmla="*/ 9 w 188"/>
              <a:gd name="T53" fmla="*/ 57 h 106"/>
              <a:gd name="T54" fmla="*/ 21 w 188"/>
              <a:gd name="T55" fmla="*/ 34 h 106"/>
              <a:gd name="T56" fmla="*/ 60 w 188"/>
              <a:gd name="T57" fmla="*/ 50 h 106"/>
              <a:gd name="T58" fmla="*/ 38 w 188"/>
              <a:gd name="T59" fmla="*/ 33 h 106"/>
              <a:gd name="T60" fmla="*/ 77 w 188"/>
              <a:gd name="T61" fmla="*/ 28 h 106"/>
              <a:gd name="T62" fmla="*/ 89 w 188"/>
              <a:gd name="T63" fmla="*/ 36 h 106"/>
              <a:gd name="T64" fmla="*/ 72 w 188"/>
              <a:gd name="T65" fmla="*/ 56 h 106"/>
              <a:gd name="T66" fmla="*/ 38 w 188"/>
              <a:gd name="T67" fmla="*/ 33 h 106"/>
              <a:gd name="T68" fmla="*/ 77 w 188"/>
              <a:gd name="T69" fmla="*/ 55 h 106"/>
              <a:gd name="T70" fmla="*/ 93 w 188"/>
              <a:gd name="T71" fmla="*/ 38 h 106"/>
              <a:gd name="T72" fmla="*/ 77 w 188"/>
              <a:gd name="T73" fmla="*/ 4 h 106"/>
              <a:gd name="T74" fmla="*/ 119 w 188"/>
              <a:gd name="T75" fmla="*/ 20 h 106"/>
              <a:gd name="T76" fmla="*/ 104 w 188"/>
              <a:gd name="T77" fmla="*/ 40 h 106"/>
              <a:gd name="T78" fmla="*/ 97 w 188"/>
              <a:gd name="T79" fmla="*/ 35 h 106"/>
              <a:gd name="T80" fmla="*/ 66 w 188"/>
              <a:gd name="T81" fmla="*/ 16 h 106"/>
              <a:gd name="T82" fmla="*/ 129 w 188"/>
              <a:gd name="T83" fmla="*/ 26 h 106"/>
              <a:gd name="T84" fmla="*/ 111 w 188"/>
              <a:gd name="T85" fmla="*/ 41 h 106"/>
              <a:gd name="T86" fmla="*/ 108 w 188"/>
              <a:gd name="T87" fmla="*/ 39 h 106"/>
              <a:gd name="T88" fmla="*/ 129 w 188"/>
              <a:gd name="T89" fmla="*/ 26 h 106"/>
              <a:gd name="T90" fmla="*/ 179 w 188"/>
              <a:gd name="T91" fmla="*/ 45 h 106"/>
              <a:gd name="T92" fmla="*/ 132 w 188"/>
              <a:gd name="T93" fmla="*/ 25 h 106"/>
              <a:gd name="T94" fmla="*/ 82 w 188"/>
              <a:gd name="T95" fmla="*/ 0 h 106"/>
              <a:gd name="T96" fmla="*/ 59 w 188"/>
              <a:gd name="T97" fmla="*/ 15 h 106"/>
              <a:gd name="T98" fmla="*/ 35 w 188"/>
              <a:gd name="T99" fmla="*/ 33 h 106"/>
              <a:gd name="T100" fmla="*/ 13 w 188"/>
              <a:gd name="T101" fmla="*/ 36 h 106"/>
              <a:gd name="T102" fmla="*/ 0 w 188"/>
              <a:gd name="T103" fmla="*/ 54 h 106"/>
              <a:gd name="T104" fmla="*/ 79 w 188"/>
              <a:gd name="T105" fmla="*/ 97 h 106"/>
              <a:gd name="T106" fmla="*/ 153 w 188"/>
              <a:gd name="T107" fmla="*/ 76 h 106"/>
              <a:gd name="T108" fmla="*/ 188 w 188"/>
              <a:gd name="T109" fmla="*/ 5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8" h="106">
                <a:moveTo>
                  <a:pt x="178" y="58"/>
                </a:moveTo>
                <a:cubicBezTo>
                  <a:pt x="173" y="61"/>
                  <a:pt x="167" y="64"/>
                  <a:pt x="161" y="67"/>
                </a:cubicBezTo>
                <a:cubicBezTo>
                  <a:pt x="161" y="68"/>
                  <a:pt x="160" y="68"/>
                  <a:pt x="159" y="68"/>
                </a:cubicBezTo>
                <a:cubicBezTo>
                  <a:pt x="159" y="67"/>
                  <a:pt x="159" y="66"/>
                  <a:pt x="160" y="65"/>
                </a:cubicBezTo>
                <a:cubicBezTo>
                  <a:pt x="161" y="58"/>
                  <a:pt x="165" y="54"/>
                  <a:pt x="170" y="50"/>
                </a:cubicBezTo>
                <a:cubicBezTo>
                  <a:pt x="172" y="49"/>
                  <a:pt x="174" y="48"/>
                  <a:pt x="176" y="48"/>
                </a:cubicBezTo>
                <a:cubicBezTo>
                  <a:pt x="179" y="48"/>
                  <a:pt x="180" y="49"/>
                  <a:pt x="181" y="51"/>
                </a:cubicBezTo>
                <a:cubicBezTo>
                  <a:pt x="181" y="52"/>
                  <a:pt x="181" y="52"/>
                  <a:pt x="181" y="52"/>
                </a:cubicBezTo>
                <a:cubicBezTo>
                  <a:pt x="182" y="56"/>
                  <a:pt x="182" y="56"/>
                  <a:pt x="178" y="58"/>
                </a:cubicBezTo>
                <a:moveTo>
                  <a:pt x="156" y="71"/>
                </a:moveTo>
                <a:cubicBezTo>
                  <a:pt x="154" y="70"/>
                  <a:pt x="155" y="69"/>
                  <a:pt x="155" y="69"/>
                </a:cubicBezTo>
                <a:cubicBezTo>
                  <a:pt x="155" y="65"/>
                  <a:pt x="153" y="62"/>
                  <a:pt x="149" y="60"/>
                </a:cubicBezTo>
                <a:cubicBezTo>
                  <a:pt x="145" y="58"/>
                  <a:pt x="141" y="56"/>
                  <a:pt x="136" y="54"/>
                </a:cubicBezTo>
                <a:cubicBezTo>
                  <a:pt x="131" y="51"/>
                  <a:pt x="125" y="48"/>
                  <a:pt x="120" y="45"/>
                </a:cubicBezTo>
                <a:cubicBezTo>
                  <a:pt x="118" y="44"/>
                  <a:pt x="118" y="44"/>
                  <a:pt x="118" y="42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20" y="39"/>
                  <a:pt x="121" y="36"/>
                  <a:pt x="123" y="35"/>
                </a:cubicBezTo>
                <a:cubicBezTo>
                  <a:pt x="124" y="33"/>
                  <a:pt x="127" y="31"/>
                  <a:pt x="129" y="30"/>
                </a:cubicBezTo>
                <a:cubicBezTo>
                  <a:pt x="129" y="30"/>
                  <a:pt x="130" y="29"/>
                  <a:pt x="130" y="29"/>
                </a:cubicBezTo>
                <a:cubicBezTo>
                  <a:pt x="131" y="29"/>
                  <a:pt x="132" y="29"/>
                  <a:pt x="133" y="29"/>
                </a:cubicBezTo>
                <a:cubicBezTo>
                  <a:pt x="134" y="28"/>
                  <a:pt x="136" y="29"/>
                  <a:pt x="138" y="29"/>
                </a:cubicBezTo>
                <a:cubicBezTo>
                  <a:pt x="148" y="34"/>
                  <a:pt x="159" y="39"/>
                  <a:pt x="169" y="44"/>
                </a:cubicBezTo>
                <a:cubicBezTo>
                  <a:pt x="170" y="45"/>
                  <a:pt x="171" y="45"/>
                  <a:pt x="171" y="46"/>
                </a:cubicBezTo>
                <a:cubicBezTo>
                  <a:pt x="168" y="47"/>
                  <a:pt x="165" y="49"/>
                  <a:pt x="163" y="52"/>
                </a:cubicBezTo>
                <a:cubicBezTo>
                  <a:pt x="161" y="54"/>
                  <a:pt x="159" y="57"/>
                  <a:pt x="157" y="61"/>
                </a:cubicBezTo>
                <a:cubicBezTo>
                  <a:pt x="156" y="64"/>
                  <a:pt x="156" y="67"/>
                  <a:pt x="156" y="71"/>
                </a:cubicBezTo>
                <a:moveTo>
                  <a:pt x="150" y="73"/>
                </a:moveTo>
                <a:cubicBezTo>
                  <a:pt x="146" y="76"/>
                  <a:pt x="141" y="78"/>
                  <a:pt x="136" y="81"/>
                </a:cubicBezTo>
                <a:cubicBezTo>
                  <a:pt x="134" y="82"/>
                  <a:pt x="132" y="83"/>
                  <a:pt x="129" y="84"/>
                </a:cubicBezTo>
                <a:cubicBezTo>
                  <a:pt x="129" y="83"/>
                  <a:pt x="129" y="83"/>
                  <a:pt x="129" y="82"/>
                </a:cubicBezTo>
                <a:cubicBezTo>
                  <a:pt x="131" y="75"/>
                  <a:pt x="135" y="69"/>
                  <a:pt x="141" y="65"/>
                </a:cubicBezTo>
                <a:cubicBezTo>
                  <a:pt x="143" y="64"/>
                  <a:pt x="145" y="63"/>
                  <a:pt x="147" y="63"/>
                </a:cubicBezTo>
                <a:cubicBezTo>
                  <a:pt x="149" y="64"/>
                  <a:pt x="151" y="65"/>
                  <a:pt x="151" y="67"/>
                </a:cubicBezTo>
                <a:cubicBezTo>
                  <a:pt x="151" y="69"/>
                  <a:pt x="151" y="70"/>
                  <a:pt x="152" y="71"/>
                </a:cubicBezTo>
                <a:cubicBezTo>
                  <a:pt x="152" y="73"/>
                  <a:pt x="151" y="73"/>
                  <a:pt x="150" y="73"/>
                </a:cubicBezTo>
                <a:moveTo>
                  <a:pt x="125" y="87"/>
                </a:moveTo>
                <a:cubicBezTo>
                  <a:pt x="124" y="86"/>
                  <a:pt x="124" y="85"/>
                  <a:pt x="124" y="85"/>
                </a:cubicBezTo>
                <a:cubicBezTo>
                  <a:pt x="124" y="81"/>
                  <a:pt x="123" y="78"/>
                  <a:pt x="119" y="77"/>
                </a:cubicBezTo>
                <a:cubicBezTo>
                  <a:pt x="110" y="72"/>
                  <a:pt x="101" y="67"/>
                  <a:pt x="91" y="62"/>
                </a:cubicBezTo>
                <a:cubicBezTo>
                  <a:pt x="91" y="61"/>
                  <a:pt x="90" y="61"/>
                  <a:pt x="90" y="61"/>
                </a:cubicBezTo>
                <a:cubicBezTo>
                  <a:pt x="92" y="53"/>
                  <a:pt x="96" y="47"/>
                  <a:pt x="102" y="44"/>
                </a:cubicBezTo>
                <a:cubicBezTo>
                  <a:pt x="103" y="44"/>
                  <a:pt x="103" y="43"/>
                  <a:pt x="103" y="43"/>
                </a:cubicBezTo>
                <a:cubicBezTo>
                  <a:pt x="105" y="43"/>
                  <a:pt x="107" y="43"/>
                  <a:pt x="108" y="42"/>
                </a:cubicBezTo>
                <a:cubicBezTo>
                  <a:pt x="109" y="42"/>
                  <a:pt x="110" y="43"/>
                  <a:pt x="110" y="43"/>
                </a:cubicBezTo>
                <a:cubicBezTo>
                  <a:pt x="111" y="44"/>
                  <a:pt x="111" y="44"/>
                  <a:pt x="112" y="45"/>
                </a:cubicBezTo>
                <a:cubicBezTo>
                  <a:pt x="115" y="46"/>
                  <a:pt x="118" y="48"/>
                  <a:pt x="121" y="49"/>
                </a:cubicBezTo>
                <a:cubicBezTo>
                  <a:pt x="128" y="53"/>
                  <a:pt x="134" y="56"/>
                  <a:pt x="141" y="60"/>
                </a:cubicBezTo>
                <a:cubicBezTo>
                  <a:pt x="141" y="60"/>
                  <a:pt x="142" y="60"/>
                  <a:pt x="142" y="61"/>
                </a:cubicBezTo>
                <a:cubicBezTo>
                  <a:pt x="139" y="62"/>
                  <a:pt x="136" y="64"/>
                  <a:pt x="134" y="67"/>
                </a:cubicBezTo>
                <a:cubicBezTo>
                  <a:pt x="131" y="70"/>
                  <a:pt x="129" y="73"/>
                  <a:pt x="128" y="76"/>
                </a:cubicBezTo>
                <a:cubicBezTo>
                  <a:pt x="126" y="80"/>
                  <a:pt x="126" y="83"/>
                  <a:pt x="125" y="87"/>
                </a:cubicBezTo>
                <a:moveTo>
                  <a:pt x="117" y="91"/>
                </a:moveTo>
                <a:cubicBezTo>
                  <a:pt x="111" y="94"/>
                  <a:pt x="106" y="97"/>
                  <a:pt x="100" y="100"/>
                </a:cubicBezTo>
                <a:cubicBezTo>
                  <a:pt x="99" y="100"/>
                  <a:pt x="99" y="101"/>
                  <a:pt x="98" y="101"/>
                </a:cubicBezTo>
                <a:cubicBezTo>
                  <a:pt x="98" y="98"/>
                  <a:pt x="99" y="96"/>
                  <a:pt x="100" y="94"/>
                </a:cubicBezTo>
                <a:cubicBezTo>
                  <a:pt x="102" y="89"/>
                  <a:pt x="106" y="85"/>
                  <a:pt x="110" y="82"/>
                </a:cubicBezTo>
                <a:cubicBezTo>
                  <a:pt x="112" y="81"/>
                  <a:pt x="114" y="80"/>
                  <a:pt x="115" y="80"/>
                </a:cubicBezTo>
                <a:cubicBezTo>
                  <a:pt x="119" y="79"/>
                  <a:pt x="121" y="81"/>
                  <a:pt x="121" y="84"/>
                </a:cubicBezTo>
                <a:cubicBezTo>
                  <a:pt x="121" y="90"/>
                  <a:pt x="122" y="89"/>
                  <a:pt x="117" y="91"/>
                </a:cubicBezTo>
                <a:moveTo>
                  <a:pt x="95" y="100"/>
                </a:moveTo>
                <a:cubicBezTo>
                  <a:pt x="94" y="100"/>
                  <a:pt x="93" y="100"/>
                  <a:pt x="93" y="100"/>
                </a:cubicBezTo>
                <a:cubicBezTo>
                  <a:pt x="83" y="94"/>
                  <a:pt x="72" y="89"/>
                  <a:pt x="62" y="84"/>
                </a:cubicBezTo>
                <a:cubicBezTo>
                  <a:pt x="59" y="82"/>
                  <a:pt x="58" y="81"/>
                  <a:pt x="59" y="77"/>
                </a:cubicBezTo>
                <a:cubicBezTo>
                  <a:pt x="60" y="73"/>
                  <a:pt x="63" y="69"/>
                  <a:pt x="66" y="66"/>
                </a:cubicBezTo>
                <a:cubicBezTo>
                  <a:pt x="68" y="63"/>
                  <a:pt x="70" y="61"/>
                  <a:pt x="73" y="60"/>
                </a:cubicBezTo>
                <a:cubicBezTo>
                  <a:pt x="76" y="58"/>
                  <a:pt x="78" y="58"/>
                  <a:pt x="81" y="60"/>
                </a:cubicBezTo>
                <a:cubicBezTo>
                  <a:pt x="91" y="65"/>
                  <a:pt x="102" y="71"/>
                  <a:pt x="112" y="76"/>
                </a:cubicBezTo>
                <a:cubicBezTo>
                  <a:pt x="112" y="76"/>
                  <a:pt x="112" y="77"/>
                  <a:pt x="113" y="77"/>
                </a:cubicBezTo>
                <a:cubicBezTo>
                  <a:pt x="103" y="82"/>
                  <a:pt x="97" y="89"/>
                  <a:pt x="95" y="100"/>
                </a:cubicBezTo>
                <a:moveTo>
                  <a:pt x="55" y="81"/>
                </a:moveTo>
                <a:cubicBezTo>
                  <a:pt x="52" y="79"/>
                  <a:pt x="50" y="78"/>
                  <a:pt x="47" y="76"/>
                </a:cubicBezTo>
                <a:cubicBezTo>
                  <a:pt x="46" y="76"/>
                  <a:pt x="46" y="75"/>
                  <a:pt x="46" y="75"/>
                </a:cubicBezTo>
                <a:cubicBezTo>
                  <a:pt x="46" y="73"/>
                  <a:pt x="46" y="71"/>
                  <a:pt x="47" y="70"/>
                </a:cubicBezTo>
                <a:cubicBezTo>
                  <a:pt x="49" y="63"/>
                  <a:pt x="53" y="58"/>
                  <a:pt x="59" y="55"/>
                </a:cubicBezTo>
                <a:cubicBezTo>
                  <a:pt x="61" y="54"/>
                  <a:pt x="63" y="53"/>
                  <a:pt x="65" y="53"/>
                </a:cubicBezTo>
                <a:cubicBezTo>
                  <a:pt x="67" y="53"/>
                  <a:pt x="68" y="54"/>
                  <a:pt x="69" y="56"/>
                </a:cubicBezTo>
                <a:cubicBezTo>
                  <a:pt x="69" y="57"/>
                  <a:pt x="69" y="58"/>
                  <a:pt x="68" y="59"/>
                </a:cubicBezTo>
                <a:cubicBezTo>
                  <a:pt x="63" y="63"/>
                  <a:pt x="60" y="67"/>
                  <a:pt x="58" y="72"/>
                </a:cubicBezTo>
                <a:cubicBezTo>
                  <a:pt x="56" y="75"/>
                  <a:pt x="56" y="77"/>
                  <a:pt x="55" y="81"/>
                </a:cubicBezTo>
                <a:moveTo>
                  <a:pt x="40" y="73"/>
                </a:moveTo>
                <a:cubicBezTo>
                  <a:pt x="30" y="67"/>
                  <a:pt x="20" y="62"/>
                  <a:pt x="9" y="57"/>
                </a:cubicBezTo>
                <a:cubicBezTo>
                  <a:pt x="7" y="55"/>
                  <a:pt x="7" y="55"/>
                  <a:pt x="7" y="52"/>
                </a:cubicBezTo>
                <a:cubicBezTo>
                  <a:pt x="8" y="48"/>
                  <a:pt x="9" y="45"/>
                  <a:pt x="12" y="42"/>
                </a:cubicBezTo>
                <a:cubicBezTo>
                  <a:pt x="15" y="38"/>
                  <a:pt x="17" y="35"/>
                  <a:pt x="21" y="34"/>
                </a:cubicBezTo>
                <a:cubicBezTo>
                  <a:pt x="24" y="33"/>
                  <a:pt x="26" y="32"/>
                  <a:pt x="29" y="34"/>
                </a:cubicBezTo>
                <a:cubicBezTo>
                  <a:pt x="39" y="39"/>
                  <a:pt x="49" y="45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51" y="55"/>
                  <a:pt x="45" y="63"/>
                  <a:pt x="43" y="74"/>
                </a:cubicBezTo>
                <a:cubicBezTo>
                  <a:pt x="42" y="74"/>
                  <a:pt x="41" y="73"/>
                  <a:pt x="40" y="73"/>
                </a:cubicBezTo>
                <a:moveTo>
                  <a:pt x="38" y="33"/>
                </a:moveTo>
                <a:cubicBezTo>
                  <a:pt x="41" y="26"/>
                  <a:pt x="45" y="21"/>
                  <a:pt x="51" y="18"/>
                </a:cubicBezTo>
                <a:cubicBezTo>
                  <a:pt x="53" y="17"/>
                  <a:pt x="55" y="17"/>
                  <a:pt x="57" y="18"/>
                </a:cubicBezTo>
                <a:cubicBezTo>
                  <a:pt x="77" y="28"/>
                  <a:pt x="77" y="28"/>
                  <a:pt x="77" y="28"/>
                </a:cubicBezTo>
                <a:cubicBezTo>
                  <a:pt x="81" y="30"/>
                  <a:pt x="84" y="32"/>
                  <a:pt x="88" y="34"/>
                </a:cubicBezTo>
                <a:cubicBezTo>
                  <a:pt x="89" y="34"/>
                  <a:pt x="90" y="34"/>
                  <a:pt x="90" y="35"/>
                </a:cubicBezTo>
                <a:cubicBezTo>
                  <a:pt x="90" y="36"/>
                  <a:pt x="89" y="35"/>
                  <a:pt x="89" y="36"/>
                </a:cubicBezTo>
                <a:cubicBezTo>
                  <a:pt x="82" y="39"/>
                  <a:pt x="77" y="46"/>
                  <a:pt x="74" y="54"/>
                </a:cubicBezTo>
                <a:cubicBezTo>
                  <a:pt x="74" y="55"/>
                  <a:pt x="74" y="56"/>
                  <a:pt x="73" y="56"/>
                </a:cubicBezTo>
                <a:cubicBezTo>
                  <a:pt x="73" y="56"/>
                  <a:pt x="72" y="56"/>
                  <a:pt x="72" y="56"/>
                </a:cubicBezTo>
                <a:cubicBezTo>
                  <a:pt x="71" y="53"/>
                  <a:pt x="69" y="51"/>
                  <a:pt x="66" y="50"/>
                </a:cubicBezTo>
                <a:cubicBezTo>
                  <a:pt x="57" y="45"/>
                  <a:pt x="48" y="40"/>
                  <a:pt x="39" y="36"/>
                </a:cubicBezTo>
                <a:cubicBezTo>
                  <a:pt x="37" y="35"/>
                  <a:pt x="37" y="35"/>
                  <a:pt x="38" y="33"/>
                </a:cubicBezTo>
                <a:moveTo>
                  <a:pt x="99" y="42"/>
                </a:moveTo>
                <a:cubicBezTo>
                  <a:pt x="93" y="46"/>
                  <a:pt x="89" y="52"/>
                  <a:pt x="87" y="59"/>
                </a:cubicBezTo>
                <a:cubicBezTo>
                  <a:pt x="83" y="58"/>
                  <a:pt x="81" y="55"/>
                  <a:pt x="77" y="55"/>
                </a:cubicBezTo>
                <a:cubicBezTo>
                  <a:pt x="77" y="54"/>
                  <a:pt x="78" y="52"/>
                  <a:pt x="79" y="51"/>
                </a:cubicBezTo>
                <a:cubicBezTo>
                  <a:pt x="81" y="47"/>
                  <a:pt x="83" y="43"/>
                  <a:pt x="87" y="40"/>
                </a:cubicBezTo>
                <a:cubicBezTo>
                  <a:pt x="89" y="39"/>
                  <a:pt x="91" y="38"/>
                  <a:pt x="93" y="38"/>
                </a:cubicBezTo>
                <a:cubicBezTo>
                  <a:pt x="96" y="37"/>
                  <a:pt x="99" y="38"/>
                  <a:pt x="99" y="42"/>
                </a:cubicBezTo>
                <a:moveTo>
                  <a:pt x="66" y="16"/>
                </a:moveTo>
                <a:cubicBezTo>
                  <a:pt x="68" y="11"/>
                  <a:pt x="72" y="7"/>
                  <a:pt x="77" y="4"/>
                </a:cubicBezTo>
                <a:cubicBezTo>
                  <a:pt x="80" y="3"/>
                  <a:pt x="82" y="2"/>
                  <a:pt x="85" y="4"/>
                </a:cubicBezTo>
                <a:cubicBezTo>
                  <a:pt x="96" y="9"/>
                  <a:pt x="107" y="14"/>
                  <a:pt x="117" y="19"/>
                </a:cubicBezTo>
                <a:cubicBezTo>
                  <a:pt x="118" y="19"/>
                  <a:pt x="119" y="19"/>
                  <a:pt x="119" y="20"/>
                </a:cubicBezTo>
                <a:cubicBezTo>
                  <a:pt x="116" y="22"/>
                  <a:pt x="113" y="24"/>
                  <a:pt x="111" y="26"/>
                </a:cubicBezTo>
                <a:cubicBezTo>
                  <a:pt x="108" y="29"/>
                  <a:pt x="107" y="32"/>
                  <a:pt x="105" y="35"/>
                </a:cubicBezTo>
                <a:cubicBezTo>
                  <a:pt x="105" y="36"/>
                  <a:pt x="104" y="38"/>
                  <a:pt x="104" y="40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2" y="40"/>
                  <a:pt x="102" y="40"/>
                  <a:pt x="102" y="39"/>
                </a:cubicBezTo>
                <a:cubicBezTo>
                  <a:pt x="101" y="37"/>
                  <a:pt x="99" y="36"/>
                  <a:pt x="97" y="35"/>
                </a:cubicBezTo>
                <a:cubicBezTo>
                  <a:pt x="94" y="33"/>
                  <a:pt x="91" y="31"/>
                  <a:pt x="88" y="30"/>
                </a:cubicBezTo>
                <a:cubicBezTo>
                  <a:pt x="65" y="18"/>
                  <a:pt x="65" y="18"/>
                  <a:pt x="65" y="18"/>
                </a:cubicBezTo>
                <a:cubicBezTo>
                  <a:pt x="65" y="18"/>
                  <a:pt x="66" y="17"/>
                  <a:pt x="66" y="16"/>
                </a:cubicBezTo>
                <a:moveTo>
                  <a:pt x="129" y="26"/>
                </a:moveTo>
                <a:cubicBezTo>
                  <a:pt x="129" y="26"/>
                  <a:pt x="129" y="26"/>
                  <a:pt x="129" y="26"/>
                </a:cubicBezTo>
                <a:cubicBezTo>
                  <a:pt x="129" y="26"/>
                  <a:pt x="129" y="26"/>
                  <a:pt x="129" y="26"/>
                </a:cubicBezTo>
                <a:cubicBezTo>
                  <a:pt x="123" y="29"/>
                  <a:pt x="119" y="33"/>
                  <a:pt x="116" y="38"/>
                </a:cubicBezTo>
                <a:cubicBezTo>
                  <a:pt x="116" y="39"/>
                  <a:pt x="115" y="40"/>
                  <a:pt x="115" y="42"/>
                </a:cubicBezTo>
                <a:cubicBezTo>
                  <a:pt x="114" y="42"/>
                  <a:pt x="112" y="41"/>
                  <a:pt x="111" y="41"/>
                </a:cubicBezTo>
                <a:cubicBezTo>
                  <a:pt x="111" y="40"/>
                  <a:pt x="110" y="40"/>
                  <a:pt x="109" y="40"/>
                </a:cubicBezTo>
                <a:cubicBezTo>
                  <a:pt x="109" y="40"/>
                  <a:pt x="108" y="40"/>
                  <a:pt x="108" y="40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09" y="33"/>
                  <a:pt x="113" y="28"/>
                  <a:pt x="118" y="24"/>
                </a:cubicBezTo>
                <a:cubicBezTo>
                  <a:pt x="120" y="23"/>
                  <a:pt x="122" y="23"/>
                  <a:pt x="124" y="23"/>
                </a:cubicBezTo>
                <a:cubicBezTo>
                  <a:pt x="127" y="23"/>
                  <a:pt x="128" y="24"/>
                  <a:pt x="129" y="26"/>
                </a:cubicBezTo>
                <a:moveTo>
                  <a:pt x="186" y="55"/>
                </a:moveTo>
                <a:cubicBezTo>
                  <a:pt x="185" y="54"/>
                  <a:pt x="185" y="53"/>
                  <a:pt x="184" y="52"/>
                </a:cubicBezTo>
                <a:cubicBezTo>
                  <a:pt x="184" y="49"/>
                  <a:pt x="182" y="47"/>
                  <a:pt x="179" y="45"/>
                </a:cubicBezTo>
                <a:cubicBezTo>
                  <a:pt x="165" y="39"/>
                  <a:pt x="152" y="33"/>
                  <a:pt x="138" y="26"/>
                </a:cubicBezTo>
                <a:cubicBezTo>
                  <a:pt x="137" y="26"/>
                  <a:pt x="135" y="25"/>
                  <a:pt x="134" y="25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31" y="23"/>
                  <a:pt x="130" y="21"/>
                  <a:pt x="127" y="20"/>
                </a:cubicBezTo>
                <a:cubicBezTo>
                  <a:pt x="113" y="13"/>
                  <a:pt x="100" y="7"/>
                  <a:pt x="86" y="1"/>
                </a:cubicBezTo>
                <a:cubicBezTo>
                  <a:pt x="85" y="0"/>
                  <a:pt x="83" y="0"/>
                  <a:pt x="82" y="0"/>
                </a:cubicBezTo>
                <a:cubicBezTo>
                  <a:pt x="82" y="0"/>
                  <a:pt x="80" y="0"/>
                  <a:pt x="77" y="1"/>
                </a:cubicBezTo>
                <a:cubicBezTo>
                  <a:pt x="70" y="3"/>
                  <a:pt x="65" y="10"/>
                  <a:pt x="62" y="17"/>
                </a:cubicBezTo>
                <a:cubicBezTo>
                  <a:pt x="59" y="15"/>
                  <a:pt x="59" y="15"/>
                  <a:pt x="59" y="15"/>
                </a:cubicBezTo>
                <a:cubicBezTo>
                  <a:pt x="53" y="13"/>
                  <a:pt x="48" y="16"/>
                  <a:pt x="44" y="19"/>
                </a:cubicBezTo>
                <a:cubicBezTo>
                  <a:pt x="40" y="23"/>
                  <a:pt x="37" y="27"/>
                  <a:pt x="35" y="32"/>
                </a:cubicBezTo>
                <a:cubicBezTo>
                  <a:pt x="35" y="32"/>
                  <a:pt x="35" y="33"/>
                  <a:pt x="35" y="33"/>
                </a:cubicBezTo>
                <a:cubicBezTo>
                  <a:pt x="33" y="33"/>
                  <a:pt x="31" y="32"/>
                  <a:pt x="30" y="31"/>
                </a:cubicBezTo>
                <a:cubicBezTo>
                  <a:pt x="27" y="30"/>
                  <a:pt x="25" y="29"/>
                  <a:pt x="22" y="30"/>
                </a:cubicBezTo>
                <a:cubicBezTo>
                  <a:pt x="18" y="31"/>
                  <a:pt x="15" y="33"/>
                  <a:pt x="13" y="36"/>
                </a:cubicBezTo>
                <a:cubicBezTo>
                  <a:pt x="9" y="40"/>
                  <a:pt x="6" y="44"/>
                  <a:pt x="4" y="50"/>
                </a:cubicBezTo>
                <a:cubicBezTo>
                  <a:pt x="4" y="52"/>
                  <a:pt x="3" y="53"/>
                  <a:pt x="1" y="54"/>
                </a:cubicBezTo>
                <a:cubicBezTo>
                  <a:pt x="1" y="54"/>
                  <a:pt x="0" y="54"/>
                  <a:pt x="0" y="54"/>
                </a:cubicBezTo>
                <a:cubicBezTo>
                  <a:pt x="0" y="56"/>
                  <a:pt x="0" y="56"/>
                  <a:pt x="0" y="56"/>
                </a:cubicBezTo>
                <a:cubicBezTo>
                  <a:pt x="7" y="60"/>
                  <a:pt x="14" y="64"/>
                  <a:pt x="21" y="67"/>
                </a:cubicBezTo>
                <a:cubicBezTo>
                  <a:pt x="41" y="77"/>
                  <a:pt x="60" y="87"/>
                  <a:pt x="79" y="97"/>
                </a:cubicBezTo>
                <a:cubicBezTo>
                  <a:pt x="84" y="100"/>
                  <a:pt x="89" y="102"/>
                  <a:pt x="94" y="105"/>
                </a:cubicBezTo>
                <a:cubicBezTo>
                  <a:pt x="96" y="106"/>
                  <a:pt x="97" y="106"/>
                  <a:pt x="99" y="105"/>
                </a:cubicBezTo>
                <a:cubicBezTo>
                  <a:pt x="117" y="95"/>
                  <a:pt x="135" y="86"/>
                  <a:pt x="153" y="76"/>
                </a:cubicBezTo>
                <a:cubicBezTo>
                  <a:pt x="164" y="70"/>
                  <a:pt x="175" y="64"/>
                  <a:pt x="186" y="58"/>
                </a:cubicBezTo>
                <a:cubicBezTo>
                  <a:pt x="187" y="58"/>
                  <a:pt x="187" y="58"/>
                  <a:pt x="188" y="57"/>
                </a:cubicBezTo>
                <a:cubicBezTo>
                  <a:pt x="188" y="56"/>
                  <a:pt x="188" y="56"/>
                  <a:pt x="188" y="56"/>
                </a:cubicBezTo>
                <a:cubicBezTo>
                  <a:pt x="188" y="56"/>
                  <a:pt x="187" y="55"/>
                  <a:pt x="186" y="55"/>
                </a:cubicBezTo>
              </a:path>
            </a:pathLst>
          </a:custGeom>
          <a:solidFill>
            <a:srgbClr val="549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629C886-7FCF-487E-AB0E-EED9983F0629}"/>
              </a:ext>
            </a:extLst>
          </p:cNvPr>
          <p:cNvGrpSpPr/>
          <p:nvPr/>
        </p:nvGrpSpPr>
        <p:grpSpPr>
          <a:xfrm>
            <a:off x="614308" y="6077470"/>
            <a:ext cx="548640" cy="548640"/>
            <a:chOff x="5424488" y="2722563"/>
            <a:chExt cx="1422400" cy="1422400"/>
          </a:xfrm>
          <a:solidFill>
            <a:srgbClr val="5492AB"/>
          </a:solidFill>
        </p:grpSpPr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9260C31B-F94C-45EC-AB1C-35A8DA402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2722563"/>
              <a:ext cx="428625" cy="427038"/>
            </a:xfrm>
            <a:custGeom>
              <a:avLst/>
              <a:gdLst>
                <a:gd name="T0" fmla="*/ 48 w 49"/>
                <a:gd name="T1" fmla="*/ 31 h 49"/>
                <a:gd name="T2" fmla="*/ 17 w 49"/>
                <a:gd name="T3" fmla="*/ 1 h 49"/>
                <a:gd name="T4" fmla="*/ 14 w 49"/>
                <a:gd name="T5" fmla="*/ 1 h 49"/>
                <a:gd name="T6" fmla="*/ 6 w 49"/>
                <a:gd name="T7" fmla="*/ 9 h 49"/>
                <a:gd name="T8" fmla="*/ 6 w 49"/>
                <a:gd name="T9" fmla="*/ 12 h 49"/>
                <a:gd name="T10" fmla="*/ 12 w 49"/>
                <a:gd name="T11" fmla="*/ 18 h 49"/>
                <a:gd name="T12" fmla="*/ 0 w 49"/>
                <a:gd name="T13" fmla="*/ 30 h 49"/>
                <a:gd name="T14" fmla="*/ 19 w 49"/>
                <a:gd name="T15" fmla="*/ 49 h 49"/>
                <a:gd name="T16" fmla="*/ 31 w 49"/>
                <a:gd name="T17" fmla="*/ 37 h 49"/>
                <a:gd name="T18" fmla="*/ 36 w 49"/>
                <a:gd name="T19" fmla="*/ 43 h 49"/>
                <a:gd name="T20" fmla="*/ 38 w 49"/>
                <a:gd name="T21" fmla="*/ 44 h 49"/>
                <a:gd name="T22" fmla="*/ 40 w 49"/>
                <a:gd name="T23" fmla="*/ 43 h 49"/>
                <a:gd name="T24" fmla="*/ 48 w 49"/>
                <a:gd name="T25" fmla="*/ 35 h 49"/>
                <a:gd name="T26" fmla="*/ 48 w 49"/>
                <a:gd name="T27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9">
                  <a:moveTo>
                    <a:pt x="48" y="3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3"/>
                    <a:pt x="38" y="44"/>
                    <a:pt x="38" y="44"/>
                  </a:cubicBezTo>
                  <a:cubicBezTo>
                    <a:pt x="39" y="44"/>
                    <a:pt x="40" y="43"/>
                    <a:pt x="40" y="43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4"/>
                    <a:pt x="49" y="33"/>
                    <a:pt x="4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166DD438-7974-4F30-806E-4AAF95DD44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2940050"/>
              <a:ext cx="1203325" cy="1204913"/>
            </a:xfrm>
            <a:custGeom>
              <a:avLst/>
              <a:gdLst>
                <a:gd name="T0" fmla="*/ 76 w 138"/>
                <a:gd name="T1" fmla="*/ 77 h 138"/>
                <a:gd name="T2" fmla="*/ 72 w 138"/>
                <a:gd name="T3" fmla="*/ 73 h 138"/>
                <a:gd name="T4" fmla="*/ 118 w 138"/>
                <a:gd name="T5" fmla="*/ 32 h 138"/>
                <a:gd name="T6" fmla="*/ 68 w 138"/>
                <a:gd name="T7" fmla="*/ 85 h 138"/>
                <a:gd name="T8" fmla="*/ 63 w 138"/>
                <a:gd name="T9" fmla="*/ 89 h 138"/>
                <a:gd name="T10" fmla="*/ 61 w 138"/>
                <a:gd name="T11" fmla="*/ 85 h 138"/>
                <a:gd name="T12" fmla="*/ 68 w 138"/>
                <a:gd name="T13" fmla="*/ 81 h 138"/>
                <a:gd name="T14" fmla="*/ 137 w 138"/>
                <a:gd name="T15" fmla="*/ 35 h 138"/>
                <a:gd name="T16" fmla="*/ 99 w 138"/>
                <a:gd name="T17" fmla="*/ 1 h 138"/>
                <a:gd name="T18" fmla="*/ 101 w 138"/>
                <a:gd name="T19" fmla="*/ 6 h 138"/>
                <a:gd name="T20" fmla="*/ 94 w 138"/>
                <a:gd name="T21" fmla="*/ 27 h 138"/>
                <a:gd name="T22" fmla="*/ 91 w 138"/>
                <a:gd name="T23" fmla="*/ 31 h 138"/>
                <a:gd name="T24" fmla="*/ 83 w 138"/>
                <a:gd name="T25" fmla="*/ 24 h 138"/>
                <a:gd name="T26" fmla="*/ 81 w 138"/>
                <a:gd name="T27" fmla="*/ 41 h 138"/>
                <a:gd name="T28" fmla="*/ 77 w 138"/>
                <a:gd name="T29" fmla="*/ 45 h 138"/>
                <a:gd name="T30" fmla="*/ 70 w 138"/>
                <a:gd name="T31" fmla="*/ 37 h 138"/>
                <a:gd name="T32" fmla="*/ 67 w 138"/>
                <a:gd name="T33" fmla="*/ 54 h 138"/>
                <a:gd name="T34" fmla="*/ 64 w 138"/>
                <a:gd name="T35" fmla="*/ 58 h 138"/>
                <a:gd name="T36" fmla="*/ 56 w 138"/>
                <a:gd name="T37" fmla="*/ 51 h 138"/>
                <a:gd name="T38" fmla="*/ 54 w 138"/>
                <a:gd name="T39" fmla="*/ 68 h 138"/>
                <a:gd name="T40" fmla="*/ 50 w 138"/>
                <a:gd name="T41" fmla="*/ 72 h 138"/>
                <a:gd name="T42" fmla="*/ 43 w 138"/>
                <a:gd name="T43" fmla="*/ 64 h 138"/>
                <a:gd name="T44" fmla="*/ 34 w 138"/>
                <a:gd name="T45" fmla="*/ 77 h 138"/>
                <a:gd name="T46" fmla="*/ 31 w 138"/>
                <a:gd name="T47" fmla="*/ 94 h 138"/>
                <a:gd name="T48" fmla="*/ 34 w 138"/>
                <a:gd name="T49" fmla="*/ 100 h 138"/>
                <a:gd name="T50" fmla="*/ 1 w 138"/>
                <a:gd name="T51" fmla="*/ 133 h 138"/>
                <a:gd name="T52" fmla="*/ 5 w 138"/>
                <a:gd name="T53" fmla="*/ 137 h 138"/>
                <a:gd name="T54" fmla="*/ 38 w 138"/>
                <a:gd name="T55" fmla="*/ 104 h 138"/>
                <a:gd name="T56" fmla="*/ 42 w 138"/>
                <a:gd name="T57" fmla="*/ 107 h 138"/>
                <a:gd name="T58" fmla="*/ 55 w 138"/>
                <a:gd name="T59" fmla="*/ 98 h 138"/>
                <a:gd name="T60" fmla="*/ 63 w 138"/>
                <a:gd name="T61" fmla="*/ 105 h 138"/>
                <a:gd name="T62" fmla="*/ 131 w 138"/>
                <a:gd name="T63" fmla="*/ 37 h 138"/>
                <a:gd name="T64" fmla="*/ 135 w 138"/>
                <a:gd name="T65" fmla="*/ 40 h 138"/>
                <a:gd name="T66" fmla="*/ 137 w 138"/>
                <a:gd name="T67" fmla="*/ 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" h="138">
                  <a:moveTo>
                    <a:pt x="118" y="35"/>
                  </a:moveTo>
                  <a:cubicBezTo>
                    <a:pt x="76" y="77"/>
                    <a:pt x="76" y="77"/>
                    <a:pt x="76" y="77"/>
                  </a:cubicBezTo>
                  <a:cubicBezTo>
                    <a:pt x="75" y="78"/>
                    <a:pt x="73" y="78"/>
                    <a:pt x="72" y="77"/>
                  </a:cubicBezTo>
                  <a:cubicBezTo>
                    <a:pt x="71" y="76"/>
                    <a:pt x="71" y="74"/>
                    <a:pt x="72" y="73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5" y="30"/>
                    <a:pt x="117" y="31"/>
                    <a:pt x="118" y="32"/>
                  </a:cubicBezTo>
                  <a:cubicBezTo>
                    <a:pt x="119" y="33"/>
                    <a:pt x="119" y="34"/>
                    <a:pt x="118" y="35"/>
                  </a:cubicBezTo>
                  <a:moveTo>
                    <a:pt x="68" y="85"/>
                  </a:moveTo>
                  <a:cubicBezTo>
                    <a:pt x="64" y="89"/>
                    <a:pt x="64" y="89"/>
                    <a:pt x="64" y="89"/>
                  </a:cubicBezTo>
                  <a:cubicBezTo>
                    <a:pt x="64" y="89"/>
                    <a:pt x="63" y="89"/>
                    <a:pt x="63" y="89"/>
                  </a:cubicBezTo>
                  <a:cubicBezTo>
                    <a:pt x="61" y="89"/>
                    <a:pt x="60" y="88"/>
                    <a:pt x="60" y="87"/>
                  </a:cubicBezTo>
                  <a:cubicBezTo>
                    <a:pt x="60" y="86"/>
                    <a:pt x="60" y="85"/>
                    <a:pt x="61" y="85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6" y="80"/>
                    <a:pt x="67" y="80"/>
                    <a:pt x="68" y="81"/>
                  </a:cubicBezTo>
                  <a:cubicBezTo>
                    <a:pt x="69" y="82"/>
                    <a:pt x="69" y="84"/>
                    <a:pt x="68" y="85"/>
                  </a:cubicBezTo>
                  <a:moveTo>
                    <a:pt x="137" y="35"/>
                  </a:moveTo>
                  <a:cubicBezTo>
                    <a:pt x="103" y="1"/>
                    <a:pt x="103" y="1"/>
                    <a:pt x="103" y="1"/>
                  </a:cubicBezTo>
                  <a:cubicBezTo>
                    <a:pt x="102" y="0"/>
                    <a:pt x="100" y="0"/>
                    <a:pt x="99" y="1"/>
                  </a:cubicBezTo>
                  <a:cubicBezTo>
                    <a:pt x="98" y="2"/>
                    <a:pt x="98" y="4"/>
                    <a:pt x="99" y="5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5" y="28"/>
                    <a:pt x="95" y="30"/>
                    <a:pt x="94" y="31"/>
                  </a:cubicBezTo>
                  <a:cubicBezTo>
                    <a:pt x="93" y="32"/>
                    <a:pt x="92" y="32"/>
                    <a:pt x="91" y="31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2"/>
                    <a:pt x="82" y="44"/>
                    <a:pt x="81" y="45"/>
                  </a:cubicBezTo>
                  <a:cubicBezTo>
                    <a:pt x="80" y="46"/>
                    <a:pt x="78" y="46"/>
                    <a:pt x="77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8" y="55"/>
                    <a:pt x="68" y="57"/>
                    <a:pt x="67" y="58"/>
                  </a:cubicBezTo>
                  <a:cubicBezTo>
                    <a:pt x="66" y="59"/>
                    <a:pt x="65" y="59"/>
                    <a:pt x="64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5" y="69"/>
                    <a:pt x="55" y="71"/>
                    <a:pt x="54" y="72"/>
                  </a:cubicBezTo>
                  <a:cubicBezTo>
                    <a:pt x="53" y="73"/>
                    <a:pt x="51" y="73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3" y="74"/>
                    <a:pt x="33" y="76"/>
                    <a:pt x="34" y="77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5"/>
                    <a:pt x="31" y="97"/>
                    <a:pt x="32" y="98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0" y="134"/>
                    <a:pt x="0" y="135"/>
                    <a:pt x="1" y="137"/>
                  </a:cubicBezTo>
                  <a:cubicBezTo>
                    <a:pt x="2" y="138"/>
                    <a:pt x="4" y="138"/>
                    <a:pt x="5" y="137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1" y="107"/>
                    <a:pt x="41" y="107"/>
                    <a:pt x="42" y="107"/>
                  </a:cubicBezTo>
                  <a:cubicBezTo>
                    <a:pt x="43" y="107"/>
                    <a:pt x="43" y="107"/>
                    <a:pt x="44" y="107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2" y="105"/>
                    <a:pt x="63" y="105"/>
                  </a:cubicBezTo>
                  <a:cubicBezTo>
                    <a:pt x="63" y="105"/>
                    <a:pt x="64" y="104"/>
                    <a:pt x="64" y="104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4" y="39"/>
                    <a:pt x="135" y="40"/>
                    <a:pt x="135" y="40"/>
                  </a:cubicBezTo>
                  <a:cubicBezTo>
                    <a:pt x="136" y="40"/>
                    <a:pt x="137" y="39"/>
                    <a:pt x="137" y="39"/>
                  </a:cubicBezTo>
                  <a:cubicBezTo>
                    <a:pt x="138" y="38"/>
                    <a:pt x="138" y="36"/>
                    <a:pt x="137" y="35"/>
                  </a:cubicBezTo>
                  <a:cubicBezTo>
                    <a:pt x="137" y="35"/>
                    <a:pt x="137" y="35"/>
                    <a:pt x="137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Freeform 37">
            <a:extLst>
              <a:ext uri="{FF2B5EF4-FFF2-40B4-BE49-F238E27FC236}">
                <a16:creationId xmlns:a16="http://schemas.microsoft.com/office/drawing/2014/main" id="{35EFFDF7-ECAE-445D-9303-0EF3B429DE34}"/>
              </a:ext>
            </a:extLst>
          </p:cNvPr>
          <p:cNvSpPr>
            <a:spLocks noEditPoints="1"/>
          </p:cNvSpPr>
          <p:nvPr/>
        </p:nvSpPr>
        <p:spPr bwMode="auto">
          <a:xfrm>
            <a:off x="664773" y="5447122"/>
            <a:ext cx="447607" cy="464752"/>
          </a:xfrm>
          <a:custGeom>
            <a:avLst/>
            <a:gdLst>
              <a:gd name="T0" fmla="*/ 118 w 133"/>
              <a:gd name="T1" fmla="*/ 81 h 138"/>
              <a:gd name="T2" fmla="*/ 104 w 133"/>
              <a:gd name="T3" fmla="*/ 94 h 138"/>
              <a:gd name="T4" fmla="*/ 98 w 133"/>
              <a:gd name="T5" fmla="*/ 69 h 138"/>
              <a:gd name="T6" fmla="*/ 79 w 133"/>
              <a:gd name="T7" fmla="*/ 61 h 138"/>
              <a:gd name="T8" fmla="*/ 74 w 133"/>
              <a:gd name="T9" fmla="*/ 61 h 138"/>
              <a:gd name="T10" fmla="*/ 88 w 133"/>
              <a:gd name="T11" fmla="*/ 48 h 138"/>
              <a:gd name="T12" fmla="*/ 104 w 133"/>
              <a:gd name="T13" fmla="*/ 43 h 138"/>
              <a:gd name="T14" fmla="*/ 120 w 133"/>
              <a:gd name="T15" fmla="*/ 50 h 138"/>
              <a:gd name="T16" fmla="*/ 118 w 133"/>
              <a:gd name="T17" fmla="*/ 81 h 138"/>
              <a:gd name="T18" fmla="*/ 69 w 133"/>
              <a:gd name="T19" fmla="*/ 73 h 138"/>
              <a:gd name="T20" fmla="*/ 41 w 133"/>
              <a:gd name="T21" fmla="*/ 98 h 138"/>
              <a:gd name="T22" fmla="*/ 40 w 133"/>
              <a:gd name="T23" fmla="*/ 121 h 138"/>
              <a:gd name="T24" fmla="*/ 40 w 133"/>
              <a:gd name="T25" fmla="*/ 125 h 138"/>
              <a:gd name="T26" fmla="*/ 38 w 133"/>
              <a:gd name="T27" fmla="*/ 125 h 138"/>
              <a:gd name="T28" fmla="*/ 37 w 133"/>
              <a:gd name="T29" fmla="*/ 125 h 138"/>
              <a:gd name="T30" fmla="*/ 38 w 133"/>
              <a:gd name="T31" fmla="*/ 94 h 138"/>
              <a:gd name="T32" fmla="*/ 66 w 133"/>
              <a:gd name="T33" fmla="*/ 69 h 138"/>
              <a:gd name="T34" fmla="*/ 69 w 133"/>
              <a:gd name="T35" fmla="*/ 69 h 138"/>
              <a:gd name="T36" fmla="*/ 69 w 133"/>
              <a:gd name="T37" fmla="*/ 73 h 138"/>
              <a:gd name="T38" fmla="*/ 63 w 133"/>
              <a:gd name="T39" fmla="*/ 17 h 138"/>
              <a:gd name="T40" fmla="*/ 27 w 133"/>
              <a:gd name="T41" fmla="*/ 24 h 138"/>
              <a:gd name="T42" fmla="*/ 13 w 133"/>
              <a:gd name="T43" fmla="*/ 43 h 138"/>
              <a:gd name="T44" fmla="*/ 11 w 133"/>
              <a:gd name="T45" fmla="*/ 46 h 138"/>
              <a:gd name="T46" fmla="*/ 9 w 133"/>
              <a:gd name="T47" fmla="*/ 46 h 138"/>
              <a:gd name="T48" fmla="*/ 8 w 133"/>
              <a:gd name="T49" fmla="*/ 44 h 138"/>
              <a:gd name="T50" fmla="*/ 26 w 133"/>
              <a:gd name="T51" fmla="*/ 19 h 138"/>
              <a:gd name="T52" fmla="*/ 62 w 133"/>
              <a:gd name="T53" fmla="*/ 12 h 138"/>
              <a:gd name="T54" fmla="*/ 65 w 133"/>
              <a:gd name="T55" fmla="*/ 14 h 138"/>
              <a:gd name="T56" fmla="*/ 63 w 133"/>
              <a:gd name="T57" fmla="*/ 17 h 138"/>
              <a:gd name="T58" fmla="*/ 92 w 133"/>
              <a:gd name="T59" fmla="*/ 6 h 138"/>
              <a:gd name="T60" fmla="*/ 109 w 133"/>
              <a:gd name="T61" fmla="*/ 9 h 138"/>
              <a:gd name="T62" fmla="*/ 118 w 133"/>
              <a:gd name="T63" fmla="*/ 24 h 138"/>
              <a:gd name="T64" fmla="*/ 115 w 133"/>
              <a:gd name="T65" fmla="*/ 40 h 138"/>
              <a:gd name="T66" fmla="*/ 104 w 133"/>
              <a:gd name="T67" fmla="*/ 38 h 138"/>
              <a:gd name="T68" fmla="*/ 89 w 133"/>
              <a:gd name="T69" fmla="*/ 42 h 138"/>
              <a:gd name="T70" fmla="*/ 90 w 133"/>
              <a:gd name="T71" fmla="*/ 29 h 138"/>
              <a:gd name="T72" fmla="*/ 78 w 133"/>
              <a:gd name="T73" fmla="*/ 12 h 138"/>
              <a:gd name="T74" fmla="*/ 74 w 133"/>
              <a:gd name="T75" fmla="*/ 9 h 138"/>
              <a:gd name="T76" fmla="*/ 92 w 133"/>
              <a:gd name="T77" fmla="*/ 6 h 138"/>
              <a:gd name="T78" fmla="*/ 123 w 133"/>
              <a:gd name="T79" fmla="*/ 47 h 138"/>
              <a:gd name="T80" fmla="*/ 119 w 133"/>
              <a:gd name="T81" fmla="*/ 43 h 138"/>
              <a:gd name="T82" fmla="*/ 123 w 133"/>
              <a:gd name="T83" fmla="*/ 23 h 138"/>
              <a:gd name="T84" fmla="*/ 112 w 133"/>
              <a:gd name="T85" fmla="*/ 5 h 138"/>
              <a:gd name="T86" fmla="*/ 91 w 133"/>
              <a:gd name="T87" fmla="*/ 1 h 138"/>
              <a:gd name="T88" fmla="*/ 58 w 133"/>
              <a:gd name="T89" fmla="*/ 7 h 138"/>
              <a:gd name="T90" fmla="*/ 58 w 133"/>
              <a:gd name="T91" fmla="*/ 7 h 138"/>
              <a:gd name="T92" fmla="*/ 25 w 133"/>
              <a:gd name="T93" fmla="*/ 14 h 138"/>
              <a:gd name="T94" fmla="*/ 3 w 133"/>
              <a:gd name="T95" fmla="*/ 45 h 138"/>
              <a:gd name="T96" fmla="*/ 14 w 133"/>
              <a:gd name="T97" fmla="*/ 62 h 138"/>
              <a:gd name="T98" fmla="*/ 35 w 133"/>
              <a:gd name="T99" fmla="*/ 67 h 138"/>
              <a:gd name="T100" fmla="*/ 67 w 133"/>
              <a:gd name="T101" fmla="*/ 61 h 138"/>
              <a:gd name="T102" fmla="*/ 60 w 133"/>
              <a:gd name="T103" fmla="*/ 67 h 138"/>
              <a:gd name="T104" fmla="*/ 60 w 133"/>
              <a:gd name="T105" fmla="*/ 67 h 138"/>
              <a:gd name="T106" fmla="*/ 35 w 133"/>
              <a:gd name="T107" fmla="*/ 90 h 138"/>
              <a:gd name="T108" fmla="*/ 33 w 133"/>
              <a:gd name="T109" fmla="*/ 128 h 138"/>
              <a:gd name="T110" fmla="*/ 51 w 133"/>
              <a:gd name="T111" fmla="*/ 137 h 138"/>
              <a:gd name="T112" fmla="*/ 71 w 133"/>
              <a:gd name="T113" fmla="*/ 130 h 138"/>
              <a:gd name="T114" fmla="*/ 96 w 133"/>
              <a:gd name="T115" fmla="*/ 108 h 138"/>
              <a:gd name="T116" fmla="*/ 96 w 133"/>
              <a:gd name="T117" fmla="*/ 108 h 138"/>
              <a:gd name="T118" fmla="*/ 121 w 133"/>
              <a:gd name="T119" fmla="*/ 85 h 138"/>
              <a:gd name="T120" fmla="*/ 123 w 133"/>
              <a:gd name="T121" fmla="*/ 4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3" h="138">
                <a:moveTo>
                  <a:pt x="118" y="81"/>
                </a:moveTo>
                <a:cubicBezTo>
                  <a:pt x="104" y="94"/>
                  <a:pt x="104" y="94"/>
                  <a:pt x="104" y="94"/>
                </a:cubicBezTo>
                <a:cubicBezTo>
                  <a:pt x="106" y="85"/>
                  <a:pt x="104" y="76"/>
                  <a:pt x="98" y="69"/>
                </a:cubicBezTo>
                <a:cubicBezTo>
                  <a:pt x="93" y="64"/>
                  <a:pt x="86" y="61"/>
                  <a:pt x="79" y="61"/>
                </a:cubicBezTo>
                <a:cubicBezTo>
                  <a:pt x="78" y="60"/>
                  <a:pt x="76" y="60"/>
                  <a:pt x="74" y="61"/>
                </a:cubicBezTo>
                <a:cubicBezTo>
                  <a:pt x="88" y="48"/>
                  <a:pt x="88" y="48"/>
                  <a:pt x="88" y="48"/>
                </a:cubicBezTo>
                <a:cubicBezTo>
                  <a:pt x="93" y="44"/>
                  <a:pt x="98" y="42"/>
                  <a:pt x="104" y="43"/>
                </a:cubicBezTo>
                <a:cubicBezTo>
                  <a:pt x="110" y="43"/>
                  <a:pt x="116" y="45"/>
                  <a:pt x="120" y="50"/>
                </a:cubicBezTo>
                <a:cubicBezTo>
                  <a:pt x="128" y="59"/>
                  <a:pt x="127" y="73"/>
                  <a:pt x="118" y="81"/>
                </a:cubicBezTo>
                <a:moveTo>
                  <a:pt x="69" y="73"/>
                </a:moveTo>
                <a:cubicBezTo>
                  <a:pt x="41" y="98"/>
                  <a:pt x="41" y="98"/>
                  <a:pt x="41" y="98"/>
                </a:cubicBezTo>
                <a:cubicBezTo>
                  <a:pt x="35" y="104"/>
                  <a:pt x="34" y="115"/>
                  <a:pt x="40" y="121"/>
                </a:cubicBezTo>
                <a:cubicBezTo>
                  <a:pt x="41" y="122"/>
                  <a:pt x="41" y="124"/>
                  <a:pt x="40" y="125"/>
                </a:cubicBezTo>
                <a:cubicBezTo>
                  <a:pt x="40" y="125"/>
                  <a:pt x="39" y="126"/>
                  <a:pt x="38" y="125"/>
                </a:cubicBezTo>
                <a:cubicBezTo>
                  <a:pt x="38" y="125"/>
                  <a:pt x="37" y="125"/>
                  <a:pt x="37" y="125"/>
                </a:cubicBezTo>
                <a:cubicBezTo>
                  <a:pt x="29" y="116"/>
                  <a:pt x="29" y="102"/>
                  <a:pt x="38" y="94"/>
                </a:cubicBezTo>
                <a:cubicBezTo>
                  <a:pt x="66" y="69"/>
                  <a:pt x="66" y="69"/>
                  <a:pt x="66" y="69"/>
                </a:cubicBezTo>
                <a:cubicBezTo>
                  <a:pt x="67" y="68"/>
                  <a:pt x="68" y="68"/>
                  <a:pt x="69" y="69"/>
                </a:cubicBezTo>
                <a:cubicBezTo>
                  <a:pt x="70" y="70"/>
                  <a:pt x="70" y="72"/>
                  <a:pt x="69" y="73"/>
                </a:cubicBezTo>
                <a:moveTo>
                  <a:pt x="63" y="17"/>
                </a:moveTo>
                <a:cubicBezTo>
                  <a:pt x="27" y="24"/>
                  <a:pt x="27" y="24"/>
                  <a:pt x="27" y="24"/>
                </a:cubicBezTo>
                <a:cubicBezTo>
                  <a:pt x="17" y="25"/>
                  <a:pt x="11" y="34"/>
                  <a:pt x="13" y="43"/>
                </a:cubicBezTo>
                <a:cubicBezTo>
                  <a:pt x="13" y="45"/>
                  <a:pt x="13" y="46"/>
                  <a:pt x="11" y="46"/>
                </a:cubicBezTo>
                <a:cubicBezTo>
                  <a:pt x="11" y="46"/>
                  <a:pt x="10" y="46"/>
                  <a:pt x="9" y="46"/>
                </a:cubicBezTo>
                <a:cubicBezTo>
                  <a:pt x="9" y="45"/>
                  <a:pt x="9" y="45"/>
                  <a:pt x="8" y="44"/>
                </a:cubicBezTo>
                <a:cubicBezTo>
                  <a:pt x="6" y="32"/>
                  <a:pt x="14" y="21"/>
                  <a:pt x="26" y="19"/>
                </a:cubicBezTo>
                <a:cubicBezTo>
                  <a:pt x="62" y="12"/>
                  <a:pt x="62" y="12"/>
                  <a:pt x="62" y="12"/>
                </a:cubicBezTo>
                <a:cubicBezTo>
                  <a:pt x="64" y="12"/>
                  <a:pt x="65" y="13"/>
                  <a:pt x="65" y="14"/>
                </a:cubicBezTo>
                <a:cubicBezTo>
                  <a:pt x="66" y="15"/>
                  <a:pt x="65" y="17"/>
                  <a:pt x="63" y="17"/>
                </a:cubicBezTo>
                <a:moveTo>
                  <a:pt x="92" y="6"/>
                </a:moveTo>
                <a:cubicBezTo>
                  <a:pt x="98" y="5"/>
                  <a:pt x="104" y="6"/>
                  <a:pt x="109" y="9"/>
                </a:cubicBezTo>
                <a:cubicBezTo>
                  <a:pt x="114" y="13"/>
                  <a:pt x="117" y="18"/>
                  <a:pt x="118" y="24"/>
                </a:cubicBezTo>
                <a:cubicBezTo>
                  <a:pt x="119" y="30"/>
                  <a:pt x="118" y="36"/>
                  <a:pt x="115" y="40"/>
                </a:cubicBezTo>
                <a:cubicBezTo>
                  <a:pt x="112" y="39"/>
                  <a:pt x="108" y="38"/>
                  <a:pt x="104" y="38"/>
                </a:cubicBezTo>
                <a:cubicBezTo>
                  <a:pt x="99" y="37"/>
                  <a:pt x="93" y="39"/>
                  <a:pt x="89" y="42"/>
                </a:cubicBezTo>
                <a:cubicBezTo>
                  <a:pt x="90" y="38"/>
                  <a:pt x="90" y="33"/>
                  <a:pt x="90" y="29"/>
                </a:cubicBezTo>
                <a:cubicBezTo>
                  <a:pt x="88" y="22"/>
                  <a:pt x="84" y="16"/>
                  <a:pt x="78" y="12"/>
                </a:cubicBezTo>
                <a:cubicBezTo>
                  <a:pt x="77" y="11"/>
                  <a:pt x="76" y="10"/>
                  <a:pt x="74" y="9"/>
                </a:cubicBezTo>
                <a:lnTo>
                  <a:pt x="92" y="6"/>
                </a:lnTo>
                <a:close/>
                <a:moveTo>
                  <a:pt x="123" y="47"/>
                </a:moveTo>
                <a:cubicBezTo>
                  <a:pt x="122" y="45"/>
                  <a:pt x="120" y="44"/>
                  <a:pt x="119" y="43"/>
                </a:cubicBezTo>
                <a:cubicBezTo>
                  <a:pt x="123" y="37"/>
                  <a:pt x="124" y="30"/>
                  <a:pt x="123" y="23"/>
                </a:cubicBezTo>
                <a:cubicBezTo>
                  <a:pt x="122" y="16"/>
                  <a:pt x="118" y="10"/>
                  <a:pt x="112" y="5"/>
                </a:cubicBezTo>
                <a:cubicBezTo>
                  <a:pt x="106" y="1"/>
                  <a:pt x="99" y="0"/>
                  <a:pt x="91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25" y="14"/>
                  <a:pt x="25" y="14"/>
                  <a:pt x="25" y="14"/>
                </a:cubicBezTo>
                <a:cubicBezTo>
                  <a:pt x="10" y="16"/>
                  <a:pt x="0" y="30"/>
                  <a:pt x="3" y="45"/>
                </a:cubicBezTo>
                <a:cubicBezTo>
                  <a:pt x="4" y="52"/>
                  <a:pt x="8" y="58"/>
                  <a:pt x="14" y="62"/>
                </a:cubicBezTo>
                <a:cubicBezTo>
                  <a:pt x="20" y="67"/>
                  <a:pt x="27" y="68"/>
                  <a:pt x="35" y="67"/>
                </a:cubicBezTo>
                <a:cubicBezTo>
                  <a:pt x="67" y="61"/>
                  <a:pt x="67" y="61"/>
                  <a:pt x="67" y="61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35" y="90"/>
                  <a:pt x="35" y="90"/>
                  <a:pt x="35" y="90"/>
                </a:cubicBezTo>
                <a:cubicBezTo>
                  <a:pt x="23" y="100"/>
                  <a:pt x="23" y="117"/>
                  <a:pt x="33" y="128"/>
                </a:cubicBezTo>
                <a:cubicBezTo>
                  <a:pt x="37" y="134"/>
                  <a:pt x="44" y="137"/>
                  <a:pt x="51" y="137"/>
                </a:cubicBezTo>
                <a:cubicBezTo>
                  <a:pt x="58" y="138"/>
                  <a:pt x="65" y="135"/>
                  <a:pt x="71" y="130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32" y="75"/>
                  <a:pt x="133" y="58"/>
                  <a:pt x="123" y="47"/>
                </a:cubicBezTo>
              </a:path>
            </a:pathLst>
          </a:custGeom>
          <a:solidFill>
            <a:srgbClr val="5492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959F431-4470-47F9-A266-92FF846DD9E5}"/>
              </a:ext>
            </a:extLst>
          </p:cNvPr>
          <p:cNvGrpSpPr/>
          <p:nvPr/>
        </p:nvGrpSpPr>
        <p:grpSpPr>
          <a:xfrm>
            <a:off x="578862" y="2938206"/>
            <a:ext cx="487846" cy="501031"/>
            <a:chOff x="8207375" y="5480050"/>
            <a:chExt cx="1350963" cy="1387475"/>
          </a:xfrm>
          <a:solidFill>
            <a:srgbClr val="5492AB"/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10DB222-7CD5-4589-995B-1879CCD6D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00" y="5724525"/>
              <a:ext cx="558800" cy="469900"/>
            </a:xfrm>
            <a:custGeom>
              <a:avLst/>
              <a:gdLst>
                <a:gd name="T0" fmla="*/ 31 w 64"/>
                <a:gd name="T1" fmla="*/ 44 h 54"/>
                <a:gd name="T2" fmla="*/ 34 w 64"/>
                <a:gd name="T3" fmla="*/ 42 h 54"/>
                <a:gd name="T4" fmla="*/ 34 w 64"/>
                <a:gd name="T5" fmla="*/ 41 h 54"/>
                <a:gd name="T6" fmla="*/ 39 w 64"/>
                <a:gd name="T7" fmla="*/ 31 h 54"/>
                <a:gd name="T8" fmla="*/ 39 w 64"/>
                <a:gd name="T9" fmla="*/ 31 h 54"/>
                <a:gd name="T10" fmla="*/ 39 w 64"/>
                <a:gd name="T11" fmla="*/ 31 h 54"/>
                <a:gd name="T12" fmla="*/ 42 w 64"/>
                <a:gd name="T13" fmla="*/ 25 h 54"/>
                <a:gd name="T14" fmla="*/ 44 w 64"/>
                <a:gd name="T15" fmla="*/ 24 h 54"/>
                <a:gd name="T16" fmla="*/ 45 w 64"/>
                <a:gd name="T17" fmla="*/ 27 h 54"/>
                <a:gd name="T18" fmla="*/ 43 w 64"/>
                <a:gd name="T19" fmla="*/ 31 h 54"/>
                <a:gd name="T20" fmla="*/ 64 w 64"/>
                <a:gd name="T21" fmla="*/ 43 h 54"/>
                <a:gd name="T22" fmla="*/ 57 w 64"/>
                <a:gd name="T23" fmla="*/ 12 h 54"/>
                <a:gd name="T24" fmla="*/ 43 w 64"/>
                <a:gd name="T25" fmla="*/ 2 h 54"/>
                <a:gd name="T26" fmla="*/ 33 w 64"/>
                <a:gd name="T27" fmla="*/ 10 h 54"/>
                <a:gd name="T28" fmla="*/ 24 w 64"/>
                <a:gd name="T29" fmla="*/ 35 h 54"/>
                <a:gd name="T30" fmla="*/ 4 w 64"/>
                <a:gd name="T31" fmla="*/ 43 h 54"/>
                <a:gd name="T32" fmla="*/ 0 w 64"/>
                <a:gd name="T33" fmla="*/ 48 h 54"/>
                <a:gd name="T34" fmla="*/ 8 w 64"/>
                <a:gd name="T35" fmla="*/ 53 h 54"/>
                <a:gd name="T36" fmla="*/ 31 w 64"/>
                <a:gd name="T37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54">
                  <a:moveTo>
                    <a:pt x="31" y="44"/>
                  </a:moveTo>
                  <a:cubicBezTo>
                    <a:pt x="32" y="44"/>
                    <a:pt x="33" y="43"/>
                    <a:pt x="34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3" y="24"/>
                    <a:pt x="44" y="24"/>
                  </a:cubicBezTo>
                  <a:cubicBezTo>
                    <a:pt x="45" y="25"/>
                    <a:pt x="45" y="26"/>
                    <a:pt x="45" y="27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3" y="0"/>
                    <a:pt x="43" y="2"/>
                  </a:cubicBezTo>
                  <a:cubicBezTo>
                    <a:pt x="39" y="3"/>
                    <a:pt x="35" y="6"/>
                    <a:pt x="33" y="10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2" y="43"/>
                    <a:pt x="0" y="46"/>
                    <a:pt x="0" y="48"/>
                  </a:cubicBezTo>
                  <a:cubicBezTo>
                    <a:pt x="1" y="52"/>
                    <a:pt x="4" y="54"/>
                    <a:pt x="8" y="53"/>
                  </a:cubicBezTo>
                  <a:lnTo>
                    <a:pt x="3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600A738A-FABB-4F77-8C80-6751AD74A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063" y="5602288"/>
              <a:ext cx="147638" cy="95250"/>
            </a:xfrm>
            <a:custGeom>
              <a:avLst/>
              <a:gdLst>
                <a:gd name="T0" fmla="*/ 0 w 93"/>
                <a:gd name="T1" fmla="*/ 16 h 60"/>
                <a:gd name="T2" fmla="*/ 82 w 93"/>
                <a:gd name="T3" fmla="*/ 0 h 60"/>
                <a:gd name="T4" fmla="*/ 93 w 93"/>
                <a:gd name="T5" fmla="*/ 44 h 60"/>
                <a:gd name="T6" fmla="*/ 11 w 93"/>
                <a:gd name="T7" fmla="*/ 60 h 60"/>
                <a:gd name="T8" fmla="*/ 0 w 93"/>
                <a:gd name="T9" fmla="*/ 1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0">
                  <a:moveTo>
                    <a:pt x="0" y="16"/>
                  </a:moveTo>
                  <a:lnTo>
                    <a:pt x="82" y="0"/>
                  </a:lnTo>
                  <a:lnTo>
                    <a:pt x="93" y="44"/>
                  </a:lnTo>
                  <a:lnTo>
                    <a:pt x="11" y="6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AF4C98E9-93C6-445C-80B9-42BA0AFB1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863" y="6169025"/>
              <a:ext cx="287338" cy="392113"/>
            </a:xfrm>
            <a:custGeom>
              <a:avLst/>
              <a:gdLst>
                <a:gd name="T0" fmla="*/ 3 w 33"/>
                <a:gd name="T1" fmla="*/ 45 h 45"/>
                <a:gd name="T2" fmla="*/ 1 w 33"/>
                <a:gd name="T3" fmla="*/ 45 h 45"/>
                <a:gd name="T4" fmla="*/ 0 w 33"/>
                <a:gd name="T5" fmla="*/ 41 h 45"/>
                <a:gd name="T6" fmla="*/ 28 w 33"/>
                <a:gd name="T7" fmla="*/ 2 h 45"/>
                <a:gd name="T8" fmla="*/ 32 w 33"/>
                <a:gd name="T9" fmla="*/ 1 h 45"/>
                <a:gd name="T10" fmla="*/ 32 w 33"/>
                <a:gd name="T11" fmla="*/ 5 h 45"/>
                <a:gd name="T12" fmla="*/ 5 w 33"/>
                <a:gd name="T13" fmla="*/ 44 h 45"/>
                <a:gd name="T14" fmla="*/ 3 w 33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5">
                  <a:moveTo>
                    <a:pt x="3" y="45"/>
                  </a:moveTo>
                  <a:cubicBezTo>
                    <a:pt x="2" y="45"/>
                    <a:pt x="2" y="45"/>
                    <a:pt x="1" y="45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0"/>
                    <a:pt x="31" y="0"/>
                    <a:pt x="32" y="1"/>
                  </a:cubicBezTo>
                  <a:cubicBezTo>
                    <a:pt x="33" y="2"/>
                    <a:pt x="33" y="3"/>
                    <a:pt x="32" y="5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5"/>
                    <a:pt x="3" y="45"/>
                    <a:pt x="3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3F12B6-0B6E-4E36-B58F-B3F6A15A87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9463" y="6570663"/>
              <a:ext cx="52388" cy="234950"/>
            </a:xfrm>
            <a:custGeom>
              <a:avLst/>
              <a:gdLst>
                <a:gd name="T0" fmla="*/ 2 w 6"/>
                <a:gd name="T1" fmla="*/ 5 h 27"/>
                <a:gd name="T2" fmla="*/ 0 w 6"/>
                <a:gd name="T3" fmla="*/ 3 h 27"/>
                <a:gd name="T4" fmla="*/ 0 w 6"/>
                <a:gd name="T5" fmla="*/ 1 h 27"/>
                <a:gd name="T6" fmla="*/ 2 w 6"/>
                <a:gd name="T7" fmla="*/ 0 h 27"/>
                <a:gd name="T8" fmla="*/ 4 w 6"/>
                <a:gd name="T9" fmla="*/ 2 h 27"/>
                <a:gd name="T10" fmla="*/ 2 w 6"/>
                <a:gd name="T11" fmla="*/ 5 h 27"/>
                <a:gd name="T12" fmla="*/ 3 w 6"/>
                <a:gd name="T13" fmla="*/ 12 h 27"/>
                <a:gd name="T14" fmla="*/ 2 w 6"/>
                <a:gd name="T15" fmla="*/ 12 h 27"/>
                <a:gd name="T16" fmla="*/ 0 w 6"/>
                <a:gd name="T17" fmla="*/ 10 h 27"/>
                <a:gd name="T18" fmla="*/ 2 w 6"/>
                <a:gd name="T19" fmla="*/ 8 h 27"/>
                <a:gd name="T20" fmla="*/ 2 w 6"/>
                <a:gd name="T21" fmla="*/ 8 h 27"/>
                <a:gd name="T22" fmla="*/ 5 w 6"/>
                <a:gd name="T23" fmla="*/ 10 h 27"/>
                <a:gd name="T24" fmla="*/ 4 w 6"/>
                <a:gd name="T25" fmla="*/ 12 h 27"/>
                <a:gd name="T26" fmla="*/ 3 w 6"/>
                <a:gd name="T27" fmla="*/ 12 h 27"/>
                <a:gd name="T28" fmla="*/ 3 w 6"/>
                <a:gd name="T29" fmla="*/ 12 h 27"/>
                <a:gd name="T30" fmla="*/ 3 w 6"/>
                <a:gd name="T31" fmla="*/ 20 h 27"/>
                <a:gd name="T32" fmla="*/ 1 w 6"/>
                <a:gd name="T33" fmla="*/ 18 h 27"/>
                <a:gd name="T34" fmla="*/ 1 w 6"/>
                <a:gd name="T35" fmla="*/ 16 h 27"/>
                <a:gd name="T36" fmla="*/ 3 w 6"/>
                <a:gd name="T37" fmla="*/ 15 h 27"/>
                <a:gd name="T38" fmla="*/ 5 w 6"/>
                <a:gd name="T39" fmla="*/ 17 h 27"/>
                <a:gd name="T40" fmla="*/ 3 w 6"/>
                <a:gd name="T41" fmla="*/ 20 h 27"/>
                <a:gd name="T42" fmla="*/ 3 w 6"/>
                <a:gd name="T43" fmla="*/ 20 h 27"/>
                <a:gd name="T44" fmla="*/ 3 w 6"/>
                <a:gd name="T45" fmla="*/ 27 h 27"/>
                <a:gd name="T46" fmla="*/ 1 w 6"/>
                <a:gd name="T47" fmla="*/ 25 h 27"/>
                <a:gd name="T48" fmla="*/ 2 w 6"/>
                <a:gd name="T49" fmla="*/ 24 h 27"/>
                <a:gd name="T50" fmla="*/ 3 w 6"/>
                <a:gd name="T51" fmla="*/ 23 h 27"/>
                <a:gd name="T52" fmla="*/ 6 w 6"/>
                <a:gd name="T53" fmla="*/ 25 h 27"/>
                <a:gd name="T54" fmla="*/ 3 w 6"/>
                <a:gd name="T5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27">
                  <a:moveTo>
                    <a:pt x="2" y="5"/>
                  </a:move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4"/>
                    <a:pt x="3" y="5"/>
                    <a:pt x="2" y="5"/>
                  </a:cubicBezTo>
                  <a:close/>
                  <a:moveTo>
                    <a:pt x="3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5" y="11"/>
                    <a:pt x="5" y="11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3" y="20"/>
                  </a:moveTo>
                  <a:cubicBezTo>
                    <a:pt x="2" y="20"/>
                    <a:pt x="1" y="19"/>
                    <a:pt x="1" y="18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2" y="16"/>
                    <a:pt x="2" y="15"/>
                    <a:pt x="3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5" y="19"/>
                    <a:pt x="4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moveTo>
                    <a:pt x="3" y="27"/>
                  </a:moveTo>
                  <a:cubicBezTo>
                    <a:pt x="2" y="27"/>
                    <a:pt x="1" y="26"/>
                    <a:pt x="1" y="25"/>
                  </a:cubicBezTo>
                  <a:cubicBezTo>
                    <a:pt x="1" y="25"/>
                    <a:pt x="1" y="24"/>
                    <a:pt x="2" y="24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4" y="23"/>
                    <a:pt x="5" y="24"/>
                    <a:pt x="6" y="25"/>
                  </a:cubicBezTo>
                  <a:cubicBezTo>
                    <a:pt x="6" y="26"/>
                    <a:pt x="5" y="27"/>
                    <a:pt x="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088288BE-95B8-402B-BA28-1B6331682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963" y="5689600"/>
              <a:ext cx="714375" cy="1177925"/>
            </a:xfrm>
            <a:custGeom>
              <a:avLst/>
              <a:gdLst>
                <a:gd name="T0" fmla="*/ 80 w 82"/>
                <a:gd name="T1" fmla="*/ 63 h 135"/>
                <a:gd name="T2" fmla="*/ 72 w 82"/>
                <a:gd name="T3" fmla="*/ 46 h 135"/>
                <a:gd name="T4" fmla="*/ 76 w 82"/>
                <a:gd name="T5" fmla="*/ 45 h 135"/>
                <a:gd name="T6" fmla="*/ 81 w 82"/>
                <a:gd name="T7" fmla="*/ 36 h 135"/>
                <a:gd name="T8" fmla="*/ 74 w 82"/>
                <a:gd name="T9" fmla="*/ 6 h 135"/>
                <a:gd name="T10" fmla="*/ 66 w 82"/>
                <a:gd name="T11" fmla="*/ 1 h 135"/>
                <a:gd name="T12" fmla="*/ 52 w 82"/>
                <a:gd name="T13" fmla="*/ 4 h 135"/>
                <a:gd name="T14" fmla="*/ 46 w 82"/>
                <a:gd name="T15" fmla="*/ 13 h 135"/>
                <a:gd name="T16" fmla="*/ 53 w 82"/>
                <a:gd name="T17" fmla="*/ 43 h 135"/>
                <a:gd name="T18" fmla="*/ 62 w 82"/>
                <a:gd name="T19" fmla="*/ 48 h 135"/>
                <a:gd name="T20" fmla="*/ 67 w 82"/>
                <a:gd name="T21" fmla="*/ 47 h 135"/>
                <a:gd name="T22" fmla="*/ 76 w 82"/>
                <a:gd name="T23" fmla="*/ 64 h 135"/>
                <a:gd name="T24" fmla="*/ 72 w 82"/>
                <a:gd name="T25" fmla="*/ 78 h 135"/>
                <a:gd name="T26" fmla="*/ 58 w 82"/>
                <a:gd name="T27" fmla="*/ 84 h 135"/>
                <a:gd name="T28" fmla="*/ 50 w 82"/>
                <a:gd name="T29" fmla="*/ 52 h 135"/>
                <a:gd name="T30" fmla="*/ 26 w 82"/>
                <a:gd name="T31" fmla="*/ 38 h 135"/>
                <a:gd name="T32" fmla="*/ 23 w 82"/>
                <a:gd name="T33" fmla="*/ 47 h 135"/>
                <a:gd name="T34" fmla="*/ 26 w 82"/>
                <a:gd name="T35" fmla="*/ 62 h 135"/>
                <a:gd name="T36" fmla="*/ 3 w 82"/>
                <a:gd name="T37" fmla="*/ 84 h 135"/>
                <a:gd name="T38" fmla="*/ 0 w 82"/>
                <a:gd name="T39" fmla="*/ 90 h 135"/>
                <a:gd name="T40" fmla="*/ 0 w 82"/>
                <a:gd name="T41" fmla="*/ 125 h 135"/>
                <a:gd name="T42" fmla="*/ 0 w 82"/>
                <a:gd name="T43" fmla="*/ 126 h 135"/>
                <a:gd name="T44" fmla="*/ 3 w 82"/>
                <a:gd name="T45" fmla="*/ 132 h 135"/>
                <a:gd name="T46" fmla="*/ 9 w 82"/>
                <a:gd name="T47" fmla="*/ 134 h 135"/>
                <a:gd name="T48" fmla="*/ 17 w 82"/>
                <a:gd name="T49" fmla="*/ 128 h 135"/>
                <a:gd name="T50" fmla="*/ 18 w 82"/>
                <a:gd name="T51" fmla="*/ 92 h 135"/>
                <a:gd name="T52" fmla="*/ 37 w 82"/>
                <a:gd name="T53" fmla="*/ 76 h 135"/>
                <a:gd name="T54" fmla="*/ 41 w 82"/>
                <a:gd name="T55" fmla="*/ 94 h 135"/>
                <a:gd name="T56" fmla="*/ 43 w 82"/>
                <a:gd name="T57" fmla="*/ 97 h 135"/>
                <a:gd name="T58" fmla="*/ 64 w 82"/>
                <a:gd name="T59" fmla="*/ 130 h 135"/>
                <a:gd name="T60" fmla="*/ 72 w 82"/>
                <a:gd name="T61" fmla="*/ 134 h 135"/>
                <a:gd name="T62" fmla="*/ 78 w 82"/>
                <a:gd name="T63" fmla="*/ 131 h 135"/>
                <a:gd name="T64" fmla="*/ 80 w 82"/>
                <a:gd name="T65" fmla="*/ 125 h 135"/>
                <a:gd name="T66" fmla="*/ 79 w 82"/>
                <a:gd name="T67" fmla="*/ 121 h 135"/>
                <a:gd name="T68" fmla="*/ 60 w 82"/>
                <a:gd name="T69" fmla="*/ 91 h 135"/>
                <a:gd name="T70" fmla="*/ 59 w 82"/>
                <a:gd name="T71" fmla="*/ 89 h 135"/>
                <a:gd name="T72" fmla="*/ 76 w 82"/>
                <a:gd name="T73" fmla="*/ 81 h 135"/>
                <a:gd name="T74" fmla="*/ 80 w 82"/>
                <a:gd name="T75" fmla="*/ 6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35">
                  <a:moveTo>
                    <a:pt x="80" y="63"/>
                  </a:moveTo>
                  <a:cubicBezTo>
                    <a:pt x="79" y="56"/>
                    <a:pt x="74" y="49"/>
                    <a:pt x="72" y="4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80" y="44"/>
                    <a:pt x="82" y="40"/>
                    <a:pt x="81" y="3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3"/>
                    <a:pt x="69" y="0"/>
                    <a:pt x="66" y="1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5"/>
                    <a:pt x="45" y="9"/>
                    <a:pt x="46" y="1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4" y="47"/>
                    <a:pt x="58" y="49"/>
                    <a:pt x="62" y="48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9" y="49"/>
                    <a:pt x="75" y="57"/>
                    <a:pt x="76" y="64"/>
                  </a:cubicBezTo>
                  <a:cubicBezTo>
                    <a:pt x="77" y="70"/>
                    <a:pt x="76" y="75"/>
                    <a:pt x="72" y="78"/>
                  </a:cubicBezTo>
                  <a:cubicBezTo>
                    <a:pt x="69" y="83"/>
                    <a:pt x="62" y="84"/>
                    <a:pt x="58" y="8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1" y="85"/>
                    <a:pt x="0" y="88"/>
                    <a:pt x="0" y="9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9"/>
                    <a:pt x="1" y="131"/>
                    <a:pt x="3" y="132"/>
                  </a:cubicBezTo>
                  <a:cubicBezTo>
                    <a:pt x="5" y="134"/>
                    <a:pt x="7" y="135"/>
                    <a:pt x="9" y="134"/>
                  </a:cubicBezTo>
                  <a:cubicBezTo>
                    <a:pt x="14" y="134"/>
                    <a:pt x="17" y="132"/>
                    <a:pt x="17" y="128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2" y="96"/>
                    <a:pt x="43" y="97"/>
                    <a:pt x="43" y="97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6" y="133"/>
                    <a:pt x="69" y="135"/>
                    <a:pt x="72" y="134"/>
                  </a:cubicBezTo>
                  <a:cubicBezTo>
                    <a:pt x="75" y="134"/>
                    <a:pt x="77" y="133"/>
                    <a:pt x="78" y="131"/>
                  </a:cubicBezTo>
                  <a:cubicBezTo>
                    <a:pt x="80" y="129"/>
                    <a:pt x="80" y="127"/>
                    <a:pt x="80" y="125"/>
                  </a:cubicBezTo>
                  <a:cubicBezTo>
                    <a:pt x="80" y="123"/>
                    <a:pt x="80" y="122"/>
                    <a:pt x="79" y="12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64" y="88"/>
                    <a:pt x="71" y="87"/>
                    <a:pt x="76" y="81"/>
                  </a:cubicBezTo>
                  <a:cubicBezTo>
                    <a:pt x="80" y="77"/>
                    <a:pt x="81" y="71"/>
                    <a:pt x="80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7958050F-8CB9-4B5B-AE54-0477D65D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1725" y="5480050"/>
              <a:ext cx="349250" cy="147638"/>
            </a:xfrm>
            <a:custGeom>
              <a:avLst/>
              <a:gdLst>
                <a:gd name="T0" fmla="*/ 40 w 40"/>
                <a:gd name="T1" fmla="*/ 17 h 17"/>
                <a:gd name="T2" fmla="*/ 40 w 40"/>
                <a:gd name="T3" fmla="*/ 17 h 17"/>
                <a:gd name="T4" fmla="*/ 40 w 40"/>
                <a:gd name="T5" fmla="*/ 17 h 17"/>
                <a:gd name="T6" fmla="*/ 40 w 40"/>
                <a:gd name="T7" fmla="*/ 13 h 17"/>
                <a:gd name="T8" fmla="*/ 27 w 40"/>
                <a:gd name="T9" fmla="*/ 0 h 17"/>
                <a:gd name="T10" fmla="*/ 14 w 40"/>
                <a:gd name="T11" fmla="*/ 13 h 17"/>
                <a:gd name="T12" fmla="*/ 0 w 40"/>
                <a:gd name="T13" fmla="*/ 13 h 17"/>
                <a:gd name="T14" fmla="*/ 0 w 40"/>
                <a:gd name="T15" fmla="*/ 17 h 17"/>
                <a:gd name="T16" fmla="*/ 40 w 4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7">
                  <a:moveTo>
                    <a:pt x="40" y="1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6"/>
                    <a:pt x="34" y="0"/>
                    <a:pt x="27" y="0"/>
                  </a:cubicBezTo>
                  <a:cubicBezTo>
                    <a:pt x="20" y="0"/>
                    <a:pt x="14" y="6"/>
                    <a:pt x="1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4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E449478B-2491-4C4B-8B36-1F438D307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7700" y="6630988"/>
              <a:ext cx="122238" cy="157163"/>
            </a:xfrm>
            <a:custGeom>
              <a:avLst/>
              <a:gdLst>
                <a:gd name="T0" fmla="*/ 11 w 14"/>
                <a:gd name="T1" fmla="*/ 5 h 18"/>
                <a:gd name="T2" fmla="*/ 10 w 14"/>
                <a:gd name="T3" fmla="*/ 5 h 18"/>
                <a:gd name="T4" fmla="*/ 9 w 14"/>
                <a:gd name="T5" fmla="*/ 2 h 18"/>
                <a:gd name="T6" fmla="*/ 13 w 14"/>
                <a:gd name="T7" fmla="*/ 1 h 18"/>
                <a:gd name="T8" fmla="*/ 13 w 14"/>
                <a:gd name="T9" fmla="*/ 3 h 18"/>
                <a:gd name="T10" fmla="*/ 13 w 14"/>
                <a:gd name="T11" fmla="*/ 4 h 18"/>
                <a:gd name="T12" fmla="*/ 11 w 14"/>
                <a:gd name="T13" fmla="*/ 5 h 18"/>
                <a:gd name="T14" fmla="*/ 7 w 14"/>
                <a:gd name="T15" fmla="*/ 12 h 18"/>
                <a:gd name="T16" fmla="*/ 6 w 14"/>
                <a:gd name="T17" fmla="*/ 11 h 18"/>
                <a:gd name="T18" fmla="*/ 5 w 14"/>
                <a:gd name="T19" fmla="*/ 10 h 18"/>
                <a:gd name="T20" fmla="*/ 5 w 14"/>
                <a:gd name="T21" fmla="*/ 8 h 18"/>
                <a:gd name="T22" fmla="*/ 8 w 14"/>
                <a:gd name="T23" fmla="*/ 7 h 18"/>
                <a:gd name="T24" fmla="*/ 9 w 14"/>
                <a:gd name="T25" fmla="*/ 9 h 18"/>
                <a:gd name="T26" fmla="*/ 9 w 14"/>
                <a:gd name="T27" fmla="*/ 11 h 18"/>
                <a:gd name="T28" fmla="*/ 7 w 14"/>
                <a:gd name="T29" fmla="*/ 12 h 18"/>
                <a:gd name="T30" fmla="*/ 3 w 14"/>
                <a:gd name="T31" fmla="*/ 18 h 18"/>
                <a:gd name="T32" fmla="*/ 1 w 14"/>
                <a:gd name="T33" fmla="*/ 17 h 18"/>
                <a:gd name="T34" fmla="*/ 1 w 14"/>
                <a:gd name="T35" fmla="*/ 14 h 18"/>
                <a:gd name="T36" fmla="*/ 4 w 14"/>
                <a:gd name="T37" fmla="*/ 14 h 18"/>
                <a:gd name="T38" fmla="*/ 5 w 14"/>
                <a:gd name="T39" fmla="*/ 17 h 18"/>
                <a:gd name="T40" fmla="*/ 3 w 14"/>
                <a:gd name="T4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8">
                  <a:moveTo>
                    <a:pt x="11" y="5"/>
                  </a:moveTo>
                  <a:cubicBezTo>
                    <a:pt x="11" y="5"/>
                    <a:pt x="10" y="5"/>
                    <a:pt x="10" y="5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10" y="1"/>
                    <a:pt x="12" y="0"/>
                    <a:pt x="13" y="1"/>
                  </a:cubicBezTo>
                  <a:cubicBezTo>
                    <a:pt x="13" y="1"/>
                    <a:pt x="13" y="2"/>
                    <a:pt x="13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3" y="5"/>
                    <a:pt x="12" y="5"/>
                    <a:pt x="11" y="5"/>
                  </a:cubicBezTo>
                  <a:moveTo>
                    <a:pt x="7" y="12"/>
                  </a:moveTo>
                  <a:cubicBezTo>
                    <a:pt x="6" y="12"/>
                    <a:pt x="6" y="11"/>
                    <a:pt x="6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10"/>
                    <a:pt x="9" y="11"/>
                  </a:cubicBezTo>
                  <a:cubicBezTo>
                    <a:pt x="8" y="11"/>
                    <a:pt x="8" y="12"/>
                    <a:pt x="7" y="12"/>
                  </a:cubicBezTo>
                  <a:moveTo>
                    <a:pt x="3" y="18"/>
                  </a:moveTo>
                  <a:cubicBezTo>
                    <a:pt x="2" y="18"/>
                    <a:pt x="2" y="18"/>
                    <a:pt x="1" y="17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3"/>
                    <a:pt x="3" y="13"/>
                    <a:pt x="4" y="14"/>
                  </a:cubicBezTo>
                  <a:cubicBezTo>
                    <a:pt x="5" y="14"/>
                    <a:pt x="5" y="16"/>
                    <a:pt x="5" y="17"/>
                  </a:cubicBezTo>
                  <a:cubicBezTo>
                    <a:pt x="4" y="17"/>
                    <a:pt x="3" y="18"/>
                    <a:pt x="3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334592DE-96B1-4CBC-BE20-4EEC4A207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7375" y="6578600"/>
              <a:ext cx="165100" cy="79375"/>
            </a:xfrm>
            <a:custGeom>
              <a:avLst/>
              <a:gdLst>
                <a:gd name="T0" fmla="*/ 17 w 19"/>
                <a:gd name="T1" fmla="*/ 5 h 9"/>
                <a:gd name="T2" fmla="*/ 15 w 19"/>
                <a:gd name="T3" fmla="*/ 4 h 9"/>
                <a:gd name="T4" fmla="*/ 16 w 19"/>
                <a:gd name="T5" fmla="*/ 1 h 9"/>
                <a:gd name="T6" fmla="*/ 19 w 19"/>
                <a:gd name="T7" fmla="*/ 2 h 9"/>
                <a:gd name="T8" fmla="*/ 18 w 19"/>
                <a:gd name="T9" fmla="*/ 5 h 9"/>
                <a:gd name="T10" fmla="*/ 17 w 19"/>
                <a:gd name="T11" fmla="*/ 5 h 9"/>
                <a:gd name="T12" fmla="*/ 10 w 19"/>
                <a:gd name="T13" fmla="*/ 7 h 9"/>
                <a:gd name="T14" fmla="*/ 7 w 19"/>
                <a:gd name="T15" fmla="*/ 6 h 9"/>
                <a:gd name="T16" fmla="*/ 9 w 19"/>
                <a:gd name="T17" fmla="*/ 3 h 9"/>
                <a:gd name="T18" fmla="*/ 12 w 19"/>
                <a:gd name="T19" fmla="*/ 4 h 9"/>
                <a:gd name="T20" fmla="*/ 10 w 19"/>
                <a:gd name="T21" fmla="*/ 7 h 9"/>
                <a:gd name="T22" fmla="*/ 10 w 19"/>
                <a:gd name="T23" fmla="*/ 7 h 9"/>
                <a:gd name="T24" fmla="*/ 2 w 19"/>
                <a:gd name="T25" fmla="*/ 9 h 9"/>
                <a:gd name="T26" fmla="*/ 0 w 19"/>
                <a:gd name="T27" fmla="*/ 8 h 9"/>
                <a:gd name="T28" fmla="*/ 2 w 19"/>
                <a:gd name="T29" fmla="*/ 5 h 9"/>
                <a:gd name="T30" fmla="*/ 5 w 19"/>
                <a:gd name="T31" fmla="*/ 6 h 9"/>
                <a:gd name="T32" fmla="*/ 3 w 19"/>
                <a:gd name="T33" fmla="*/ 9 h 9"/>
                <a:gd name="T34" fmla="*/ 2 w 19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9">
                  <a:moveTo>
                    <a:pt x="17" y="5"/>
                  </a:moveTo>
                  <a:cubicBezTo>
                    <a:pt x="16" y="5"/>
                    <a:pt x="15" y="5"/>
                    <a:pt x="15" y="4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moveTo>
                    <a:pt x="10" y="7"/>
                  </a:moveTo>
                  <a:cubicBezTo>
                    <a:pt x="9" y="7"/>
                    <a:pt x="8" y="7"/>
                    <a:pt x="7" y="6"/>
                  </a:cubicBezTo>
                  <a:cubicBezTo>
                    <a:pt x="7" y="4"/>
                    <a:pt x="8" y="3"/>
                    <a:pt x="9" y="3"/>
                  </a:cubicBezTo>
                  <a:cubicBezTo>
                    <a:pt x="10" y="2"/>
                    <a:pt x="12" y="3"/>
                    <a:pt x="12" y="4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2" y="9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3F5AE8E0-5F7E-459C-B235-6F8FD855ED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4588" y="5654675"/>
              <a:ext cx="306388" cy="200025"/>
            </a:xfrm>
            <a:custGeom>
              <a:avLst/>
              <a:gdLst>
                <a:gd name="T0" fmla="*/ 20 w 35"/>
                <a:gd name="T1" fmla="*/ 19 h 23"/>
                <a:gd name="T2" fmla="*/ 5 w 35"/>
                <a:gd name="T3" fmla="*/ 4 h 23"/>
                <a:gd name="T4" fmla="*/ 20 w 35"/>
                <a:gd name="T5" fmla="*/ 4 h 23"/>
                <a:gd name="T6" fmla="*/ 20 w 35"/>
                <a:gd name="T7" fmla="*/ 19 h 23"/>
                <a:gd name="T8" fmla="*/ 24 w 35"/>
                <a:gd name="T9" fmla="*/ 0 h 23"/>
                <a:gd name="T10" fmla="*/ 24 w 35"/>
                <a:gd name="T11" fmla="*/ 0 h 23"/>
                <a:gd name="T12" fmla="*/ 0 w 35"/>
                <a:gd name="T13" fmla="*/ 0 h 23"/>
                <a:gd name="T14" fmla="*/ 0 w 35"/>
                <a:gd name="T15" fmla="*/ 2 h 23"/>
                <a:gd name="T16" fmla="*/ 22 w 35"/>
                <a:gd name="T17" fmla="*/ 23 h 23"/>
                <a:gd name="T18" fmla="*/ 24 w 35"/>
                <a:gd name="T19" fmla="*/ 23 h 23"/>
                <a:gd name="T20" fmla="*/ 24 w 35"/>
                <a:gd name="T21" fmla="*/ 12 h 23"/>
                <a:gd name="T22" fmla="*/ 35 w 35"/>
                <a:gd name="T23" fmla="*/ 0 h 23"/>
                <a:gd name="T24" fmla="*/ 35 w 35"/>
                <a:gd name="T25" fmla="*/ 0 h 23"/>
                <a:gd name="T26" fmla="*/ 35 w 35"/>
                <a:gd name="T27" fmla="*/ 0 h 23"/>
                <a:gd name="T28" fmla="*/ 35 w 35"/>
                <a:gd name="T29" fmla="*/ 0 h 23"/>
                <a:gd name="T30" fmla="*/ 24 w 35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23">
                  <a:moveTo>
                    <a:pt x="20" y="19"/>
                  </a:moveTo>
                  <a:cubicBezTo>
                    <a:pt x="13" y="18"/>
                    <a:pt x="6" y="12"/>
                    <a:pt x="5" y="4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20" y="19"/>
                  </a:ln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4"/>
                    <a:pt x="11" y="23"/>
                    <a:pt x="2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30" y="11"/>
                    <a:pt x="35" y="6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CDD353-8EEA-4147-803B-E850BCF2F7B3}"/>
              </a:ext>
            </a:extLst>
          </p:cNvPr>
          <p:cNvSpPr/>
          <p:nvPr/>
        </p:nvSpPr>
        <p:spPr>
          <a:xfrm>
            <a:off x="7791559" y="0"/>
            <a:ext cx="44004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expected impact were we to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maximise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our vector control options, and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maximise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our complementary tools, that is, NG-nets XLL-IRS at 30% coverage but targeting the most burdensome administration units, and adding ATSB to cover 80% of villages plus increasing SMC in the Sahel Region to 90% coverage, increasing first line drug treatment to 50% using ACTs everywhere and administering PEV vaccine in locations that had a prevalence &gt; 10% in 2016 (Model 4).</a:t>
            </a:r>
          </a:p>
        </p:txBody>
      </p:sp>
    </p:spTree>
    <p:extLst>
      <p:ext uri="{BB962C8B-B14F-4D97-AF65-F5344CB8AC3E}">
        <p14:creationId xmlns:p14="http://schemas.microsoft.com/office/powerpoint/2010/main" val="345025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02026-A502-4EF1-ABFC-C0E227E38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86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1917B-37E9-49A0-B353-7ECABE39100B}"/>
              </a:ext>
            </a:extLst>
          </p:cNvPr>
          <p:cNvSpPr txBox="1"/>
          <p:nvPr/>
        </p:nvSpPr>
        <p:spPr>
          <a:xfrm>
            <a:off x="7558391" y="573932"/>
            <a:ext cx="4202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Questions that I can’t answer?</a:t>
            </a:r>
          </a:p>
        </p:txBody>
      </p:sp>
    </p:spTree>
    <p:extLst>
      <p:ext uri="{BB962C8B-B14F-4D97-AF65-F5344CB8AC3E}">
        <p14:creationId xmlns:p14="http://schemas.microsoft.com/office/powerpoint/2010/main" val="285743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2E2B322-AC2B-47B5-984B-C8675DD8B2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4521" t="14994" r="15984" b="7813"/>
          <a:stretch/>
        </p:blipFill>
        <p:spPr>
          <a:xfrm>
            <a:off x="1770434" y="583660"/>
            <a:ext cx="8472792" cy="62743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3C3F9-F11F-447A-9E01-F2FC5463806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331200" y="6527800"/>
            <a:ext cx="3860800" cy="207963"/>
          </a:xfrm>
        </p:spPr>
        <p:txBody>
          <a:bodyPr/>
          <a:lstStyle/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2E8E1-ADB1-48FA-8D60-DCAEE74A4A8C}"/>
              </a:ext>
            </a:extLst>
          </p:cNvPr>
          <p:cNvSpPr txBox="1"/>
          <p:nvPr/>
        </p:nvSpPr>
        <p:spPr>
          <a:xfrm>
            <a:off x="2393004" y="4464996"/>
            <a:ext cx="7402749" cy="3696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https://www.irac-online.org/documents/irm-mini-vector-booklet-slides/?ext=pdf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3F603-A7A3-45BE-82F0-BDE11AA1BAAC}"/>
              </a:ext>
            </a:extLst>
          </p:cNvPr>
          <p:cNvSpPr txBox="1"/>
          <p:nvPr/>
        </p:nvSpPr>
        <p:spPr>
          <a:xfrm>
            <a:off x="2237362" y="214009"/>
            <a:ext cx="9610927" cy="5642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Part of CropLife International Stewardship Committee since 1984</a:t>
            </a:r>
          </a:p>
        </p:txBody>
      </p:sp>
    </p:spTree>
    <p:extLst>
      <p:ext uri="{BB962C8B-B14F-4D97-AF65-F5344CB8AC3E}">
        <p14:creationId xmlns:p14="http://schemas.microsoft.com/office/powerpoint/2010/main" val="13149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AC5459-76EB-4285-AD16-69BC820185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CE66E2-20F2-460C-B7D6-C56F19CD2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0" t="16454" r="15926" b="4256"/>
          <a:stretch/>
        </p:blipFill>
        <p:spPr>
          <a:xfrm>
            <a:off x="1966608" y="279845"/>
            <a:ext cx="8258783" cy="62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39D79-3D75-4A32-97AA-A29A99A012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6833" y="1108953"/>
            <a:ext cx="11106151" cy="51288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Three basic methods: </a:t>
            </a:r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sz="2666" dirty="0"/>
              <a:t>Rotation </a:t>
            </a:r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sz="2666" dirty="0"/>
              <a:t>Mixtures</a:t>
            </a:r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sz="2666" dirty="0"/>
              <a:t>Fine-scaled mosaics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Prevention and </a:t>
            </a:r>
            <a:r>
              <a:rPr lang="en-US" sz="2800" dirty="0" err="1"/>
              <a:t>Mangement</a:t>
            </a:r>
            <a:r>
              <a:rPr lang="en-US" sz="2800" dirty="0"/>
              <a:t> of Insecticide Resistance in Vectors of Public Health Importance, IRAC </a:t>
            </a:r>
            <a:r>
              <a:rPr lang="en-US" sz="2800" dirty="0">
                <a:hlinkClick r:id="rId2"/>
              </a:rPr>
              <a:t>https://www.irac-online.org/documents/irm-vector-manual/?ext=pdf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WHO Global plan for insecticide resistance management in malaria vectors (GPIRM) </a:t>
            </a:r>
            <a:r>
              <a:rPr lang="en-US" sz="2800" dirty="0">
                <a:hlinkClick r:id="rId3"/>
              </a:rPr>
              <a:t>https://www.who.int/iris/bitstream/10665/44846/1/9789241564472_eng.pdf?ua=1</a:t>
            </a:r>
            <a:endParaRPr lang="en-US" sz="2800" dirty="0"/>
          </a:p>
          <a:p>
            <a:endParaRPr lang="en-US" sz="2800" dirty="0"/>
          </a:p>
          <a:p>
            <a:pPr marL="571494" lvl="1" indent="-342900">
              <a:buFont typeface="Arial" panose="020B0604020202020204" pitchFamily="34" charset="0"/>
              <a:buChar char="•"/>
            </a:pPr>
            <a:endParaRPr lang="en-US" sz="2666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549367-3200-47B2-BCFF-9635BD1D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Insecticide resistance management (</a:t>
            </a:r>
            <a:r>
              <a:rPr lang="en-US" dirty="0" err="1"/>
              <a:t>irm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39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117D7-DFC4-4A5E-A91A-4B6F37068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800E96-EF84-42B8-BD40-BB3B3581100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0AB2E-1EF5-4A5E-B189-FD16CBAFD7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341409-21A8-4B5D-A6EA-46E514C6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active ingredients does it take?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5612E-A826-4454-8E3B-319AA068F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33" y="1585553"/>
            <a:ext cx="8092963" cy="45522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4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DA6880-C9BF-4C41-B51F-CBF70C0DC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Difficult to measure:</a:t>
            </a:r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sz="2666" dirty="0"/>
              <a:t>Multiple causes</a:t>
            </a:r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sz="2666" dirty="0"/>
              <a:t>Imperfect bioassays</a:t>
            </a:r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sz="2666" dirty="0"/>
              <a:t>Not uniform in space or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There are continent scale resources</a:t>
            </a:r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sz="2666" dirty="0"/>
              <a:t>MAP data set </a:t>
            </a:r>
            <a:r>
              <a:rPr lang="en-US" u="sng" dirty="0">
                <a:hlinkClick r:id="rId2"/>
              </a:rPr>
              <a:t>https://www.biorxiv.org/content/10.1101/582510v1</a:t>
            </a:r>
            <a:endParaRPr lang="en-US" sz="2666" dirty="0"/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sz="2666" dirty="0" err="1"/>
              <a:t>IRMapper</a:t>
            </a:r>
            <a:r>
              <a:rPr lang="en-US" sz="2666" dirty="0"/>
              <a:t> </a:t>
            </a:r>
            <a:r>
              <a:rPr lang="en-US" sz="2800" dirty="0">
                <a:hlinkClick r:id="rId3"/>
              </a:rPr>
              <a:t>http://www.irmapper.com/</a:t>
            </a:r>
            <a:endParaRPr lang="en-US" sz="2800" dirty="0"/>
          </a:p>
          <a:p>
            <a:pPr marL="571494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WHO Malaria Threats Map </a:t>
            </a:r>
            <a:r>
              <a:rPr lang="en-US" sz="2800" dirty="0">
                <a:hlinkClick r:id="rId4"/>
              </a:rPr>
              <a:t>https://apps.who.int/malaria/maps/threats/</a:t>
            </a:r>
            <a:endParaRPr lang="en-US" sz="2800" dirty="0"/>
          </a:p>
          <a:p>
            <a:pPr marL="571494" lvl="1" indent="-342900">
              <a:buFont typeface="Arial" panose="020B0604020202020204" pitchFamily="34" charset="0"/>
              <a:buChar char="•"/>
            </a:pPr>
            <a:endParaRPr lang="en-US" sz="2666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5EF3A-5D08-479D-A13B-4EDB0565EAD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EA224-D206-42CB-9099-0BEAD6EEFB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8834C6-9968-433F-B60C-587623C5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there resistance and why do we care?</a:t>
            </a:r>
          </a:p>
        </p:txBody>
      </p:sp>
    </p:spTree>
    <p:extLst>
      <p:ext uri="{BB962C8B-B14F-4D97-AF65-F5344CB8AC3E}">
        <p14:creationId xmlns:p14="http://schemas.microsoft.com/office/powerpoint/2010/main" val="39974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CC69A81-3845-464B-B4BF-961FCC5926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13" b="78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C1DD1-054B-495E-BD5A-4C0EB7C205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331200" y="6527800"/>
            <a:ext cx="3860800" cy="207963"/>
          </a:xfrm>
        </p:spPr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9172F-6FD1-4C22-AF00-6216CFD1C3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39588" y="6527800"/>
            <a:ext cx="252412" cy="206375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5E2A6EC-A497-4F46-B2FB-8F8E365E55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13" b="78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DB67-40EA-4B2B-99D0-72284756B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changes in IVCC’s strategy?</a:t>
            </a:r>
            <a:br>
              <a:rPr lang="en-US" dirty="0"/>
            </a:br>
            <a:r>
              <a:rPr lang="en-US" sz="2400" dirty="0"/>
              <a:t>Resistance, ambition, know-how, confidence and new technologies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2A695-A49C-4839-B7FD-A41D71531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5" y="1156462"/>
            <a:ext cx="8497078" cy="4624338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B35E04B-0E6E-4A0C-99DD-69BAE712AF3B}"/>
              </a:ext>
            </a:extLst>
          </p:cNvPr>
          <p:cNvSpPr/>
          <p:nvPr/>
        </p:nvSpPr>
        <p:spPr>
          <a:xfrm flipH="1">
            <a:off x="8538454" y="1908024"/>
            <a:ext cx="3376603" cy="634481"/>
          </a:xfrm>
          <a:prstGeom prst="homePlate">
            <a:avLst>
              <a:gd name="adj" fmla="val 36076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3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Regress: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relying only on existing tools 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D94E117-78C9-411F-B476-2C041F2CB373}"/>
              </a:ext>
            </a:extLst>
          </p:cNvPr>
          <p:cNvSpPr/>
          <p:nvPr/>
        </p:nvSpPr>
        <p:spPr>
          <a:xfrm flipH="1">
            <a:off x="8538454" y="2710455"/>
            <a:ext cx="3376603" cy="634481"/>
          </a:xfrm>
          <a:prstGeom prst="homePlate">
            <a:avLst>
              <a:gd name="adj" fmla="val 36076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3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Maintain the gain: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Novel AIs, repurpose, IRM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59742DC-78DE-46B1-BD54-CA38FA5FAF92}"/>
              </a:ext>
            </a:extLst>
          </p:cNvPr>
          <p:cNvSpPr/>
          <p:nvPr/>
        </p:nvSpPr>
        <p:spPr>
          <a:xfrm flipH="1">
            <a:off x="8538454" y="3873136"/>
            <a:ext cx="3376603" cy="634481"/>
          </a:xfrm>
          <a:prstGeom prst="homePlate">
            <a:avLst>
              <a:gd name="adj" fmla="val 36076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3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Elimination: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B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Disruptive tools with proven public health value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85CD1DF-854E-4066-972D-F193C0B43A45}"/>
              </a:ext>
            </a:extLst>
          </p:cNvPr>
          <p:cNvSpPr/>
          <p:nvPr/>
        </p:nvSpPr>
        <p:spPr>
          <a:xfrm flipH="1">
            <a:off x="8538453" y="4559959"/>
            <a:ext cx="3376604" cy="634481"/>
          </a:xfrm>
          <a:prstGeom prst="homePlate">
            <a:avLst>
              <a:gd name="adj" fmla="val 36076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36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Eradication: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Combination and disruptive interventions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8318E9-22D1-415D-8716-E721730B4D36}"/>
              </a:ext>
            </a:extLst>
          </p:cNvPr>
          <p:cNvCxnSpPr/>
          <p:nvPr/>
        </p:nvCxnSpPr>
        <p:spPr>
          <a:xfrm>
            <a:off x="1547119" y="4483557"/>
            <a:ext cx="13342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0FA762-2902-4898-AA09-CBDA89A92F12}"/>
              </a:ext>
            </a:extLst>
          </p:cNvPr>
          <p:cNvCxnSpPr>
            <a:cxnSpLocks/>
          </p:cNvCxnSpPr>
          <p:nvPr/>
        </p:nvCxnSpPr>
        <p:spPr>
          <a:xfrm>
            <a:off x="250164" y="4726153"/>
            <a:ext cx="27525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1E6935-3BD9-470B-BF45-B7FD5B0B8E14}"/>
              </a:ext>
            </a:extLst>
          </p:cNvPr>
          <p:cNvCxnSpPr>
            <a:cxnSpLocks/>
          </p:cNvCxnSpPr>
          <p:nvPr/>
        </p:nvCxnSpPr>
        <p:spPr>
          <a:xfrm>
            <a:off x="250164" y="4940756"/>
            <a:ext cx="29764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0F211-3B1E-4247-A62B-3B301EE2EE38}"/>
              </a:ext>
            </a:extLst>
          </p:cNvPr>
          <p:cNvCxnSpPr>
            <a:cxnSpLocks/>
          </p:cNvCxnSpPr>
          <p:nvPr/>
        </p:nvCxnSpPr>
        <p:spPr>
          <a:xfrm>
            <a:off x="250164" y="5176063"/>
            <a:ext cx="26312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64" y="1238817"/>
            <a:ext cx="2258891" cy="42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oundation Master Slides">
  <a:themeElements>
    <a:clrScheme name="Foundation PPT Color Palette -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Foundation Overview_Jan 11 2015.potx" id="{F60CB3AF-7192-45E2-8F82-2E95174BEFC9}" vid="{511433BA-2F42-4DE7-AB2E-049B01035893}"/>
    </a:ext>
  </a:extLst>
</a:theme>
</file>

<file path=ppt/theme/theme10.xml><?xml version="1.0" encoding="utf-8"?>
<a:theme xmlns:a="http://schemas.openxmlformats.org/drawingml/2006/main" name="8_Standard Theme">
  <a:themeElements>
    <a:clrScheme name="I2I">
      <a:dk1>
        <a:srgbClr val="000000"/>
      </a:dk1>
      <a:lt1>
        <a:srgbClr val="FFFFFF"/>
      </a:lt1>
      <a:dk2>
        <a:srgbClr val="063C61"/>
      </a:dk2>
      <a:lt2>
        <a:srgbClr val="808080"/>
      </a:lt2>
      <a:accent1>
        <a:srgbClr val="538A2E"/>
      </a:accent1>
      <a:accent2>
        <a:srgbClr val="76C043"/>
      </a:accent2>
      <a:accent3>
        <a:srgbClr val="AFDA92"/>
      </a:accent3>
      <a:accent4>
        <a:srgbClr val="D9EDCB"/>
      </a:accent4>
      <a:accent5>
        <a:srgbClr val="B2B2B2"/>
      </a:accent5>
      <a:accent6>
        <a:srgbClr val="E2E2E2"/>
      </a:accent6>
      <a:hlink>
        <a:srgbClr val="EEB0B0"/>
      </a:hlink>
      <a:folHlink>
        <a:srgbClr val="E9D77F"/>
      </a:folHlink>
    </a:clrScheme>
    <a:fontScheme name="I2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FD318911-9EEF-4D3D-886F-21E7AE825FCA}" vid="{4E4AF86A-90B7-4D2F-9237-B156305320B7}"/>
    </a:ext>
  </a:extLst>
</a:theme>
</file>

<file path=ppt/theme/theme11.xml><?xml version="1.0" encoding="utf-8"?>
<a:theme xmlns:a="http://schemas.openxmlformats.org/drawingml/2006/main" name="7_Standard Theme">
  <a:themeElements>
    <a:clrScheme name="I2I">
      <a:dk1>
        <a:srgbClr val="000000"/>
      </a:dk1>
      <a:lt1>
        <a:srgbClr val="FFFFFF"/>
      </a:lt1>
      <a:dk2>
        <a:srgbClr val="063C61"/>
      </a:dk2>
      <a:lt2>
        <a:srgbClr val="808080"/>
      </a:lt2>
      <a:accent1>
        <a:srgbClr val="538A2E"/>
      </a:accent1>
      <a:accent2>
        <a:srgbClr val="76C043"/>
      </a:accent2>
      <a:accent3>
        <a:srgbClr val="AFDA92"/>
      </a:accent3>
      <a:accent4>
        <a:srgbClr val="D9EDCB"/>
      </a:accent4>
      <a:accent5>
        <a:srgbClr val="B2B2B2"/>
      </a:accent5>
      <a:accent6>
        <a:srgbClr val="E2E2E2"/>
      </a:accent6>
      <a:hlink>
        <a:srgbClr val="EEB0B0"/>
      </a:hlink>
      <a:folHlink>
        <a:srgbClr val="E9D77F"/>
      </a:folHlink>
    </a:clrScheme>
    <a:fontScheme name="I2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FD318911-9EEF-4D3D-886F-21E7AE825FCA}" vid="{4E4AF86A-90B7-4D2F-9237-B156305320B7}"/>
    </a:ext>
  </a:extLst>
</a:theme>
</file>

<file path=ppt/theme/theme12.xml><?xml version="1.0" encoding="utf-8"?>
<a:theme xmlns:a="http://schemas.openxmlformats.org/drawingml/2006/main" name="9_Standard Theme">
  <a:themeElements>
    <a:clrScheme name="I2I">
      <a:dk1>
        <a:srgbClr val="000000"/>
      </a:dk1>
      <a:lt1>
        <a:srgbClr val="FFFFFF"/>
      </a:lt1>
      <a:dk2>
        <a:srgbClr val="063C61"/>
      </a:dk2>
      <a:lt2>
        <a:srgbClr val="808080"/>
      </a:lt2>
      <a:accent1>
        <a:srgbClr val="538A2E"/>
      </a:accent1>
      <a:accent2>
        <a:srgbClr val="76C043"/>
      </a:accent2>
      <a:accent3>
        <a:srgbClr val="AFDA92"/>
      </a:accent3>
      <a:accent4>
        <a:srgbClr val="D9EDCB"/>
      </a:accent4>
      <a:accent5>
        <a:srgbClr val="B2B2B2"/>
      </a:accent5>
      <a:accent6>
        <a:srgbClr val="E2E2E2"/>
      </a:accent6>
      <a:hlink>
        <a:srgbClr val="EEB0B0"/>
      </a:hlink>
      <a:folHlink>
        <a:srgbClr val="E9D77F"/>
      </a:folHlink>
    </a:clrScheme>
    <a:fontScheme name="I2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FD318911-9EEF-4D3D-886F-21E7AE825FCA}" vid="{4E4AF86A-90B7-4D2F-9237-B156305320B7}"/>
    </a:ext>
  </a:extLst>
</a:theme>
</file>

<file path=ppt/theme/theme13.xml><?xml version="1.0" encoding="utf-8"?>
<a:theme xmlns:a="http://schemas.openxmlformats.org/drawingml/2006/main" name="13_Standard Theme">
  <a:themeElements>
    <a:clrScheme name="I2I">
      <a:dk1>
        <a:srgbClr val="000000"/>
      </a:dk1>
      <a:lt1>
        <a:srgbClr val="FFFFFF"/>
      </a:lt1>
      <a:dk2>
        <a:srgbClr val="063C61"/>
      </a:dk2>
      <a:lt2>
        <a:srgbClr val="808080"/>
      </a:lt2>
      <a:accent1>
        <a:srgbClr val="538A2E"/>
      </a:accent1>
      <a:accent2>
        <a:srgbClr val="76C043"/>
      </a:accent2>
      <a:accent3>
        <a:srgbClr val="AFDA92"/>
      </a:accent3>
      <a:accent4>
        <a:srgbClr val="D9EDCB"/>
      </a:accent4>
      <a:accent5>
        <a:srgbClr val="B2B2B2"/>
      </a:accent5>
      <a:accent6>
        <a:srgbClr val="E2E2E2"/>
      </a:accent6>
      <a:hlink>
        <a:srgbClr val="EEB0B0"/>
      </a:hlink>
      <a:folHlink>
        <a:srgbClr val="E9D77F"/>
      </a:folHlink>
    </a:clrScheme>
    <a:fontScheme name="I2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FD318911-9EEF-4D3D-886F-21E7AE825FCA}" vid="{4E4AF86A-90B7-4D2F-9237-B156305320B7}"/>
    </a:ext>
  </a:extLst>
</a:theme>
</file>

<file path=ppt/theme/theme14.xml><?xml version="1.0" encoding="utf-8"?>
<a:theme xmlns:a="http://schemas.openxmlformats.org/drawingml/2006/main" name="1_Office Theme">
  <a:themeElements>
    <a:clrScheme name="IVCC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FFBD47"/>
      </a:accent2>
      <a:accent3>
        <a:srgbClr val="0070C0"/>
      </a:accent3>
      <a:accent4>
        <a:srgbClr val="FF8427"/>
      </a:accent4>
      <a:accent5>
        <a:srgbClr val="00B050"/>
      </a:accent5>
      <a:accent6>
        <a:srgbClr val="B22600"/>
      </a:accent6>
      <a:hlink>
        <a:srgbClr val="00000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2D5235-9F13-4D3A-A4EE-8078068D7AD6}" vid="{95D101DD-9EA4-45C0-B76D-107126AE4786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-chair Presentation Template 2015.potx [Read-Only]" id="{EC3CC76E-B88A-445D-A156-BD92047D3140}" vid="{CC6CF787-9A71-4A5D-94AA-E301BEEA4542}"/>
    </a:ext>
  </a:extLst>
</a:theme>
</file>

<file path=ppt/theme/theme4.xml><?xml version="1.0" encoding="utf-8"?>
<a:theme xmlns:a="http://schemas.openxmlformats.org/drawingml/2006/main" name="3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-chair Presentation Template 2015.potx" id="{53C991FF-E9E1-41F0-8E72-B211C30E6391}" vid="{355349D5-041B-4C46-824A-8AA06DCFDC46}"/>
    </a:ext>
  </a:extLst>
</a:theme>
</file>

<file path=ppt/theme/theme5.xml><?xml version="1.0" encoding="utf-8"?>
<a:theme xmlns:a="http://schemas.openxmlformats.org/drawingml/2006/main" name="4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-chair Presentation Template 2015.potx" id="{17203A8E-BBC4-4122-B7F4-C9297E350333}" vid="{A45DCB7E-BF11-48FE-8284-6CECAE0DF33B}"/>
    </a:ext>
  </a:extLst>
</a:theme>
</file>

<file path=ppt/theme/theme6.xml><?xml version="1.0" encoding="utf-8"?>
<a:theme xmlns:a="http://schemas.openxmlformats.org/drawingml/2006/main" name="Market Dynamics Strategy Document v2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Gates Foundation Deck Template v1.0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8CB7C7"/>
      </a:hlink>
      <a:folHlink>
        <a:srgbClr val="E2EDF1"/>
      </a:folHlink>
    </a:clrScheme>
    <a:fontScheme name="Gates Found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chemeClr val="accent1">
                <a:lumMod val="50000"/>
              </a:schemeClr>
            </a:solidFill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bg1">
              <a:lumMod val="5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96875" indent="-396875">
          <a:lnSpc>
            <a:spcPct val="90000"/>
          </a:lnSpc>
          <a:spcBef>
            <a:spcPct val="20000"/>
          </a:spcBef>
          <a:buClr>
            <a:srgbClr val="CE6B28"/>
          </a:buClr>
          <a:buFont typeface="Wingdings" pitchFamily="2" charset="2"/>
          <a:buChar char="§"/>
          <a:defRPr sz="2400" b="1" dirty="0" smtClean="0">
            <a:solidFill>
              <a:srgbClr val="5A471C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6_Foundation Master Slides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-chair Presentation Template 2015.potx [Read-Only]" id="{EC3CC76E-B88A-445D-A156-BD92047D3140}" vid="{CC6CF787-9A71-4A5D-94AA-E301BEEA4542}"/>
    </a:ext>
  </a:extLst>
</a:theme>
</file>

<file path=ppt/theme/themeOverride1.xml><?xml version="1.0" encoding="utf-8"?>
<a:themeOverride xmlns:a="http://schemas.openxmlformats.org/drawingml/2006/main">
  <a:clrScheme name="Foundation Modified">
    <a:dk1>
      <a:srgbClr val="5A471C"/>
    </a:dk1>
    <a:lt1>
      <a:srgbClr val="FFFFFF"/>
    </a:lt1>
    <a:dk2>
      <a:srgbClr val="CE6B29"/>
    </a:dk2>
    <a:lt2>
      <a:srgbClr val="A18C6C"/>
    </a:lt2>
    <a:accent1>
      <a:srgbClr val="968100"/>
    </a:accent1>
    <a:accent2>
      <a:srgbClr val="CE6B29"/>
    </a:accent2>
    <a:accent3>
      <a:srgbClr val="72AFB6"/>
    </a:accent3>
    <a:accent4>
      <a:srgbClr val="A22B38"/>
    </a:accent4>
    <a:accent5>
      <a:srgbClr val="655A26"/>
    </a:accent5>
    <a:accent6>
      <a:srgbClr val="CFAA7A"/>
    </a:accent6>
    <a:hlink>
      <a:srgbClr val="3F5554"/>
    </a:hlink>
    <a:folHlink>
      <a:srgbClr val="8D622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13135</TotalTime>
  <Words>479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MS PGothic</vt:lpstr>
      <vt:lpstr>Arial</vt:lpstr>
      <vt:lpstr>Book Antiqua</vt:lpstr>
      <vt:lpstr>Calibri</vt:lpstr>
      <vt:lpstr>Calibri Light</vt:lpstr>
      <vt:lpstr>Lucida Grande</vt:lpstr>
      <vt:lpstr>Segoe</vt:lpstr>
      <vt:lpstr>Times New Roman</vt:lpstr>
      <vt:lpstr>Wingdings</vt:lpstr>
      <vt:lpstr>Foundation Master Slides</vt:lpstr>
      <vt:lpstr>1_Foundation Master Slides</vt:lpstr>
      <vt:lpstr>2_Foundation Master Slides</vt:lpstr>
      <vt:lpstr>3_Foundation Master Slides</vt:lpstr>
      <vt:lpstr>4_Foundation Master Slides</vt:lpstr>
      <vt:lpstr>Market Dynamics Strategy Document v2</vt:lpstr>
      <vt:lpstr>5_Foundation Master Slides</vt:lpstr>
      <vt:lpstr>Gates Foundation Deck Template v1.0</vt:lpstr>
      <vt:lpstr>6_Foundation Master Slides</vt:lpstr>
      <vt:lpstr>8_Standard Theme</vt:lpstr>
      <vt:lpstr>7_Standard Theme</vt:lpstr>
      <vt:lpstr>9_Standard Theme</vt:lpstr>
      <vt:lpstr>13_Standard Theme</vt:lpstr>
      <vt:lpstr>1_Office Theme</vt:lpstr>
      <vt:lpstr>think-cell Slide</vt:lpstr>
      <vt:lpstr>The entomological context for resistance            </vt:lpstr>
      <vt:lpstr>PowerPoint Presentation</vt:lpstr>
      <vt:lpstr>PowerPoint Presentation</vt:lpstr>
      <vt:lpstr>Insecticide resistance management (irm)</vt:lpstr>
      <vt:lpstr>How many active ingredients does it take?</vt:lpstr>
      <vt:lpstr>Where is there resistance and why do we care?</vt:lpstr>
      <vt:lpstr>PowerPoint Presentation</vt:lpstr>
      <vt:lpstr>PowerPoint Presentation</vt:lpstr>
      <vt:lpstr>What has changes in IVCC’s strategy? Resistance, ambition, know-how, confidence and new technologies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Reddy</dc:creator>
  <cp:lastModifiedBy>Dan Strickman</cp:lastModifiedBy>
  <cp:revision>72</cp:revision>
  <dcterms:created xsi:type="dcterms:W3CDTF">2017-05-03T19:03:52Z</dcterms:created>
  <dcterms:modified xsi:type="dcterms:W3CDTF">2019-04-13T00:04:58Z</dcterms:modified>
</cp:coreProperties>
</file>