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84" r:id="rId6"/>
    <p:sldMasterId id="2147483696" r:id="rId7"/>
    <p:sldMasterId id="2147483672" r:id="rId8"/>
  </p:sldMasterIdLst>
  <p:notesMasterIdLst>
    <p:notesMasterId r:id="rId32"/>
  </p:notesMasterIdLst>
  <p:handoutMasterIdLst>
    <p:handoutMasterId r:id="rId33"/>
  </p:handoutMasterIdLst>
  <p:sldIdLst>
    <p:sldId id="276" r:id="rId9"/>
    <p:sldId id="257" r:id="rId10"/>
    <p:sldId id="261" r:id="rId11"/>
    <p:sldId id="278" r:id="rId12"/>
    <p:sldId id="262" r:id="rId13"/>
    <p:sldId id="264" r:id="rId14"/>
    <p:sldId id="265" r:id="rId15"/>
    <p:sldId id="266" r:id="rId16"/>
    <p:sldId id="277" r:id="rId17"/>
    <p:sldId id="269" r:id="rId18"/>
    <p:sldId id="279" r:id="rId19"/>
    <p:sldId id="270" r:id="rId20"/>
    <p:sldId id="271" r:id="rId21"/>
    <p:sldId id="272" r:id="rId22"/>
    <p:sldId id="280" r:id="rId23"/>
    <p:sldId id="281" r:id="rId24"/>
    <p:sldId id="274" r:id="rId25"/>
    <p:sldId id="284" r:id="rId26"/>
    <p:sldId id="260" r:id="rId27"/>
    <p:sldId id="283" r:id="rId28"/>
    <p:sldId id="282" r:id="rId29"/>
    <p:sldId id="259" r:id="rId30"/>
    <p:sldId id="275" r:id="rId31"/>
  </p:sldIdLst>
  <p:sldSz cx="9144000" cy="5143500" type="screen16x9"/>
  <p:notesSz cx="9296400" cy="7010400"/>
  <p:defaultTextStyle>
    <a:defPPr>
      <a:defRPr lang="en-US"/>
    </a:defPPr>
    <a:lvl1pPr marL="0" algn="l" defTabSz="816334" rtl="0" eaLnBrk="1" latinLnBrk="0" hangingPunct="1">
      <a:defRPr sz="1600" kern="1200">
        <a:solidFill>
          <a:schemeClr val="tx1"/>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369">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aig Nakagawa" initials="CN"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5454"/>
    <a:srgbClr val="8E979E"/>
    <a:srgbClr val="EA9293"/>
    <a:srgbClr val="BFBFBF"/>
    <a:srgbClr val="8F230F"/>
    <a:srgbClr val="326C94"/>
    <a:srgbClr val="EEDD3B"/>
    <a:srgbClr val="52B587"/>
    <a:srgbClr val="4B115B"/>
    <a:srgbClr val="900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ECB4D8-DB02-4DC6-A0A2-4F2EBAE1DC9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87493" autoAdjust="0"/>
  </p:normalViewPr>
  <p:slideViewPr>
    <p:cSldViewPr>
      <p:cViewPr varScale="1">
        <p:scale>
          <a:sx n="119" d="100"/>
          <a:sy n="119" d="100"/>
        </p:scale>
        <p:origin x="303" y="42"/>
      </p:cViewPr>
      <p:guideLst>
        <p:guide orient="horz" pos="1620"/>
        <p:guide pos="369"/>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howGuides="1">
      <p:cViewPr varScale="1">
        <p:scale>
          <a:sx n="160" d="100"/>
          <a:sy n="160" d="100"/>
        </p:scale>
        <p:origin x="5604" y="12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92F58E-6536-4E59-B25F-ACCB41696622}"/>
              </a:ext>
            </a:extLst>
          </p:cNvPr>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D65D85A-58D5-4749-A489-CAFE56FBF7D1}"/>
              </a:ext>
            </a:extLst>
          </p:cNvPr>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0A33B22F-4AE5-4AB2-B462-8FEB2F4D3969}" type="datetimeFigureOut">
              <a:rPr lang="en-US" smtClean="0"/>
              <a:t>4/14/2019</a:t>
            </a:fld>
            <a:endParaRPr lang="en-US"/>
          </a:p>
        </p:txBody>
      </p:sp>
      <p:sp>
        <p:nvSpPr>
          <p:cNvPr id="4" name="Footer Placeholder 3">
            <a:extLst>
              <a:ext uri="{FF2B5EF4-FFF2-40B4-BE49-F238E27FC236}">
                <a16:creationId xmlns:a16="http://schemas.microsoft.com/office/drawing/2014/main" id="{68E0A76D-8B3B-44B5-B1FB-6EBC94522560}"/>
              </a:ext>
            </a:extLst>
          </p:cNvPr>
          <p:cNvSpPr>
            <a:spLocks noGrp="1"/>
          </p:cNvSpPr>
          <p:nvPr>
            <p:ph type="ftr" sz="quarter" idx="2"/>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8E2326-F374-44E1-BDB3-B2EAD699318D}"/>
              </a:ext>
            </a:extLst>
          </p:cNvPr>
          <p:cNvSpPr>
            <a:spLocks noGrp="1"/>
          </p:cNvSpPr>
          <p:nvPr>
            <p:ph type="sldNum" sz="quarter" idx="3"/>
          </p:nvPr>
        </p:nvSpPr>
        <p:spPr>
          <a:xfrm>
            <a:off x="5265738" y="6659563"/>
            <a:ext cx="4029075" cy="350837"/>
          </a:xfrm>
          <a:prstGeom prst="rect">
            <a:avLst/>
          </a:prstGeom>
        </p:spPr>
        <p:txBody>
          <a:bodyPr vert="horz" lIns="91440" tIns="45720" rIns="91440" bIns="45720" rtlCol="0" anchor="b"/>
          <a:lstStyle>
            <a:lvl1pPr algn="r">
              <a:defRPr sz="1200"/>
            </a:lvl1pPr>
          </a:lstStyle>
          <a:p>
            <a:fld id="{B245D862-083B-423D-B26C-63C80277B86E}" type="slidenum">
              <a:rPr lang="en-US" smtClean="0"/>
              <a:t>‹#›</a:t>
            </a:fld>
            <a:endParaRPr lang="en-US"/>
          </a:p>
        </p:txBody>
      </p:sp>
    </p:spTree>
    <p:extLst>
      <p:ext uri="{BB962C8B-B14F-4D97-AF65-F5344CB8AC3E}">
        <p14:creationId xmlns:p14="http://schemas.microsoft.com/office/powerpoint/2010/main" val="4021587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6" tIns="46588" rIns="93176" bIns="46588" rtlCol="0"/>
          <a:lstStyle>
            <a:lvl1pPr algn="r">
              <a:defRPr sz="1200"/>
            </a:lvl1pPr>
          </a:lstStyle>
          <a:p>
            <a:fld id="{8521CA78-A499-4633-B898-F9043592D78E}" type="datetimeFigureOut">
              <a:rPr lang="en-US" smtClean="0"/>
              <a:t>4/14/2019</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6" tIns="46588" rIns="93176" bIns="46588" rtlCol="0"/>
          <a:lstStyle/>
          <a:p>
            <a:pPr lvl="0"/>
            <a:endParaRPr lang="en-US" dirty="0"/>
          </a:p>
        </p:txBody>
      </p:sp>
      <p:sp>
        <p:nvSpPr>
          <p:cNvPr id="6" name="Footer Placeholder 5"/>
          <p:cNvSpPr>
            <a:spLocks noGrp="1"/>
          </p:cNvSpPr>
          <p:nvPr>
            <p:ph type="ftr" sz="quarter" idx="4"/>
          </p:nvPr>
        </p:nvSpPr>
        <p:spPr>
          <a:xfrm>
            <a:off x="0" y="6658664"/>
            <a:ext cx="4028440" cy="3505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6" tIns="46588" rIns="93176" bIns="46588" rtlCol="0" anchor="b"/>
          <a:lstStyle>
            <a:lvl1pPr algn="r">
              <a:defRPr sz="1200"/>
            </a:lvl1pPr>
          </a:lstStyle>
          <a:p>
            <a:fld id="{3D412D8C-1E5D-4678-BC7F-48977E07DD93}" type="slidenum">
              <a:rPr lang="en-US" smtClean="0"/>
              <a:t>‹#›</a:t>
            </a:fld>
            <a:endParaRPr lang="en-US"/>
          </a:p>
        </p:txBody>
      </p:sp>
    </p:spTree>
    <p:extLst>
      <p:ext uri="{BB962C8B-B14F-4D97-AF65-F5344CB8AC3E}">
        <p14:creationId xmlns:p14="http://schemas.microsoft.com/office/powerpoint/2010/main" val="2270376807"/>
      </p:ext>
    </p:extLst>
  </p:cSld>
  <p:clrMap bg1="lt1" tx1="dk1" bg2="lt2" tx2="dk2" accent1="accent1" accent2="accent2" accent3="accent3" accent4="accent4" accent5="accent5" accent6="accent6" hlink="hlink" folHlink="folHlink"/>
  <p:notesStyle>
    <a:lvl1pPr marL="0" algn="l" defTabSz="816334" rtl="0" eaLnBrk="1" latinLnBrk="0" hangingPunct="1">
      <a:defRPr sz="1100" kern="1200" baseline="0">
        <a:solidFill>
          <a:schemeClr val="tx1"/>
        </a:solidFill>
        <a:latin typeface="+mn-lt"/>
        <a:ea typeface="+mn-ea"/>
        <a:cs typeface="+mn-cs"/>
      </a:defRPr>
    </a:lvl1pPr>
    <a:lvl2pPr marL="408167" algn="l" defTabSz="816334" rtl="0" eaLnBrk="1" latinLnBrk="0" hangingPunct="1">
      <a:defRPr sz="1100" kern="1200">
        <a:solidFill>
          <a:schemeClr val="tx1"/>
        </a:solidFill>
        <a:latin typeface="+mn-lt"/>
        <a:ea typeface="+mn-ea"/>
        <a:cs typeface="+mn-cs"/>
      </a:defRPr>
    </a:lvl2pPr>
    <a:lvl3pPr marL="816334" algn="l" defTabSz="816334" rtl="0" eaLnBrk="1" latinLnBrk="0" hangingPunct="1">
      <a:defRPr sz="1100" kern="1200">
        <a:solidFill>
          <a:schemeClr val="tx1"/>
        </a:solidFill>
        <a:latin typeface="+mn-lt"/>
        <a:ea typeface="+mn-ea"/>
        <a:cs typeface="+mn-cs"/>
      </a:defRPr>
    </a:lvl3pPr>
    <a:lvl4pPr marL="1224501" algn="l" defTabSz="816334" rtl="0" eaLnBrk="1" latinLnBrk="0" hangingPunct="1">
      <a:defRPr sz="1100" kern="1200">
        <a:solidFill>
          <a:schemeClr val="tx1"/>
        </a:solidFill>
        <a:latin typeface="+mn-lt"/>
        <a:ea typeface="+mn-ea"/>
        <a:cs typeface="+mn-cs"/>
      </a:defRPr>
    </a:lvl4pPr>
    <a:lvl5pPr marL="1632668" algn="l" defTabSz="816334" rtl="0" eaLnBrk="1" latinLnBrk="0" hangingPunct="1">
      <a:defRPr sz="1100" kern="1200">
        <a:solidFill>
          <a:schemeClr val="tx1"/>
        </a:solidFill>
        <a:latin typeface="+mn-lt"/>
        <a:ea typeface="+mn-ea"/>
        <a:cs typeface="+mn-cs"/>
      </a:defRPr>
    </a:lvl5pPr>
    <a:lvl6pPr marL="2040835" algn="l" defTabSz="816334" rtl="0" eaLnBrk="1" latinLnBrk="0" hangingPunct="1">
      <a:defRPr sz="1100" kern="1200">
        <a:solidFill>
          <a:schemeClr val="tx1"/>
        </a:solidFill>
        <a:latin typeface="+mn-lt"/>
        <a:ea typeface="+mn-ea"/>
        <a:cs typeface="+mn-cs"/>
      </a:defRPr>
    </a:lvl6pPr>
    <a:lvl7pPr marL="2449002" algn="l" defTabSz="816334" rtl="0" eaLnBrk="1" latinLnBrk="0" hangingPunct="1">
      <a:defRPr sz="1100" kern="1200">
        <a:solidFill>
          <a:schemeClr val="tx1"/>
        </a:solidFill>
        <a:latin typeface="+mn-lt"/>
        <a:ea typeface="+mn-ea"/>
        <a:cs typeface="+mn-cs"/>
      </a:defRPr>
    </a:lvl7pPr>
    <a:lvl8pPr marL="2857169" algn="l" defTabSz="816334" rtl="0" eaLnBrk="1" latinLnBrk="0" hangingPunct="1">
      <a:defRPr sz="1100" kern="1200">
        <a:solidFill>
          <a:schemeClr val="tx1"/>
        </a:solidFill>
        <a:latin typeface="+mn-lt"/>
        <a:ea typeface="+mn-ea"/>
        <a:cs typeface="+mn-cs"/>
      </a:defRPr>
    </a:lvl8pPr>
    <a:lvl9pPr marL="3265336" algn="l" defTabSz="81633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Welcome everyone to day 2 of the IDM symposium. My name is </a:t>
            </a:r>
            <a:r>
              <a:rPr lang="en-US" dirty="0" err="1"/>
              <a:t>Niket</a:t>
            </a:r>
            <a:r>
              <a:rPr lang="en-US" dirty="0"/>
              <a:t> Thakkar. I’m an IDM research scientist working mostly on measles.</a:t>
            </a:r>
          </a:p>
          <a:p>
            <a:endParaRPr lang="en-US" dirty="0"/>
          </a:p>
          <a:p>
            <a:r>
              <a:rPr lang="en-US" dirty="0"/>
              <a:t>I thought I’d get us started by comparing two maps. In the middle, is lab confirmed (via blood test) and associated epi-linked measles cases in Nigeria every quarter (the darker the orange, the more severe the outbreak), and you can see measles bounce around the country with non-trivial dynamics. Meanwhile, in the corner, we have the WHO and CDC risk assessment tool – in some sense the state of the art or at least the programmatic approach to assessing district level risk.</a:t>
            </a:r>
          </a:p>
          <a:p>
            <a:endParaRPr lang="en-US" dirty="0"/>
          </a:p>
          <a:p>
            <a:r>
              <a:rPr lang="en-US" dirty="0"/>
              <a:t>So how does this work? The risk assessment tool is a scoring system – things like routine coverage being less than 80% or having a measles case in the last year, etc. things like that add points to particular district. Then those points are totaled up and binned into risk categories. What you get is a very static picture of risk despite measles being a very dynamic thing.</a:t>
            </a:r>
          </a:p>
          <a:p>
            <a:endParaRPr lang="en-US" dirty="0"/>
          </a:p>
          <a:p>
            <a:r>
              <a:rPr lang="en-US" dirty="0"/>
              <a:t>Now, you guys are very smart and you might very fairly say “</a:t>
            </a:r>
            <a:r>
              <a:rPr lang="en-US" dirty="0" err="1"/>
              <a:t>Niket</a:t>
            </a:r>
            <a:r>
              <a:rPr lang="en-US" dirty="0"/>
              <a:t> you’re cheating. That’s a video in the middle and that’s a picture in the corner so one’s dynamic and one’s static.” And you’d be right, I am cheating – and worse still me cheating is sort of a theme for the whole talk so watch out for that.</a:t>
            </a:r>
          </a:p>
          <a:p>
            <a:endParaRPr lang="en-US" dirty="0"/>
          </a:p>
          <a:p>
            <a:r>
              <a:rPr lang="en-US" dirty="0"/>
              <a:t>But even if I wasn’t cheating in this case, this risk assessment tool as a video would looks essentially the same. This scoring and binning approach is inherently static, and based on assessments of the data like “was there a case last year” not “was there a case last week.” The result is a flattened (and frankly rather depressing) picture of risk.  It certainty isn’t one that inspires programmatic action.</a:t>
            </a:r>
          </a:p>
          <a:p>
            <a:endParaRPr lang="en-US" dirty="0"/>
          </a:p>
          <a:p>
            <a:r>
              <a:rPr lang="en-US" dirty="0"/>
              <a:t>Ideally, we want to be able to predict measles outbreaks and we want to do it with high spatial resolution and actionable time resolution. We want to be able to say to program officers “hey, we think these areas are </a:t>
            </a:r>
            <a:r>
              <a:rPr lang="en-US" dirty="0" err="1"/>
              <a:t>gonna</a:t>
            </a:r>
            <a:r>
              <a:rPr lang="en-US" dirty="0"/>
              <a:t> have an outbreak soon, let’s go vaccinate over there”. So that’s the motivating question for my talk this morning.</a:t>
            </a:r>
          </a:p>
          <a:p>
            <a:endParaRPr lang="en-US" dirty="0"/>
          </a:p>
          <a:p>
            <a:r>
              <a:rPr lang="en-US" dirty="0"/>
              <a:t>Now I can appreciate that that’s probably easier said than done. And there’s some research showing that it perhaps can’t be done given the realities of the data we have (more on that in a bit). But hopefully I can convince you that we can do a lot. And then, more than that, hopefully I can convince you that given a predictive model, we can start to ask much broader questions about measles eradication strategy. So I’ll touch on that too.</a:t>
            </a:r>
          </a:p>
          <a:p>
            <a:endParaRPr lang="en-US" dirty="0"/>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1</a:t>
            </a:fld>
            <a:endParaRPr lang="en-US"/>
          </a:p>
        </p:txBody>
      </p:sp>
    </p:spTree>
    <p:extLst>
      <p:ext uri="{BB962C8B-B14F-4D97-AF65-F5344CB8AC3E}">
        <p14:creationId xmlns:p14="http://schemas.microsoft.com/office/powerpoint/2010/main" val="287218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 we use EMOD, IDM’s massive, agent based simulation software as a platform for testing new methods.</a:t>
            </a:r>
          </a:p>
          <a:p>
            <a:endParaRPr lang="en-US" dirty="0"/>
          </a:p>
          <a:p>
            <a:r>
              <a:rPr lang="en-US" dirty="0"/>
              <a:t>My colleague Kurt runs a big simulation, with 774 distinct populations all connected to one another. They each have their own demographics, seasonality, altitude, etc. And individual agents have a lot of complexity as well, they have maternal antibodies, and birth dates, and can experience vaccine failure.</a:t>
            </a:r>
          </a:p>
          <a:p>
            <a:endParaRPr lang="en-US" dirty="0"/>
          </a:p>
          <a:p>
            <a:r>
              <a:rPr lang="en-US" dirty="0"/>
              <a:t>The model gives me a lot. It gives me the types of data that we have in real life.</a:t>
            </a:r>
          </a:p>
          <a:p>
            <a:endParaRPr lang="en-US" dirty="0"/>
          </a:p>
          <a:p>
            <a:r>
              <a:rPr lang="en-US" dirty="0"/>
              <a:t>But critically, it also gives me the stuff that we’re always trying to estimate.</a:t>
            </a:r>
          </a:p>
          <a:p>
            <a:endParaRPr lang="en-US" dirty="0"/>
          </a:p>
          <a:p>
            <a:r>
              <a:rPr lang="en-US" dirty="0"/>
              <a:t>And the key is that, since EMOD is a disease modeling software, all of these maps are internally consistent with disease dynamics. So I can try to make predictions on this synthetic data set, and I use the bottom row to diagnose problems with my fast model that I want to be able to run in a conference room.</a:t>
            </a:r>
          </a:p>
          <a:p>
            <a:r>
              <a:rPr lang="en-US" dirty="0"/>
              <a:t> </a:t>
            </a:r>
          </a:p>
        </p:txBody>
      </p:sp>
      <p:sp>
        <p:nvSpPr>
          <p:cNvPr id="4" name="Slide Number Placeholder 3"/>
          <p:cNvSpPr>
            <a:spLocks noGrp="1"/>
          </p:cNvSpPr>
          <p:nvPr>
            <p:ph type="sldNum" sz="quarter" idx="5"/>
          </p:nvPr>
        </p:nvSpPr>
        <p:spPr/>
        <p:txBody>
          <a:bodyPr/>
          <a:lstStyle/>
          <a:p>
            <a:fld id="{3D412D8C-1E5D-4678-BC7F-48977E07DD93}" type="slidenum">
              <a:rPr lang="en-US" smtClean="0"/>
              <a:t>10</a:t>
            </a:fld>
            <a:endParaRPr lang="en-US"/>
          </a:p>
        </p:txBody>
      </p:sp>
    </p:spTree>
    <p:extLst>
      <p:ext uri="{BB962C8B-B14F-4D97-AF65-F5344CB8AC3E}">
        <p14:creationId xmlns:p14="http://schemas.microsoft.com/office/powerpoint/2010/main" val="210681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stay focused, I’m going to try to predict this map. Infections in 2019’s first quarter. You can see that the map has a lot going on, it has outbreaks in the east, in the north west, and some sporadic transmission in the south.</a:t>
            </a:r>
          </a:p>
          <a:p>
            <a:endParaRPr lang="en-US" dirty="0"/>
          </a:p>
          <a:p>
            <a:r>
              <a:rPr lang="en-US" dirty="0"/>
              <a:t>To set a baseline, it’s worth seeing how well we do if we just apply the simple model to each district independently – effectively ignoring spatial connectivity between districts.</a:t>
            </a:r>
          </a:p>
          <a:p>
            <a:endParaRPr lang="en-US" dirty="0"/>
          </a:p>
          <a:p>
            <a:r>
              <a:rPr lang="en-US" dirty="0"/>
              <a:t>So. It doesn’t go great. </a:t>
            </a:r>
          </a:p>
          <a:p>
            <a:endParaRPr lang="en-US" dirty="0"/>
          </a:p>
          <a:p>
            <a:r>
              <a:rPr lang="en-US" dirty="0"/>
              <a:t>But this of course isn’t the end of the talk, thank god. Can you imagine if I was just like “anyway, good luck, have a nice day”</a:t>
            </a:r>
          </a:p>
          <a:p>
            <a:endParaRPr lang="en-US" dirty="0"/>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11</a:t>
            </a:fld>
            <a:endParaRPr lang="en-US"/>
          </a:p>
        </p:txBody>
      </p:sp>
    </p:spTree>
    <p:extLst>
      <p:ext uri="{BB962C8B-B14F-4D97-AF65-F5344CB8AC3E}">
        <p14:creationId xmlns:p14="http://schemas.microsoft.com/office/powerpoint/2010/main" val="35954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 close examination tells us a lot.</a:t>
            </a:r>
          </a:p>
          <a:p>
            <a:endParaRPr lang="en-US" dirty="0"/>
          </a:p>
          <a:p>
            <a:r>
              <a:rPr lang="en-US" dirty="0"/>
              <a:t>The model may no longer be PREDICTIVE, but it is still DESCRIPTIVE.</a:t>
            </a:r>
          </a:p>
          <a:p>
            <a:endParaRPr lang="en-US" dirty="0"/>
          </a:p>
          <a:p>
            <a:r>
              <a:rPr lang="en-US" dirty="0"/>
              <a:t>Looking at the seasonality, this time quarterly, I see that there’s stronger seasonality in the north than the south. That’s consistent with the actual simulation, where the total number of infections is shown in grey.</a:t>
            </a:r>
          </a:p>
          <a:p>
            <a:endParaRPr lang="en-US" dirty="0"/>
          </a:p>
          <a:p>
            <a:r>
              <a:rPr lang="en-US" dirty="0"/>
              <a:t>If I look at the relative number of </a:t>
            </a:r>
            <a:r>
              <a:rPr lang="en-US" dirty="0" err="1"/>
              <a:t>susceptibles</a:t>
            </a:r>
            <a:r>
              <a:rPr lang="en-US" dirty="0"/>
              <a:t>, I see also that I’m doing a good job. The red is my prediction, grey is what’s in EMOD. You can see that I’m catching the effects of SIAs and major outbreaks.</a:t>
            </a:r>
          </a:p>
        </p:txBody>
      </p:sp>
      <p:sp>
        <p:nvSpPr>
          <p:cNvPr id="4" name="Slide Number Placeholder 3"/>
          <p:cNvSpPr>
            <a:spLocks noGrp="1"/>
          </p:cNvSpPr>
          <p:nvPr>
            <p:ph type="sldNum" sz="quarter" idx="5"/>
          </p:nvPr>
        </p:nvSpPr>
        <p:spPr/>
        <p:txBody>
          <a:bodyPr/>
          <a:lstStyle/>
          <a:p>
            <a:fld id="{3D412D8C-1E5D-4678-BC7F-48977E07DD93}" type="slidenum">
              <a:rPr lang="en-US" smtClean="0"/>
              <a:t>12</a:t>
            </a:fld>
            <a:endParaRPr lang="en-US"/>
          </a:p>
        </p:txBody>
      </p:sp>
    </p:spTree>
    <p:extLst>
      <p:ext uri="{BB962C8B-B14F-4D97-AF65-F5344CB8AC3E}">
        <p14:creationId xmlns:p14="http://schemas.microsoft.com/office/powerpoint/2010/main" val="93178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I’m doing a reasonable job of estimating underreporting. </a:t>
            </a:r>
          </a:p>
          <a:p>
            <a:endParaRPr lang="en-US" dirty="0"/>
          </a:p>
          <a:p>
            <a:r>
              <a:rPr lang="en-US" dirty="0"/>
              <a:t>So if my reporting rate was distributed </a:t>
            </a:r>
            <a:r>
              <a:rPr lang="en-US" dirty="0" err="1"/>
              <a:t>randombly</a:t>
            </a:r>
            <a:r>
              <a:rPr lang="en-US" dirty="0"/>
              <a:t> for each LGA between 0 and 0.5 (just for example), these are my estimates. Critically, I do best at the low end, so I can reliably find underreporting hotspots.</a:t>
            </a:r>
          </a:p>
          <a:p>
            <a:endParaRPr lang="en-US" dirty="0"/>
          </a:p>
          <a:p>
            <a:r>
              <a:rPr lang="en-US" dirty="0"/>
              <a:t>So, I don’t have a set of predictive models, but the time series models are doing a good job of combining all my data in informative ways!</a:t>
            </a:r>
          </a:p>
        </p:txBody>
      </p:sp>
      <p:sp>
        <p:nvSpPr>
          <p:cNvPr id="4" name="Slide Number Placeholder 3"/>
          <p:cNvSpPr>
            <a:spLocks noGrp="1"/>
          </p:cNvSpPr>
          <p:nvPr>
            <p:ph type="sldNum" sz="quarter" idx="5"/>
          </p:nvPr>
        </p:nvSpPr>
        <p:spPr/>
        <p:txBody>
          <a:bodyPr/>
          <a:lstStyle/>
          <a:p>
            <a:fld id="{3D412D8C-1E5D-4678-BC7F-48977E07DD93}" type="slidenum">
              <a:rPr lang="en-US" smtClean="0"/>
              <a:t>13</a:t>
            </a:fld>
            <a:endParaRPr lang="en-US"/>
          </a:p>
        </p:txBody>
      </p:sp>
    </p:spTree>
    <p:extLst>
      <p:ext uri="{BB962C8B-B14F-4D97-AF65-F5344CB8AC3E}">
        <p14:creationId xmlns:p14="http://schemas.microsoft.com/office/powerpoint/2010/main" val="239239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motivates the following approach.</a:t>
            </a:r>
          </a:p>
        </p:txBody>
      </p:sp>
      <p:sp>
        <p:nvSpPr>
          <p:cNvPr id="4" name="Slide Number Placeholder 3"/>
          <p:cNvSpPr>
            <a:spLocks noGrp="1"/>
          </p:cNvSpPr>
          <p:nvPr>
            <p:ph type="sldNum" sz="quarter" idx="5"/>
          </p:nvPr>
        </p:nvSpPr>
        <p:spPr/>
        <p:txBody>
          <a:bodyPr/>
          <a:lstStyle/>
          <a:p>
            <a:fld id="{3D412D8C-1E5D-4678-BC7F-48977E07DD93}" type="slidenum">
              <a:rPr lang="en-US" smtClean="0"/>
              <a:t>14</a:t>
            </a:fld>
            <a:endParaRPr lang="en-US"/>
          </a:p>
        </p:txBody>
      </p:sp>
    </p:spTree>
    <p:extLst>
      <p:ext uri="{BB962C8B-B14F-4D97-AF65-F5344CB8AC3E}">
        <p14:creationId xmlns:p14="http://schemas.microsoft.com/office/powerpoint/2010/main" val="238224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this new method…</a:t>
            </a:r>
          </a:p>
        </p:txBody>
      </p:sp>
      <p:sp>
        <p:nvSpPr>
          <p:cNvPr id="4" name="Slide Number Placeholder 3"/>
          <p:cNvSpPr>
            <a:spLocks noGrp="1"/>
          </p:cNvSpPr>
          <p:nvPr>
            <p:ph type="sldNum" sz="quarter" idx="5"/>
          </p:nvPr>
        </p:nvSpPr>
        <p:spPr/>
        <p:txBody>
          <a:bodyPr/>
          <a:lstStyle/>
          <a:p>
            <a:fld id="{3D412D8C-1E5D-4678-BC7F-48977E07DD93}" type="slidenum">
              <a:rPr lang="en-US" smtClean="0"/>
              <a:t>15</a:t>
            </a:fld>
            <a:endParaRPr lang="en-US"/>
          </a:p>
        </p:txBody>
      </p:sp>
    </p:spTree>
    <p:extLst>
      <p:ext uri="{BB962C8B-B14F-4D97-AF65-F5344CB8AC3E}">
        <p14:creationId xmlns:p14="http://schemas.microsoft.com/office/powerpoint/2010/main" val="1561536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reporting rate was higher…</a:t>
            </a:r>
          </a:p>
          <a:p>
            <a:endParaRPr lang="en-US" dirty="0"/>
          </a:p>
          <a:p>
            <a:endParaRPr lang="en-US" dirty="0"/>
          </a:p>
          <a:p>
            <a:r>
              <a:rPr lang="en-US" dirty="0"/>
              <a:t>So, at reasonable reporting rates, we have a predictive model. What can we do with it? I’ll go through two things.</a:t>
            </a:r>
          </a:p>
        </p:txBody>
      </p:sp>
      <p:sp>
        <p:nvSpPr>
          <p:cNvPr id="4" name="Slide Number Placeholder 3"/>
          <p:cNvSpPr>
            <a:spLocks noGrp="1"/>
          </p:cNvSpPr>
          <p:nvPr>
            <p:ph type="sldNum" sz="quarter" idx="5"/>
          </p:nvPr>
        </p:nvSpPr>
        <p:spPr/>
        <p:txBody>
          <a:bodyPr/>
          <a:lstStyle/>
          <a:p>
            <a:fld id="{3D412D8C-1E5D-4678-BC7F-48977E07DD93}" type="slidenum">
              <a:rPr lang="en-US" smtClean="0"/>
              <a:t>16</a:t>
            </a:fld>
            <a:endParaRPr lang="en-US"/>
          </a:p>
        </p:txBody>
      </p:sp>
    </p:spTree>
    <p:extLst>
      <p:ext uri="{BB962C8B-B14F-4D97-AF65-F5344CB8AC3E}">
        <p14:creationId xmlns:p14="http://schemas.microsoft.com/office/powerpoint/2010/main" val="2422973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plotted here is predictive performance as a function of nationally averaged reporting rate, and you can see I’ve used this procedure on the real data, fitting up to Q2 2018 and predicting the rank and it falls right here.</a:t>
            </a:r>
          </a:p>
          <a:p>
            <a:endParaRPr lang="en-US" dirty="0"/>
          </a:p>
          <a:p>
            <a:r>
              <a:rPr lang="en-US" dirty="0"/>
              <a:t>So we’re not at 5 percent…and we have a ways to go. But, one positive thing about this curve is that, if we make small improvements in surveillance, we seem to be at a place where we get very large </a:t>
            </a:r>
            <a:r>
              <a:rPr lang="en-US" dirty="0" err="1"/>
              <a:t>improvesments</a:t>
            </a:r>
            <a:r>
              <a:rPr lang="en-US" dirty="0"/>
              <a:t> in predictive ability. If we think of predictive ability as a measure of our general state of knowledge, that improvement could be transformative!</a:t>
            </a:r>
          </a:p>
          <a:p>
            <a:endParaRPr lang="en-US" dirty="0"/>
          </a:p>
          <a:p>
            <a:r>
              <a:rPr lang="en-US" dirty="0"/>
              <a:t>Here’s a few other things we see.</a:t>
            </a:r>
          </a:p>
          <a:p>
            <a:endParaRPr lang="en-US" dirty="0"/>
          </a:p>
          <a:p>
            <a:pPr marL="228600" indent="-228600">
              <a:buAutoNum type="arabicPeriod"/>
            </a:pPr>
            <a:r>
              <a:rPr lang="en-US" dirty="0"/>
              <a:t>We can verify that taking away the basic time series models negatively effects performance – in other words, the epidemiological information that comes from the TSIR fitting is valuable.</a:t>
            </a:r>
          </a:p>
          <a:p>
            <a:pPr marL="228600" indent="-228600">
              <a:buAutoNum type="arabicPeriod"/>
            </a:pPr>
            <a:r>
              <a:rPr lang="en-US" dirty="0"/>
              <a:t>So far we’ve been applying this model with unbiased knowledge of RI coverage, and good knowledge of SIAs, etc. What if that’s not the case? We can test that effect on prediction accuracy, test that effect on </a:t>
            </a:r>
            <a:r>
              <a:rPr lang="en-US" dirty="0" err="1"/>
              <a:t>preditive</a:t>
            </a:r>
            <a:r>
              <a:rPr lang="en-US" dirty="0"/>
              <a:t> performance.</a:t>
            </a:r>
          </a:p>
          <a:p>
            <a:pPr marL="228600" indent="-228600">
              <a:buAutoNum type="arabicPeriod"/>
            </a:pPr>
            <a:endParaRPr lang="en-US" dirty="0"/>
          </a:p>
          <a:p>
            <a:pPr marL="0" indent="0">
              <a:buNone/>
            </a:pPr>
            <a:r>
              <a:rPr lang="en-US" dirty="0"/>
              <a:t>What we learn, over all, is that right now we’re in a surveillance system that can’t tell us if our RI estimates are biased. But with small </a:t>
            </a:r>
            <a:r>
              <a:rPr lang="en-US" dirty="0" err="1"/>
              <a:t>improvesments</a:t>
            </a:r>
            <a:r>
              <a:rPr lang="en-US" dirty="0"/>
              <a:t> in surveillance, we can start to make decisions about whether our knowledge of demography needs to improve and in what ways.</a:t>
            </a:r>
          </a:p>
        </p:txBody>
      </p:sp>
      <p:sp>
        <p:nvSpPr>
          <p:cNvPr id="4" name="Slide Number Placeholder 3"/>
          <p:cNvSpPr>
            <a:spLocks noGrp="1"/>
          </p:cNvSpPr>
          <p:nvPr>
            <p:ph type="sldNum" sz="quarter" idx="5"/>
          </p:nvPr>
        </p:nvSpPr>
        <p:spPr/>
        <p:txBody>
          <a:bodyPr/>
          <a:lstStyle/>
          <a:p>
            <a:fld id="{3D412D8C-1E5D-4678-BC7F-48977E07DD93}" type="slidenum">
              <a:rPr lang="en-US" smtClean="0"/>
              <a:t>17</a:t>
            </a:fld>
            <a:endParaRPr lang="en-US"/>
          </a:p>
        </p:txBody>
      </p:sp>
    </p:spTree>
    <p:extLst>
      <p:ext uri="{BB962C8B-B14F-4D97-AF65-F5344CB8AC3E}">
        <p14:creationId xmlns:p14="http://schemas.microsoft.com/office/powerpoint/2010/main" val="2022776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talk think quantitatively about how prediction accuracy could change measles strategy, and this is the last think I’ll talk about.</a:t>
            </a:r>
          </a:p>
          <a:p>
            <a:endParaRPr lang="en-US" dirty="0"/>
          </a:p>
          <a:p>
            <a:endParaRPr lang="en-US" dirty="0"/>
          </a:p>
          <a:p>
            <a:r>
              <a:rPr lang="en-US" dirty="0"/>
              <a:t>…</a:t>
            </a:r>
          </a:p>
          <a:p>
            <a:endParaRPr lang="en-US" dirty="0"/>
          </a:p>
          <a:p>
            <a:endParaRPr lang="en-US" dirty="0"/>
          </a:p>
          <a:p>
            <a:r>
              <a:rPr lang="en-US" dirty="0"/>
              <a:t>Overall, I hope I’ve convinced you, that even with imperfect data, simple models can be combined in very powerful ways. An our goal, at a high level, is to use predictive models not only to predict outbreaks, but to guide decision making about broad scale strategy questions.</a:t>
            </a:r>
          </a:p>
          <a:p>
            <a:endParaRPr lang="en-US" dirty="0"/>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18</a:t>
            </a:fld>
            <a:endParaRPr lang="en-US"/>
          </a:p>
        </p:txBody>
      </p:sp>
    </p:spTree>
    <p:extLst>
      <p:ext uri="{BB962C8B-B14F-4D97-AF65-F5344CB8AC3E}">
        <p14:creationId xmlns:p14="http://schemas.microsoft.com/office/powerpoint/2010/main" val="44848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I’ll take any questions. Thanks for your time this morning!</a:t>
            </a:r>
          </a:p>
        </p:txBody>
      </p:sp>
      <p:sp>
        <p:nvSpPr>
          <p:cNvPr id="4" name="Slide Number Placeholder 3"/>
          <p:cNvSpPr>
            <a:spLocks noGrp="1"/>
          </p:cNvSpPr>
          <p:nvPr>
            <p:ph type="sldNum" sz="quarter" idx="5"/>
          </p:nvPr>
        </p:nvSpPr>
        <p:spPr/>
        <p:txBody>
          <a:bodyPr/>
          <a:lstStyle/>
          <a:p>
            <a:fld id="{3D412D8C-1E5D-4678-BC7F-48977E07DD93}" type="slidenum">
              <a:rPr lang="en-US" smtClean="0"/>
              <a:t>19</a:t>
            </a:fld>
            <a:endParaRPr lang="en-US"/>
          </a:p>
        </p:txBody>
      </p:sp>
    </p:spTree>
    <p:extLst>
      <p:ext uri="{BB962C8B-B14F-4D97-AF65-F5344CB8AC3E}">
        <p14:creationId xmlns:p14="http://schemas.microsoft.com/office/powerpoint/2010/main" val="150754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started.</a:t>
            </a:r>
          </a:p>
          <a:p>
            <a:endParaRPr lang="en-US" dirty="0"/>
          </a:p>
          <a:p>
            <a:r>
              <a:rPr lang="en-US" dirty="0"/>
              <a:t>What data do we have?</a:t>
            </a:r>
          </a:p>
          <a:p>
            <a:endParaRPr lang="en-US" dirty="0"/>
          </a:p>
          <a:p>
            <a:r>
              <a:rPr lang="en-US" dirty="0"/>
              <a:t>Of course we have measles incidence data and a history of past vaccination campaigns. So, for example here, I have lab confirmed and </a:t>
            </a:r>
            <a:r>
              <a:rPr lang="en-US" dirty="0" err="1"/>
              <a:t>epilinked</a:t>
            </a:r>
            <a:r>
              <a:rPr lang="en-US" dirty="0"/>
              <a:t> cases from southern Nigeria in blue, binned into semi-monthly increments. You can see episodic outbreaks, etc. Notice also that there are a large number of “pending” cases (that is, untested cases) in late 2018. That’s actually due to a stock out of lab test kits, one of the realities of working with this type of data. One other key thing is that, but optimistic estimates, this curve is about 1% of total measles cases – the vast majority of measles cases aren’t caught by the surveillance system. So any modeling effort will have to account for that.</a:t>
            </a:r>
          </a:p>
          <a:p>
            <a:endParaRPr lang="en-US" dirty="0"/>
          </a:p>
          <a:p>
            <a:r>
              <a:rPr lang="en-US" dirty="0"/>
              <a:t>Meanwhile the grey lines represent campaigns, times when health workers set up fixed posts throughout the area, advertised a bunch, and got lots of families to line up to get vaccinated. We know when these happened, but we don’t know much about the effect they had on transmission – so that’s also something we’ll have to estimate.</a:t>
            </a:r>
          </a:p>
          <a:p>
            <a:endParaRPr lang="en-US" dirty="0"/>
          </a:p>
          <a:p>
            <a:r>
              <a:rPr lang="en-US" dirty="0"/>
              <a:t>The other data we have is demographics data.</a:t>
            </a:r>
          </a:p>
          <a:p>
            <a:endParaRPr lang="en-US" dirty="0"/>
          </a:p>
          <a:p>
            <a:r>
              <a:rPr lang="en-US" dirty="0"/>
              <a:t>We use world pop for population and birth rates</a:t>
            </a:r>
          </a:p>
          <a:p>
            <a:endParaRPr lang="en-US" dirty="0"/>
          </a:p>
          <a:p>
            <a:r>
              <a:rPr lang="en-US" dirty="0"/>
              <a:t>We also have surveys. In Nigeria there’s a lot of surveys, and we rely on our collaborators </a:t>
            </a:r>
            <a:r>
              <a:rPr lang="en-US" dirty="0" err="1"/>
              <a:t>Laina</a:t>
            </a:r>
            <a:r>
              <a:rPr lang="en-US" dirty="0"/>
              <a:t> and Tracy to smooth them. For other settings, there’s far fewer surveys, sometimes only 1. In that case, even I can solve the smoothing problem.</a:t>
            </a:r>
          </a:p>
          <a:p>
            <a:endParaRPr lang="en-US" dirty="0"/>
          </a:p>
          <a:p>
            <a:r>
              <a:rPr lang="en-US" dirty="0"/>
              <a:t>The reason I included this here though is to show that we try to incorporate as much information as we can.</a:t>
            </a:r>
          </a:p>
          <a:p>
            <a:endParaRPr lang="en-US" dirty="0"/>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2</a:t>
            </a:fld>
            <a:endParaRPr lang="en-US"/>
          </a:p>
        </p:txBody>
      </p:sp>
    </p:spTree>
    <p:extLst>
      <p:ext uri="{BB962C8B-B14F-4D97-AF65-F5344CB8AC3E}">
        <p14:creationId xmlns:p14="http://schemas.microsoft.com/office/powerpoint/2010/main" val="1342772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talk think quantitatively about how prediction accuracy could change measles strategy, and this is the last think I’ll talk about.</a:t>
            </a:r>
          </a:p>
          <a:p>
            <a:endParaRPr lang="en-US" dirty="0"/>
          </a:p>
          <a:p>
            <a:endParaRPr lang="en-US" dirty="0"/>
          </a:p>
          <a:p>
            <a:r>
              <a:rPr lang="en-US" dirty="0"/>
              <a:t>…</a:t>
            </a:r>
          </a:p>
          <a:p>
            <a:endParaRPr lang="en-US" dirty="0"/>
          </a:p>
          <a:p>
            <a:endParaRPr lang="en-US" dirty="0"/>
          </a:p>
          <a:p>
            <a:r>
              <a:rPr lang="en-US" dirty="0"/>
              <a:t>Overall, I hope I’ve convinced you, that even with imperfect data, simple models can be combined in very powerful ways. An our goal, at a high level, is to use predictive models not only to predict outbreaks, but to guide decision making about broad scale strategy questions.</a:t>
            </a:r>
          </a:p>
          <a:p>
            <a:endParaRPr lang="en-US" dirty="0"/>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23</a:t>
            </a:fld>
            <a:endParaRPr lang="en-US"/>
          </a:p>
        </p:txBody>
      </p:sp>
    </p:spTree>
    <p:extLst>
      <p:ext uri="{BB962C8B-B14F-4D97-AF65-F5344CB8AC3E}">
        <p14:creationId xmlns:p14="http://schemas.microsoft.com/office/powerpoint/2010/main" val="337829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bread-and-butter method for putting it all together is a simple time series model, sometimes called the TSIR model, sometimes a </a:t>
            </a:r>
            <a:r>
              <a:rPr lang="en-US" dirty="0" err="1"/>
              <a:t>statespace</a:t>
            </a:r>
            <a:r>
              <a:rPr lang="en-US" dirty="0"/>
              <a:t> model, shown diagrammatically here, and as equations here.</a:t>
            </a:r>
          </a:p>
          <a:p>
            <a:endParaRPr lang="en-US" dirty="0"/>
          </a:p>
          <a:p>
            <a:r>
              <a:rPr lang="en-US" dirty="0"/>
              <a:t>WALK THROUGH</a:t>
            </a:r>
          </a:p>
          <a:p>
            <a:endParaRPr lang="en-US" dirty="0"/>
          </a:p>
          <a:p>
            <a:r>
              <a:rPr lang="en-US" dirty="0"/>
              <a:t>One thing to note is that there’s no spatial components to this model, everyone is well mixed and totally isolated. But we’ve found it’s still useful to apply this model at low spatial resolution, so for example at the region level, and for our purposes in this talk it’s a good place to start.</a:t>
            </a:r>
          </a:p>
          <a:p>
            <a:endParaRPr lang="en-US" dirty="0"/>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3</a:t>
            </a:fld>
            <a:endParaRPr lang="en-US"/>
          </a:p>
        </p:txBody>
      </p:sp>
    </p:spTree>
    <p:extLst>
      <p:ext uri="{BB962C8B-B14F-4D97-AF65-F5344CB8AC3E}">
        <p14:creationId xmlns:p14="http://schemas.microsoft.com/office/powerpoint/2010/main" val="121493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worked a lot on coming up with algorithms to fit these simple models quickly. What we’ve landed on is a 2 step linear regression process that we iterate over given a set of SIA coverages. In the first step we estimate susceptibility over time and the degree of under-reporting by essentially solving a flow balance problem, balancing births with cases. Then, in the second step, we compare our estimates of susceptibility to our estimates of underlying infections (that is, reporting rate scaled cases),  to determine what times of year </a:t>
            </a:r>
            <a:r>
              <a:rPr lang="en-US" dirty="0" err="1"/>
              <a:t>susceptibles</a:t>
            </a:r>
            <a:r>
              <a:rPr lang="en-US" dirty="0"/>
              <a:t> are most likely to be infected and estimate transmission seasonality.</a:t>
            </a:r>
          </a:p>
          <a:p>
            <a:endParaRPr lang="en-US" dirty="0"/>
          </a:p>
          <a:p>
            <a:r>
              <a:rPr lang="en-US" dirty="0"/>
              <a:t>I’m going through this pretty quickly because there’s two high level things I want to get across: (1) All the data is incorporated into the time series model, so in some sense, the time series model is a way to aggregate our data in an informative way (I’ll return to this idea later). (2) The other piece is that we’ve found speed is really critical. We’re using this model to work with policy makers to make decisions about SIA timing for example. In practice, what that looks like, is sitting at a conference room table and people ask “hey what does the model say if instead we use this RI estimate?” and we want to be able to turn around and answer that question right there at the table. </a:t>
            </a:r>
          </a:p>
          <a:p>
            <a:endParaRPr lang="en-US" dirty="0"/>
          </a:p>
          <a:p>
            <a:r>
              <a:rPr lang="en-US" dirty="0"/>
              <a:t>Our method, in some sense, cuts corners on quantifying uncertainty, but we can fit it in about 100 model evaluations (so a few seconds on a laptop). Other, possibly more rigorous, approaches, like MCMC or particle filtering, require millions of model evaluations, which is untenable in practice. That’s why we prefer this approach.</a:t>
            </a:r>
          </a:p>
          <a:p>
            <a:endParaRPr lang="en-US" dirty="0"/>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4</a:t>
            </a:fld>
            <a:endParaRPr lang="en-US"/>
          </a:p>
        </p:txBody>
      </p:sp>
    </p:spTree>
    <p:extLst>
      <p:ext uri="{BB962C8B-B14F-4D97-AF65-F5344CB8AC3E}">
        <p14:creationId xmlns:p14="http://schemas.microsoft.com/office/powerpoint/2010/main" val="398381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we find at this spatial resolution at least, that the model is predictive.</a:t>
            </a:r>
          </a:p>
          <a:p>
            <a:endParaRPr lang="en-US" dirty="0"/>
          </a:p>
          <a:p>
            <a:r>
              <a:rPr lang="en-US" dirty="0"/>
              <a:t>WALK THROUGH.</a:t>
            </a:r>
          </a:p>
          <a:p>
            <a:endParaRPr lang="en-US" dirty="0"/>
          </a:p>
          <a:p>
            <a:r>
              <a:rPr lang="en-US" dirty="0"/>
              <a:t>So, we’ve used this model to help coordinate campaign timing and evaluate competing campaign policies. I’m not </a:t>
            </a:r>
            <a:r>
              <a:rPr lang="en-US" dirty="0" err="1"/>
              <a:t>gonna</a:t>
            </a:r>
            <a:r>
              <a:rPr lang="en-US" dirty="0"/>
              <a:t> talk much about that. But the other thing is that, with even a simple model like this, we learn a lot of valuable epi.</a:t>
            </a:r>
          </a:p>
          <a:p>
            <a:endParaRPr lang="en-US" dirty="0"/>
          </a:p>
          <a:p>
            <a:r>
              <a:rPr lang="en-US" dirty="0"/>
              <a:t>So I’ll take a small detour to run through a couple examples.</a:t>
            </a:r>
          </a:p>
        </p:txBody>
      </p:sp>
      <p:sp>
        <p:nvSpPr>
          <p:cNvPr id="4" name="Slide Number Placeholder 3"/>
          <p:cNvSpPr>
            <a:spLocks noGrp="1"/>
          </p:cNvSpPr>
          <p:nvPr>
            <p:ph type="sldNum" sz="quarter" idx="5"/>
          </p:nvPr>
        </p:nvSpPr>
        <p:spPr/>
        <p:txBody>
          <a:bodyPr/>
          <a:lstStyle/>
          <a:p>
            <a:fld id="{3D412D8C-1E5D-4678-BC7F-48977E07DD93}" type="slidenum">
              <a:rPr lang="en-US" smtClean="0"/>
              <a:t>5</a:t>
            </a:fld>
            <a:endParaRPr lang="en-US"/>
          </a:p>
        </p:txBody>
      </p:sp>
    </p:spTree>
    <p:extLst>
      <p:ext uri="{BB962C8B-B14F-4D97-AF65-F5344CB8AC3E}">
        <p14:creationId xmlns:p14="http://schemas.microsoft.com/office/powerpoint/2010/main" val="138242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worked pretty closely with country partners in Pakistan.</a:t>
            </a:r>
          </a:p>
          <a:p>
            <a:endParaRPr lang="en-US" dirty="0"/>
          </a:p>
          <a:p>
            <a:pPr marL="228600" indent="-228600">
              <a:buAutoNum type="arabicPeriod"/>
            </a:pPr>
            <a:r>
              <a:rPr lang="en-US" dirty="0"/>
              <a:t>Seasonality correlates with weather. That’s interesting.</a:t>
            </a:r>
          </a:p>
          <a:p>
            <a:pPr marL="228600" indent="-228600">
              <a:buAutoNum type="arabicPeriod"/>
            </a:pPr>
            <a:r>
              <a:rPr lang="en-US" dirty="0"/>
              <a:t>Inspired by Nita Bharti and others, we decided to check night time lights imagery in the vicinity of urban areas (as a measure of population density, which is hypothesized to correlate with rural-to-urban migration).</a:t>
            </a:r>
          </a:p>
          <a:p>
            <a:pPr marL="228600" indent="-228600">
              <a:buAutoNum type="arabicPeriod"/>
            </a:pPr>
            <a:r>
              <a:rPr lang="en-US" dirty="0"/>
              <a:t>We found a strong correlation</a:t>
            </a:r>
          </a:p>
          <a:p>
            <a:pPr marL="228600" indent="-228600">
              <a:buAutoNum type="arabicPeriod"/>
            </a:pPr>
            <a:r>
              <a:rPr lang="en-US" dirty="0"/>
              <a:t>This suggests that measles transmission seasonality might be migration driven, in agreement with results from other settings, particularly urban Niger. It’s something we’re continuing to look into as we continue working with country partners in Pakistan.</a:t>
            </a:r>
          </a:p>
        </p:txBody>
      </p:sp>
      <p:sp>
        <p:nvSpPr>
          <p:cNvPr id="4" name="Slide Number Placeholder 3"/>
          <p:cNvSpPr>
            <a:spLocks noGrp="1"/>
          </p:cNvSpPr>
          <p:nvPr>
            <p:ph type="sldNum" sz="quarter" idx="5"/>
          </p:nvPr>
        </p:nvSpPr>
        <p:spPr/>
        <p:txBody>
          <a:bodyPr/>
          <a:lstStyle/>
          <a:p>
            <a:fld id="{3D412D8C-1E5D-4678-BC7F-48977E07DD93}" type="slidenum">
              <a:rPr lang="en-US" smtClean="0"/>
              <a:t>6</a:t>
            </a:fld>
            <a:endParaRPr lang="en-US"/>
          </a:p>
        </p:txBody>
      </p:sp>
    </p:spTree>
    <p:extLst>
      <p:ext uri="{BB962C8B-B14F-4D97-AF65-F5344CB8AC3E}">
        <p14:creationId xmlns:p14="http://schemas.microsoft.com/office/powerpoint/2010/main" val="7080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Nigeria, we found that, in general, campaigns have been getting more and more effective over time!</a:t>
            </a:r>
          </a:p>
          <a:p>
            <a:endParaRPr lang="en-US" dirty="0"/>
          </a:p>
          <a:p>
            <a:r>
              <a:rPr lang="en-US" dirty="0"/>
              <a:t>That’s optimistic news and speaks to the learning happening on the program side. We think these incidence based measures of SIA efficacy are complimentary to measures based on survey.</a:t>
            </a:r>
          </a:p>
          <a:p>
            <a:endParaRPr lang="en-US" dirty="0"/>
          </a:p>
          <a:p>
            <a:r>
              <a:rPr lang="en-US" dirty="0"/>
              <a:t>The one outlier is the North East, where the 2013 and 2015 campaigns had really low efficacy. That’s potentially due to access issues: the national emergency in the North east due to Boko Haram was declared in early 2012 and then broadened in 2013. That certainly had effects on public health. But, encouragingly, the outbreak response in 2017 seemed to stop some transmission.</a:t>
            </a:r>
          </a:p>
          <a:p>
            <a:endParaRPr lang="en-US" dirty="0"/>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7</a:t>
            </a:fld>
            <a:endParaRPr lang="en-US"/>
          </a:p>
        </p:txBody>
      </p:sp>
    </p:spTree>
    <p:extLst>
      <p:ext uri="{BB962C8B-B14F-4D97-AF65-F5344CB8AC3E}">
        <p14:creationId xmlns:p14="http://schemas.microsoft.com/office/powerpoint/2010/main" val="1201690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we’ve recently been collaborating with CDC in the Democratic republic of </a:t>
            </a:r>
            <a:r>
              <a:rPr lang="en-US" dirty="0" err="1"/>
              <a:t>congo</a:t>
            </a:r>
            <a:r>
              <a:rPr lang="en-US" dirty="0"/>
              <a:t>. </a:t>
            </a:r>
          </a:p>
          <a:p>
            <a:endParaRPr lang="en-US" dirty="0"/>
          </a:p>
          <a:p>
            <a:r>
              <a:rPr lang="en-US" dirty="0"/>
              <a:t>One thing we found was that the states could be grouped based on similarity in seasonality, and that the time series models fit relatively well to these subsets of the country (suggesting that they could be treated as epidemiological units).</a:t>
            </a:r>
          </a:p>
          <a:p>
            <a:endParaRPr lang="en-US" dirty="0"/>
          </a:p>
          <a:p>
            <a:r>
              <a:rPr lang="en-US" dirty="0"/>
              <a:t>Looking a little deeper, we found that one possible explanation of these groupings is the heterogeneity in SIA schedule. So, for most groups, the time since last campaign was the same in each state. It’s possible that this big, deterministic intervention, had an effect on dynamics in each region. That’s something we’re continuing to look into in collaboration with them.</a:t>
            </a:r>
          </a:p>
          <a:p>
            <a:endParaRPr lang="en-US" dirty="0"/>
          </a:p>
          <a:p>
            <a:r>
              <a:rPr lang="en-US" dirty="0"/>
              <a:t>All of this is to give you a sense of what we get out of fitting these simple models! Not only are they predictive, but they give us operational insight.</a:t>
            </a:r>
          </a:p>
        </p:txBody>
      </p:sp>
      <p:sp>
        <p:nvSpPr>
          <p:cNvPr id="4" name="Slide Number Placeholder 3"/>
          <p:cNvSpPr>
            <a:spLocks noGrp="1"/>
          </p:cNvSpPr>
          <p:nvPr>
            <p:ph type="sldNum" sz="quarter" idx="5"/>
          </p:nvPr>
        </p:nvSpPr>
        <p:spPr/>
        <p:txBody>
          <a:bodyPr/>
          <a:lstStyle/>
          <a:p>
            <a:fld id="{3D412D8C-1E5D-4678-BC7F-48977E07DD93}" type="slidenum">
              <a:rPr lang="en-US" smtClean="0"/>
              <a:t>8</a:t>
            </a:fld>
            <a:endParaRPr lang="en-US"/>
          </a:p>
        </p:txBody>
      </p:sp>
    </p:spTree>
    <p:extLst>
      <p:ext uri="{BB962C8B-B14F-4D97-AF65-F5344CB8AC3E}">
        <p14:creationId xmlns:p14="http://schemas.microsoft.com/office/powerpoint/2010/main" val="4206380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haven’t answered this question yet.</a:t>
            </a:r>
          </a:p>
          <a:p>
            <a:endParaRPr lang="en-US" dirty="0"/>
          </a:p>
          <a:p>
            <a:r>
              <a:rPr lang="en-US" dirty="0"/>
              <a:t>I’m making predictions at region or maybe province level. How can we increase spatial resolution?</a:t>
            </a:r>
          </a:p>
          <a:p>
            <a:endParaRPr lang="en-US" dirty="0"/>
          </a:p>
          <a:p>
            <a:r>
              <a:rPr lang="en-US" dirty="0"/>
              <a:t>It’s a hard question.</a:t>
            </a:r>
          </a:p>
          <a:p>
            <a:endParaRPr lang="en-US" dirty="0"/>
          </a:p>
          <a:p>
            <a:r>
              <a:rPr lang="en-US" dirty="0"/>
              <a:t>For one, the assumption that the models can be isolated is more or less guaranteed to break down. We have a lot of evidence that </a:t>
            </a:r>
            <a:r>
              <a:rPr lang="en-US" dirty="0" err="1"/>
              <a:t>disticts</a:t>
            </a:r>
            <a:r>
              <a:rPr lang="en-US" dirty="0"/>
              <a:t> are connected, and some districts are sparsely populated enough that they couldn’t sustain measles. Worse still we don’t have data on the connections between districts.</a:t>
            </a:r>
          </a:p>
          <a:p>
            <a:endParaRPr lang="en-US" dirty="0"/>
          </a:p>
          <a:p>
            <a:r>
              <a:rPr lang="en-US" dirty="0"/>
              <a:t>Moreover, under reporting becomes a bigger issue as the population in question decreases. Not only is it hard for use to link models spatially, but the problem in some sense is that we can think of too many ways to do it (gravity models and </a:t>
            </a:r>
            <a:r>
              <a:rPr lang="en-US" dirty="0" err="1"/>
              <a:t>krigging</a:t>
            </a:r>
            <a:r>
              <a:rPr lang="en-US" dirty="0"/>
              <a:t>-like methods, etc.). So what’re we </a:t>
            </a:r>
            <a:r>
              <a:rPr lang="en-US" dirty="0" err="1"/>
              <a:t>gonna</a:t>
            </a:r>
            <a:r>
              <a:rPr lang="en-US" dirty="0"/>
              <a:t> do?</a:t>
            </a:r>
          </a:p>
          <a:p>
            <a:endParaRPr lang="en-US" dirty="0"/>
          </a:p>
          <a:p>
            <a:r>
              <a:rPr lang="en-US" dirty="0"/>
              <a:t>I already told you! We cheat.</a:t>
            </a:r>
          </a:p>
        </p:txBody>
      </p:sp>
      <p:sp>
        <p:nvSpPr>
          <p:cNvPr id="4" name="Slide Number Placeholder 3"/>
          <p:cNvSpPr>
            <a:spLocks noGrp="1"/>
          </p:cNvSpPr>
          <p:nvPr>
            <p:ph type="sldNum" sz="quarter" idx="5"/>
          </p:nvPr>
        </p:nvSpPr>
        <p:spPr/>
        <p:txBody>
          <a:bodyPr/>
          <a:lstStyle/>
          <a:p>
            <a:fld id="{3D412D8C-1E5D-4678-BC7F-48977E07DD93}" type="slidenum">
              <a:rPr lang="en-US" smtClean="0"/>
              <a:t>9</a:t>
            </a:fld>
            <a:endParaRPr lang="en-US"/>
          </a:p>
        </p:txBody>
      </p:sp>
    </p:spTree>
    <p:extLst>
      <p:ext uri="{BB962C8B-B14F-4D97-AF65-F5344CB8AC3E}">
        <p14:creationId xmlns:p14="http://schemas.microsoft.com/office/powerpoint/2010/main" val="1622370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313876" y="3044414"/>
            <a:ext cx="8516586" cy="1066800"/>
          </a:xfrm>
        </p:spPr>
        <p:txBody>
          <a:bodyPr>
            <a:normAutofit/>
          </a:bodyPr>
          <a:lstStyle>
            <a:lvl1pPr marL="0" indent="0">
              <a:buFontTx/>
              <a:buNone/>
              <a:defRPr sz="1800" baseline="0"/>
            </a:lvl1pPr>
          </a:lstStyle>
          <a:p>
            <a:pPr lvl="0"/>
            <a:r>
              <a:rPr lang="en-US" dirty="0"/>
              <a:t>Client or presentation name</a:t>
            </a:r>
          </a:p>
          <a:p>
            <a:pPr lvl="0"/>
            <a:r>
              <a:rPr lang="en-US" dirty="0"/>
              <a:t>Date</a:t>
            </a:r>
          </a:p>
        </p:txBody>
      </p:sp>
      <p:sp>
        <p:nvSpPr>
          <p:cNvPr id="3" name="Rectangle 2"/>
          <p:cNvSpPr/>
          <p:nvPr userDrawn="1"/>
        </p:nvSpPr>
        <p:spPr>
          <a:xfrm>
            <a:off x="6248400" y="4706287"/>
            <a:ext cx="2743200" cy="31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248400" y="4829633"/>
            <a:ext cx="2743200" cy="31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459186" y="4857751"/>
            <a:ext cx="1465614" cy="159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DB073B-0E75-4707-A6E2-13B80CC1E9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876" y="933450"/>
            <a:ext cx="8516247" cy="2057400"/>
          </a:xfrm>
          <a:prstGeom prst="rect">
            <a:avLst/>
          </a:prstGeom>
        </p:spPr>
      </p:pic>
      <p:pic>
        <p:nvPicPr>
          <p:cNvPr id="4" name="Picture 3" descr="A drawing of a face&#10;&#10;Description generated with high confidence">
            <a:extLst>
              <a:ext uri="{FF2B5EF4-FFF2-40B4-BE49-F238E27FC236}">
                <a16:creationId xmlns:a16="http://schemas.microsoft.com/office/drawing/2014/main" id="{D459C31C-4202-4BC5-8B53-310A5F0BD6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34200" y="4351706"/>
            <a:ext cx="1981200" cy="515162"/>
          </a:xfrm>
          <a:prstGeom prst="rect">
            <a:avLst/>
          </a:prstGeom>
        </p:spPr>
      </p:pic>
    </p:spTree>
    <p:extLst>
      <p:ext uri="{BB962C8B-B14F-4D97-AF65-F5344CB8AC3E}">
        <p14:creationId xmlns:p14="http://schemas.microsoft.com/office/powerpoint/2010/main" val="167112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graphicFrame>
        <p:nvGraphicFramePr>
          <p:cNvPr id="2" name="Table 1"/>
          <p:cNvGraphicFramePr>
            <a:graphicFrameLocks noGrp="1"/>
          </p:cNvGraphicFramePr>
          <p:nvPr userDrawn="1">
            <p:extLst>
              <p:ext uri="{D42A27DB-BD31-4B8C-83A1-F6EECF244321}">
                <p14:modId xmlns:p14="http://schemas.microsoft.com/office/powerpoint/2010/main" val="1847548950"/>
              </p:ext>
            </p:extLst>
          </p:nvPr>
        </p:nvGraphicFramePr>
        <p:xfrm>
          <a:off x="180511" y="971550"/>
          <a:ext cx="8353888" cy="3352797"/>
        </p:xfrm>
        <a:graphic>
          <a:graphicData uri="http://schemas.openxmlformats.org/drawingml/2006/table">
            <a:tbl>
              <a:tblPr firstRow="1" bandRow="1">
                <a:tableStyleId>{72833802-FEF1-4C79-8D5D-14CF1EAF98D9}</a:tableStyleId>
              </a:tblPr>
              <a:tblGrid>
                <a:gridCol w="2088472">
                  <a:extLst>
                    <a:ext uri="{9D8B030D-6E8A-4147-A177-3AD203B41FA5}">
                      <a16:colId xmlns:a16="http://schemas.microsoft.com/office/drawing/2014/main" val="20000"/>
                    </a:ext>
                  </a:extLst>
                </a:gridCol>
                <a:gridCol w="2088472">
                  <a:extLst>
                    <a:ext uri="{9D8B030D-6E8A-4147-A177-3AD203B41FA5}">
                      <a16:colId xmlns:a16="http://schemas.microsoft.com/office/drawing/2014/main" val="20001"/>
                    </a:ext>
                  </a:extLst>
                </a:gridCol>
                <a:gridCol w="2088472">
                  <a:extLst>
                    <a:ext uri="{9D8B030D-6E8A-4147-A177-3AD203B41FA5}">
                      <a16:colId xmlns:a16="http://schemas.microsoft.com/office/drawing/2014/main" val="20002"/>
                    </a:ext>
                  </a:extLst>
                </a:gridCol>
                <a:gridCol w="2088472">
                  <a:extLst>
                    <a:ext uri="{9D8B030D-6E8A-4147-A177-3AD203B41FA5}">
                      <a16:colId xmlns:a16="http://schemas.microsoft.com/office/drawing/2014/main" val="20003"/>
                    </a:ext>
                  </a:extLst>
                </a:gridCol>
              </a:tblGrid>
              <a:tr h="47897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47897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5681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graphicFrame>
        <p:nvGraphicFramePr>
          <p:cNvPr id="2" name="Table 1"/>
          <p:cNvGraphicFramePr>
            <a:graphicFrameLocks noGrp="1"/>
          </p:cNvGraphicFramePr>
          <p:nvPr userDrawn="1">
            <p:extLst/>
          </p:nvPr>
        </p:nvGraphicFramePr>
        <p:xfrm>
          <a:off x="180511" y="971550"/>
          <a:ext cx="8353888" cy="3352797"/>
        </p:xfrm>
        <a:graphic>
          <a:graphicData uri="http://schemas.openxmlformats.org/drawingml/2006/table">
            <a:tbl>
              <a:tblPr firstRow="1" bandRow="1">
                <a:tableStyleId>{72833802-FEF1-4C79-8D5D-14CF1EAF98D9}</a:tableStyleId>
              </a:tblPr>
              <a:tblGrid>
                <a:gridCol w="2088472">
                  <a:extLst>
                    <a:ext uri="{9D8B030D-6E8A-4147-A177-3AD203B41FA5}">
                      <a16:colId xmlns:a16="http://schemas.microsoft.com/office/drawing/2014/main" val="20000"/>
                    </a:ext>
                  </a:extLst>
                </a:gridCol>
                <a:gridCol w="2088472">
                  <a:extLst>
                    <a:ext uri="{9D8B030D-6E8A-4147-A177-3AD203B41FA5}">
                      <a16:colId xmlns:a16="http://schemas.microsoft.com/office/drawing/2014/main" val="20001"/>
                    </a:ext>
                  </a:extLst>
                </a:gridCol>
                <a:gridCol w="2088472">
                  <a:extLst>
                    <a:ext uri="{9D8B030D-6E8A-4147-A177-3AD203B41FA5}">
                      <a16:colId xmlns:a16="http://schemas.microsoft.com/office/drawing/2014/main" val="20002"/>
                    </a:ext>
                  </a:extLst>
                </a:gridCol>
                <a:gridCol w="2088472">
                  <a:extLst>
                    <a:ext uri="{9D8B030D-6E8A-4147-A177-3AD203B41FA5}">
                      <a16:colId xmlns:a16="http://schemas.microsoft.com/office/drawing/2014/main" val="20003"/>
                    </a:ext>
                  </a:extLst>
                </a:gridCol>
              </a:tblGrid>
              <a:tr h="47897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47897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4"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5"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8"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11" name="Picture 10" descr="A picture containing object&#10;&#10;Description generated with high confidence">
            <a:extLst>
              <a:ext uri="{FF2B5EF4-FFF2-40B4-BE49-F238E27FC236}">
                <a16:creationId xmlns:a16="http://schemas.microsoft.com/office/drawing/2014/main" id="{FA6A3683-26F9-4F02-9033-CE43DBA33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377752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solidFill>
                  <a:schemeClr val="accent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67" indent="0">
              <a:buNone/>
              <a:defRPr sz="2500"/>
            </a:lvl2pPr>
            <a:lvl3pPr marL="816334" indent="0">
              <a:buNone/>
              <a:defRPr sz="2100"/>
            </a:lvl3pPr>
            <a:lvl4pPr marL="1224501" indent="0">
              <a:buNone/>
              <a:defRPr sz="1800"/>
            </a:lvl4pPr>
            <a:lvl5pPr marL="1632668" indent="0">
              <a:buNone/>
              <a:defRPr sz="1800"/>
            </a:lvl5pPr>
            <a:lvl6pPr marL="2040835" indent="0">
              <a:buNone/>
              <a:defRPr sz="1800"/>
            </a:lvl6pPr>
            <a:lvl7pPr marL="2449002" indent="0">
              <a:buNone/>
              <a:defRPr sz="1800"/>
            </a:lvl7pPr>
            <a:lvl8pPr marL="2857169" indent="0">
              <a:buNone/>
              <a:defRPr sz="1800"/>
            </a:lvl8pPr>
            <a:lvl9pPr marL="3265336" indent="0">
              <a:buNone/>
              <a:defRPr sz="1800"/>
            </a:lvl9pPr>
          </a:lstStyle>
          <a:p>
            <a:r>
              <a:rPr lang="en-US"/>
              <a:t>Click icon to add picture</a:t>
            </a:r>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200"/>
            </a:lvl1pPr>
            <a:lvl2pPr marL="408167" indent="0">
              <a:buNone/>
              <a:defRPr sz="1100"/>
            </a:lvl2pPr>
            <a:lvl3pPr marL="816334" indent="0">
              <a:buNone/>
              <a:defRPr sz="900"/>
            </a:lvl3pPr>
            <a:lvl4pPr marL="1224501" indent="0">
              <a:buNone/>
              <a:defRPr sz="800"/>
            </a:lvl4pPr>
            <a:lvl5pPr marL="1632668" indent="0">
              <a:buNone/>
              <a:defRPr sz="800"/>
            </a:lvl5pPr>
            <a:lvl6pPr marL="2040835" indent="0">
              <a:buNone/>
              <a:defRPr sz="800"/>
            </a:lvl6pPr>
            <a:lvl7pPr marL="2449002" indent="0">
              <a:buNone/>
              <a:defRPr sz="800"/>
            </a:lvl7pPr>
            <a:lvl8pPr marL="2857169" indent="0">
              <a:buNone/>
              <a:defRPr sz="800"/>
            </a:lvl8pPr>
            <a:lvl9pPr marL="3265336" indent="0">
              <a:buNone/>
              <a:defRPr sz="800"/>
            </a:lvl9pPr>
          </a:lstStyle>
          <a:p>
            <a:pPr lvl="0"/>
            <a:r>
              <a:rPr lang="en-US"/>
              <a:t>Edit Master text styles</a:t>
            </a:r>
          </a:p>
        </p:txBody>
      </p:sp>
      <p:sp>
        <p:nvSpPr>
          <p:cNvPr id="12" name="Slide Number Placeholder 5"/>
          <p:cNvSpPr txBox="1">
            <a:spLocks/>
          </p:cNvSpPr>
          <p:nvPr userDrawn="1"/>
        </p:nvSpPr>
        <p:spPr>
          <a:xfrm>
            <a:off x="180511" y="4710410"/>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   </a:t>
            </a:r>
            <a:endParaRPr lang="en-US" sz="1100" dirty="0">
              <a:solidFill>
                <a:schemeClr val="accent4"/>
              </a:solidFill>
            </a:endParaRPr>
          </a:p>
        </p:txBody>
      </p:sp>
    </p:spTree>
    <p:extLst>
      <p:ext uri="{BB962C8B-B14F-4D97-AF65-F5344CB8AC3E}">
        <p14:creationId xmlns:p14="http://schemas.microsoft.com/office/powerpoint/2010/main" val="4175625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solidFill>
                  <a:schemeClr val="accent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67" indent="0">
              <a:buNone/>
              <a:defRPr sz="2500"/>
            </a:lvl2pPr>
            <a:lvl3pPr marL="816334" indent="0">
              <a:buNone/>
              <a:defRPr sz="2100"/>
            </a:lvl3pPr>
            <a:lvl4pPr marL="1224501" indent="0">
              <a:buNone/>
              <a:defRPr sz="1800"/>
            </a:lvl4pPr>
            <a:lvl5pPr marL="1632668" indent="0">
              <a:buNone/>
              <a:defRPr sz="1800"/>
            </a:lvl5pPr>
            <a:lvl6pPr marL="2040835" indent="0">
              <a:buNone/>
              <a:defRPr sz="1800"/>
            </a:lvl6pPr>
            <a:lvl7pPr marL="2449002" indent="0">
              <a:buNone/>
              <a:defRPr sz="1800"/>
            </a:lvl7pPr>
            <a:lvl8pPr marL="2857169" indent="0">
              <a:buNone/>
              <a:defRPr sz="1800"/>
            </a:lvl8pPr>
            <a:lvl9pPr marL="3265336" indent="0">
              <a:buNone/>
              <a:defRPr sz="1800"/>
            </a:lvl9pPr>
          </a:lstStyle>
          <a:p>
            <a:r>
              <a:rPr lang="en-US"/>
              <a:t>Click icon to add picture</a:t>
            </a:r>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200"/>
            </a:lvl1pPr>
            <a:lvl2pPr marL="408167" indent="0">
              <a:buNone/>
              <a:defRPr sz="1100"/>
            </a:lvl2pPr>
            <a:lvl3pPr marL="816334" indent="0">
              <a:buNone/>
              <a:defRPr sz="900"/>
            </a:lvl3pPr>
            <a:lvl4pPr marL="1224501" indent="0">
              <a:buNone/>
              <a:defRPr sz="800"/>
            </a:lvl4pPr>
            <a:lvl5pPr marL="1632668" indent="0">
              <a:buNone/>
              <a:defRPr sz="800"/>
            </a:lvl5pPr>
            <a:lvl6pPr marL="2040835" indent="0">
              <a:buNone/>
              <a:defRPr sz="800"/>
            </a:lvl6pPr>
            <a:lvl7pPr marL="2449002" indent="0">
              <a:buNone/>
              <a:defRPr sz="800"/>
            </a:lvl7pPr>
            <a:lvl8pPr marL="2857169" indent="0">
              <a:buNone/>
              <a:defRPr sz="800"/>
            </a:lvl8pPr>
            <a:lvl9pPr marL="3265336" indent="0">
              <a:buNone/>
              <a:defRPr sz="800"/>
            </a:lvl9pPr>
          </a:lstStyle>
          <a:p>
            <a:pPr lvl="0"/>
            <a:r>
              <a:rPr lang="en-US"/>
              <a:t>Edit Master text styles</a:t>
            </a:r>
          </a:p>
        </p:txBody>
      </p:sp>
      <p:sp>
        <p:nvSpPr>
          <p:cNvPr id="12" name="Slide Number Placeholder 5"/>
          <p:cNvSpPr txBox="1">
            <a:spLocks/>
          </p:cNvSpPr>
          <p:nvPr userDrawn="1"/>
        </p:nvSpPr>
        <p:spPr>
          <a:xfrm>
            <a:off x="180511" y="4710410"/>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   </a:t>
            </a:r>
            <a:endParaRPr lang="en-US" sz="1100" dirty="0">
              <a:solidFill>
                <a:schemeClr val="accent4"/>
              </a:solidFill>
            </a:endParaRPr>
          </a:p>
        </p:txBody>
      </p:sp>
      <p:sp>
        <p:nvSpPr>
          <p:cNvPr id="6"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7"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9"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13" name="Picture 12" descr="A picture containing object&#10;&#10;Description generated with high confidence">
            <a:extLst>
              <a:ext uri="{FF2B5EF4-FFF2-40B4-BE49-F238E27FC236}">
                <a16:creationId xmlns:a16="http://schemas.microsoft.com/office/drawing/2014/main" id="{EC9EB063-6E6F-478C-9345-CE5DD7C3B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297233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l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6176" y="1597820"/>
            <a:ext cx="8253023" cy="1102519"/>
          </a:xfrm>
        </p:spPr>
        <p:txBody>
          <a:bodyPr/>
          <a:lstStyle>
            <a:lvl1pPr>
              <a:defRPr>
                <a:solidFill>
                  <a:schemeClr val="accent2"/>
                </a:solidFill>
              </a:defRPr>
            </a:lvl1pPr>
          </a:lstStyle>
          <a:p>
            <a:r>
              <a:rPr lang="en-US" dirty="0"/>
              <a:t>Plain Title Page </a:t>
            </a:r>
          </a:p>
        </p:txBody>
      </p:sp>
    </p:spTree>
    <p:extLst>
      <p:ext uri="{BB962C8B-B14F-4D97-AF65-F5344CB8AC3E}">
        <p14:creationId xmlns:p14="http://schemas.microsoft.com/office/powerpoint/2010/main" val="189984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l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6176" y="1597820"/>
            <a:ext cx="8253023" cy="1102519"/>
          </a:xfrm>
        </p:spPr>
        <p:txBody>
          <a:bodyPr/>
          <a:lstStyle>
            <a:lvl1pPr>
              <a:defRPr>
                <a:solidFill>
                  <a:schemeClr val="accent2"/>
                </a:solidFill>
              </a:defRPr>
            </a:lvl1pPr>
          </a:lstStyle>
          <a:p>
            <a:r>
              <a:rPr lang="en-US" dirty="0"/>
              <a:t>Plain Title Page </a:t>
            </a:r>
          </a:p>
        </p:txBody>
      </p:sp>
      <p:sp>
        <p:nvSpPr>
          <p:cNvPr id="3"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4"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6"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9" name="Picture 8" descr="A picture containing object&#10;&#10;Description generated with high confidence">
            <a:extLst>
              <a:ext uri="{FF2B5EF4-FFF2-40B4-BE49-F238E27FC236}">
                <a16:creationId xmlns:a16="http://schemas.microsoft.com/office/drawing/2014/main" id="{EF6FE1CA-9974-47ED-B0A3-CA4C91DAE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3053814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09C73-03C0-4FA7-B93F-485878A99AB8}"/>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61A522-CB7E-4E98-AFAA-B4A7BE30C42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2C3D7-15AC-4E1D-B385-800C101B1EEB}"/>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5" name="Footer Placeholder 4">
            <a:extLst>
              <a:ext uri="{FF2B5EF4-FFF2-40B4-BE49-F238E27FC236}">
                <a16:creationId xmlns:a16="http://schemas.microsoft.com/office/drawing/2014/main" id="{B9CADAC8-6730-4234-B20C-CD1E365C1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7AC58-FD97-4166-B547-222F30A8BAE8}"/>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64548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7E86-0A7E-442B-AC9F-3FCE7BEA0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9F7BF-61EC-417F-9AFB-1D7FEBF83F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6046D-02B7-4302-AFFB-B13688D0A7E1}"/>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5" name="Footer Placeholder 4">
            <a:extLst>
              <a:ext uri="{FF2B5EF4-FFF2-40B4-BE49-F238E27FC236}">
                <a16:creationId xmlns:a16="http://schemas.microsoft.com/office/drawing/2014/main" id="{B751509B-C1B3-4E1A-A72A-01E21EF07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20C20-2C89-497B-92CB-C0CE1FF420B0}"/>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874811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F8E3-E485-4EB4-974C-7F8A04951226}"/>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3E61FA-CC1C-49D8-BEDA-E7DEBE0E548C}"/>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349662-E249-4989-9753-160152819CB9}"/>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5" name="Footer Placeholder 4">
            <a:extLst>
              <a:ext uri="{FF2B5EF4-FFF2-40B4-BE49-F238E27FC236}">
                <a16:creationId xmlns:a16="http://schemas.microsoft.com/office/drawing/2014/main" id="{935F9ADC-47A0-4A60-ABCC-D4669896E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15985-8E10-4608-9699-C5A21B3EDD4F}"/>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3017129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E1D9-2EC5-4C03-83F7-A6C64A4208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E2F763-AD36-42FB-A9DE-17002FC904B7}"/>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7DAFD-67BD-4CF2-A1BF-09911B917F04}"/>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4A1593-7CEF-46D8-8902-B08872039B90}"/>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6" name="Footer Placeholder 5">
            <a:extLst>
              <a:ext uri="{FF2B5EF4-FFF2-40B4-BE49-F238E27FC236}">
                <a16:creationId xmlns:a16="http://schemas.microsoft.com/office/drawing/2014/main" id="{48FB5303-9212-4C5F-BAC3-17BAFEF9C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2DA8E-10DC-4944-912B-4FC2A86D4345}"/>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11144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110" y="133350"/>
            <a:ext cx="8735290" cy="609600"/>
          </a:xfrm>
        </p:spPr>
        <p:txBody>
          <a:bodyPr/>
          <a:lstStyle>
            <a:lvl1pPr>
              <a:defRPr>
                <a:solidFill>
                  <a:schemeClr val="accent2"/>
                </a:solidFill>
              </a:defRPr>
            </a:lvl1pPr>
          </a:lstStyle>
          <a:p>
            <a:r>
              <a:rPr lang="en-US" dirty="0"/>
              <a:t>Title</a:t>
            </a:r>
          </a:p>
        </p:txBody>
      </p:sp>
      <p:sp>
        <p:nvSpPr>
          <p:cNvPr id="3" name="Content Placeholder 2"/>
          <p:cNvSpPr>
            <a:spLocks noGrp="1"/>
          </p:cNvSpPr>
          <p:nvPr>
            <p:ph idx="1" hasCustomPrompt="1"/>
          </p:nvPr>
        </p:nvSpPr>
        <p:spPr>
          <a:xfrm>
            <a:off x="180511" y="895350"/>
            <a:ext cx="8735290" cy="3699272"/>
          </a:xfrm>
        </p:spPr>
        <p:txBody>
          <a:bodyPr/>
          <a:lstStyle>
            <a:lvl1pPr>
              <a:buClr>
                <a:schemeClr val="accent2"/>
              </a:buClr>
              <a:defRPr sz="2000" baseline="0"/>
            </a:lvl1pPr>
            <a:lvl2pPr>
              <a:buClr>
                <a:schemeClr val="accent4"/>
              </a:buClr>
              <a:defRPr sz="2000"/>
            </a:lvl2pPr>
            <a:lvl3pPr>
              <a:defRPr sz="2000"/>
            </a:lvl3pPr>
            <a:lvl4pPr>
              <a:buClr>
                <a:schemeClr val="accent5"/>
              </a:buClr>
              <a:defRPr/>
            </a:lvl4pPr>
          </a:lstStyle>
          <a:p>
            <a:pPr lvl="0"/>
            <a:r>
              <a:rPr lang="en-US" dirty="0"/>
              <a:t>Bullets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Tree>
    <p:extLst>
      <p:ext uri="{BB962C8B-B14F-4D97-AF65-F5344CB8AC3E}">
        <p14:creationId xmlns:p14="http://schemas.microsoft.com/office/powerpoint/2010/main" val="141485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567E-5C4B-4BD0-86BE-04BD04A89D46}"/>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EB65E0-EB1D-400F-950E-2760D937B93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2C682BD-D0A5-48D8-A425-8304B4AFB9AD}"/>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30C27A-41A3-480C-8C33-C1C80ED039C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22DBA4-3F25-4D86-A464-F1B777113C3D}"/>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3E71F-E6B5-4124-BC50-B802AFBD99D2}"/>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8" name="Footer Placeholder 7">
            <a:extLst>
              <a:ext uri="{FF2B5EF4-FFF2-40B4-BE49-F238E27FC236}">
                <a16:creationId xmlns:a16="http://schemas.microsoft.com/office/drawing/2014/main" id="{F4D8B621-83F3-4728-B60A-C3DA5A81DC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F28ABF-6E42-44A0-843E-43E0331911B5}"/>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2439175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B563-6FC2-438A-A65C-ABB05613E0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065211-6E17-45D6-BC16-F2B5A3CED962}"/>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4" name="Footer Placeholder 3">
            <a:extLst>
              <a:ext uri="{FF2B5EF4-FFF2-40B4-BE49-F238E27FC236}">
                <a16:creationId xmlns:a16="http://schemas.microsoft.com/office/drawing/2014/main" id="{71C64DDA-3946-4DA9-A8BE-96C9CE840D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702419-D847-47D6-8D5A-131817E9377F}"/>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823485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D658B4-DBC8-4CAC-8F6B-A52315B63D46}"/>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3" name="Footer Placeholder 2">
            <a:extLst>
              <a:ext uri="{FF2B5EF4-FFF2-40B4-BE49-F238E27FC236}">
                <a16:creationId xmlns:a16="http://schemas.microsoft.com/office/drawing/2014/main" id="{71C761DB-13CA-43A2-97E5-5553733E6A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AFEC19-9B5F-4105-AC3D-3BE51516636F}"/>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3314915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3930-FAD0-40FB-A026-B61C92B1B5C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1AB279-8599-4AB9-B35F-5CF30AC346AC}"/>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3FCE47-62E5-45D6-B471-DB51D5C918E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278F77-8FE7-420B-8C0F-AE0CE7E5C953}"/>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6" name="Footer Placeholder 5">
            <a:extLst>
              <a:ext uri="{FF2B5EF4-FFF2-40B4-BE49-F238E27FC236}">
                <a16:creationId xmlns:a16="http://schemas.microsoft.com/office/drawing/2014/main" id="{50E5E114-B185-4492-BD9F-BD8D0A27B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EC43D-010B-4031-A5EA-15BD57BDC7A6}"/>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3085822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C88A-F62F-44EA-B8C8-D0C698F9BA7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38073B-B634-400C-AA14-F780915F729E}"/>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31FA60-6FA5-47C7-BDD2-73224DA0489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04D511-EC10-4669-8050-802C6D0B9484}"/>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6" name="Footer Placeholder 5">
            <a:extLst>
              <a:ext uri="{FF2B5EF4-FFF2-40B4-BE49-F238E27FC236}">
                <a16:creationId xmlns:a16="http://schemas.microsoft.com/office/drawing/2014/main" id="{FC7DC332-4BD0-44B6-BD86-5187933651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FE9CD-8A7A-4309-88EA-6C6245F55AEE}"/>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2795557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4B32-A1D0-4F5F-AC4A-991177D56E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9C7F43-CF32-4AF8-B565-606CF6A2B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A801A-6163-4048-81B3-425313A25223}"/>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5" name="Footer Placeholder 4">
            <a:extLst>
              <a:ext uri="{FF2B5EF4-FFF2-40B4-BE49-F238E27FC236}">
                <a16:creationId xmlns:a16="http://schemas.microsoft.com/office/drawing/2014/main" id="{C196A57F-6CD5-4E27-98BB-A3E37EAFC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97222-684A-483F-A8A5-566414D1E40E}"/>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2916675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AE1B7C-F4EE-45D9-B52B-CEA27E36461B}"/>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E76675-F5D4-46C6-B1E9-2C23DDA60C10}"/>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18744-173D-4401-9BCC-767F7B428A6C}"/>
              </a:ext>
            </a:extLst>
          </p:cNvPr>
          <p:cNvSpPr>
            <a:spLocks noGrp="1"/>
          </p:cNvSpPr>
          <p:nvPr>
            <p:ph type="dt" sz="half" idx="10"/>
          </p:nvPr>
        </p:nvSpPr>
        <p:spPr/>
        <p:txBody>
          <a:bodyPr/>
          <a:lstStyle/>
          <a:p>
            <a:fld id="{9F992DEE-3CCF-4DBE-9731-75284D1B4AA0}" type="datetimeFigureOut">
              <a:rPr lang="en-US" smtClean="0"/>
              <a:t>4/14/2019</a:t>
            </a:fld>
            <a:endParaRPr lang="en-US"/>
          </a:p>
        </p:txBody>
      </p:sp>
      <p:sp>
        <p:nvSpPr>
          <p:cNvPr id="5" name="Footer Placeholder 4">
            <a:extLst>
              <a:ext uri="{FF2B5EF4-FFF2-40B4-BE49-F238E27FC236}">
                <a16:creationId xmlns:a16="http://schemas.microsoft.com/office/drawing/2014/main" id="{8B9E1AAD-B42D-4469-A5C3-18F5EBC1D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2D0E5-3520-4542-A6C7-CA01FC09BBB6}"/>
              </a:ext>
            </a:extLst>
          </p:cNvPr>
          <p:cNvSpPr>
            <a:spLocks noGrp="1"/>
          </p:cNvSpPr>
          <p:nvPr>
            <p:ph type="sldNum" sz="quarter" idx="12"/>
          </p:nvPr>
        </p:nvSpPr>
        <p:spPr/>
        <p:txBody>
          <a:bodyPr/>
          <a:lstStyle/>
          <a:p>
            <a:fld id="{15235FE7-46FF-4FBE-9479-3B5778BE4B02}" type="slidenum">
              <a:rPr lang="en-US" smtClean="0"/>
              <a:t>‹#›</a:t>
            </a:fld>
            <a:endParaRPr lang="en-US"/>
          </a:p>
        </p:txBody>
      </p:sp>
    </p:spTree>
    <p:extLst>
      <p:ext uri="{BB962C8B-B14F-4D97-AF65-F5344CB8AC3E}">
        <p14:creationId xmlns:p14="http://schemas.microsoft.com/office/powerpoint/2010/main" val="3612595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2DBD-CC6A-4670-8906-686312FF5A9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9527AD-40A1-4660-8E86-CFDF81CA9BC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E6D736-84B5-471F-925C-FBE39D19D0DA}"/>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5" name="Footer Placeholder 4">
            <a:extLst>
              <a:ext uri="{FF2B5EF4-FFF2-40B4-BE49-F238E27FC236}">
                <a16:creationId xmlns:a16="http://schemas.microsoft.com/office/drawing/2014/main" id="{679C267D-CA70-46B8-AFCC-453F9BAC4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40D7D-088E-4D46-A502-6CC4A72CCBDE}"/>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728603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26CD-DAB5-4255-9182-DBDAA241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29ECA-838A-4C90-A8E3-973131D269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05BE0-D07B-4B56-ACFD-1173F167D526}"/>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5" name="Footer Placeholder 4">
            <a:extLst>
              <a:ext uri="{FF2B5EF4-FFF2-40B4-BE49-F238E27FC236}">
                <a16:creationId xmlns:a16="http://schemas.microsoft.com/office/drawing/2014/main" id="{891D41AF-22CA-4EDA-B15C-E56AA10CA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6995F-3B69-4228-BE93-EBC0EFCBE7C8}"/>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187644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4B37-13A8-4CEF-BAFD-6645F8DB56B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B9203D-AF2C-456D-A364-08ACEC73257A}"/>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BAE637-C97C-4209-BF15-96EB10AF263E}"/>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5" name="Footer Placeholder 4">
            <a:extLst>
              <a:ext uri="{FF2B5EF4-FFF2-40B4-BE49-F238E27FC236}">
                <a16:creationId xmlns:a16="http://schemas.microsoft.com/office/drawing/2014/main" id="{E762B4E9-7695-464F-B4E3-620C51A11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7E0F8-8F2E-47D4-B9B6-8ABC468D1444}"/>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141715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110" y="133350"/>
            <a:ext cx="8735290" cy="609600"/>
          </a:xfrm>
        </p:spPr>
        <p:txBody>
          <a:bodyPr/>
          <a:lstStyle>
            <a:lvl1pPr>
              <a:defRPr>
                <a:solidFill>
                  <a:schemeClr val="accent2"/>
                </a:solidFill>
              </a:defRPr>
            </a:lvl1pPr>
          </a:lstStyle>
          <a:p>
            <a:r>
              <a:rPr lang="en-US" dirty="0"/>
              <a:t>Title</a:t>
            </a:r>
          </a:p>
        </p:txBody>
      </p:sp>
      <p:sp>
        <p:nvSpPr>
          <p:cNvPr id="3" name="Content Placeholder 2"/>
          <p:cNvSpPr>
            <a:spLocks noGrp="1"/>
          </p:cNvSpPr>
          <p:nvPr>
            <p:ph idx="1" hasCustomPrompt="1"/>
          </p:nvPr>
        </p:nvSpPr>
        <p:spPr>
          <a:xfrm>
            <a:off x="180511" y="895350"/>
            <a:ext cx="8735290" cy="3699272"/>
          </a:xfrm>
        </p:spPr>
        <p:txBody>
          <a:bodyPr/>
          <a:lstStyle>
            <a:lvl1pPr>
              <a:buClr>
                <a:schemeClr val="accent2"/>
              </a:buClr>
              <a:defRPr sz="2000" baseline="0"/>
            </a:lvl1pPr>
            <a:lvl2pPr>
              <a:buClr>
                <a:schemeClr val="accent4"/>
              </a:buClr>
              <a:defRPr sz="2000"/>
            </a:lvl2pPr>
            <a:lvl3pPr>
              <a:defRPr sz="2000"/>
            </a:lvl3pPr>
            <a:lvl4pPr>
              <a:buClr>
                <a:schemeClr val="accent5"/>
              </a:buClr>
              <a:defRPr/>
            </a:lvl4pPr>
          </a:lstStyle>
          <a:p>
            <a:pPr lvl="0"/>
            <a:r>
              <a:rPr lang="en-US" dirty="0"/>
              <a:t>Bullets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10"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11"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8" name="Picture 7" descr="A picture containing object&#10;&#10;Description generated with high confidence">
            <a:extLst>
              <a:ext uri="{FF2B5EF4-FFF2-40B4-BE49-F238E27FC236}">
                <a16:creationId xmlns:a16="http://schemas.microsoft.com/office/drawing/2014/main" id="{C1892B0A-85FF-4EF2-981C-E2F6B10B62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3177036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6832-8C1E-479A-8BE6-2FEE027FD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8DE03A-6BB1-402D-B58F-E134A5AF9464}"/>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E2578F-4EEF-4C70-9BFB-5FC2D11DEF66}"/>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8751DF-FF4B-42ED-8A90-7BF78D7D7685}"/>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6" name="Footer Placeholder 5">
            <a:extLst>
              <a:ext uri="{FF2B5EF4-FFF2-40B4-BE49-F238E27FC236}">
                <a16:creationId xmlns:a16="http://schemas.microsoft.com/office/drawing/2014/main" id="{6558A649-9E52-4D57-B872-3B82F489B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4B7A9-380D-41A1-AE04-949ECDB00031}"/>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3224386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33FB-2EA1-4D3B-B892-D243D3355B8D}"/>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6B7C7-45C9-4219-BA3F-A42D414388E0}"/>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4004CD4-9C26-426E-B8A0-B291EA6F3D1A}"/>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F39E3D-57F2-4502-9677-64009F318916}"/>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2892D8-D6D3-495C-84E8-AA17D7EEDDB6}"/>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4C0A41-AE20-428E-80A4-062A571B241F}"/>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8" name="Footer Placeholder 7">
            <a:extLst>
              <a:ext uri="{FF2B5EF4-FFF2-40B4-BE49-F238E27FC236}">
                <a16:creationId xmlns:a16="http://schemas.microsoft.com/office/drawing/2014/main" id="{66EDA85D-8117-4A14-90E9-98C5E9088B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C476AE-F118-4F05-9870-AC1C6BC75450}"/>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2329166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0C5D-1C78-4586-B35C-FC7E1AC7D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ECDECB-3455-4F0F-8F95-C0F1FE253100}"/>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4" name="Footer Placeholder 3">
            <a:extLst>
              <a:ext uri="{FF2B5EF4-FFF2-40B4-BE49-F238E27FC236}">
                <a16:creationId xmlns:a16="http://schemas.microsoft.com/office/drawing/2014/main" id="{2796FC57-386D-44A0-9E42-21216937F7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AE4EF1-2CE8-41DE-9418-E0B85A35C0F8}"/>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1157206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121EC7-374C-48C2-8D94-CA765A20A8D9}"/>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3" name="Footer Placeholder 2">
            <a:extLst>
              <a:ext uri="{FF2B5EF4-FFF2-40B4-BE49-F238E27FC236}">
                <a16:creationId xmlns:a16="http://schemas.microsoft.com/office/drawing/2014/main" id="{C1E8D63A-BD93-4346-99D5-C536D22A1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AF49F4-89DA-43C0-A838-A2BA384AE407}"/>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1233408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9582-2873-46C2-BED8-BDBB2C46111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CF6237-C1DF-486E-9D20-A753C8283912}"/>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0FDF7F-53D4-4085-BF17-78390B35390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B82F11-8AFE-490C-995F-D5D04662EEAE}"/>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6" name="Footer Placeholder 5">
            <a:extLst>
              <a:ext uri="{FF2B5EF4-FFF2-40B4-BE49-F238E27FC236}">
                <a16:creationId xmlns:a16="http://schemas.microsoft.com/office/drawing/2014/main" id="{7E3DB8D0-066F-405F-A612-252C442C8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CDAE1-0FF5-436F-821D-ED8F1FAEBAE2}"/>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2638685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C003-0330-458C-B48C-8BD4C21833B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F5A46-CFE5-4299-AB7D-21AF34B4D315}"/>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312616-1BDD-4BD1-B767-24BAE7F97FCB}"/>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52C974-4508-4A35-A074-99E782C345F0}"/>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6" name="Footer Placeholder 5">
            <a:extLst>
              <a:ext uri="{FF2B5EF4-FFF2-40B4-BE49-F238E27FC236}">
                <a16:creationId xmlns:a16="http://schemas.microsoft.com/office/drawing/2014/main" id="{01D6D460-406D-431D-80DD-7546B99305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4CB14-5ADB-4632-8047-A983BFDB1E5E}"/>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375881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B247-A301-41C0-A6EB-915793801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DA75B-167F-4A19-A9B5-6D780DA77A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5F741-8B5F-41A6-8691-CB8B45444FC0}"/>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5" name="Footer Placeholder 4">
            <a:extLst>
              <a:ext uri="{FF2B5EF4-FFF2-40B4-BE49-F238E27FC236}">
                <a16:creationId xmlns:a16="http://schemas.microsoft.com/office/drawing/2014/main" id="{E61774D5-CD94-42B0-8F5A-3D7AE692C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D4B74-9BA2-47BC-AC7A-41E76C736658}"/>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4114375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C9C249-D2CF-4879-A0DD-64EA647C3C9A}"/>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EC783-AAC0-43C8-9297-ADE845680006}"/>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A7F8E-945C-4282-8208-753DFE73B791}"/>
              </a:ext>
            </a:extLst>
          </p:cNvPr>
          <p:cNvSpPr>
            <a:spLocks noGrp="1"/>
          </p:cNvSpPr>
          <p:nvPr>
            <p:ph type="dt" sz="half" idx="10"/>
          </p:nvPr>
        </p:nvSpPr>
        <p:spPr/>
        <p:txBody>
          <a:bodyPr/>
          <a:lstStyle/>
          <a:p>
            <a:fld id="{8CFAC23C-7EE3-49E9-B940-8E0FDD71861A}" type="datetimeFigureOut">
              <a:rPr lang="en-US" smtClean="0"/>
              <a:t>4/14/2019</a:t>
            </a:fld>
            <a:endParaRPr lang="en-US"/>
          </a:p>
        </p:txBody>
      </p:sp>
      <p:sp>
        <p:nvSpPr>
          <p:cNvPr id="5" name="Footer Placeholder 4">
            <a:extLst>
              <a:ext uri="{FF2B5EF4-FFF2-40B4-BE49-F238E27FC236}">
                <a16:creationId xmlns:a16="http://schemas.microsoft.com/office/drawing/2014/main" id="{882C7781-52EA-4F71-9102-5766A2B6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2E1E-E477-4F93-9C68-03D10B348A9E}"/>
              </a:ext>
            </a:extLst>
          </p:cNvPr>
          <p:cNvSpPr>
            <a:spLocks noGrp="1"/>
          </p:cNvSpPr>
          <p:nvPr>
            <p:ph type="sldNum" sz="quarter" idx="12"/>
          </p:nvPr>
        </p:nvSpPr>
        <p:spPr/>
        <p:txBody>
          <a:bodyPr/>
          <a:lstStyle/>
          <a:p>
            <a:fld id="{E48B7BAE-F6A4-4EB7-8A94-3274F90B62ED}" type="slidenum">
              <a:rPr lang="en-US" smtClean="0"/>
              <a:t>‹#›</a:t>
            </a:fld>
            <a:endParaRPr lang="en-US"/>
          </a:p>
        </p:txBody>
      </p:sp>
    </p:spTree>
    <p:extLst>
      <p:ext uri="{BB962C8B-B14F-4D97-AF65-F5344CB8AC3E}">
        <p14:creationId xmlns:p14="http://schemas.microsoft.com/office/powerpoint/2010/main" val="2974257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696E-0F69-4937-A3BC-468D55BCC6A3}"/>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0CBA29-FB8E-472B-8D52-FBF770CCE00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53FC1B-916C-4234-B423-4547F81C0529}"/>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5" name="Footer Placeholder 4">
            <a:extLst>
              <a:ext uri="{FF2B5EF4-FFF2-40B4-BE49-F238E27FC236}">
                <a16:creationId xmlns:a16="http://schemas.microsoft.com/office/drawing/2014/main" id="{7AEBE6AD-3744-4F35-BD08-6F5C8A024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4D017-5596-465A-894C-26222CF57932}"/>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2159276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DE1D-612A-4F16-8315-34A6A7AFA1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DCB0C0-33A7-4E26-97EC-31EF75600F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E97B2-247A-45E8-8431-8F57DDCCDCA2}"/>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5" name="Footer Placeholder 4">
            <a:extLst>
              <a:ext uri="{FF2B5EF4-FFF2-40B4-BE49-F238E27FC236}">
                <a16:creationId xmlns:a16="http://schemas.microsoft.com/office/drawing/2014/main" id="{FD4A2D83-F381-47E4-B1D9-5974FE72F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577A3-4CF9-4F85-A9FA-3953C9C60216}"/>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367575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52400" y="895350"/>
            <a:ext cx="4245032" cy="479822"/>
          </a:xfrm>
        </p:spPr>
        <p:txBody>
          <a:bodyPr anchor="b"/>
          <a:lstStyle>
            <a:lvl1pPr marL="0" indent="0">
              <a:buNone/>
              <a:defRPr sz="2100" b="1"/>
            </a:lvl1pPr>
            <a:lvl2pPr marL="408167" indent="0">
              <a:buNone/>
              <a:defRPr sz="1800" b="1"/>
            </a:lvl2pPr>
            <a:lvl3pPr marL="816334" indent="0">
              <a:buNone/>
              <a:defRPr sz="1600" b="1"/>
            </a:lvl3pPr>
            <a:lvl4pPr marL="1224501" indent="0">
              <a:buNone/>
              <a:defRPr sz="1400" b="1"/>
            </a:lvl4pPr>
            <a:lvl5pPr marL="1632668" indent="0">
              <a:buNone/>
              <a:defRPr sz="1400" b="1"/>
            </a:lvl5pPr>
            <a:lvl6pPr marL="2040835" indent="0">
              <a:buNone/>
              <a:defRPr sz="1400" b="1"/>
            </a:lvl6pPr>
            <a:lvl7pPr marL="2449002" indent="0">
              <a:buNone/>
              <a:defRPr sz="1400" b="1"/>
            </a:lvl7pPr>
            <a:lvl8pPr marL="2857169" indent="0">
              <a:buNone/>
              <a:defRPr sz="1400" b="1"/>
            </a:lvl8pPr>
            <a:lvl9pPr marL="3265336" indent="0">
              <a:buNone/>
              <a:defRPr sz="1400" b="1"/>
            </a:lvl9pPr>
          </a:lstStyle>
          <a:p>
            <a:pPr lvl="0"/>
            <a:r>
              <a:rPr lang="en-US"/>
              <a:t>Edit Master text styles</a:t>
            </a:r>
          </a:p>
        </p:txBody>
      </p:sp>
      <p:sp>
        <p:nvSpPr>
          <p:cNvPr id="4" name="Content Placeholder 3"/>
          <p:cNvSpPr>
            <a:spLocks noGrp="1"/>
          </p:cNvSpPr>
          <p:nvPr>
            <p:ph sz="half" idx="2"/>
          </p:nvPr>
        </p:nvSpPr>
        <p:spPr>
          <a:xfrm>
            <a:off x="174568" y="1428750"/>
            <a:ext cx="4245032" cy="31658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6306" y="895350"/>
            <a:ext cx="4324406" cy="479822"/>
          </a:xfrm>
        </p:spPr>
        <p:txBody>
          <a:bodyPr anchor="b"/>
          <a:lstStyle>
            <a:lvl1pPr marL="0" indent="0">
              <a:buNone/>
              <a:defRPr sz="2100" b="1"/>
            </a:lvl1pPr>
            <a:lvl2pPr marL="408167" indent="0">
              <a:buNone/>
              <a:defRPr sz="1800" b="1"/>
            </a:lvl2pPr>
            <a:lvl3pPr marL="816334" indent="0">
              <a:buNone/>
              <a:defRPr sz="1600" b="1"/>
            </a:lvl3pPr>
            <a:lvl4pPr marL="1224501" indent="0">
              <a:buNone/>
              <a:defRPr sz="1400" b="1"/>
            </a:lvl4pPr>
            <a:lvl5pPr marL="1632668" indent="0">
              <a:buNone/>
              <a:defRPr sz="1400" b="1"/>
            </a:lvl5pPr>
            <a:lvl6pPr marL="2040835" indent="0">
              <a:buNone/>
              <a:defRPr sz="1400" b="1"/>
            </a:lvl6pPr>
            <a:lvl7pPr marL="2449002" indent="0">
              <a:buNone/>
              <a:defRPr sz="1400" b="1"/>
            </a:lvl7pPr>
            <a:lvl8pPr marL="2857169" indent="0">
              <a:buNone/>
              <a:defRPr sz="1400" b="1"/>
            </a:lvl8pPr>
            <a:lvl9pPr marL="3265336" indent="0">
              <a:buNone/>
              <a:defRPr sz="1400" b="1"/>
            </a:lvl9pPr>
          </a:lstStyle>
          <a:p>
            <a:pPr lvl="0"/>
            <a:r>
              <a:rPr lang="en-US"/>
              <a:t>Edit Master text styles</a:t>
            </a:r>
          </a:p>
        </p:txBody>
      </p:sp>
      <p:sp>
        <p:nvSpPr>
          <p:cNvPr id="6" name="Content Placeholder 5"/>
          <p:cNvSpPr>
            <a:spLocks noGrp="1"/>
          </p:cNvSpPr>
          <p:nvPr>
            <p:ph sz="quarter" idx="4"/>
          </p:nvPr>
        </p:nvSpPr>
        <p:spPr>
          <a:xfrm>
            <a:off x="4514794" y="1428750"/>
            <a:ext cx="4324406" cy="31658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474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D315E-6DE0-472F-830F-03260CBA13F2}"/>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185D9-7F0E-4E7F-8D42-D935E0C8E6B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6520E3-2D00-46D7-A90C-8D488DDD63DC}"/>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5" name="Footer Placeholder 4">
            <a:extLst>
              <a:ext uri="{FF2B5EF4-FFF2-40B4-BE49-F238E27FC236}">
                <a16:creationId xmlns:a16="http://schemas.microsoft.com/office/drawing/2014/main" id="{D14CFDB6-3872-4F2E-844D-06999EC14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02FDD-067E-4D2C-93E3-DC9B836860DF}"/>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3225484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30C4-B148-42B2-9813-15C8545419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BEA3C-0384-4680-998D-24488246A4D2}"/>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6270C0-946F-4F4E-B946-39ED95F18B77}"/>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31E5A-B98A-4304-A95C-5D73FDD3A6AC}"/>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6" name="Footer Placeholder 5">
            <a:extLst>
              <a:ext uri="{FF2B5EF4-FFF2-40B4-BE49-F238E27FC236}">
                <a16:creationId xmlns:a16="http://schemas.microsoft.com/office/drawing/2014/main" id="{C200187F-658A-4827-BE4B-AA73E4AC6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6803B-254F-4A69-B41A-3C4418FA3272}"/>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1943902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C5EC4-6107-4135-9128-6B1C6AC73C5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4E71E8-CFC8-48FE-8257-719AB5013AC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0D898B-2DE5-42C4-976B-DDE3DA42BD32}"/>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CBBF19-F2C6-4677-AD2A-84135A094B1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433BF4-D5DD-4DD6-A251-3F48DE0B093F}"/>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FE0DFF-5DA7-4D33-9686-C18AA997F462}"/>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8" name="Footer Placeholder 7">
            <a:extLst>
              <a:ext uri="{FF2B5EF4-FFF2-40B4-BE49-F238E27FC236}">
                <a16:creationId xmlns:a16="http://schemas.microsoft.com/office/drawing/2014/main" id="{F4DA0AF3-8358-4E6B-939C-BA10E3E79E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22008-BF4A-408F-9B41-9556EBA37AE0}"/>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2639992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21490-3C52-4C53-AA44-AEB48C1B8B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22ACC-FFFC-4E82-90BF-F4045A6738ED}"/>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4" name="Footer Placeholder 3">
            <a:extLst>
              <a:ext uri="{FF2B5EF4-FFF2-40B4-BE49-F238E27FC236}">
                <a16:creationId xmlns:a16="http://schemas.microsoft.com/office/drawing/2014/main" id="{56F110F9-38E1-4E7A-8E4C-E44C278AD5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7C4D33-8AE8-4DFE-B4C9-E38C7D4633D8}"/>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2432943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F3DF5F-CECC-4345-AC8A-E4527F50B22B}"/>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3" name="Footer Placeholder 2">
            <a:extLst>
              <a:ext uri="{FF2B5EF4-FFF2-40B4-BE49-F238E27FC236}">
                <a16:creationId xmlns:a16="http://schemas.microsoft.com/office/drawing/2014/main" id="{E7D9C652-F4AC-42DC-8B40-842611D735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C63FE8-1482-4C8C-8437-9FCE69E29D2E}"/>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1823360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4C36F-9E5A-4F49-B6AE-987300DF67F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1DF130-E31C-4BE2-803C-206070BE884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138665-4678-4104-8E62-EB2079812B2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AA12BE-C624-4CD6-A746-0B98CCA1BDD9}"/>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6" name="Footer Placeholder 5">
            <a:extLst>
              <a:ext uri="{FF2B5EF4-FFF2-40B4-BE49-F238E27FC236}">
                <a16:creationId xmlns:a16="http://schemas.microsoft.com/office/drawing/2014/main" id="{B8490271-256F-496D-A147-E87597648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31F7F-E586-4460-B4F7-55E535832ED9}"/>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2198972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12F26-87C2-4705-ADC7-C7A784F8C91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2DEDB-E7CB-4E61-8B93-769778501A8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4487D2-E763-4553-A830-534F78B02AF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82544C-D7C4-4C7E-94F6-9B2CF4C5DC7B}"/>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6" name="Footer Placeholder 5">
            <a:extLst>
              <a:ext uri="{FF2B5EF4-FFF2-40B4-BE49-F238E27FC236}">
                <a16:creationId xmlns:a16="http://schemas.microsoft.com/office/drawing/2014/main" id="{EF50CF4E-4E18-4605-89A8-08C5A7754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B18B7-DA54-41C8-B85E-8A5D5B22F922}"/>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1146769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7ACD-E274-49C5-9573-71CCF4DE96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E94878-D1AA-4550-816A-1E9787D5E1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F60F2-E61D-4876-8140-49DC44A51D24}"/>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5" name="Footer Placeholder 4">
            <a:extLst>
              <a:ext uri="{FF2B5EF4-FFF2-40B4-BE49-F238E27FC236}">
                <a16:creationId xmlns:a16="http://schemas.microsoft.com/office/drawing/2014/main" id="{24DD4444-9E29-401F-8B71-03D482C76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5D99A-C402-48F9-8262-92BB551E8D93}"/>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38280669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EEBC4D-5C5A-426B-90D4-DE73E755109F}"/>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D99C39-33AC-4B0A-8E3C-BF57B0153931}"/>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600C7-0994-4B79-9EF6-E3E4F7A3E8BE}"/>
              </a:ext>
            </a:extLst>
          </p:cNvPr>
          <p:cNvSpPr>
            <a:spLocks noGrp="1"/>
          </p:cNvSpPr>
          <p:nvPr>
            <p:ph type="dt" sz="half" idx="10"/>
          </p:nvPr>
        </p:nvSpPr>
        <p:spPr/>
        <p:txBody>
          <a:bodyPr/>
          <a:lstStyle/>
          <a:p>
            <a:fld id="{2A6FE849-53BB-427E-8340-BAB63951F244}" type="datetimeFigureOut">
              <a:rPr lang="en-US" smtClean="0"/>
              <a:t>4/14/2019</a:t>
            </a:fld>
            <a:endParaRPr lang="en-US"/>
          </a:p>
        </p:txBody>
      </p:sp>
      <p:sp>
        <p:nvSpPr>
          <p:cNvPr id="5" name="Footer Placeholder 4">
            <a:extLst>
              <a:ext uri="{FF2B5EF4-FFF2-40B4-BE49-F238E27FC236}">
                <a16:creationId xmlns:a16="http://schemas.microsoft.com/office/drawing/2014/main" id="{350029D0-CA10-41F6-AA08-B66378552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47559-AB99-4442-B0BF-2C0FBC3A4725}"/>
              </a:ext>
            </a:extLst>
          </p:cNvPr>
          <p:cNvSpPr>
            <a:spLocks noGrp="1"/>
          </p:cNvSpPr>
          <p:nvPr>
            <p:ph type="sldNum" sz="quarter" idx="12"/>
          </p:nvPr>
        </p:nvSpPr>
        <p:spPr/>
        <p:txBody>
          <a:bodyPr/>
          <a:lstStyle/>
          <a:p>
            <a:fld id="{D08C6141-FD86-4149-AFB2-74C26D6EC269}" type="slidenum">
              <a:rPr lang="en-US" smtClean="0"/>
              <a:t>‹#›</a:t>
            </a:fld>
            <a:endParaRPr lang="en-US"/>
          </a:p>
        </p:txBody>
      </p:sp>
    </p:spTree>
    <p:extLst>
      <p:ext uri="{BB962C8B-B14F-4D97-AF65-F5344CB8AC3E}">
        <p14:creationId xmlns:p14="http://schemas.microsoft.com/office/powerpoint/2010/main" val="84971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52400" y="895350"/>
            <a:ext cx="4245032" cy="479822"/>
          </a:xfrm>
        </p:spPr>
        <p:txBody>
          <a:bodyPr anchor="b"/>
          <a:lstStyle>
            <a:lvl1pPr marL="0" indent="0">
              <a:buNone/>
              <a:defRPr sz="2100" b="1"/>
            </a:lvl1pPr>
            <a:lvl2pPr marL="408167" indent="0">
              <a:buNone/>
              <a:defRPr sz="1800" b="1"/>
            </a:lvl2pPr>
            <a:lvl3pPr marL="816334" indent="0">
              <a:buNone/>
              <a:defRPr sz="1600" b="1"/>
            </a:lvl3pPr>
            <a:lvl4pPr marL="1224501" indent="0">
              <a:buNone/>
              <a:defRPr sz="1400" b="1"/>
            </a:lvl4pPr>
            <a:lvl5pPr marL="1632668" indent="0">
              <a:buNone/>
              <a:defRPr sz="1400" b="1"/>
            </a:lvl5pPr>
            <a:lvl6pPr marL="2040835" indent="0">
              <a:buNone/>
              <a:defRPr sz="1400" b="1"/>
            </a:lvl6pPr>
            <a:lvl7pPr marL="2449002" indent="0">
              <a:buNone/>
              <a:defRPr sz="1400" b="1"/>
            </a:lvl7pPr>
            <a:lvl8pPr marL="2857169" indent="0">
              <a:buNone/>
              <a:defRPr sz="1400" b="1"/>
            </a:lvl8pPr>
            <a:lvl9pPr marL="3265336" indent="0">
              <a:buNone/>
              <a:defRPr sz="1400" b="1"/>
            </a:lvl9pPr>
          </a:lstStyle>
          <a:p>
            <a:pPr lvl="0"/>
            <a:r>
              <a:rPr lang="en-US"/>
              <a:t>Edit Master text styles</a:t>
            </a:r>
          </a:p>
        </p:txBody>
      </p:sp>
      <p:sp>
        <p:nvSpPr>
          <p:cNvPr id="4" name="Content Placeholder 3"/>
          <p:cNvSpPr>
            <a:spLocks noGrp="1"/>
          </p:cNvSpPr>
          <p:nvPr>
            <p:ph sz="half" idx="2"/>
          </p:nvPr>
        </p:nvSpPr>
        <p:spPr>
          <a:xfrm>
            <a:off x="174568" y="1428750"/>
            <a:ext cx="4245032" cy="31658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6306" y="895350"/>
            <a:ext cx="4324406" cy="479822"/>
          </a:xfrm>
        </p:spPr>
        <p:txBody>
          <a:bodyPr anchor="b"/>
          <a:lstStyle>
            <a:lvl1pPr marL="0" indent="0">
              <a:buNone/>
              <a:defRPr sz="2100" b="1"/>
            </a:lvl1pPr>
            <a:lvl2pPr marL="408167" indent="0">
              <a:buNone/>
              <a:defRPr sz="1800" b="1"/>
            </a:lvl2pPr>
            <a:lvl3pPr marL="816334" indent="0">
              <a:buNone/>
              <a:defRPr sz="1600" b="1"/>
            </a:lvl3pPr>
            <a:lvl4pPr marL="1224501" indent="0">
              <a:buNone/>
              <a:defRPr sz="1400" b="1"/>
            </a:lvl4pPr>
            <a:lvl5pPr marL="1632668" indent="0">
              <a:buNone/>
              <a:defRPr sz="1400" b="1"/>
            </a:lvl5pPr>
            <a:lvl6pPr marL="2040835" indent="0">
              <a:buNone/>
              <a:defRPr sz="1400" b="1"/>
            </a:lvl6pPr>
            <a:lvl7pPr marL="2449002" indent="0">
              <a:buNone/>
              <a:defRPr sz="1400" b="1"/>
            </a:lvl7pPr>
            <a:lvl8pPr marL="2857169" indent="0">
              <a:buNone/>
              <a:defRPr sz="1400" b="1"/>
            </a:lvl8pPr>
            <a:lvl9pPr marL="3265336" indent="0">
              <a:buNone/>
              <a:defRPr sz="1400" b="1"/>
            </a:lvl9pPr>
          </a:lstStyle>
          <a:p>
            <a:pPr lvl="0"/>
            <a:r>
              <a:rPr lang="en-US"/>
              <a:t>Edit Master text styles</a:t>
            </a:r>
          </a:p>
        </p:txBody>
      </p:sp>
      <p:sp>
        <p:nvSpPr>
          <p:cNvPr id="6" name="Content Placeholder 5"/>
          <p:cNvSpPr>
            <a:spLocks noGrp="1"/>
          </p:cNvSpPr>
          <p:nvPr>
            <p:ph sz="quarter" idx="4"/>
          </p:nvPr>
        </p:nvSpPr>
        <p:spPr>
          <a:xfrm>
            <a:off x="4514794" y="1428750"/>
            <a:ext cx="4324406" cy="31658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8"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10"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13" name="Picture 12" descr="A picture containing object&#10;&#10;Description generated with high confidence">
            <a:extLst>
              <a:ext uri="{FF2B5EF4-FFF2-40B4-BE49-F238E27FC236}">
                <a16:creationId xmlns:a16="http://schemas.microsoft.com/office/drawing/2014/main" id="{C338AA12-9481-4412-9E5D-9F70A586A5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341488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74568" y="819150"/>
            <a:ext cx="4245032" cy="37754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514794" y="819150"/>
            <a:ext cx="4324406" cy="37754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218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74568" y="819150"/>
            <a:ext cx="4245032" cy="37754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514794" y="819150"/>
            <a:ext cx="4324406" cy="37754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7"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9"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12" name="Picture 11" descr="A picture containing object&#10;&#10;Description generated with high confidence">
            <a:extLst>
              <a:ext uri="{FF2B5EF4-FFF2-40B4-BE49-F238E27FC236}">
                <a16:creationId xmlns:a16="http://schemas.microsoft.com/office/drawing/2014/main" id="{843C5B9D-EF2D-4E29-A3C2-5C1D48D5B8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2693484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5"/>
          <p:cNvSpPr txBox="1">
            <a:spLocks/>
          </p:cNvSpPr>
          <p:nvPr userDrawn="1"/>
        </p:nvSpPr>
        <p:spPr>
          <a:xfrm>
            <a:off x="180511" y="4710410"/>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sz="1100" dirty="0">
                <a:solidFill>
                  <a:schemeClr val="accent4"/>
                </a:solidFill>
              </a:rPr>
              <a:t>|</a:t>
            </a:r>
          </a:p>
        </p:txBody>
      </p:sp>
    </p:spTree>
    <p:extLst>
      <p:ext uri="{BB962C8B-B14F-4D97-AF65-F5344CB8AC3E}">
        <p14:creationId xmlns:p14="http://schemas.microsoft.com/office/powerpoint/2010/main" val="207904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4"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6"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9" name="Picture 8" descr="A picture containing object&#10;&#10;Description generated with high confidence">
            <a:extLst>
              <a:ext uri="{FF2B5EF4-FFF2-40B4-BE49-F238E27FC236}">
                <a16:creationId xmlns:a16="http://schemas.microsoft.com/office/drawing/2014/main" id="{40D7D3F5-C091-4D06-8A9E-2784EECE75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202882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110" y="133350"/>
            <a:ext cx="8700340" cy="609600"/>
          </a:xfrm>
          <a:prstGeom prst="rect">
            <a:avLst/>
          </a:prstGeom>
        </p:spPr>
        <p:txBody>
          <a:bodyPr vert="horz" lIns="81633" tIns="40817" rIns="81633" bIns="4081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80110" y="895350"/>
            <a:ext cx="8700340" cy="3699273"/>
          </a:xfrm>
          <a:prstGeom prst="rect">
            <a:avLst/>
          </a:prstGeom>
        </p:spPr>
        <p:txBody>
          <a:bodyPr vert="horz" lIns="81633" tIns="40817" rIns="81633" bIns="408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598280"/>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65" r:id="rId3"/>
    <p:sldLayoutId id="2147483653" r:id="rId4"/>
    <p:sldLayoutId id="2147483666" r:id="rId5"/>
    <p:sldLayoutId id="2147483663" r:id="rId6"/>
    <p:sldLayoutId id="2147483667" r:id="rId7"/>
    <p:sldLayoutId id="2147483655" r:id="rId8"/>
    <p:sldLayoutId id="2147483668" r:id="rId9"/>
    <p:sldLayoutId id="2147483664" r:id="rId10"/>
    <p:sldLayoutId id="2147483669" r:id="rId11"/>
    <p:sldLayoutId id="2147483657" r:id="rId12"/>
    <p:sldLayoutId id="2147483670" r:id="rId13"/>
    <p:sldLayoutId id="2147483649" r:id="rId14"/>
    <p:sldLayoutId id="2147483671" r:id="rId15"/>
  </p:sldLayoutIdLst>
  <p:txStyles>
    <p:titleStyle>
      <a:lvl1pPr algn="l" defTabSz="816334" rtl="0" eaLnBrk="1" latinLnBrk="0" hangingPunct="1">
        <a:spcBef>
          <a:spcPct val="0"/>
        </a:spcBef>
        <a:buNone/>
        <a:defRPr sz="3200" b="0" i="0" kern="1200">
          <a:solidFill>
            <a:schemeClr val="accent2"/>
          </a:solidFill>
          <a:latin typeface="+mn-lt"/>
          <a:ea typeface="+mj-ea"/>
          <a:cs typeface="+mj-cs"/>
        </a:defRPr>
      </a:lvl1pPr>
    </p:titleStyle>
    <p:bodyStyle>
      <a:lvl1pPr marL="306125" indent="-306125" algn="l" defTabSz="816334"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1pPr>
      <a:lvl2pPr marL="663272" indent="-255105" algn="l" defTabSz="816334" rtl="0" eaLnBrk="1" latinLnBrk="0" hangingPunct="1">
        <a:spcBef>
          <a:spcPct val="20000"/>
        </a:spcBef>
        <a:buClr>
          <a:schemeClr val="accent4"/>
        </a:buClr>
        <a:buFont typeface="Arial" pitchFamily="34" charset="0"/>
        <a:buChar char="–"/>
        <a:defRPr sz="2000" kern="1200">
          <a:solidFill>
            <a:schemeClr val="tx1"/>
          </a:solidFill>
          <a:latin typeface="+mn-lt"/>
          <a:ea typeface="+mn-ea"/>
          <a:cs typeface="+mn-cs"/>
        </a:defRPr>
      </a:lvl2pPr>
      <a:lvl3pPr marL="1020417" indent="-204084" algn="l" defTabSz="816334" rtl="0" eaLnBrk="1" latinLnBrk="0" hangingPunct="1">
        <a:spcBef>
          <a:spcPct val="20000"/>
        </a:spcBef>
        <a:buClr>
          <a:schemeClr val="accent6"/>
        </a:buClr>
        <a:buFont typeface="Arial" pitchFamily="34" charset="0"/>
        <a:buChar char="•"/>
        <a:defRPr sz="1800" kern="1200">
          <a:solidFill>
            <a:schemeClr val="tx1"/>
          </a:solidFill>
          <a:latin typeface="+mn-lt"/>
          <a:ea typeface="+mn-ea"/>
          <a:cs typeface="+mn-cs"/>
        </a:defRPr>
      </a:lvl3pPr>
      <a:lvl4pPr marL="1428584" indent="-204084" algn="l" defTabSz="816334"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4pPr>
      <a:lvl5pPr marL="1836752" indent="-204084" algn="l" defTabSz="81633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244919"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085"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253"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420"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34" rtl="0" eaLnBrk="1" latinLnBrk="0" hangingPunct="1">
        <a:defRPr sz="1600" kern="1200">
          <a:solidFill>
            <a:schemeClr val="tx1"/>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B2D82-5DAA-4725-B067-D2263B2CF87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804D7A-E07E-4CD2-A872-948CB1A0C9B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F2BC5-6B05-4879-914E-84E834B43404}"/>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F992DEE-3CCF-4DBE-9731-75284D1B4AA0}" type="datetimeFigureOut">
              <a:rPr lang="en-US" smtClean="0"/>
              <a:t>4/14/2019</a:t>
            </a:fld>
            <a:endParaRPr lang="en-US"/>
          </a:p>
        </p:txBody>
      </p:sp>
      <p:sp>
        <p:nvSpPr>
          <p:cNvPr id="5" name="Footer Placeholder 4">
            <a:extLst>
              <a:ext uri="{FF2B5EF4-FFF2-40B4-BE49-F238E27FC236}">
                <a16:creationId xmlns:a16="http://schemas.microsoft.com/office/drawing/2014/main" id="{366F4E1B-CE65-4BA6-815C-11088C3EDC9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FD0952-E58A-4E61-ACCE-03DEE5A8697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5235FE7-46FF-4FBE-9479-3B5778BE4B02}" type="slidenum">
              <a:rPr lang="en-US" smtClean="0"/>
              <a:t>‹#›</a:t>
            </a:fld>
            <a:endParaRPr lang="en-US"/>
          </a:p>
        </p:txBody>
      </p:sp>
    </p:spTree>
    <p:extLst>
      <p:ext uri="{BB962C8B-B14F-4D97-AF65-F5344CB8AC3E}">
        <p14:creationId xmlns:p14="http://schemas.microsoft.com/office/powerpoint/2010/main" val="15329242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FA52E7-648D-45D9-B2C0-9BDB7F3343EF}"/>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B6B378-9124-4D35-A3EF-3869B9A86C5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82A23-1C44-469B-983C-A5D0816A13BE}"/>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CFAC23C-7EE3-49E9-B940-8E0FDD71861A}" type="datetimeFigureOut">
              <a:rPr lang="en-US" smtClean="0"/>
              <a:t>4/14/2019</a:t>
            </a:fld>
            <a:endParaRPr lang="en-US"/>
          </a:p>
        </p:txBody>
      </p:sp>
      <p:sp>
        <p:nvSpPr>
          <p:cNvPr id="5" name="Footer Placeholder 4">
            <a:extLst>
              <a:ext uri="{FF2B5EF4-FFF2-40B4-BE49-F238E27FC236}">
                <a16:creationId xmlns:a16="http://schemas.microsoft.com/office/drawing/2014/main" id="{6D3792ED-814B-433E-8E05-F83018D5C27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C7E40C-04F5-403C-A005-B109F617FC4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48B7BAE-F6A4-4EB7-8A94-3274F90B62ED}" type="slidenum">
              <a:rPr lang="en-US" smtClean="0"/>
              <a:t>‹#›</a:t>
            </a:fld>
            <a:endParaRPr lang="en-US"/>
          </a:p>
        </p:txBody>
      </p:sp>
    </p:spTree>
    <p:extLst>
      <p:ext uri="{BB962C8B-B14F-4D97-AF65-F5344CB8AC3E}">
        <p14:creationId xmlns:p14="http://schemas.microsoft.com/office/powerpoint/2010/main" val="35583779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B1AC9E-22D3-4D30-9788-EB1A56F159A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EABE7-5D23-4310-A023-CD8C0CAC080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9BF58-CBA3-4FBC-A6E2-13678B549A2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6FE849-53BB-427E-8340-BAB63951F244}" type="datetimeFigureOut">
              <a:rPr lang="en-US" smtClean="0"/>
              <a:t>4/14/2019</a:t>
            </a:fld>
            <a:endParaRPr lang="en-US"/>
          </a:p>
        </p:txBody>
      </p:sp>
      <p:sp>
        <p:nvSpPr>
          <p:cNvPr id="5" name="Footer Placeholder 4">
            <a:extLst>
              <a:ext uri="{FF2B5EF4-FFF2-40B4-BE49-F238E27FC236}">
                <a16:creationId xmlns:a16="http://schemas.microsoft.com/office/drawing/2014/main" id="{C71468F6-96D1-4317-8ED0-E71086661F8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27859B-231E-48B5-8385-00FFD3A8160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08C6141-FD86-4149-AFB2-74C26D6EC269}" type="slidenum">
              <a:rPr lang="en-US" smtClean="0"/>
              <a:t>‹#›</a:t>
            </a:fld>
            <a:endParaRPr lang="en-US"/>
          </a:p>
        </p:txBody>
      </p:sp>
    </p:spTree>
    <p:extLst>
      <p:ext uri="{BB962C8B-B14F-4D97-AF65-F5344CB8AC3E}">
        <p14:creationId xmlns:p14="http://schemas.microsoft.com/office/powerpoint/2010/main" val="21157211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90.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hyperlink" Target="mailto:nthakkar@idmod.org"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20.png"/><Relationship Id="rId4" Type="http://schemas.openxmlformats.org/officeDocument/2006/relationships/image" Target="../media/image22.png"/><Relationship Id="rId9" Type="http://schemas.openxmlformats.org/officeDocument/2006/relationships/image" Target="../media/image21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semap_movie">
            <a:hlinkClick r:id="" action="ppaction://media"/>
            <a:extLst>
              <a:ext uri="{FF2B5EF4-FFF2-40B4-BE49-F238E27FC236}">
                <a16:creationId xmlns:a16="http://schemas.microsoft.com/office/drawing/2014/main" id="{997114BE-5634-4832-BDE0-70E1DDD91F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1" y="-171450"/>
            <a:ext cx="9753599" cy="5486400"/>
          </a:xfrm>
          <a:prstGeom prst="rect">
            <a:avLst/>
          </a:prstGeom>
        </p:spPr>
      </p:pic>
      <p:sp>
        <p:nvSpPr>
          <p:cNvPr id="7" name="Rectangle 6">
            <a:extLst>
              <a:ext uri="{FF2B5EF4-FFF2-40B4-BE49-F238E27FC236}">
                <a16:creationId xmlns:a16="http://schemas.microsoft.com/office/drawing/2014/main" id="{67F92767-7C30-4146-87B5-12D5DEB5A049}"/>
              </a:ext>
            </a:extLst>
          </p:cNvPr>
          <p:cNvSpPr/>
          <p:nvPr/>
        </p:nvSpPr>
        <p:spPr>
          <a:xfrm>
            <a:off x="5689600" y="2793838"/>
            <a:ext cx="3190667" cy="2063912"/>
          </a:xfrm>
          <a:prstGeom prst="rect">
            <a:avLst/>
          </a:prstGeom>
          <a:solidFill>
            <a:schemeClr val="accent4">
              <a:alpha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BF57BBE1-9A0C-43BA-AF60-5152565EAB80}"/>
              </a:ext>
            </a:extLst>
          </p:cNvPr>
          <p:cNvGrpSpPr/>
          <p:nvPr/>
        </p:nvGrpSpPr>
        <p:grpSpPr>
          <a:xfrm>
            <a:off x="5715000" y="2793838"/>
            <a:ext cx="3190667" cy="2063912"/>
            <a:chOff x="5448300" y="2944005"/>
            <a:chExt cx="3190667" cy="2063912"/>
          </a:xfrm>
        </p:grpSpPr>
        <p:pic>
          <p:nvPicPr>
            <p:cNvPr id="5" name="Picture 4" descr="A close up of a flower&#10;&#10;Description generated with high confidence">
              <a:extLst>
                <a:ext uri="{FF2B5EF4-FFF2-40B4-BE49-F238E27FC236}">
                  <a16:creationId xmlns:a16="http://schemas.microsoft.com/office/drawing/2014/main" id="{ECD47432-FAA8-4EA5-AC87-5E7C3DDD93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61" t="7687" r="5972" b="10070"/>
            <a:stretch/>
          </p:blipFill>
          <p:spPr>
            <a:xfrm>
              <a:off x="5448300" y="3331517"/>
              <a:ext cx="2091031" cy="1676400"/>
            </a:xfrm>
            <a:prstGeom prst="rect">
              <a:avLst/>
            </a:prstGeom>
          </p:spPr>
        </p:pic>
        <p:sp>
          <p:nvSpPr>
            <p:cNvPr id="30" name="Rectangle 29">
              <a:extLst>
                <a:ext uri="{FF2B5EF4-FFF2-40B4-BE49-F238E27FC236}">
                  <a16:creationId xmlns:a16="http://schemas.microsoft.com/office/drawing/2014/main" id="{48FD22D4-E664-47C7-B17F-0253DC8939D4}"/>
                </a:ext>
              </a:extLst>
            </p:cNvPr>
            <p:cNvSpPr/>
            <p:nvPr/>
          </p:nvSpPr>
          <p:spPr>
            <a:xfrm>
              <a:off x="5481637" y="2944005"/>
              <a:ext cx="2209800" cy="461665"/>
            </a:xfrm>
            <a:prstGeom prst="rect">
              <a:avLst/>
            </a:prstGeom>
            <a:ln w="38100">
              <a:noFill/>
            </a:ln>
          </p:spPr>
          <p:txBody>
            <a:bodyPr wrap="square">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WHO/CDC risk assessment tool</a:t>
              </a:r>
            </a:p>
            <a:p>
              <a:pPr algn="ctr"/>
              <a:r>
                <a:rPr lang="en-US" sz="1200" dirty="0">
                  <a:solidFill>
                    <a:schemeClr val="bg1"/>
                  </a:solidFill>
                  <a:latin typeface="Times New Roman" panose="02020603050405020304" pitchFamily="18" charset="0"/>
                  <a:cs typeface="Times New Roman" panose="02020603050405020304" pitchFamily="18" charset="0"/>
                </a:rPr>
                <a:t>Nigeria, 2016</a:t>
              </a:r>
            </a:p>
          </p:txBody>
        </p:sp>
        <p:grpSp>
          <p:nvGrpSpPr>
            <p:cNvPr id="31" name="Group 30">
              <a:extLst>
                <a:ext uri="{FF2B5EF4-FFF2-40B4-BE49-F238E27FC236}">
                  <a16:creationId xmlns:a16="http://schemas.microsoft.com/office/drawing/2014/main" id="{2DAD1332-4F3C-47F6-8782-F046950D940A}"/>
                </a:ext>
              </a:extLst>
            </p:cNvPr>
            <p:cNvGrpSpPr/>
            <p:nvPr/>
          </p:nvGrpSpPr>
          <p:grpSpPr>
            <a:xfrm>
              <a:off x="7543800" y="3640411"/>
              <a:ext cx="1095167" cy="276999"/>
              <a:chOff x="7744033" y="1295124"/>
              <a:chExt cx="1095167" cy="276999"/>
            </a:xfrm>
          </p:grpSpPr>
          <p:sp>
            <p:nvSpPr>
              <p:cNvPr id="41" name="TextBox 40">
                <a:extLst>
                  <a:ext uri="{FF2B5EF4-FFF2-40B4-BE49-F238E27FC236}">
                    <a16:creationId xmlns:a16="http://schemas.microsoft.com/office/drawing/2014/main" id="{D1DBD64A-60A9-4AB4-9A95-50E140079F8D}"/>
                  </a:ext>
                </a:extLst>
              </p:cNvPr>
              <p:cNvSpPr txBox="1"/>
              <p:nvPr/>
            </p:nvSpPr>
            <p:spPr>
              <a:xfrm>
                <a:off x="8051227" y="1295124"/>
                <a:ext cx="787973"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Very high</a:t>
                </a:r>
              </a:p>
            </p:txBody>
          </p:sp>
          <p:sp>
            <p:nvSpPr>
              <p:cNvPr id="42" name="Rectangle 41">
                <a:extLst>
                  <a:ext uri="{FF2B5EF4-FFF2-40B4-BE49-F238E27FC236}">
                    <a16:creationId xmlns:a16="http://schemas.microsoft.com/office/drawing/2014/main" id="{ABDEBBA3-A986-4C01-8EFE-B5FD5F3DF177}"/>
                  </a:ext>
                </a:extLst>
              </p:cNvPr>
              <p:cNvSpPr/>
              <p:nvPr/>
            </p:nvSpPr>
            <p:spPr>
              <a:xfrm>
                <a:off x="7744033" y="1366526"/>
                <a:ext cx="302725" cy="152400"/>
              </a:xfrm>
              <a:prstGeom prst="rect">
                <a:avLst/>
              </a:prstGeom>
              <a:solidFill>
                <a:srgbClr val="67000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327ABC45-0C7D-4A7E-9809-402FA4CB9D20}"/>
                </a:ext>
              </a:extLst>
            </p:cNvPr>
            <p:cNvGrpSpPr/>
            <p:nvPr/>
          </p:nvGrpSpPr>
          <p:grpSpPr>
            <a:xfrm>
              <a:off x="7547380" y="3929289"/>
              <a:ext cx="797351" cy="276999"/>
              <a:chOff x="7741850" y="2079163"/>
              <a:chExt cx="797351" cy="276999"/>
            </a:xfrm>
          </p:grpSpPr>
          <p:sp>
            <p:nvSpPr>
              <p:cNvPr id="39" name="TextBox 38">
                <a:extLst>
                  <a:ext uri="{FF2B5EF4-FFF2-40B4-BE49-F238E27FC236}">
                    <a16:creationId xmlns:a16="http://schemas.microsoft.com/office/drawing/2014/main" id="{797D3DCC-D671-49CC-81F7-F24885027EFD}"/>
                  </a:ext>
                </a:extLst>
              </p:cNvPr>
              <p:cNvSpPr txBox="1"/>
              <p:nvPr/>
            </p:nvSpPr>
            <p:spPr>
              <a:xfrm>
                <a:off x="8046758" y="2079163"/>
                <a:ext cx="492443"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High</a:t>
                </a:r>
              </a:p>
            </p:txBody>
          </p:sp>
          <p:sp>
            <p:nvSpPr>
              <p:cNvPr id="40" name="Rectangle 39">
                <a:extLst>
                  <a:ext uri="{FF2B5EF4-FFF2-40B4-BE49-F238E27FC236}">
                    <a16:creationId xmlns:a16="http://schemas.microsoft.com/office/drawing/2014/main" id="{ECE2159B-C8F1-41D0-99D2-44E1969BA0B9}"/>
                  </a:ext>
                </a:extLst>
              </p:cNvPr>
              <p:cNvSpPr/>
              <p:nvPr/>
            </p:nvSpPr>
            <p:spPr>
              <a:xfrm>
                <a:off x="7741850" y="2136959"/>
                <a:ext cx="302725" cy="152400"/>
              </a:xfrm>
              <a:prstGeom prst="rect">
                <a:avLst/>
              </a:prstGeom>
              <a:solidFill>
                <a:srgbClr val="E32F2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B193F8ED-CD6C-4BE5-81F3-5B2E5110B7DC}"/>
                </a:ext>
              </a:extLst>
            </p:cNvPr>
            <p:cNvGrpSpPr/>
            <p:nvPr/>
          </p:nvGrpSpPr>
          <p:grpSpPr>
            <a:xfrm>
              <a:off x="7543800" y="4194013"/>
              <a:ext cx="1005708" cy="276999"/>
              <a:chOff x="7743826" y="2886420"/>
              <a:chExt cx="1005708" cy="276999"/>
            </a:xfrm>
          </p:grpSpPr>
          <p:sp>
            <p:nvSpPr>
              <p:cNvPr id="37" name="TextBox 36">
                <a:extLst>
                  <a:ext uri="{FF2B5EF4-FFF2-40B4-BE49-F238E27FC236}">
                    <a16:creationId xmlns:a16="http://schemas.microsoft.com/office/drawing/2014/main" id="{21175FF4-E323-4AE1-9EC7-E38F89EA9584}"/>
                  </a:ext>
                </a:extLst>
              </p:cNvPr>
              <p:cNvSpPr txBox="1"/>
              <p:nvPr/>
            </p:nvSpPr>
            <p:spPr>
              <a:xfrm>
                <a:off x="8042289" y="2886420"/>
                <a:ext cx="707245"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Medium</a:t>
                </a:r>
              </a:p>
            </p:txBody>
          </p:sp>
          <p:sp>
            <p:nvSpPr>
              <p:cNvPr id="38" name="Rectangle 37">
                <a:extLst>
                  <a:ext uri="{FF2B5EF4-FFF2-40B4-BE49-F238E27FC236}">
                    <a16:creationId xmlns:a16="http://schemas.microsoft.com/office/drawing/2014/main" id="{76F869F6-7BC7-4C2E-9A37-160A03369B8D}"/>
                  </a:ext>
                </a:extLst>
              </p:cNvPr>
              <p:cNvSpPr/>
              <p:nvPr/>
            </p:nvSpPr>
            <p:spPr>
              <a:xfrm>
                <a:off x="7743826" y="2949533"/>
                <a:ext cx="302725" cy="152400"/>
              </a:xfrm>
              <a:prstGeom prst="rect">
                <a:avLst/>
              </a:prstGeom>
              <a:solidFill>
                <a:srgbClr val="FCA08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75C27A58-7D81-47A1-B4B2-1CF88E914065}"/>
                </a:ext>
              </a:extLst>
            </p:cNvPr>
            <p:cNvGrpSpPr/>
            <p:nvPr/>
          </p:nvGrpSpPr>
          <p:grpSpPr>
            <a:xfrm>
              <a:off x="7543800" y="4483128"/>
              <a:ext cx="759848" cy="276999"/>
              <a:chOff x="7744766" y="3683409"/>
              <a:chExt cx="759848" cy="276999"/>
            </a:xfrm>
          </p:grpSpPr>
          <p:sp>
            <p:nvSpPr>
              <p:cNvPr id="35" name="TextBox 34">
                <a:extLst>
                  <a:ext uri="{FF2B5EF4-FFF2-40B4-BE49-F238E27FC236}">
                    <a16:creationId xmlns:a16="http://schemas.microsoft.com/office/drawing/2014/main" id="{0B81D3DF-AA45-4C13-8693-87AA64AAC6B3}"/>
                  </a:ext>
                </a:extLst>
              </p:cNvPr>
              <p:cNvSpPr txBox="1"/>
              <p:nvPr/>
            </p:nvSpPr>
            <p:spPr>
              <a:xfrm>
                <a:off x="8037820" y="3683409"/>
                <a:ext cx="466794"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Low</a:t>
                </a:r>
              </a:p>
            </p:txBody>
          </p:sp>
          <p:sp>
            <p:nvSpPr>
              <p:cNvPr id="36" name="Rectangle 35">
                <a:extLst>
                  <a:ext uri="{FF2B5EF4-FFF2-40B4-BE49-F238E27FC236}">
                    <a16:creationId xmlns:a16="http://schemas.microsoft.com/office/drawing/2014/main" id="{98BFDD34-235C-4F3B-9359-439864EDC508}"/>
                  </a:ext>
                </a:extLst>
              </p:cNvPr>
              <p:cNvSpPr/>
              <p:nvPr/>
            </p:nvSpPr>
            <p:spPr>
              <a:xfrm>
                <a:off x="7744766" y="3747213"/>
                <a:ext cx="302725" cy="152400"/>
              </a:xfrm>
              <a:prstGeom prst="rect">
                <a:avLst/>
              </a:prstGeom>
              <a:solidFill>
                <a:srgbClr val="FFF5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4" name="Rectangle 43">
            <a:extLst>
              <a:ext uri="{FF2B5EF4-FFF2-40B4-BE49-F238E27FC236}">
                <a16:creationId xmlns:a16="http://schemas.microsoft.com/office/drawing/2014/main" id="{58BFBA4C-2C02-499E-BB2F-92AA625F3A96}"/>
              </a:ext>
            </a:extLst>
          </p:cNvPr>
          <p:cNvSpPr/>
          <p:nvPr/>
        </p:nvSpPr>
        <p:spPr>
          <a:xfrm>
            <a:off x="0" y="0"/>
            <a:ext cx="9144000" cy="5143499"/>
          </a:xfrm>
          <a:prstGeom prst="rect">
            <a:avLst/>
          </a:prstGeom>
          <a:solidFill>
            <a:schemeClr val="accent4">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Can we do a better job of predicting </a:t>
            </a:r>
          </a:p>
          <a:p>
            <a:pPr algn="ctr"/>
            <a:r>
              <a:rPr lang="en-US" sz="3600" dirty="0"/>
              <a:t>measles outbreaks?</a:t>
            </a:r>
          </a:p>
        </p:txBody>
      </p:sp>
    </p:spTree>
    <p:extLst>
      <p:ext uri="{BB962C8B-B14F-4D97-AF65-F5344CB8AC3E}">
        <p14:creationId xmlns:p14="http://schemas.microsoft.com/office/powerpoint/2010/main" val="24761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3"/>
                </p:tgtEl>
              </p:cMediaNode>
            </p:video>
          </p:childTnLst>
        </p:cTn>
      </p:par>
    </p:tnLst>
    <p:bldLst>
      <p:bldP spid="4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018B07C8-5F41-418E-AFE8-6866754676CB}"/>
              </a:ext>
            </a:extLst>
          </p:cNvPr>
          <p:cNvSpPr>
            <a:spLocks noGrp="1"/>
          </p:cNvSpPr>
          <p:nvPr>
            <p:ph type="title"/>
          </p:nvPr>
        </p:nvSpPr>
        <p:spPr>
          <a:xfrm>
            <a:off x="180110" y="133350"/>
            <a:ext cx="8735290" cy="609600"/>
          </a:xfrm>
        </p:spPr>
        <p:txBody>
          <a:bodyPr>
            <a:normAutofit/>
          </a:bodyPr>
          <a:lstStyle/>
          <a:p>
            <a:r>
              <a:rPr lang="en-US" dirty="0">
                <a:solidFill>
                  <a:schemeClr val="accent4"/>
                </a:solidFill>
              </a:rPr>
              <a:t>EMOD is a platform for testing new methods</a:t>
            </a:r>
          </a:p>
        </p:txBody>
      </p:sp>
      <p:pic>
        <p:nvPicPr>
          <p:cNvPr id="4" name="Picture 3" descr="A close up of a map&#10;&#10;Description generated with high confidence">
            <a:extLst>
              <a:ext uri="{FF2B5EF4-FFF2-40B4-BE49-F238E27FC236}">
                <a16:creationId xmlns:a16="http://schemas.microsoft.com/office/drawing/2014/main" id="{61397EAE-7B72-4FE5-959F-B7D792E18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212721"/>
            <a:ext cx="2781307" cy="2317756"/>
          </a:xfrm>
          <a:prstGeom prst="rect">
            <a:avLst/>
          </a:prstGeom>
        </p:spPr>
      </p:pic>
      <p:grpSp>
        <p:nvGrpSpPr>
          <p:cNvPr id="5" name="Group 4">
            <a:extLst>
              <a:ext uri="{FF2B5EF4-FFF2-40B4-BE49-F238E27FC236}">
                <a16:creationId xmlns:a16="http://schemas.microsoft.com/office/drawing/2014/main" id="{EDDFE72A-89AD-4536-B455-E0EE0B7AE209}"/>
              </a:ext>
            </a:extLst>
          </p:cNvPr>
          <p:cNvGrpSpPr/>
          <p:nvPr/>
        </p:nvGrpSpPr>
        <p:grpSpPr>
          <a:xfrm>
            <a:off x="7004304" y="742950"/>
            <a:ext cx="1755652" cy="1649350"/>
            <a:chOff x="7004304" y="1276733"/>
            <a:chExt cx="1755652" cy="1649350"/>
          </a:xfrm>
        </p:grpSpPr>
        <p:pic>
          <p:nvPicPr>
            <p:cNvPr id="6" name="Picture 5">
              <a:extLst>
                <a:ext uri="{FF2B5EF4-FFF2-40B4-BE49-F238E27FC236}">
                  <a16:creationId xmlns:a16="http://schemas.microsoft.com/office/drawing/2014/main" id="{8167328D-DAA0-44A0-8CD4-460BEAD68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4304" y="1463040"/>
              <a:ext cx="1755652" cy="1463043"/>
            </a:xfrm>
            <a:prstGeom prst="rect">
              <a:avLst/>
            </a:prstGeom>
          </p:spPr>
        </p:pic>
        <p:sp>
          <p:nvSpPr>
            <p:cNvPr id="7" name="TextBox 6">
              <a:extLst>
                <a:ext uri="{FF2B5EF4-FFF2-40B4-BE49-F238E27FC236}">
                  <a16:creationId xmlns:a16="http://schemas.microsoft.com/office/drawing/2014/main" id="{036BEE56-71A8-42CF-9ABA-384E6FEEB2AD}"/>
                </a:ext>
              </a:extLst>
            </p:cNvPr>
            <p:cNvSpPr txBox="1"/>
            <p:nvPr/>
          </p:nvSpPr>
          <p:spPr>
            <a:xfrm>
              <a:off x="7227134" y="1276733"/>
              <a:ext cx="1309992"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Vaccine coverage</a:t>
              </a:r>
            </a:p>
          </p:txBody>
        </p:sp>
      </p:grpSp>
      <p:grpSp>
        <p:nvGrpSpPr>
          <p:cNvPr id="8" name="Group 7">
            <a:extLst>
              <a:ext uri="{FF2B5EF4-FFF2-40B4-BE49-F238E27FC236}">
                <a16:creationId xmlns:a16="http://schemas.microsoft.com/office/drawing/2014/main" id="{779C6C9D-EB7F-4724-AEB6-3D27A218FD00}"/>
              </a:ext>
            </a:extLst>
          </p:cNvPr>
          <p:cNvGrpSpPr/>
          <p:nvPr/>
        </p:nvGrpSpPr>
        <p:grpSpPr>
          <a:xfrm>
            <a:off x="5394960" y="742951"/>
            <a:ext cx="1755652" cy="1649349"/>
            <a:chOff x="5394960" y="1276734"/>
            <a:chExt cx="1755652" cy="1649349"/>
          </a:xfrm>
        </p:grpSpPr>
        <p:pic>
          <p:nvPicPr>
            <p:cNvPr id="9" name="Picture 8" descr="A close up of a map&#10;&#10;Description generated with high confidence">
              <a:extLst>
                <a:ext uri="{FF2B5EF4-FFF2-40B4-BE49-F238E27FC236}">
                  <a16:creationId xmlns:a16="http://schemas.microsoft.com/office/drawing/2014/main" id="{AAACB8A2-D316-4A84-AC3E-6D74A759F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960" y="1463040"/>
              <a:ext cx="1755652" cy="1463043"/>
            </a:xfrm>
            <a:prstGeom prst="rect">
              <a:avLst/>
            </a:prstGeom>
          </p:spPr>
        </p:pic>
        <p:sp>
          <p:nvSpPr>
            <p:cNvPr id="10" name="TextBox 9">
              <a:extLst>
                <a:ext uri="{FF2B5EF4-FFF2-40B4-BE49-F238E27FC236}">
                  <a16:creationId xmlns:a16="http://schemas.microsoft.com/office/drawing/2014/main" id="{0B5130A5-50B1-4610-BB32-AD5EC587C202}"/>
                </a:ext>
              </a:extLst>
            </p:cNvPr>
            <p:cNvSpPr txBox="1"/>
            <p:nvPr/>
          </p:nvSpPr>
          <p:spPr>
            <a:xfrm>
              <a:off x="5845392" y="1276734"/>
              <a:ext cx="858144"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Population</a:t>
              </a:r>
            </a:p>
          </p:txBody>
        </p:sp>
      </p:grpSp>
      <p:grpSp>
        <p:nvGrpSpPr>
          <p:cNvPr id="11" name="Group 10">
            <a:extLst>
              <a:ext uri="{FF2B5EF4-FFF2-40B4-BE49-F238E27FC236}">
                <a16:creationId xmlns:a16="http://schemas.microsoft.com/office/drawing/2014/main" id="{71A9D25D-D9E6-4B90-9CC1-EDDABFE22C8C}"/>
              </a:ext>
            </a:extLst>
          </p:cNvPr>
          <p:cNvGrpSpPr/>
          <p:nvPr/>
        </p:nvGrpSpPr>
        <p:grpSpPr>
          <a:xfrm>
            <a:off x="7004304" y="2511169"/>
            <a:ext cx="1755652" cy="1599289"/>
            <a:chOff x="7004304" y="3044952"/>
            <a:chExt cx="1755652" cy="1599289"/>
          </a:xfrm>
        </p:grpSpPr>
        <p:pic>
          <p:nvPicPr>
            <p:cNvPr id="12" name="Picture 11">
              <a:extLst>
                <a:ext uri="{FF2B5EF4-FFF2-40B4-BE49-F238E27FC236}">
                  <a16:creationId xmlns:a16="http://schemas.microsoft.com/office/drawing/2014/main" id="{104EE9BC-412F-473D-9CCB-935E5D8AAF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4304" y="3044952"/>
              <a:ext cx="1755652" cy="1463043"/>
            </a:xfrm>
            <a:prstGeom prst="rect">
              <a:avLst/>
            </a:prstGeom>
          </p:spPr>
        </p:pic>
        <p:sp>
          <p:nvSpPr>
            <p:cNvPr id="13" name="TextBox 12">
              <a:extLst>
                <a:ext uri="{FF2B5EF4-FFF2-40B4-BE49-F238E27FC236}">
                  <a16:creationId xmlns:a16="http://schemas.microsoft.com/office/drawing/2014/main" id="{B6CB001A-141B-4742-A75F-EBC6F9FEEA4D}"/>
                </a:ext>
              </a:extLst>
            </p:cNvPr>
            <p:cNvSpPr txBox="1"/>
            <p:nvPr/>
          </p:nvSpPr>
          <p:spPr>
            <a:xfrm>
              <a:off x="7155374" y="4367242"/>
              <a:ext cx="1453512"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Reporting rates</a:t>
              </a:r>
            </a:p>
          </p:txBody>
        </p:sp>
      </p:grpSp>
      <p:grpSp>
        <p:nvGrpSpPr>
          <p:cNvPr id="14" name="Group 13">
            <a:extLst>
              <a:ext uri="{FF2B5EF4-FFF2-40B4-BE49-F238E27FC236}">
                <a16:creationId xmlns:a16="http://schemas.microsoft.com/office/drawing/2014/main" id="{D17729AB-56DF-4C87-BFC7-C53DEA85464F}"/>
              </a:ext>
            </a:extLst>
          </p:cNvPr>
          <p:cNvGrpSpPr/>
          <p:nvPr/>
        </p:nvGrpSpPr>
        <p:grpSpPr>
          <a:xfrm>
            <a:off x="5394960" y="2511169"/>
            <a:ext cx="1755652" cy="1584534"/>
            <a:chOff x="5394960" y="3044952"/>
            <a:chExt cx="1755652" cy="1584534"/>
          </a:xfrm>
        </p:grpSpPr>
        <p:pic>
          <p:nvPicPr>
            <p:cNvPr id="15" name="Picture 14" descr="A close up of a map&#10;&#10;Description generated with high confidence">
              <a:extLst>
                <a:ext uri="{FF2B5EF4-FFF2-40B4-BE49-F238E27FC236}">
                  <a16:creationId xmlns:a16="http://schemas.microsoft.com/office/drawing/2014/main" id="{7BB7AC3B-85E2-4775-81E9-7649F8D571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4960" y="3044952"/>
              <a:ext cx="1755652" cy="1463043"/>
            </a:xfrm>
            <a:prstGeom prst="rect">
              <a:avLst/>
            </a:prstGeom>
          </p:spPr>
        </p:pic>
        <p:sp>
          <p:nvSpPr>
            <p:cNvPr id="16" name="TextBox 15">
              <a:extLst>
                <a:ext uri="{FF2B5EF4-FFF2-40B4-BE49-F238E27FC236}">
                  <a16:creationId xmlns:a16="http://schemas.microsoft.com/office/drawing/2014/main" id="{EF493927-DEFD-40B4-A347-B8BB88A6CD3F}"/>
                </a:ext>
              </a:extLst>
            </p:cNvPr>
            <p:cNvSpPr txBox="1"/>
            <p:nvPr/>
          </p:nvSpPr>
          <p:spPr>
            <a:xfrm>
              <a:off x="5741168" y="4352487"/>
              <a:ext cx="1059150"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Susceptibility</a:t>
              </a:r>
            </a:p>
          </p:txBody>
        </p:sp>
      </p:grpSp>
      <p:sp>
        <p:nvSpPr>
          <p:cNvPr id="17" name="TextBox 16">
            <a:extLst>
              <a:ext uri="{FF2B5EF4-FFF2-40B4-BE49-F238E27FC236}">
                <a16:creationId xmlns:a16="http://schemas.microsoft.com/office/drawing/2014/main" id="{D9A3FB4F-BACB-4573-9E2E-E7D38038D0C7}"/>
              </a:ext>
            </a:extLst>
          </p:cNvPr>
          <p:cNvSpPr txBox="1"/>
          <p:nvPr/>
        </p:nvSpPr>
        <p:spPr>
          <a:xfrm>
            <a:off x="333450" y="3382823"/>
            <a:ext cx="2474625" cy="307777"/>
          </a:xfrm>
          <a:prstGeom prst="rect">
            <a:avLst/>
          </a:prstGeom>
          <a:noFill/>
        </p:spPr>
        <p:txBody>
          <a:bodyPr wrap="square" rtlCol="0">
            <a:spAutoFit/>
          </a:bodyPr>
          <a:lstStyle/>
          <a:p>
            <a:pPr algn="ctr"/>
            <a:r>
              <a:rPr lang="en-US" sz="1400" dirty="0">
                <a:solidFill>
                  <a:schemeClr val="accent1"/>
                </a:solidFill>
                <a:latin typeface="Times New Roman" panose="02020603050405020304" pitchFamily="18" charset="0"/>
                <a:cs typeface="Times New Roman" panose="02020603050405020304" pitchFamily="18" charset="0"/>
              </a:rPr>
              <a:t>LGA level EMOD simulation</a:t>
            </a:r>
          </a:p>
        </p:txBody>
      </p:sp>
      <p:grpSp>
        <p:nvGrpSpPr>
          <p:cNvPr id="18" name="Group 17">
            <a:extLst>
              <a:ext uri="{FF2B5EF4-FFF2-40B4-BE49-F238E27FC236}">
                <a16:creationId xmlns:a16="http://schemas.microsoft.com/office/drawing/2014/main" id="{E13D26A6-8D7B-4F30-87DC-CB0B39E9910D}"/>
              </a:ext>
            </a:extLst>
          </p:cNvPr>
          <p:cNvGrpSpPr/>
          <p:nvPr/>
        </p:nvGrpSpPr>
        <p:grpSpPr>
          <a:xfrm>
            <a:off x="2743200" y="2678775"/>
            <a:ext cx="1046636" cy="886169"/>
            <a:chOff x="2632037" y="3212558"/>
            <a:chExt cx="1046636" cy="886169"/>
          </a:xfrm>
        </p:grpSpPr>
        <p:cxnSp>
          <p:nvCxnSpPr>
            <p:cNvPr id="19" name="Connector: Elbow 18">
              <a:extLst>
                <a:ext uri="{FF2B5EF4-FFF2-40B4-BE49-F238E27FC236}">
                  <a16:creationId xmlns:a16="http://schemas.microsoft.com/office/drawing/2014/main" id="{FBC47AA2-3EB8-443E-9072-ED95CBBE8E94}"/>
                </a:ext>
              </a:extLst>
            </p:cNvPr>
            <p:cNvCxnSpPr>
              <a:cxnSpLocks/>
            </p:cNvCxnSpPr>
            <p:nvPr/>
          </p:nvCxnSpPr>
          <p:spPr>
            <a:xfrm>
              <a:off x="2751331" y="3212558"/>
              <a:ext cx="817617" cy="566369"/>
            </a:xfrm>
            <a:prstGeom prst="bentConnector3">
              <a:avLst>
                <a:gd name="adj1" fmla="val 50000"/>
              </a:avLst>
            </a:prstGeom>
            <a:ln>
              <a:solidFill>
                <a:srgbClr val="9C003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140E35A-C830-421B-B9D6-06A4B43E35EE}"/>
                </a:ext>
              </a:extLst>
            </p:cNvPr>
            <p:cNvSpPr txBox="1"/>
            <p:nvPr/>
          </p:nvSpPr>
          <p:spPr>
            <a:xfrm>
              <a:off x="2632037" y="3790950"/>
              <a:ext cx="1046636" cy="307777"/>
            </a:xfrm>
            <a:prstGeom prst="rect">
              <a:avLst/>
            </a:prstGeom>
            <a:noFill/>
          </p:spPr>
          <p:txBody>
            <a:bodyPr wrap="square" rtlCol="0">
              <a:spAutoFit/>
            </a:bodyPr>
            <a:lstStyle/>
            <a:p>
              <a:pPr algn="ctr"/>
              <a:r>
                <a:rPr lang="en-US" sz="1400" dirty="0">
                  <a:solidFill>
                    <a:srgbClr val="9C003F"/>
                  </a:solidFill>
                  <a:latin typeface="Times New Roman" panose="02020603050405020304" pitchFamily="18" charset="0"/>
                  <a:cs typeface="Times New Roman" panose="02020603050405020304" pitchFamily="18" charset="0"/>
                </a:rPr>
                <a:t>Hidden</a:t>
              </a:r>
            </a:p>
          </p:txBody>
        </p:sp>
      </p:grpSp>
      <p:grpSp>
        <p:nvGrpSpPr>
          <p:cNvPr id="21" name="Group 20">
            <a:extLst>
              <a:ext uri="{FF2B5EF4-FFF2-40B4-BE49-F238E27FC236}">
                <a16:creationId xmlns:a16="http://schemas.microsoft.com/office/drawing/2014/main" id="{97CEFBF8-1687-428C-B7C1-9DB697442022}"/>
              </a:ext>
            </a:extLst>
          </p:cNvPr>
          <p:cNvGrpSpPr/>
          <p:nvPr/>
        </p:nvGrpSpPr>
        <p:grpSpPr>
          <a:xfrm>
            <a:off x="2744635" y="1349190"/>
            <a:ext cx="1046636" cy="873861"/>
            <a:chOff x="2633472" y="1882973"/>
            <a:chExt cx="1046636" cy="873861"/>
          </a:xfrm>
        </p:grpSpPr>
        <p:cxnSp>
          <p:nvCxnSpPr>
            <p:cNvPr id="22" name="Connector: Elbow 21">
              <a:extLst>
                <a:ext uri="{FF2B5EF4-FFF2-40B4-BE49-F238E27FC236}">
                  <a16:creationId xmlns:a16="http://schemas.microsoft.com/office/drawing/2014/main" id="{2E77ED2A-9765-408E-9F47-A3D8CDB449FE}"/>
                </a:ext>
              </a:extLst>
            </p:cNvPr>
            <p:cNvCxnSpPr>
              <a:cxnSpLocks/>
            </p:cNvCxnSpPr>
            <p:nvPr/>
          </p:nvCxnSpPr>
          <p:spPr>
            <a:xfrm flipV="1">
              <a:off x="2751331" y="2190465"/>
              <a:ext cx="817617" cy="566369"/>
            </a:xfrm>
            <a:prstGeom prst="bentConnector3">
              <a:avLst>
                <a:gd name="adj1" fmla="val 50000"/>
              </a:avLst>
            </a:prstGeom>
            <a:ln>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DEBC18-6382-4614-9377-5641D1C06A6D}"/>
                </a:ext>
              </a:extLst>
            </p:cNvPr>
            <p:cNvSpPr txBox="1"/>
            <p:nvPr/>
          </p:nvSpPr>
          <p:spPr>
            <a:xfrm>
              <a:off x="2633472" y="1882973"/>
              <a:ext cx="1046636" cy="307777"/>
            </a:xfrm>
            <a:prstGeom prst="rect">
              <a:avLst/>
            </a:prstGeom>
            <a:noFill/>
          </p:spPr>
          <p:txBody>
            <a:bodyPr wrap="square" rtlCol="0">
              <a:spAutoFit/>
            </a:bodyPr>
            <a:lstStyle/>
            <a:p>
              <a:pPr algn="ctr"/>
              <a:r>
                <a:rPr lang="en-US" sz="1400" dirty="0">
                  <a:solidFill>
                    <a:srgbClr val="009900"/>
                  </a:solidFill>
                  <a:latin typeface="Times New Roman" panose="02020603050405020304" pitchFamily="18" charset="0"/>
                  <a:cs typeface="Times New Roman" panose="02020603050405020304" pitchFamily="18" charset="0"/>
                </a:rPr>
                <a:t>Observable</a:t>
              </a:r>
            </a:p>
          </p:txBody>
        </p:sp>
      </p:grpSp>
      <p:grpSp>
        <p:nvGrpSpPr>
          <p:cNvPr id="24" name="Group 23">
            <a:extLst>
              <a:ext uri="{FF2B5EF4-FFF2-40B4-BE49-F238E27FC236}">
                <a16:creationId xmlns:a16="http://schemas.microsoft.com/office/drawing/2014/main" id="{7AD30515-969C-4B9C-9FC1-1232EE199E6E}"/>
              </a:ext>
            </a:extLst>
          </p:cNvPr>
          <p:cNvGrpSpPr/>
          <p:nvPr/>
        </p:nvGrpSpPr>
        <p:grpSpPr>
          <a:xfrm>
            <a:off x="3776472" y="2511169"/>
            <a:ext cx="1755652" cy="1599470"/>
            <a:chOff x="3776472" y="3044952"/>
            <a:chExt cx="1755652" cy="1599470"/>
          </a:xfrm>
        </p:grpSpPr>
        <p:pic>
          <p:nvPicPr>
            <p:cNvPr id="25" name="Picture 24" descr="A close up of a map&#10;&#10;Description generated with high confidence">
              <a:extLst>
                <a:ext uri="{FF2B5EF4-FFF2-40B4-BE49-F238E27FC236}">
                  <a16:creationId xmlns:a16="http://schemas.microsoft.com/office/drawing/2014/main" id="{14B13E5D-45CB-4F14-9794-9320C54FB4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6472" y="3044952"/>
              <a:ext cx="1755652" cy="1463043"/>
            </a:xfrm>
            <a:prstGeom prst="rect">
              <a:avLst/>
            </a:prstGeom>
          </p:spPr>
        </p:pic>
        <p:sp>
          <p:nvSpPr>
            <p:cNvPr id="26" name="TextBox 25">
              <a:extLst>
                <a:ext uri="{FF2B5EF4-FFF2-40B4-BE49-F238E27FC236}">
                  <a16:creationId xmlns:a16="http://schemas.microsoft.com/office/drawing/2014/main" id="{F52170F9-FD57-4725-873E-3754FB15B8E9}"/>
                </a:ext>
              </a:extLst>
            </p:cNvPr>
            <p:cNvSpPr txBox="1"/>
            <p:nvPr/>
          </p:nvSpPr>
          <p:spPr>
            <a:xfrm>
              <a:off x="3894416" y="4367423"/>
              <a:ext cx="1309992"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Infections</a:t>
              </a:r>
            </a:p>
          </p:txBody>
        </p:sp>
      </p:grpSp>
      <p:grpSp>
        <p:nvGrpSpPr>
          <p:cNvPr id="27" name="Group 26">
            <a:extLst>
              <a:ext uri="{FF2B5EF4-FFF2-40B4-BE49-F238E27FC236}">
                <a16:creationId xmlns:a16="http://schemas.microsoft.com/office/drawing/2014/main" id="{BFF9B5A9-940D-48C4-98D7-581090028290}"/>
              </a:ext>
            </a:extLst>
          </p:cNvPr>
          <p:cNvGrpSpPr/>
          <p:nvPr/>
        </p:nvGrpSpPr>
        <p:grpSpPr>
          <a:xfrm>
            <a:off x="3776472" y="745439"/>
            <a:ext cx="1755652" cy="1646861"/>
            <a:chOff x="3776472" y="1279222"/>
            <a:chExt cx="1755652" cy="1646861"/>
          </a:xfrm>
        </p:grpSpPr>
        <p:pic>
          <p:nvPicPr>
            <p:cNvPr id="28" name="Picture 27" descr="A close up of a map&#10;&#10;Description generated with high confidence">
              <a:extLst>
                <a:ext uri="{FF2B5EF4-FFF2-40B4-BE49-F238E27FC236}">
                  <a16:creationId xmlns:a16="http://schemas.microsoft.com/office/drawing/2014/main" id="{DDB1A3CF-A0B8-4A61-9F36-43828C743F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6472" y="1463040"/>
              <a:ext cx="1755652" cy="1463043"/>
            </a:xfrm>
            <a:prstGeom prst="rect">
              <a:avLst/>
            </a:prstGeom>
          </p:spPr>
        </p:pic>
        <p:sp>
          <p:nvSpPr>
            <p:cNvPr id="29" name="TextBox 28">
              <a:extLst>
                <a:ext uri="{FF2B5EF4-FFF2-40B4-BE49-F238E27FC236}">
                  <a16:creationId xmlns:a16="http://schemas.microsoft.com/office/drawing/2014/main" id="{07DA1F84-EFB0-403C-B9AD-09FB1578E785}"/>
                </a:ext>
              </a:extLst>
            </p:cNvPr>
            <p:cNvSpPr txBox="1"/>
            <p:nvPr/>
          </p:nvSpPr>
          <p:spPr>
            <a:xfrm>
              <a:off x="3997105" y="1279222"/>
              <a:ext cx="1309992"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Reported cases</a:t>
              </a:r>
            </a:p>
          </p:txBody>
        </p:sp>
      </p:grpSp>
      <p:grpSp>
        <p:nvGrpSpPr>
          <p:cNvPr id="32" name="Group 31">
            <a:extLst>
              <a:ext uri="{FF2B5EF4-FFF2-40B4-BE49-F238E27FC236}">
                <a16:creationId xmlns:a16="http://schemas.microsoft.com/office/drawing/2014/main" id="{A8925E79-B568-4AED-9A7F-C45AEAD00641}"/>
              </a:ext>
            </a:extLst>
          </p:cNvPr>
          <p:cNvGrpSpPr/>
          <p:nvPr/>
        </p:nvGrpSpPr>
        <p:grpSpPr>
          <a:xfrm>
            <a:off x="653980" y="3833459"/>
            <a:ext cx="1833563" cy="1092607"/>
            <a:chOff x="651599" y="3814315"/>
            <a:chExt cx="1833563" cy="1092607"/>
          </a:xfrm>
        </p:grpSpPr>
        <p:sp>
          <p:nvSpPr>
            <p:cNvPr id="2" name="TextBox 1">
              <a:extLst>
                <a:ext uri="{FF2B5EF4-FFF2-40B4-BE49-F238E27FC236}">
                  <a16:creationId xmlns:a16="http://schemas.microsoft.com/office/drawing/2014/main" id="{C8F2917C-6938-4C66-870D-C19F2C4226B6}"/>
                </a:ext>
              </a:extLst>
            </p:cNvPr>
            <p:cNvSpPr txBox="1"/>
            <p:nvPr/>
          </p:nvSpPr>
          <p:spPr>
            <a:xfrm>
              <a:off x="651599" y="3814315"/>
              <a:ext cx="1828801" cy="1092607"/>
            </a:xfrm>
            <a:prstGeom prst="rect">
              <a:avLst/>
            </a:prstGeom>
            <a:noFill/>
          </p:spPr>
          <p:txBody>
            <a:bodyPr wrap="square" rtlCol="0">
              <a:spAutoFit/>
            </a:bodyPr>
            <a:lstStyle/>
            <a:p>
              <a:pPr algn="ctr"/>
              <a:r>
                <a:rPr lang="en-US" sz="1100" b="1" dirty="0">
                  <a:solidFill>
                    <a:schemeClr val="accent1"/>
                  </a:solidFill>
                  <a:latin typeface="Consolas" panose="020B0609020204030204" pitchFamily="49" charset="0"/>
                </a:rPr>
                <a:t>CONFIG</a:t>
              </a:r>
            </a:p>
            <a:p>
              <a:pPr marL="171450" indent="-171450">
                <a:buFont typeface="Arial" panose="020B0604020202020204" pitchFamily="34" charset="0"/>
                <a:buChar char="•"/>
              </a:pPr>
              <a:r>
                <a:rPr lang="en-US" sz="1100" dirty="0">
                  <a:solidFill>
                    <a:schemeClr val="accent1"/>
                  </a:solidFill>
                  <a:latin typeface="Consolas" panose="020B0609020204030204" pitchFamily="49" charset="0"/>
                </a:rPr>
                <a:t>774 linked nodes</a:t>
              </a:r>
            </a:p>
            <a:p>
              <a:pPr marL="171450" indent="-171450">
                <a:buFont typeface="Arial" panose="020B0604020202020204" pitchFamily="34" charset="0"/>
                <a:buChar char="•"/>
              </a:pPr>
              <a:r>
                <a:rPr lang="en-US" sz="1100" dirty="0">
                  <a:solidFill>
                    <a:schemeClr val="accent1"/>
                  </a:solidFill>
                  <a:latin typeface="Consolas" panose="020B0609020204030204" pitchFamily="49" charset="0"/>
                </a:rPr>
                <a:t>[RI_0,...,RI_773]</a:t>
              </a:r>
            </a:p>
            <a:p>
              <a:pPr marL="171450" indent="-171450">
                <a:buFont typeface="Arial" panose="020B0604020202020204" pitchFamily="34" charset="0"/>
                <a:buChar char="•"/>
              </a:pPr>
              <a:r>
                <a:rPr lang="en-US" sz="1100" dirty="0">
                  <a:solidFill>
                    <a:schemeClr val="accent1"/>
                  </a:solidFill>
                  <a:latin typeface="Consolas" panose="020B0609020204030204" pitchFamily="49" charset="0"/>
                </a:rPr>
                <a:t>Maternal antibodies</a:t>
              </a:r>
            </a:p>
            <a:p>
              <a:pPr marL="171450" indent="-171450">
                <a:buFont typeface="Arial" panose="020B0604020202020204" pitchFamily="34" charset="0"/>
                <a:buChar char="•"/>
              </a:pPr>
              <a:r>
                <a:rPr lang="en-US" sz="1100" dirty="0">
                  <a:solidFill>
                    <a:schemeClr val="accent1"/>
                  </a:solidFill>
                  <a:latin typeface="Consolas" panose="020B0609020204030204" pitchFamily="49" charset="0"/>
                </a:rPr>
                <a:t>...</a:t>
              </a:r>
            </a:p>
            <a:p>
              <a:endParaRPr lang="en-US" sz="1000" dirty="0">
                <a:solidFill>
                  <a:schemeClr val="accent1"/>
                </a:solidFill>
                <a:latin typeface="Lucida Console" panose="020B0609040504020204" pitchFamily="49" charset="0"/>
              </a:endParaRPr>
            </a:p>
          </p:txBody>
        </p:sp>
        <p:sp>
          <p:nvSpPr>
            <p:cNvPr id="30" name="Rectangle: Rounded Corners 29">
              <a:extLst>
                <a:ext uri="{FF2B5EF4-FFF2-40B4-BE49-F238E27FC236}">
                  <a16:creationId xmlns:a16="http://schemas.microsoft.com/office/drawing/2014/main" id="{3B4894C1-46DD-4882-9868-0C8B18017A05}"/>
                </a:ext>
              </a:extLst>
            </p:cNvPr>
            <p:cNvSpPr/>
            <p:nvPr/>
          </p:nvSpPr>
          <p:spPr>
            <a:xfrm>
              <a:off x="656361" y="3816256"/>
              <a:ext cx="1828801" cy="1016407"/>
            </a:xfrm>
            <a:prstGeom prst="round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512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ose up of a map&#10;&#10;Description generated with very high confidence">
            <a:extLst>
              <a:ext uri="{FF2B5EF4-FFF2-40B4-BE49-F238E27FC236}">
                <a16:creationId xmlns:a16="http://schemas.microsoft.com/office/drawing/2014/main" id="{9F83CF56-AE22-48F1-8A02-453004EA4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9240" y="1261872"/>
            <a:ext cx="2899409" cy="2319528"/>
          </a:xfrm>
          <a:prstGeom prst="rect">
            <a:avLst/>
          </a:prstGeom>
        </p:spPr>
      </p:pic>
      <p:pic>
        <p:nvPicPr>
          <p:cNvPr id="40" name="Picture 39" descr="A close up of a map&#10;&#10;Description generated with very high confidence">
            <a:extLst>
              <a:ext uri="{FF2B5EF4-FFF2-40B4-BE49-F238E27FC236}">
                <a16:creationId xmlns:a16="http://schemas.microsoft.com/office/drawing/2014/main" id="{A949C6C2-10A2-4B3D-B55B-1AD3F7078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3950"/>
            <a:ext cx="4118612" cy="3294891"/>
          </a:xfrm>
          <a:prstGeom prst="rect">
            <a:avLst/>
          </a:prstGeom>
        </p:spPr>
      </p:pic>
      <p:sp>
        <p:nvSpPr>
          <p:cNvPr id="3" name="Title 5">
            <a:extLst>
              <a:ext uri="{FF2B5EF4-FFF2-40B4-BE49-F238E27FC236}">
                <a16:creationId xmlns:a16="http://schemas.microsoft.com/office/drawing/2014/main" id="{018B07C8-5F41-418E-AFE8-6866754676CB}"/>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Our simple models fail at high resolution</a:t>
            </a:r>
          </a:p>
        </p:txBody>
      </p:sp>
      <p:graphicFrame>
        <p:nvGraphicFramePr>
          <p:cNvPr id="38" name="Table 37">
            <a:extLst>
              <a:ext uri="{FF2B5EF4-FFF2-40B4-BE49-F238E27FC236}">
                <a16:creationId xmlns:a16="http://schemas.microsoft.com/office/drawing/2014/main" id="{D82EFC26-0B69-4BE9-A167-DDDAFAA8EFE4}"/>
              </a:ext>
            </a:extLst>
          </p:cNvPr>
          <p:cNvGraphicFramePr>
            <a:graphicFrameLocks noGrp="1"/>
          </p:cNvGraphicFramePr>
          <p:nvPr>
            <p:extLst>
              <p:ext uri="{D42A27DB-BD31-4B8C-83A1-F6EECF244321}">
                <p14:modId xmlns:p14="http://schemas.microsoft.com/office/powerpoint/2010/main" val="919377852"/>
              </p:ext>
            </p:extLst>
          </p:nvPr>
        </p:nvGraphicFramePr>
        <p:xfrm>
          <a:off x="6620499" y="3595881"/>
          <a:ext cx="2191702" cy="822960"/>
        </p:xfrm>
        <a:graphic>
          <a:graphicData uri="http://schemas.openxmlformats.org/drawingml/2006/table">
            <a:tbl>
              <a:tblPr>
                <a:tableStyleId>{1FECB4D8-DB02-4DC6-A0A2-4F2EBAE1DC90}</a:tableStyleId>
              </a:tblPr>
              <a:tblGrid>
                <a:gridCol w="1479243">
                  <a:extLst>
                    <a:ext uri="{9D8B030D-6E8A-4147-A177-3AD203B41FA5}">
                      <a16:colId xmlns:a16="http://schemas.microsoft.com/office/drawing/2014/main" val="3164845464"/>
                    </a:ext>
                  </a:extLst>
                </a:gridCol>
                <a:gridCol w="712459">
                  <a:extLst>
                    <a:ext uri="{9D8B030D-6E8A-4147-A177-3AD203B41FA5}">
                      <a16:colId xmlns:a16="http://schemas.microsoft.com/office/drawing/2014/main" val="769686518"/>
                    </a:ext>
                  </a:extLst>
                </a:gridCol>
              </a:tblGrid>
              <a:tr h="0">
                <a:tc>
                  <a:txBody>
                    <a:bodyPr/>
                    <a:lstStyle/>
                    <a:p>
                      <a:r>
                        <a:rPr lang="en-US" sz="1200" b="1" dirty="0">
                          <a:latin typeface="+mj-lt"/>
                          <a:cs typeface="Arial" panose="020B0604020202020204" pitchFamily="34" charset="0"/>
                        </a:rPr>
                        <a:t>Performance metric</a:t>
                      </a:r>
                    </a:p>
                  </a:txBody>
                  <a:tcPr anchor="b">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1" dirty="0">
                        <a:latin typeface="+mj-lt"/>
                        <a:cs typeface="Arial" panose="020B0604020202020204" pitchFamily="34" charset="0"/>
                      </a:endParaRPr>
                    </a:p>
                  </a:txBody>
                  <a:tcPr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5723919"/>
                  </a:ext>
                </a:extLst>
              </a:tr>
              <a:tr h="0">
                <a:tc>
                  <a:txBody>
                    <a:bodyPr/>
                    <a:lstStyle/>
                    <a:p>
                      <a:r>
                        <a:rPr lang="en-US" sz="1200" dirty="0">
                          <a:solidFill>
                            <a:srgbClr val="C00000"/>
                          </a:solidFill>
                          <a:latin typeface="+mj-lt"/>
                          <a:cs typeface="Arial" panose="020B0604020202020204" pitchFamily="34" charset="0"/>
                        </a:rPr>
                        <a:t>Prediction accuracy</a:t>
                      </a:r>
                    </a:p>
                  </a:txBody>
                  <a:tcPr anchor="b">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dirty="0">
                          <a:solidFill>
                            <a:srgbClr val="C00000"/>
                          </a:solidFill>
                          <a:latin typeface="+mj-lt"/>
                          <a:cs typeface="Arial" panose="020B0604020202020204" pitchFamily="34" charset="0"/>
                        </a:rPr>
                        <a:t>14.9 %</a:t>
                      </a:r>
                    </a:p>
                  </a:txBody>
                  <a:tcPr anchor="b">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6242926"/>
                  </a:ext>
                </a:extLst>
              </a:tr>
              <a:tr h="0">
                <a:tc>
                  <a:txBody>
                    <a:bodyPr/>
                    <a:lstStyle/>
                    <a:p>
                      <a:r>
                        <a:rPr lang="en-US" sz="1200" dirty="0">
                          <a:solidFill>
                            <a:schemeClr val="tx1"/>
                          </a:solidFill>
                          <a:latin typeface="+mj-lt"/>
                          <a:cs typeface="Arial" panose="020B0604020202020204" pitchFamily="34" charset="0"/>
                        </a:rPr>
                        <a:t>Ranking accuracy</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mj-lt"/>
                          <a:cs typeface="Arial" panose="020B0604020202020204" pitchFamily="34" charset="0"/>
                        </a:rPr>
                        <a:t>67.3 %</a:t>
                      </a:r>
                    </a:p>
                  </a:txBody>
                  <a:tcPr anchor="b">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27254118"/>
                  </a:ext>
                </a:extLst>
              </a:tr>
            </a:tbl>
          </a:graphicData>
        </a:graphic>
      </p:graphicFrame>
      <p:cxnSp>
        <p:nvCxnSpPr>
          <p:cNvPr id="41" name="Straight Connector 40">
            <a:extLst>
              <a:ext uri="{FF2B5EF4-FFF2-40B4-BE49-F238E27FC236}">
                <a16:creationId xmlns:a16="http://schemas.microsoft.com/office/drawing/2014/main" id="{E870D7AA-8631-453C-BB42-1126DC783CBC}"/>
              </a:ext>
            </a:extLst>
          </p:cNvPr>
          <p:cNvCxnSpPr>
            <a:cxnSpLocks/>
          </p:cNvCxnSpPr>
          <p:nvPr/>
        </p:nvCxnSpPr>
        <p:spPr>
          <a:xfrm>
            <a:off x="4419600" y="1413983"/>
            <a:ext cx="0" cy="271482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E78F5CD-C5DC-433A-8FBA-082A1E6F78D9}"/>
              </a:ext>
            </a:extLst>
          </p:cNvPr>
          <p:cNvSpPr txBox="1"/>
          <p:nvPr/>
        </p:nvSpPr>
        <p:spPr>
          <a:xfrm>
            <a:off x="5237798" y="921456"/>
            <a:ext cx="2971800" cy="338554"/>
          </a:xfrm>
          <a:prstGeom prst="rect">
            <a:avLst/>
          </a:prstGeom>
          <a:noFill/>
          <a:ln>
            <a:noFill/>
          </a:ln>
        </p:spPr>
        <p:txBody>
          <a:bodyPr wrap="square" rtlCol="0">
            <a:spAutoFit/>
          </a:bodyPr>
          <a:lstStyle/>
          <a:p>
            <a:pPr algn="ctr"/>
            <a:r>
              <a:rPr lang="en-US" b="1" dirty="0">
                <a:solidFill>
                  <a:schemeClr val="accent4"/>
                </a:solidFill>
              </a:rPr>
              <a:t>Independent TSIR models </a:t>
            </a:r>
          </a:p>
        </p:txBody>
      </p:sp>
      <p:pic>
        <p:nvPicPr>
          <p:cNvPr id="46" name="Picture 45" descr="A close up of a map&#10;&#10;Description generated with very high confidence">
            <a:extLst>
              <a:ext uri="{FF2B5EF4-FFF2-40B4-BE49-F238E27FC236}">
                <a16:creationId xmlns:a16="http://schemas.microsoft.com/office/drawing/2014/main" id="{D6A53686-581F-4D58-ACC5-2196C28BBA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364992"/>
            <a:ext cx="1896100" cy="1516880"/>
          </a:xfrm>
          <a:prstGeom prst="rect">
            <a:avLst/>
          </a:prstGeom>
        </p:spPr>
      </p:pic>
      <p:sp>
        <p:nvSpPr>
          <p:cNvPr id="49" name="TextBox 48">
            <a:extLst>
              <a:ext uri="{FF2B5EF4-FFF2-40B4-BE49-F238E27FC236}">
                <a16:creationId xmlns:a16="http://schemas.microsoft.com/office/drawing/2014/main" id="{AF3A56B5-0D02-4924-BDD4-F34D62C96E37}"/>
              </a:ext>
            </a:extLst>
          </p:cNvPr>
          <p:cNvSpPr txBox="1"/>
          <p:nvPr/>
        </p:nvSpPr>
        <p:spPr>
          <a:xfrm>
            <a:off x="573406" y="4019550"/>
            <a:ext cx="2971800" cy="338554"/>
          </a:xfrm>
          <a:prstGeom prst="rect">
            <a:avLst/>
          </a:prstGeom>
          <a:noFill/>
          <a:ln>
            <a:noFill/>
          </a:ln>
        </p:spPr>
        <p:txBody>
          <a:bodyPr wrap="square" rtlCol="0">
            <a:spAutoFit/>
          </a:bodyPr>
          <a:lstStyle/>
          <a:p>
            <a:pPr algn="ctr"/>
            <a:r>
              <a:rPr lang="en-US" dirty="0">
                <a:solidFill>
                  <a:srgbClr val="8F230F"/>
                </a:solidFill>
              </a:rPr>
              <a:t>Reporting rate = 1%</a:t>
            </a:r>
          </a:p>
        </p:txBody>
      </p:sp>
    </p:spTree>
    <p:extLst>
      <p:ext uri="{BB962C8B-B14F-4D97-AF65-F5344CB8AC3E}">
        <p14:creationId xmlns:p14="http://schemas.microsoft.com/office/powerpoint/2010/main" val="108296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018B07C8-5F41-418E-AFE8-6866754676CB}"/>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But they still offer valuable insight</a:t>
            </a:r>
          </a:p>
        </p:txBody>
      </p:sp>
      <p:sp>
        <p:nvSpPr>
          <p:cNvPr id="30" name="Left Brace 29">
            <a:extLst>
              <a:ext uri="{FF2B5EF4-FFF2-40B4-BE49-F238E27FC236}">
                <a16:creationId xmlns:a16="http://schemas.microsoft.com/office/drawing/2014/main" id="{8FC3F3AF-DE58-4D36-AE81-77A21BAD479C}"/>
              </a:ext>
            </a:extLst>
          </p:cNvPr>
          <p:cNvSpPr/>
          <p:nvPr/>
        </p:nvSpPr>
        <p:spPr>
          <a:xfrm>
            <a:off x="3653560" y="1014495"/>
            <a:ext cx="228600" cy="1666495"/>
          </a:xfrm>
          <a:prstGeom prst="leftBrace">
            <a:avLst>
              <a:gd name="adj1" fmla="val 0"/>
              <a:gd name="adj2" fmla="val 49644"/>
            </a:avLst>
          </a:prstGeom>
          <a:ln w="15875">
            <a:solidFill>
              <a:srgbClr val="2191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DE725"/>
              </a:solidFill>
            </a:endParaRPr>
          </a:p>
        </p:txBody>
      </p:sp>
      <p:sp>
        <p:nvSpPr>
          <p:cNvPr id="31" name="Left Brace 30">
            <a:extLst>
              <a:ext uri="{FF2B5EF4-FFF2-40B4-BE49-F238E27FC236}">
                <a16:creationId xmlns:a16="http://schemas.microsoft.com/office/drawing/2014/main" id="{454B8DEC-B7D4-4F97-84BC-D068083BF26D}"/>
              </a:ext>
            </a:extLst>
          </p:cNvPr>
          <p:cNvSpPr/>
          <p:nvPr/>
        </p:nvSpPr>
        <p:spPr>
          <a:xfrm>
            <a:off x="3653560" y="2814806"/>
            <a:ext cx="228600" cy="1666495"/>
          </a:xfrm>
          <a:prstGeom prst="leftBrace">
            <a:avLst>
              <a:gd name="adj1" fmla="val 0"/>
              <a:gd name="adj2" fmla="val 49644"/>
            </a:avLst>
          </a:prstGeom>
          <a:ln w="15875">
            <a:solidFill>
              <a:srgbClr val="4401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DE725"/>
              </a:solidFill>
            </a:endParaRPr>
          </a:p>
        </p:txBody>
      </p:sp>
      <p:pic>
        <p:nvPicPr>
          <p:cNvPr id="32" name="Picture 31" descr="A close up of a map&#10;&#10;Description generated with high confidence">
            <a:extLst>
              <a:ext uri="{FF2B5EF4-FFF2-40B4-BE49-F238E27FC236}">
                <a16:creationId xmlns:a16="http://schemas.microsoft.com/office/drawing/2014/main" id="{2D08DBE0-5CAA-4874-9030-281D18802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360" y="1306755"/>
            <a:ext cx="3566523" cy="2972103"/>
          </a:xfrm>
          <a:prstGeom prst="rect">
            <a:avLst/>
          </a:prstGeom>
        </p:spPr>
      </p:pic>
      <p:sp>
        <p:nvSpPr>
          <p:cNvPr id="33" name="Oval 32">
            <a:extLst>
              <a:ext uri="{FF2B5EF4-FFF2-40B4-BE49-F238E27FC236}">
                <a16:creationId xmlns:a16="http://schemas.microsoft.com/office/drawing/2014/main" id="{EE020A3D-E4D3-44DC-A129-C234C4103468}"/>
              </a:ext>
            </a:extLst>
          </p:cNvPr>
          <p:cNvSpPr/>
          <p:nvPr/>
        </p:nvSpPr>
        <p:spPr>
          <a:xfrm>
            <a:off x="1788145" y="1627883"/>
            <a:ext cx="609600" cy="626362"/>
          </a:xfrm>
          <a:prstGeom prst="ellipse">
            <a:avLst/>
          </a:prstGeom>
          <a:noFill/>
          <a:ln>
            <a:solidFill>
              <a:srgbClr val="219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7B99D0B-B31D-4470-837D-0D64B3B24B45}"/>
              </a:ext>
            </a:extLst>
          </p:cNvPr>
          <p:cNvSpPr/>
          <p:nvPr/>
        </p:nvSpPr>
        <p:spPr>
          <a:xfrm>
            <a:off x="1516001" y="2999863"/>
            <a:ext cx="609600" cy="626362"/>
          </a:xfrm>
          <a:prstGeom prst="ellipse">
            <a:avLst/>
          </a:prstGeom>
          <a:noFill/>
          <a:ln>
            <a:solidFill>
              <a:srgbClr val="440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2C68273-637F-4D5B-8593-1914CFFAF1D2}"/>
              </a:ext>
            </a:extLst>
          </p:cNvPr>
          <p:cNvSpPr txBox="1"/>
          <p:nvPr/>
        </p:nvSpPr>
        <p:spPr>
          <a:xfrm>
            <a:off x="754001" y="3876849"/>
            <a:ext cx="2133600" cy="276999"/>
          </a:xfrm>
          <a:prstGeom prst="rect">
            <a:avLst/>
          </a:prstGeom>
          <a:noFill/>
        </p:spPr>
        <p:txBody>
          <a:bodyPr wrap="square" rtlCol="0">
            <a:spAutoFit/>
          </a:bodyPr>
          <a:lstStyle/>
          <a:p>
            <a:pPr algn="ctr"/>
            <a:r>
              <a:rPr lang="en-US" sz="1200" dirty="0">
                <a:solidFill>
                  <a:srgbClr val="440154"/>
                </a:solidFill>
                <a:latin typeface="Times New Roman" panose="02020603050405020304" pitchFamily="18" charset="0"/>
                <a:cs typeface="Times New Roman" panose="02020603050405020304" pitchFamily="18" charset="0"/>
              </a:rPr>
              <a:t>Ado, Benue</a:t>
            </a:r>
          </a:p>
        </p:txBody>
      </p:sp>
      <p:sp>
        <p:nvSpPr>
          <p:cNvPr id="36" name="TextBox 35">
            <a:extLst>
              <a:ext uri="{FF2B5EF4-FFF2-40B4-BE49-F238E27FC236}">
                <a16:creationId xmlns:a16="http://schemas.microsoft.com/office/drawing/2014/main" id="{C7EFC353-F5CD-496D-BF04-15C3D07012CC}"/>
              </a:ext>
            </a:extLst>
          </p:cNvPr>
          <p:cNvSpPr txBox="1"/>
          <p:nvPr/>
        </p:nvSpPr>
        <p:spPr>
          <a:xfrm>
            <a:off x="1026145" y="1346513"/>
            <a:ext cx="2133600" cy="276999"/>
          </a:xfrm>
          <a:prstGeom prst="rect">
            <a:avLst/>
          </a:prstGeom>
          <a:noFill/>
        </p:spPr>
        <p:txBody>
          <a:bodyPr wrap="square" rtlCol="0">
            <a:spAutoFit/>
          </a:bodyPr>
          <a:lstStyle/>
          <a:p>
            <a:pPr algn="ctr"/>
            <a:r>
              <a:rPr lang="en-US" sz="1200" dirty="0" err="1">
                <a:solidFill>
                  <a:srgbClr val="21918C"/>
                </a:solidFill>
                <a:latin typeface="Times New Roman" panose="02020603050405020304" pitchFamily="18" charset="0"/>
                <a:cs typeface="Times New Roman" panose="02020603050405020304" pitchFamily="18" charset="0"/>
              </a:rPr>
              <a:t>Garki</a:t>
            </a:r>
            <a:r>
              <a:rPr lang="en-US" sz="1200" dirty="0">
                <a:solidFill>
                  <a:srgbClr val="21918C"/>
                </a:solidFill>
                <a:latin typeface="Times New Roman" panose="02020603050405020304" pitchFamily="18" charset="0"/>
                <a:cs typeface="Times New Roman" panose="02020603050405020304" pitchFamily="18" charset="0"/>
              </a:rPr>
              <a:t>, Jigawa</a:t>
            </a:r>
          </a:p>
        </p:txBody>
      </p:sp>
      <p:pic>
        <p:nvPicPr>
          <p:cNvPr id="37" name="Picture 36" descr="A screenshot of a video game&#10;&#10;Description generated with high confidence">
            <a:extLst>
              <a:ext uri="{FF2B5EF4-FFF2-40B4-BE49-F238E27FC236}">
                <a16:creationId xmlns:a16="http://schemas.microsoft.com/office/drawing/2014/main" id="{41E5B498-C537-4921-BD1D-A7D30241D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512" y="920421"/>
            <a:ext cx="1591059" cy="1856236"/>
          </a:xfrm>
          <a:prstGeom prst="rect">
            <a:avLst/>
          </a:prstGeom>
        </p:spPr>
      </p:pic>
      <p:pic>
        <p:nvPicPr>
          <p:cNvPr id="38" name="Picture 37" descr="A screenshot of a cell phone&#10;&#10;Description generated with high confidence">
            <a:extLst>
              <a:ext uri="{FF2B5EF4-FFF2-40B4-BE49-F238E27FC236}">
                <a16:creationId xmlns:a16="http://schemas.microsoft.com/office/drawing/2014/main" id="{CA23A6F7-2CAC-4EB3-97DA-DD6009016F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4008" y="971550"/>
            <a:ext cx="2816352" cy="1792224"/>
          </a:xfrm>
          <a:prstGeom prst="rect">
            <a:avLst/>
          </a:prstGeom>
        </p:spPr>
      </p:pic>
      <p:pic>
        <p:nvPicPr>
          <p:cNvPr id="39" name="Picture 38" descr="A picture containing device, object&#10;&#10;Description generated with high confidence">
            <a:extLst>
              <a:ext uri="{FF2B5EF4-FFF2-40B4-BE49-F238E27FC236}">
                <a16:creationId xmlns:a16="http://schemas.microsoft.com/office/drawing/2014/main" id="{7DA5C620-64E9-4B4B-B951-ADE6D78457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1512" y="2721789"/>
            <a:ext cx="1591059" cy="1856236"/>
          </a:xfrm>
          <a:prstGeom prst="rect">
            <a:avLst/>
          </a:prstGeom>
        </p:spPr>
      </p:pic>
      <p:pic>
        <p:nvPicPr>
          <p:cNvPr id="40" name="Picture 39" descr="A close up of a logo&#10;&#10;Description generated with very high confidence">
            <a:extLst>
              <a:ext uri="{FF2B5EF4-FFF2-40B4-BE49-F238E27FC236}">
                <a16:creationId xmlns:a16="http://schemas.microsoft.com/office/drawing/2014/main" id="{162B9788-633A-4B61-A31A-3B843FB3F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4008" y="2770686"/>
            <a:ext cx="2816351" cy="1792224"/>
          </a:xfrm>
          <a:prstGeom prst="rect">
            <a:avLst/>
          </a:prstGeom>
        </p:spPr>
      </p:pic>
    </p:spTree>
    <p:extLst>
      <p:ext uri="{BB962C8B-B14F-4D97-AF65-F5344CB8AC3E}">
        <p14:creationId xmlns:p14="http://schemas.microsoft.com/office/powerpoint/2010/main" val="372973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018B07C8-5F41-418E-AFE8-6866754676CB}"/>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But they still offer valuable insight</a:t>
            </a:r>
          </a:p>
        </p:txBody>
      </p:sp>
      <p:pic>
        <p:nvPicPr>
          <p:cNvPr id="14" name="Picture 13" descr="A close up of a map&#10;&#10;Description generated with high confidence">
            <a:extLst>
              <a:ext uri="{FF2B5EF4-FFF2-40B4-BE49-F238E27FC236}">
                <a16:creationId xmlns:a16="http://schemas.microsoft.com/office/drawing/2014/main" id="{2FA71CDB-00A2-46BF-B5F4-8E6E16E19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53" t="9940" b="10282"/>
          <a:stretch/>
        </p:blipFill>
        <p:spPr>
          <a:xfrm>
            <a:off x="6359323" y="1885950"/>
            <a:ext cx="2683077" cy="1908028"/>
          </a:xfrm>
          <a:prstGeom prst="rect">
            <a:avLst/>
          </a:prstGeom>
        </p:spPr>
      </p:pic>
      <p:pic>
        <p:nvPicPr>
          <p:cNvPr id="15" name="Picture 14" descr="A screenshot of a cell phone&#10;&#10;Description generated with high confidence">
            <a:extLst>
              <a:ext uri="{FF2B5EF4-FFF2-40B4-BE49-F238E27FC236}">
                <a16:creationId xmlns:a16="http://schemas.microsoft.com/office/drawing/2014/main" id="{24D1BBEA-E24F-45E3-B813-0BB9EA6426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8" t="9944" r="6687" b="2778"/>
          <a:stretch/>
        </p:blipFill>
        <p:spPr>
          <a:xfrm>
            <a:off x="152072" y="1162579"/>
            <a:ext cx="4114800" cy="3351894"/>
          </a:xfrm>
          <a:prstGeom prst="rect">
            <a:avLst/>
          </a:prstGeom>
        </p:spPr>
      </p:pic>
      <p:sp>
        <p:nvSpPr>
          <p:cNvPr id="16" name="Rectangle 15">
            <a:extLst>
              <a:ext uri="{FF2B5EF4-FFF2-40B4-BE49-F238E27FC236}">
                <a16:creationId xmlns:a16="http://schemas.microsoft.com/office/drawing/2014/main" id="{47A5EACD-087B-4F16-893D-796D6C0E988C}"/>
              </a:ext>
            </a:extLst>
          </p:cNvPr>
          <p:cNvSpPr/>
          <p:nvPr/>
        </p:nvSpPr>
        <p:spPr>
          <a:xfrm>
            <a:off x="4961788" y="1768874"/>
            <a:ext cx="2895600" cy="14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2A0643-DEA1-4CF6-B764-05570AC79238}"/>
              </a:ext>
            </a:extLst>
          </p:cNvPr>
          <p:cNvSpPr txBox="1"/>
          <p:nvPr/>
        </p:nvSpPr>
        <p:spPr>
          <a:xfrm>
            <a:off x="4470551" y="1695979"/>
            <a:ext cx="1676400"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Underreporting hotspots</a:t>
            </a:r>
          </a:p>
        </p:txBody>
      </p:sp>
      <p:sp>
        <p:nvSpPr>
          <p:cNvPr id="18" name="TextBox 17">
            <a:extLst>
              <a:ext uri="{FF2B5EF4-FFF2-40B4-BE49-F238E27FC236}">
                <a16:creationId xmlns:a16="http://schemas.microsoft.com/office/drawing/2014/main" id="{8483AB7A-E66B-4667-840F-70B7CC8A27C0}"/>
              </a:ext>
            </a:extLst>
          </p:cNvPr>
          <p:cNvSpPr txBox="1"/>
          <p:nvPr/>
        </p:nvSpPr>
        <p:spPr>
          <a:xfrm>
            <a:off x="6857491" y="1695979"/>
            <a:ext cx="1284344"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Inferred hotspots</a:t>
            </a:r>
          </a:p>
        </p:txBody>
      </p:sp>
      <p:pic>
        <p:nvPicPr>
          <p:cNvPr id="19" name="Picture 18" descr="A close up of a map&#10;&#10;Description generated with high confidence">
            <a:extLst>
              <a:ext uri="{FF2B5EF4-FFF2-40B4-BE49-F238E27FC236}">
                <a16:creationId xmlns:a16="http://schemas.microsoft.com/office/drawing/2014/main" id="{9539365C-A1CA-45B7-AA3B-D414D58910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5" t="12978" r="19933" b="14450"/>
          <a:stretch/>
        </p:blipFill>
        <p:spPr>
          <a:xfrm>
            <a:off x="4241800" y="1946254"/>
            <a:ext cx="2133600" cy="1742892"/>
          </a:xfrm>
          <a:prstGeom prst="rect">
            <a:avLst/>
          </a:prstGeom>
        </p:spPr>
      </p:pic>
    </p:spTree>
    <p:extLst>
      <p:ext uri="{BB962C8B-B14F-4D97-AF65-F5344CB8AC3E}">
        <p14:creationId xmlns:p14="http://schemas.microsoft.com/office/powerpoint/2010/main" val="1973913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5">
            <a:extLst>
              <a:ext uri="{FF2B5EF4-FFF2-40B4-BE49-F238E27FC236}">
                <a16:creationId xmlns:a16="http://schemas.microsoft.com/office/drawing/2014/main" id="{50AEE819-6BE9-4CF5-A697-8D263EB630F5}"/>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ML can combine time series models for prediction</a:t>
            </a:r>
          </a:p>
        </p:txBody>
      </p:sp>
      <p:grpSp>
        <p:nvGrpSpPr>
          <p:cNvPr id="5" name="Group 4">
            <a:extLst>
              <a:ext uri="{FF2B5EF4-FFF2-40B4-BE49-F238E27FC236}">
                <a16:creationId xmlns:a16="http://schemas.microsoft.com/office/drawing/2014/main" id="{936F0F2E-D7A2-4DEE-B3BD-61D683E7FCAC}"/>
              </a:ext>
            </a:extLst>
          </p:cNvPr>
          <p:cNvGrpSpPr/>
          <p:nvPr/>
        </p:nvGrpSpPr>
        <p:grpSpPr>
          <a:xfrm>
            <a:off x="1103882" y="806450"/>
            <a:ext cx="6936236" cy="4194816"/>
            <a:chOff x="1103882" y="895350"/>
            <a:chExt cx="6936236" cy="4194816"/>
          </a:xfrm>
        </p:grpSpPr>
        <p:pic>
          <p:nvPicPr>
            <p:cNvPr id="43" name="Picture 42">
              <a:extLst>
                <a:ext uri="{FF2B5EF4-FFF2-40B4-BE49-F238E27FC236}">
                  <a16:creationId xmlns:a16="http://schemas.microsoft.com/office/drawing/2014/main" id="{F26012A8-F441-4145-A446-A696B4542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2227" y="895350"/>
              <a:ext cx="2880366" cy="1280162"/>
            </a:xfrm>
            <a:prstGeom prst="rect">
              <a:avLst/>
            </a:prstGeom>
          </p:spPr>
        </p:pic>
        <p:pic>
          <p:nvPicPr>
            <p:cNvPr id="44" name="Picture 43" descr="A screenshot of a cell phone&#10;&#10;Description generated with very high confidence">
              <a:extLst>
                <a:ext uri="{FF2B5EF4-FFF2-40B4-BE49-F238E27FC236}">
                  <a16:creationId xmlns:a16="http://schemas.microsoft.com/office/drawing/2014/main" id="{93272569-D377-4C5A-B41D-7B3E41643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2227" y="2346964"/>
              <a:ext cx="2880366" cy="1280162"/>
            </a:xfrm>
            <a:prstGeom prst="rect">
              <a:avLst/>
            </a:prstGeom>
          </p:spPr>
        </p:pic>
        <p:pic>
          <p:nvPicPr>
            <p:cNvPr id="45" name="Picture 44" descr="A close up of a piece of paper&#10;&#10;Description generated with high confidence">
              <a:extLst>
                <a:ext uri="{FF2B5EF4-FFF2-40B4-BE49-F238E27FC236}">
                  <a16:creationId xmlns:a16="http://schemas.microsoft.com/office/drawing/2014/main" id="{36252CFA-CBCA-4B45-872F-BF3D9584E1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2227" y="3810004"/>
              <a:ext cx="2880366" cy="1280162"/>
            </a:xfrm>
            <a:prstGeom prst="rect">
              <a:avLst/>
            </a:prstGeom>
          </p:spPr>
        </p:pic>
        <p:pic>
          <p:nvPicPr>
            <p:cNvPr id="46" name="Picture 45">
              <a:extLst>
                <a:ext uri="{FF2B5EF4-FFF2-40B4-BE49-F238E27FC236}">
                  <a16:creationId xmlns:a16="http://schemas.microsoft.com/office/drawing/2014/main" id="{DBEDE3DF-A7C4-440E-8000-B0BE819F97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630" y="3333754"/>
              <a:ext cx="1052442" cy="877867"/>
            </a:xfrm>
            <a:prstGeom prst="rect">
              <a:avLst/>
            </a:prstGeom>
          </p:spPr>
        </p:pic>
        <p:pic>
          <p:nvPicPr>
            <p:cNvPr id="47" name="Picture 46" descr="A close up of a map&#10;&#10;Description generated with high confidence">
              <a:extLst>
                <a:ext uri="{FF2B5EF4-FFF2-40B4-BE49-F238E27FC236}">
                  <a16:creationId xmlns:a16="http://schemas.microsoft.com/office/drawing/2014/main" id="{0689E304-2205-40B3-8C71-90724AA3C9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630" y="2371921"/>
              <a:ext cx="1052390" cy="877824"/>
            </a:xfrm>
            <a:prstGeom prst="rect">
              <a:avLst/>
            </a:prstGeom>
          </p:spPr>
        </p:pic>
        <p:sp>
          <p:nvSpPr>
            <p:cNvPr id="48" name="TextBox 47">
              <a:extLst>
                <a:ext uri="{FF2B5EF4-FFF2-40B4-BE49-F238E27FC236}">
                  <a16:creationId xmlns:a16="http://schemas.microsoft.com/office/drawing/2014/main" id="{1288F20D-B3CE-411C-80A4-B77D84FF3507}"/>
                </a:ext>
              </a:extLst>
            </p:cNvPr>
            <p:cNvSpPr txBox="1"/>
            <p:nvPr/>
          </p:nvSpPr>
          <p:spPr>
            <a:xfrm>
              <a:off x="1236343" y="4073121"/>
              <a:ext cx="791645"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Coverage</a:t>
              </a:r>
            </a:p>
          </p:txBody>
        </p:sp>
        <p:sp>
          <p:nvSpPr>
            <p:cNvPr id="49" name="TextBox 48">
              <a:extLst>
                <a:ext uri="{FF2B5EF4-FFF2-40B4-BE49-F238E27FC236}">
                  <a16:creationId xmlns:a16="http://schemas.microsoft.com/office/drawing/2014/main" id="{69C6C8C9-26CE-4D20-B7D0-43AB5C3C0104}"/>
                </a:ext>
              </a:extLst>
            </p:cNvPr>
            <p:cNvSpPr txBox="1"/>
            <p:nvPr/>
          </p:nvSpPr>
          <p:spPr>
            <a:xfrm>
              <a:off x="1229753" y="3106554"/>
              <a:ext cx="858144"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Population</a:t>
              </a:r>
            </a:p>
          </p:txBody>
        </p:sp>
        <p:pic>
          <p:nvPicPr>
            <p:cNvPr id="50" name="Picture 49" descr="A close up of a map&#10;&#10;Description generated with high confidence">
              <a:extLst>
                <a:ext uri="{FF2B5EF4-FFF2-40B4-BE49-F238E27FC236}">
                  <a16:creationId xmlns:a16="http://schemas.microsoft.com/office/drawing/2014/main" id="{8B7BF196-2F88-4246-9EE9-9A56538F97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5678" y="1428754"/>
              <a:ext cx="1052390" cy="877824"/>
            </a:xfrm>
            <a:prstGeom prst="rect">
              <a:avLst/>
            </a:prstGeom>
          </p:spPr>
        </p:pic>
        <p:sp>
          <p:nvSpPr>
            <p:cNvPr id="51" name="TextBox 50">
              <a:extLst>
                <a:ext uri="{FF2B5EF4-FFF2-40B4-BE49-F238E27FC236}">
                  <a16:creationId xmlns:a16="http://schemas.microsoft.com/office/drawing/2014/main" id="{4094129A-1CDE-435A-BE5B-6449034CBA6A}"/>
                </a:ext>
              </a:extLst>
            </p:cNvPr>
            <p:cNvSpPr txBox="1"/>
            <p:nvPr/>
          </p:nvSpPr>
          <p:spPr>
            <a:xfrm>
              <a:off x="1190166" y="2165204"/>
              <a:ext cx="884001" cy="276999"/>
            </a:xfrm>
            <a:prstGeom prst="rect">
              <a:avLst/>
            </a:prstGeom>
            <a:noFill/>
          </p:spPr>
          <p:txBody>
            <a:bodyPr wrap="square" rtlCol="0">
              <a:spAutoFit/>
            </a:bodyPr>
            <a:lstStyle/>
            <a:p>
              <a:pPr algn="ctr"/>
              <a:r>
                <a:rPr lang="en-US" sz="1200" dirty="0">
                  <a:solidFill>
                    <a:schemeClr val="accent1"/>
                  </a:solidFill>
                  <a:latin typeface="Times New Roman" panose="02020603050405020304" pitchFamily="18" charset="0"/>
                  <a:cs typeface="Times New Roman" panose="02020603050405020304" pitchFamily="18" charset="0"/>
                </a:rPr>
                <a:t>Cases</a:t>
              </a:r>
            </a:p>
          </p:txBody>
        </p:sp>
        <p:cxnSp>
          <p:nvCxnSpPr>
            <p:cNvPr id="52" name="Straight Arrow Connector 51">
              <a:extLst>
                <a:ext uri="{FF2B5EF4-FFF2-40B4-BE49-F238E27FC236}">
                  <a16:creationId xmlns:a16="http://schemas.microsoft.com/office/drawing/2014/main" id="{6E9B98AD-3D7E-4B5A-A22A-257580D6008E}"/>
                </a:ext>
              </a:extLst>
            </p:cNvPr>
            <p:cNvCxnSpPr>
              <a:cxnSpLocks/>
              <a:stCxn id="53" idx="3"/>
              <a:endCxn id="64" idx="1"/>
            </p:cNvCxnSpPr>
            <p:nvPr/>
          </p:nvCxnSpPr>
          <p:spPr>
            <a:xfrm flipV="1">
              <a:off x="2182984" y="2899748"/>
              <a:ext cx="500238" cy="2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5523BDB6-A7E1-4C67-9066-828F0458595F}"/>
                </a:ext>
              </a:extLst>
            </p:cNvPr>
            <p:cNvSpPr/>
            <p:nvPr/>
          </p:nvSpPr>
          <p:spPr>
            <a:xfrm>
              <a:off x="1103882" y="1441555"/>
              <a:ext cx="1079102" cy="2921363"/>
            </a:xfrm>
            <a:prstGeom prst="roundRect">
              <a:avLst/>
            </a:prstGeom>
            <a:solidFill>
              <a:schemeClr val="bg1">
                <a:lumMod val="75000"/>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Connector: Elbow 53">
              <a:extLst>
                <a:ext uri="{FF2B5EF4-FFF2-40B4-BE49-F238E27FC236}">
                  <a16:creationId xmlns:a16="http://schemas.microsoft.com/office/drawing/2014/main" id="{1BBAB2A6-7955-43AB-BF69-CBA7C61AB26A}"/>
                </a:ext>
              </a:extLst>
            </p:cNvPr>
            <p:cNvCxnSpPr>
              <a:cxnSpLocks/>
              <a:stCxn id="50" idx="3"/>
              <a:endCxn id="63" idx="1"/>
            </p:cNvCxnSpPr>
            <p:nvPr/>
          </p:nvCxnSpPr>
          <p:spPr>
            <a:xfrm flipV="1">
              <a:off x="2188068" y="1543417"/>
              <a:ext cx="513344" cy="32424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A22C651D-A42D-4328-B752-C9F947DA79AE}"/>
                </a:ext>
              </a:extLst>
            </p:cNvPr>
            <p:cNvCxnSpPr>
              <a:cxnSpLocks/>
              <a:endCxn id="65" idx="1"/>
            </p:cNvCxnSpPr>
            <p:nvPr/>
          </p:nvCxnSpPr>
          <p:spPr>
            <a:xfrm>
              <a:off x="2182984" y="3931829"/>
              <a:ext cx="518428" cy="45306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1FDDAF4-3D04-45F5-8CD5-5A556C63962C}"/>
                    </a:ext>
                  </a:extLst>
                </p:cNvPr>
                <p:cNvSpPr txBox="1"/>
                <p:nvPr/>
              </p:nvSpPr>
              <p:spPr>
                <a:xfrm>
                  <a:off x="2706118" y="3751110"/>
                  <a:ext cx="1295378" cy="1270669"/>
                </a:xfrm>
                <a:prstGeom prst="rect">
                  <a:avLst/>
                </a:prstGeom>
                <a:noFill/>
              </p:spPr>
              <p:txBody>
                <a:bodyPr wrap="square" rtlCol="0">
                  <a:spAutoFit/>
                </a:bodyPr>
                <a:lstStyle/>
                <a:p>
                  <a:pPr algn="ctr"/>
                  <a:r>
                    <a:rPr lang="en-US" b="1" dirty="0">
                      <a:solidFill>
                        <a:srgbClr val="9C003F"/>
                      </a:solidFill>
                      <a:latin typeface="Times New Roman" panose="02020603050405020304" pitchFamily="18" charset="0"/>
                      <a:cs typeface="Times New Roman" panose="02020603050405020304" pitchFamily="18" charset="0"/>
                    </a:rPr>
                    <a:t>TSIR based</a:t>
                  </a:r>
                  <a:endParaRPr lang="en-US" sz="600" dirty="0">
                    <a:solidFill>
                      <a:srgbClr val="9C003F"/>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solidFill>
                        <a:schemeClr val="accent1"/>
                      </a:solidFill>
                      <a:latin typeface="Times New Roman" panose="02020603050405020304" pitchFamily="18" charset="0"/>
                      <a:cs typeface="Times New Roman" panose="02020603050405020304" pitchFamily="18" charset="0"/>
                    </a:rPr>
                    <a:t>E[</a:t>
                  </a:r>
                  <a14:m>
                    <m:oMath xmlns:m="http://schemas.openxmlformats.org/officeDocument/2006/math">
                      <m:sSub>
                        <m:sSubPr>
                          <m:ctrlPr>
                            <a:rPr lang="en-US" sz="1200" i="1" smtClean="0">
                              <a:solidFill>
                                <a:schemeClr val="accent1"/>
                              </a:solidFill>
                              <a:latin typeface="Cambria Math" panose="02040503050406030204" pitchFamily="18" charset="0"/>
                              <a:cs typeface="Times New Roman" panose="02020603050405020304" pitchFamily="18" charset="0"/>
                            </a:rPr>
                          </m:ctrlPr>
                        </m:sSubPr>
                        <m:e>
                          <m:r>
                            <a:rPr lang="en-US" sz="1200" b="0" i="1" smtClean="0">
                              <a:solidFill>
                                <a:schemeClr val="accent1"/>
                              </a:solidFill>
                              <a:latin typeface="Cambria Math" panose="02040503050406030204" pitchFamily="18" charset="0"/>
                              <a:cs typeface="Times New Roman" panose="02020603050405020304" pitchFamily="18" charset="0"/>
                            </a:rPr>
                            <m:t>𝐼</m:t>
                          </m:r>
                        </m:e>
                        <m:sub>
                          <m:r>
                            <a:rPr lang="en-US" sz="1200" b="0" i="1" smtClean="0">
                              <a:solidFill>
                                <a:schemeClr val="accent1"/>
                              </a:solidFill>
                              <a:latin typeface="Cambria Math" panose="02040503050406030204" pitchFamily="18" charset="0"/>
                              <a:cs typeface="Times New Roman" panose="02020603050405020304" pitchFamily="18" charset="0"/>
                            </a:rPr>
                            <m:t>𝑡</m:t>
                          </m:r>
                        </m:sub>
                      </m:sSub>
                    </m:oMath>
                  </a14:m>
                  <a:r>
                    <a:rPr lang="en-US" sz="1200" dirty="0">
                      <a:solidFill>
                        <a:schemeClr val="accent1"/>
                      </a:solidFill>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14:m>
                    <m:oMath xmlns:m="http://schemas.openxmlformats.org/officeDocument/2006/math">
                      <m:sSub>
                        <m:sSubPr>
                          <m:ctrlPr>
                            <a:rPr lang="en-US" sz="120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b="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1200" b="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𝑡</m:t>
                          </m:r>
                        </m:sub>
                      </m:sSub>
                      <m:r>
                        <a:rPr lang="en-US" sz="1200" b="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200" dirty="0">
                      <a:solidFill>
                        <a:schemeClr val="accent1"/>
                      </a:solidFill>
                      <a:latin typeface="Times New Roman" panose="02020603050405020304" pitchFamily="18" charset="0"/>
                      <a:ea typeface="Cambria Math" panose="02040503050406030204" pitchFamily="18" charset="0"/>
                      <a:cs typeface="Times New Roman" panose="02020603050405020304" pitchFamily="18" charset="0"/>
                    </a:rPr>
                    <a:t> E[</a:t>
                  </a:r>
                  <a14:m>
                    <m:oMath xmlns:m="http://schemas.openxmlformats.org/officeDocument/2006/math">
                      <m:sSub>
                        <m:sSubPr>
                          <m:ctrlPr>
                            <a:rPr lang="en-US" sz="1200" i="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i="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1200" i="1">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𝑡</m:t>
                          </m:r>
                        </m:sub>
                      </m:sSub>
                    </m:oMath>
                  </a14:m>
                  <a:r>
                    <a:rPr lang="en-US" sz="1200" dirty="0">
                      <a:solidFill>
                        <a:schemeClr val="accent1"/>
                      </a:solidFill>
                      <a:latin typeface="Times New Roman" panose="02020603050405020304" pitchFamily="18" charset="0"/>
                      <a:ea typeface="Cambria Math" panose="02040503050406030204" pitchFamily="18" charset="0"/>
                      <a:cs typeface="Times New Roman" panose="02020603050405020304" pitchFamily="18" charset="0"/>
                    </a:rPr>
                    <a:t>]</a:t>
                  </a:r>
                </a:p>
                <a:p>
                  <a:pPr marL="171450" indent="-171450">
                    <a:buFont typeface="Arial" panose="020B0604020202020204" pitchFamily="34" charset="0"/>
                    <a:buChar char="•"/>
                  </a:pPr>
                  <a14:m>
                    <m:oMath xmlns:m="http://schemas.openxmlformats.org/officeDocument/2006/math">
                      <m:f>
                        <m:fPr>
                          <m:type m:val="lin"/>
                          <m:ctrlPr>
                            <a:rPr lang="en-US" sz="120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b="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𝐼</m:t>
                              </m:r>
                            </m:e>
                            <m:sub>
                              <m:r>
                                <a:rPr lang="en-US" sz="1200" b="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𝑡</m:t>
                              </m:r>
                            </m:sub>
                          </m:sSub>
                        </m:num>
                        <m:den>
                          <m:r>
                            <a:rPr lang="en-US" sz="120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m:t>
                          </m:r>
                          <m:r>
                            <a:rPr lang="en-US" sz="1200" b="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𝑡</m:t>
                          </m:r>
                        </m:den>
                      </m:f>
                    </m:oMath>
                  </a14:m>
                  <a:endParaRPr lang="en-US" sz="1200" dirty="0">
                    <a:solidFill>
                      <a:schemeClr val="accent1"/>
                    </a:solidFill>
                    <a:latin typeface="Times New Roman" panose="02020603050405020304" pitchFamily="18" charset="0"/>
                    <a:ea typeface="Cambria Math" panose="02040503050406030204" pitchFamily="18" charset="0"/>
                    <a:cs typeface="Times New Roman" panose="02020603050405020304" pitchFamily="18" charset="0"/>
                  </a:endParaRPr>
                </a:p>
                <a:p>
                  <a:pPr marL="171450" indent="-171450">
                    <a:buFont typeface="Arial" panose="020B0604020202020204" pitchFamily="34" charset="0"/>
                    <a:buChar char="•"/>
                  </a:pPr>
                  <a14:m>
                    <m:oMath xmlns:m="http://schemas.openxmlformats.org/officeDocument/2006/math">
                      <m:sSubSup>
                        <m:sSubSupPr>
                          <m:ctrlPr>
                            <a:rPr lang="en-US" sz="120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𝛽</m:t>
                          </m:r>
                        </m:e>
                        <m:sub>
                          <m:r>
                            <a:rPr lang="en-US" sz="1200" b="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𝑡</m:t>
                          </m:r>
                        </m:sub>
                        <m:sup>
                          <m:r>
                            <a:rPr lang="en-US" sz="1200" b="0" i="1" smtClean="0">
                              <a:solidFill>
                                <a:schemeClr val="accent1"/>
                              </a:solidFill>
                              <a:latin typeface="Cambria Math" panose="02040503050406030204" pitchFamily="18" charset="0"/>
                              <a:ea typeface="Cambria Math" panose="02040503050406030204" pitchFamily="18" charset="0"/>
                              <a:cs typeface="Times New Roman" panose="02020603050405020304" pitchFamily="18" charset="0"/>
                            </a:rPr>
                            <m:t>𝑖</m:t>
                          </m:r>
                        </m:sup>
                      </m:sSubSup>
                    </m:oMath>
                  </a14:m>
                  <a:endParaRPr lang="en-US" sz="1200" dirty="0">
                    <a:solidFill>
                      <a:schemeClr val="accent1"/>
                    </a:solidFill>
                    <a:latin typeface="Times New Roman" panose="02020603050405020304" pitchFamily="18" charset="0"/>
                    <a:ea typeface="Cambria Math" panose="02040503050406030204" pitchFamily="18" charset="0"/>
                    <a:cs typeface="Times New Roman" panose="02020603050405020304" pitchFamily="18" charset="0"/>
                  </a:endParaRPr>
                </a:p>
                <a:p>
                  <a:pPr marL="171450" indent="-171450">
                    <a:buFont typeface="Arial" panose="020B0604020202020204" pitchFamily="34" charset="0"/>
                    <a:buChar char="•"/>
                  </a:pPr>
                  <a:r>
                    <a:rPr lang="en-US" sz="1200" dirty="0">
                      <a:solidFill>
                        <a:schemeClr val="accent1"/>
                      </a:solidFill>
                      <a:latin typeface="Times New Roman" panose="02020603050405020304" pitchFamily="18" charset="0"/>
                      <a:ea typeface="Cambria Math" panose="02040503050406030204" pitchFamily="18" charset="0"/>
                      <a:cs typeface="Times New Roman" panose="02020603050405020304" pitchFamily="18" charset="0"/>
                    </a:rPr>
                    <a:t>…</a:t>
                  </a:r>
                </a:p>
              </p:txBody>
            </p:sp>
          </mc:Choice>
          <mc:Fallback xmlns="">
            <p:sp>
              <p:nvSpPr>
                <p:cNvPr id="56" name="TextBox 55">
                  <a:extLst>
                    <a:ext uri="{FF2B5EF4-FFF2-40B4-BE49-F238E27FC236}">
                      <a16:creationId xmlns:a16="http://schemas.microsoft.com/office/drawing/2014/main" id="{31FDDAF4-3D04-45F5-8CD5-5A556C63962C}"/>
                    </a:ext>
                  </a:extLst>
                </p:cNvPr>
                <p:cNvSpPr txBox="1">
                  <a:spLocks noRot="1" noChangeAspect="1" noMove="1" noResize="1" noEditPoints="1" noAdjustHandles="1" noChangeArrowheads="1" noChangeShapeType="1" noTextEdit="1"/>
                </p:cNvSpPr>
                <p:nvPr/>
              </p:nvSpPr>
              <p:spPr>
                <a:xfrm>
                  <a:off x="2706118" y="3751110"/>
                  <a:ext cx="1295378" cy="1270669"/>
                </a:xfrm>
                <a:prstGeom prst="rect">
                  <a:avLst/>
                </a:prstGeom>
                <a:blipFill>
                  <a:blip r:embed="rId9"/>
                  <a:stretch>
                    <a:fillRect t="-1442" b="-3365"/>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CEE28B3D-DD78-4483-97AA-DE1931FBFDC6}"/>
                </a:ext>
              </a:extLst>
            </p:cNvPr>
            <p:cNvSpPr txBox="1"/>
            <p:nvPr/>
          </p:nvSpPr>
          <p:spPr>
            <a:xfrm>
              <a:off x="2701413" y="2275109"/>
              <a:ext cx="1295378" cy="1261884"/>
            </a:xfrm>
            <a:prstGeom prst="rect">
              <a:avLst/>
            </a:prstGeom>
            <a:noFill/>
          </p:spPr>
          <p:txBody>
            <a:bodyPr wrap="square" rtlCol="0">
              <a:spAutoFit/>
            </a:bodyPr>
            <a:lstStyle/>
            <a:p>
              <a:pPr algn="ctr"/>
              <a:r>
                <a:rPr lang="en-US" b="1" dirty="0">
                  <a:solidFill>
                    <a:srgbClr val="9C003F"/>
                  </a:solidFill>
                  <a:latin typeface="Times New Roman" panose="02020603050405020304" pitchFamily="18" charset="0"/>
                  <a:cs typeface="Times New Roman" panose="02020603050405020304" pitchFamily="18" charset="0"/>
                </a:rPr>
                <a:t>Processed</a:t>
              </a:r>
              <a:endParaRPr lang="en-US" sz="600" dirty="0">
                <a:solidFill>
                  <a:srgbClr val="9C003F"/>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solidFill>
                    <a:schemeClr val="accent1"/>
                  </a:solidFill>
                  <a:latin typeface="Times New Roman" panose="02020603050405020304" pitchFamily="18" charset="0"/>
                  <a:cs typeface="Times New Roman" panose="02020603050405020304" pitchFamily="18" charset="0"/>
                </a:rPr>
                <a:t>Neighboring population</a:t>
              </a:r>
            </a:p>
            <a:p>
              <a:pPr marL="171450" indent="-171450">
                <a:buFont typeface="Arial" panose="020B0604020202020204" pitchFamily="34" charset="0"/>
                <a:buChar char="•"/>
              </a:pPr>
              <a:r>
                <a:rPr lang="en-US" sz="1200" dirty="0">
                  <a:solidFill>
                    <a:schemeClr val="accent1"/>
                  </a:solidFill>
                  <a:latin typeface="Times New Roman" panose="02020603050405020304" pitchFamily="18" charset="0"/>
                  <a:cs typeface="Times New Roman" panose="02020603050405020304" pitchFamily="18" charset="0"/>
                </a:rPr>
                <a:t>MCV adjusted births</a:t>
              </a:r>
            </a:p>
            <a:p>
              <a:pPr marL="171450" indent="-171450">
                <a:buFont typeface="Arial" panose="020B0604020202020204" pitchFamily="34" charset="0"/>
                <a:buChar char="•"/>
              </a:pPr>
              <a:r>
                <a:rPr lang="en-US" sz="1200" dirty="0">
                  <a:solidFill>
                    <a:schemeClr val="accent1"/>
                  </a:solidFill>
                  <a:latin typeface="Times New Roman" panose="02020603050405020304" pitchFamily="18" charset="0"/>
                  <a:cs typeface="Times New Roman" panose="02020603050405020304" pitchFamily="18" charset="0"/>
                </a:rPr>
                <a:t>…</a:t>
              </a:r>
            </a:p>
          </p:txBody>
        </p:sp>
        <p:sp>
          <p:nvSpPr>
            <p:cNvPr id="58" name="TextBox 57">
              <a:extLst>
                <a:ext uri="{FF2B5EF4-FFF2-40B4-BE49-F238E27FC236}">
                  <a16:creationId xmlns:a16="http://schemas.microsoft.com/office/drawing/2014/main" id="{CDCAC9A4-1628-4419-9E16-5915BCCDCCD2}"/>
                </a:ext>
              </a:extLst>
            </p:cNvPr>
            <p:cNvSpPr txBox="1"/>
            <p:nvPr/>
          </p:nvSpPr>
          <p:spPr>
            <a:xfrm>
              <a:off x="2706118" y="972726"/>
              <a:ext cx="1295378" cy="1077218"/>
            </a:xfrm>
            <a:prstGeom prst="rect">
              <a:avLst/>
            </a:prstGeom>
            <a:noFill/>
            <a:ln>
              <a:noFill/>
            </a:ln>
          </p:spPr>
          <p:txBody>
            <a:bodyPr wrap="square" rtlCol="0">
              <a:spAutoFit/>
            </a:bodyPr>
            <a:lstStyle/>
            <a:p>
              <a:pPr algn="ctr"/>
              <a:r>
                <a:rPr lang="en-US" b="1" dirty="0">
                  <a:solidFill>
                    <a:srgbClr val="9C003F"/>
                  </a:solidFill>
                  <a:latin typeface="Times New Roman" panose="02020603050405020304" pitchFamily="18" charset="0"/>
                  <a:cs typeface="Times New Roman" panose="02020603050405020304" pitchFamily="18" charset="0"/>
                </a:rPr>
                <a:t>Direct</a:t>
              </a:r>
            </a:p>
            <a:p>
              <a:pPr marL="171450" indent="-171450">
                <a:buFont typeface="Arial" panose="020B0604020202020204" pitchFamily="34" charset="0"/>
                <a:buChar char="•"/>
              </a:pPr>
              <a:r>
                <a:rPr lang="en-US" sz="1200" dirty="0">
                  <a:solidFill>
                    <a:schemeClr val="accent1"/>
                  </a:solidFill>
                  <a:latin typeface="Times New Roman" panose="02020603050405020304" pitchFamily="18" charset="0"/>
                  <a:cs typeface="Times New Roman" panose="02020603050405020304" pitchFamily="18" charset="0"/>
                </a:rPr>
                <a:t>SIA Calendar</a:t>
              </a:r>
            </a:p>
            <a:p>
              <a:pPr marL="171450" indent="-171450">
                <a:buFont typeface="Arial" panose="020B0604020202020204" pitchFamily="34" charset="0"/>
                <a:buChar char="•"/>
              </a:pPr>
              <a:r>
                <a:rPr lang="en-US" sz="1200" dirty="0">
                  <a:solidFill>
                    <a:schemeClr val="accent1"/>
                  </a:solidFill>
                  <a:latin typeface="Times New Roman" panose="02020603050405020304" pitchFamily="18" charset="0"/>
                  <a:cs typeface="Times New Roman" panose="02020603050405020304" pitchFamily="18" charset="0"/>
                </a:rPr>
                <a:t>Birth rate</a:t>
              </a:r>
            </a:p>
            <a:p>
              <a:pPr marL="171450" indent="-171450">
                <a:buFont typeface="Arial" panose="020B0604020202020204" pitchFamily="34" charset="0"/>
                <a:buChar char="•"/>
              </a:pPr>
              <a:r>
                <a:rPr lang="en-US" sz="1200" dirty="0">
                  <a:solidFill>
                    <a:schemeClr val="accent1"/>
                  </a:solidFill>
                  <a:latin typeface="Times New Roman" panose="02020603050405020304" pitchFamily="18" charset="0"/>
                  <a:cs typeface="Times New Roman" panose="02020603050405020304" pitchFamily="18" charset="0"/>
                </a:rPr>
                <a:t>MCV coverage</a:t>
              </a:r>
            </a:p>
            <a:p>
              <a:pPr marL="171450" indent="-171450">
                <a:buFont typeface="Arial" panose="020B0604020202020204" pitchFamily="34" charset="0"/>
                <a:buChar char="•"/>
              </a:pPr>
              <a:r>
                <a:rPr lang="en-US" sz="1200" dirty="0">
                  <a:solidFill>
                    <a:schemeClr val="accent1"/>
                  </a:solidFill>
                  <a:latin typeface="Times New Roman" panose="02020603050405020304" pitchFamily="18" charset="0"/>
                  <a:cs typeface="Times New Roman" panose="02020603050405020304" pitchFamily="18" charset="0"/>
                </a:rPr>
                <a:t>…</a:t>
              </a:r>
            </a:p>
          </p:txBody>
        </p:sp>
        <p:sp>
          <p:nvSpPr>
            <p:cNvPr id="59" name="Rectangle: Rounded Corners 58">
              <a:extLst>
                <a:ext uri="{FF2B5EF4-FFF2-40B4-BE49-F238E27FC236}">
                  <a16:creationId xmlns:a16="http://schemas.microsoft.com/office/drawing/2014/main" id="{456D0016-A9BD-4957-AF52-A56B9FE6F2E4}"/>
                </a:ext>
              </a:extLst>
            </p:cNvPr>
            <p:cNvSpPr/>
            <p:nvPr/>
          </p:nvSpPr>
          <p:spPr>
            <a:xfrm>
              <a:off x="6909420" y="2559344"/>
              <a:ext cx="1130698" cy="685787"/>
            </a:xfrm>
            <a:prstGeom prst="roundRect">
              <a:avLst/>
            </a:prstGeom>
            <a:solidFill>
              <a:srgbClr val="9C003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Random Forest</a:t>
              </a:r>
            </a:p>
          </p:txBody>
        </p:sp>
        <p:cxnSp>
          <p:nvCxnSpPr>
            <p:cNvPr id="60" name="Straight Arrow Connector 59">
              <a:extLst>
                <a:ext uri="{FF2B5EF4-FFF2-40B4-BE49-F238E27FC236}">
                  <a16:creationId xmlns:a16="http://schemas.microsoft.com/office/drawing/2014/main" id="{FAB617F7-A774-47F3-B5C9-396D9DA3854A}"/>
                </a:ext>
              </a:extLst>
            </p:cNvPr>
            <p:cNvCxnSpPr>
              <a:cxnSpLocks/>
            </p:cNvCxnSpPr>
            <p:nvPr/>
          </p:nvCxnSpPr>
          <p:spPr>
            <a:xfrm>
              <a:off x="6789651" y="2907554"/>
              <a:ext cx="66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34A46256-32CF-4140-873D-183BC6162743}"/>
                </a:ext>
              </a:extLst>
            </p:cNvPr>
            <p:cNvCxnSpPr>
              <a:cxnSpLocks/>
              <a:stCxn id="63" idx="3"/>
            </p:cNvCxnSpPr>
            <p:nvPr/>
          </p:nvCxnSpPr>
          <p:spPr>
            <a:xfrm>
              <a:off x="6751341" y="1543417"/>
              <a:ext cx="723427" cy="98639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1DA44209-401A-44E7-AF7A-452E2FCA4321}"/>
                </a:ext>
              </a:extLst>
            </p:cNvPr>
            <p:cNvCxnSpPr>
              <a:cxnSpLocks/>
              <a:stCxn id="65" idx="3"/>
            </p:cNvCxnSpPr>
            <p:nvPr/>
          </p:nvCxnSpPr>
          <p:spPr>
            <a:xfrm flipV="1">
              <a:off x="6751341" y="3285296"/>
              <a:ext cx="723428" cy="10996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25B87C8B-6522-42C6-AFBC-8C0A4FA4339D}"/>
                </a:ext>
              </a:extLst>
            </p:cNvPr>
            <p:cNvSpPr/>
            <p:nvPr/>
          </p:nvSpPr>
          <p:spPr>
            <a:xfrm>
              <a:off x="2701412" y="997167"/>
              <a:ext cx="4049929" cy="1092500"/>
            </a:xfrm>
            <a:prstGeom prst="roundRect">
              <a:avLst/>
            </a:prstGeom>
            <a:solidFill>
              <a:schemeClr val="bg1">
                <a:lumMod val="75000"/>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7112F14C-1AFB-4484-916B-4A91EF0CA53D}"/>
                </a:ext>
              </a:extLst>
            </p:cNvPr>
            <p:cNvSpPr/>
            <p:nvPr/>
          </p:nvSpPr>
          <p:spPr>
            <a:xfrm>
              <a:off x="2683222" y="2274132"/>
              <a:ext cx="4049929" cy="1251231"/>
            </a:xfrm>
            <a:prstGeom prst="roundRect">
              <a:avLst/>
            </a:prstGeom>
            <a:solidFill>
              <a:schemeClr val="bg1">
                <a:lumMod val="75000"/>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6F4C510C-7861-4AD3-9831-CF402A0E30BB}"/>
                </a:ext>
              </a:extLst>
            </p:cNvPr>
            <p:cNvSpPr/>
            <p:nvPr/>
          </p:nvSpPr>
          <p:spPr>
            <a:xfrm>
              <a:off x="2701412" y="3748011"/>
              <a:ext cx="4049929" cy="1273770"/>
            </a:xfrm>
            <a:prstGeom prst="roundRect">
              <a:avLst/>
            </a:prstGeom>
            <a:solidFill>
              <a:schemeClr val="bg1">
                <a:lumMod val="75000"/>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0785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map&#10;&#10;Description generated with very high confidence">
            <a:extLst>
              <a:ext uri="{FF2B5EF4-FFF2-40B4-BE49-F238E27FC236}">
                <a16:creationId xmlns:a16="http://schemas.microsoft.com/office/drawing/2014/main" id="{3ABAE710-0F46-4E5E-AAFB-116C3DAB7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9240" y="1261872"/>
            <a:ext cx="2899408" cy="2319527"/>
          </a:xfrm>
          <a:prstGeom prst="rect">
            <a:avLst/>
          </a:prstGeom>
        </p:spPr>
      </p:pic>
      <p:pic>
        <p:nvPicPr>
          <p:cNvPr id="40" name="Picture 39" descr="A close up of a map&#10;&#10;Description generated with very high confidence">
            <a:extLst>
              <a:ext uri="{FF2B5EF4-FFF2-40B4-BE49-F238E27FC236}">
                <a16:creationId xmlns:a16="http://schemas.microsoft.com/office/drawing/2014/main" id="{A949C6C2-10A2-4B3D-B55B-1AD3F7078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3950"/>
            <a:ext cx="4118612" cy="3294891"/>
          </a:xfrm>
          <a:prstGeom prst="rect">
            <a:avLst/>
          </a:prstGeom>
        </p:spPr>
      </p:pic>
      <p:sp>
        <p:nvSpPr>
          <p:cNvPr id="3" name="Title 5">
            <a:extLst>
              <a:ext uri="{FF2B5EF4-FFF2-40B4-BE49-F238E27FC236}">
                <a16:creationId xmlns:a16="http://schemas.microsoft.com/office/drawing/2014/main" id="{018B07C8-5F41-418E-AFE8-6866754676CB}"/>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This approach significantly improves accuracy</a:t>
            </a:r>
          </a:p>
        </p:txBody>
      </p:sp>
      <p:cxnSp>
        <p:nvCxnSpPr>
          <p:cNvPr id="41" name="Straight Connector 40">
            <a:extLst>
              <a:ext uri="{FF2B5EF4-FFF2-40B4-BE49-F238E27FC236}">
                <a16:creationId xmlns:a16="http://schemas.microsoft.com/office/drawing/2014/main" id="{E870D7AA-8631-453C-BB42-1126DC783CBC}"/>
              </a:ext>
            </a:extLst>
          </p:cNvPr>
          <p:cNvCxnSpPr>
            <a:cxnSpLocks/>
          </p:cNvCxnSpPr>
          <p:nvPr/>
        </p:nvCxnSpPr>
        <p:spPr>
          <a:xfrm>
            <a:off x="4419600" y="1413983"/>
            <a:ext cx="0" cy="271482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E78F5CD-C5DC-433A-8FBA-082A1E6F78D9}"/>
              </a:ext>
            </a:extLst>
          </p:cNvPr>
          <p:cNvSpPr txBox="1"/>
          <p:nvPr/>
        </p:nvSpPr>
        <p:spPr>
          <a:xfrm>
            <a:off x="5237798" y="921456"/>
            <a:ext cx="2971800" cy="338554"/>
          </a:xfrm>
          <a:prstGeom prst="rect">
            <a:avLst/>
          </a:prstGeom>
          <a:noFill/>
          <a:ln>
            <a:noFill/>
          </a:ln>
        </p:spPr>
        <p:txBody>
          <a:bodyPr wrap="square" rtlCol="0">
            <a:spAutoFit/>
          </a:bodyPr>
          <a:lstStyle/>
          <a:p>
            <a:pPr algn="ctr"/>
            <a:r>
              <a:rPr lang="en-US" b="1" dirty="0">
                <a:solidFill>
                  <a:schemeClr val="accent4"/>
                </a:solidFill>
              </a:rPr>
              <a:t>RF+TSIR models</a:t>
            </a:r>
          </a:p>
        </p:txBody>
      </p:sp>
      <p:sp>
        <p:nvSpPr>
          <p:cNvPr id="49" name="TextBox 48">
            <a:extLst>
              <a:ext uri="{FF2B5EF4-FFF2-40B4-BE49-F238E27FC236}">
                <a16:creationId xmlns:a16="http://schemas.microsoft.com/office/drawing/2014/main" id="{AF3A56B5-0D02-4924-BDD4-F34D62C96E37}"/>
              </a:ext>
            </a:extLst>
          </p:cNvPr>
          <p:cNvSpPr txBox="1"/>
          <p:nvPr/>
        </p:nvSpPr>
        <p:spPr>
          <a:xfrm>
            <a:off x="573406" y="4019550"/>
            <a:ext cx="2971800" cy="338554"/>
          </a:xfrm>
          <a:prstGeom prst="rect">
            <a:avLst/>
          </a:prstGeom>
          <a:noFill/>
          <a:ln>
            <a:noFill/>
          </a:ln>
        </p:spPr>
        <p:txBody>
          <a:bodyPr wrap="square" rtlCol="0">
            <a:spAutoFit/>
          </a:bodyPr>
          <a:lstStyle/>
          <a:p>
            <a:pPr algn="ctr"/>
            <a:r>
              <a:rPr lang="en-US" dirty="0">
                <a:solidFill>
                  <a:srgbClr val="8F230F"/>
                </a:solidFill>
              </a:rPr>
              <a:t>Reporting rate = 1%</a:t>
            </a:r>
          </a:p>
        </p:txBody>
      </p:sp>
      <p:pic>
        <p:nvPicPr>
          <p:cNvPr id="13" name="Picture 12" descr="A screenshot of a cell phone&#10;&#10;Description generated with very high confidence">
            <a:extLst>
              <a:ext uri="{FF2B5EF4-FFF2-40B4-BE49-F238E27FC236}">
                <a16:creationId xmlns:a16="http://schemas.microsoft.com/office/drawing/2014/main" id="{64B9B429-033F-4B89-B8C4-941EA7EF2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364992"/>
            <a:ext cx="1896100" cy="1516880"/>
          </a:xfrm>
          <a:prstGeom prst="rect">
            <a:avLst/>
          </a:prstGeom>
        </p:spPr>
      </p:pic>
      <p:graphicFrame>
        <p:nvGraphicFramePr>
          <p:cNvPr id="14" name="Table 13">
            <a:extLst>
              <a:ext uri="{FF2B5EF4-FFF2-40B4-BE49-F238E27FC236}">
                <a16:creationId xmlns:a16="http://schemas.microsoft.com/office/drawing/2014/main" id="{F1BF46E8-9825-4555-BB0F-E654D387CE9D}"/>
              </a:ext>
            </a:extLst>
          </p:cNvPr>
          <p:cNvGraphicFramePr>
            <a:graphicFrameLocks noGrp="1"/>
          </p:cNvGraphicFramePr>
          <p:nvPr>
            <p:extLst>
              <p:ext uri="{D42A27DB-BD31-4B8C-83A1-F6EECF244321}">
                <p14:modId xmlns:p14="http://schemas.microsoft.com/office/powerpoint/2010/main" val="606087771"/>
              </p:ext>
            </p:extLst>
          </p:nvPr>
        </p:nvGraphicFramePr>
        <p:xfrm>
          <a:off x="6620256" y="3593592"/>
          <a:ext cx="2191702" cy="822960"/>
        </p:xfrm>
        <a:graphic>
          <a:graphicData uri="http://schemas.openxmlformats.org/drawingml/2006/table">
            <a:tbl>
              <a:tblPr>
                <a:tableStyleId>{1FECB4D8-DB02-4DC6-A0A2-4F2EBAE1DC90}</a:tableStyleId>
              </a:tblPr>
              <a:tblGrid>
                <a:gridCol w="1479243">
                  <a:extLst>
                    <a:ext uri="{9D8B030D-6E8A-4147-A177-3AD203B41FA5}">
                      <a16:colId xmlns:a16="http://schemas.microsoft.com/office/drawing/2014/main" val="3164845464"/>
                    </a:ext>
                  </a:extLst>
                </a:gridCol>
                <a:gridCol w="712459">
                  <a:extLst>
                    <a:ext uri="{9D8B030D-6E8A-4147-A177-3AD203B41FA5}">
                      <a16:colId xmlns:a16="http://schemas.microsoft.com/office/drawing/2014/main" val="769686518"/>
                    </a:ext>
                  </a:extLst>
                </a:gridCol>
              </a:tblGrid>
              <a:tr h="0">
                <a:tc>
                  <a:txBody>
                    <a:bodyPr/>
                    <a:lstStyle/>
                    <a:p>
                      <a:r>
                        <a:rPr lang="en-US" sz="1200" b="1" dirty="0">
                          <a:latin typeface="+mj-lt"/>
                          <a:cs typeface="Arial" panose="020B0604020202020204" pitchFamily="34" charset="0"/>
                        </a:rPr>
                        <a:t>Performance metric</a:t>
                      </a:r>
                    </a:p>
                  </a:txBody>
                  <a:tcPr anchor="b">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1" dirty="0">
                        <a:latin typeface="+mj-lt"/>
                        <a:cs typeface="Arial" panose="020B0604020202020204" pitchFamily="34" charset="0"/>
                      </a:endParaRPr>
                    </a:p>
                  </a:txBody>
                  <a:tcPr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5723919"/>
                  </a:ext>
                </a:extLst>
              </a:tr>
              <a:tr h="0">
                <a:tc>
                  <a:txBody>
                    <a:bodyPr/>
                    <a:lstStyle/>
                    <a:p>
                      <a:r>
                        <a:rPr lang="en-US" sz="1200" dirty="0">
                          <a:solidFill>
                            <a:srgbClr val="C00000"/>
                          </a:solidFill>
                          <a:latin typeface="+mj-lt"/>
                          <a:cs typeface="Arial" panose="020B0604020202020204" pitchFamily="34" charset="0"/>
                        </a:rPr>
                        <a:t>Prediction accuracy</a:t>
                      </a:r>
                    </a:p>
                  </a:txBody>
                  <a:tcPr anchor="b">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dirty="0">
                          <a:solidFill>
                            <a:srgbClr val="C00000"/>
                          </a:solidFill>
                          <a:latin typeface="+mj-lt"/>
                          <a:cs typeface="Arial" panose="020B0604020202020204" pitchFamily="34" charset="0"/>
                        </a:rPr>
                        <a:t>45.5 %</a:t>
                      </a:r>
                    </a:p>
                  </a:txBody>
                  <a:tcPr anchor="b">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6242926"/>
                  </a:ext>
                </a:extLst>
              </a:tr>
              <a:tr h="0">
                <a:tc>
                  <a:txBody>
                    <a:bodyPr/>
                    <a:lstStyle/>
                    <a:p>
                      <a:r>
                        <a:rPr lang="en-US" sz="1200" dirty="0">
                          <a:solidFill>
                            <a:schemeClr val="tx1"/>
                          </a:solidFill>
                          <a:latin typeface="+mj-lt"/>
                          <a:cs typeface="Arial" panose="020B0604020202020204" pitchFamily="34" charset="0"/>
                        </a:rPr>
                        <a:t>Ranking accuracy</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mj-lt"/>
                          <a:cs typeface="Arial" panose="020B0604020202020204" pitchFamily="34" charset="0"/>
                        </a:rPr>
                        <a:t>80.5 %</a:t>
                      </a:r>
                    </a:p>
                  </a:txBody>
                  <a:tcPr anchor="b">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27254118"/>
                  </a:ext>
                </a:extLst>
              </a:tr>
            </a:tbl>
          </a:graphicData>
        </a:graphic>
      </p:graphicFrame>
    </p:spTree>
    <p:extLst>
      <p:ext uri="{BB962C8B-B14F-4D97-AF65-F5344CB8AC3E}">
        <p14:creationId xmlns:p14="http://schemas.microsoft.com/office/powerpoint/2010/main" val="30591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very high confidence">
            <a:extLst>
              <a:ext uri="{FF2B5EF4-FFF2-40B4-BE49-F238E27FC236}">
                <a16:creationId xmlns:a16="http://schemas.microsoft.com/office/drawing/2014/main" id="{2DD9AA8A-ACA6-4E83-A8CA-4C360D7E6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9240" y="1261872"/>
            <a:ext cx="2899408" cy="2319527"/>
          </a:xfrm>
          <a:prstGeom prst="rect">
            <a:avLst/>
          </a:prstGeom>
        </p:spPr>
      </p:pic>
      <p:pic>
        <p:nvPicPr>
          <p:cNvPr id="40" name="Picture 39" descr="A close up of a map&#10;&#10;Description generated with very high confidence">
            <a:extLst>
              <a:ext uri="{FF2B5EF4-FFF2-40B4-BE49-F238E27FC236}">
                <a16:creationId xmlns:a16="http://schemas.microsoft.com/office/drawing/2014/main" id="{A949C6C2-10A2-4B3D-B55B-1AD3F7078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3950"/>
            <a:ext cx="4118612" cy="3294891"/>
          </a:xfrm>
          <a:prstGeom prst="rect">
            <a:avLst/>
          </a:prstGeom>
        </p:spPr>
      </p:pic>
      <p:sp>
        <p:nvSpPr>
          <p:cNvPr id="3" name="Title 5">
            <a:extLst>
              <a:ext uri="{FF2B5EF4-FFF2-40B4-BE49-F238E27FC236}">
                <a16:creationId xmlns:a16="http://schemas.microsoft.com/office/drawing/2014/main" id="{018B07C8-5F41-418E-AFE8-6866754676CB}"/>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This approach significantly improves accuracy</a:t>
            </a:r>
          </a:p>
        </p:txBody>
      </p:sp>
      <p:cxnSp>
        <p:nvCxnSpPr>
          <p:cNvPr id="41" name="Straight Connector 40">
            <a:extLst>
              <a:ext uri="{FF2B5EF4-FFF2-40B4-BE49-F238E27FC236}">
                <a16:creationId xmlns:a16="http://schemas.microsoft.com/office/drawing/2014/main" id="{E870D7AA-8631-453C-BB42-1126DC783CBC}"/>
              </a:ext>
            </a:extLst>
          </p:cNvPr>
          <p:cNvCxnSpPr>
            <a:cxnSpLocks/>
          </p:cNvCxnSpPr>
          <p:nvPr/>
        </p:nvCxnSpPr>
        <p:spPr>
          <a:xfrm>
            <a:off x="4419600" y="1413983"/>
            <a:ext cx="0" cy="271482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E78F5CD-C5DC-433A-8FBA-082A1E6F78D9}"/>
              </a:ext>
            </a:extLst>
          </p:cNvPr>
          <p:cNvSpPr txBox="1"/>
          <p:nvPr/>
        </p:nvSpPr>
        <p:spPr>
          <a:xfrm>
            <a:off x="5237798" y="921456"/>
            <a:ext cx="2971800" cy="338554"/>
          </a:xfrm>
          <a:prstGeom prst="rect">
            <a:avLst/>
          </a:prstGeom>
          <a:noFill/>
          <a:ln>
            <a:noFill/>
          </a:ln>
        </p:spPr>
        <p:txBody>
          <a:bodyPr wrap="square" rtlCol="0">
            <a:spAutoFit/>
          </a:bodyPr>
          <a:lstStyle/>
          <a:p>
            <a:pPr algn="ctr"/>
            <a:r>
              <a:rPr lang="en-US" b="1" dirty="0">
                <a:solidFill>
                  <a:schemeClr val="accent4"/>
                </a:solidFill>
              </a:rPr>
              <a:t>RF+TSIR models</a:t>
            </a:r>
          </a:p>
        </p:txBody>
      </p:sp>
      <p:sp>
        <p:nvSpPr>
          <p:cNvPr id="49" name="TextBox 48">
            <a:extLst>
              <a:ext uri="{FF2B5EF4-FFF2-40B4-BE49-F238E27FC236}">
                <a16:creationId xmlns:a16="http://schemas.microsoft.com/office/drawing/2014/main" id="{AF3A56B5-0D02-4924-BDD4-F34D62C96E37}"/>
              </a:ext>
            </a:extLst>
          </p:cNvPr>
          <p:cNvSpPr txBox="1"/>
          <p:nvPr/>
        </p:nvSpPr>
        <p:spPr>
          <a:xfrm>
            <a:off x="573406" y="4019550"/>
            <a:ext cx="2971800" cy="338554"/>
          </a:xfrm>
          <a:prstGeom prst="rect">
            <a:avLst/>
          </a:prstGeom>
          <a:noFill/>
          <a:ln>
            <a:noFill/>
          </a:ln>
        </p:spPr>
        <p:txBody>
          <a:bodyPr wrap="square" rtlCol="0">
            <a:spAutoFit/>
          </a:bodyPr>
          <a:lstStyle/>
          <a:p>
            <a:pPr algn="ctr"/>
            <a:r>
              <a:rPr lang="en-US" dirty="0">
                <a:solidFill>
                  <a:srgbClr val="8F230F"/>
                </a:solidFill>
              </a:rPr>
              <a:t>Reporting rate = 5%</a:t>
            </a:r>
          </a:p>
        </p:txBody>
      </p:sp>
      <p:graphicFrame>
        <p:nvGraphicFramePr>
          <p:cNvPr id="14" name="Table 13">
            <a:extLst>
              <a:ext uri="{FF2B5EF4-FFF2-40B4-BE49-F238E27FC236}">
                <a16:creationId xmlns:a16="http://schemas.microsoft.com/office/drawing/2014/main" id="{F1BF46E8-9825-4555-BB0F-E654D387CE9D}"/>
              </a:ext>
            </a:extLst>
          </p:cNvPr>
          <p:cNvGraphicFramePr>
            <a:graphicFrameLocks noGrp="1"/>
          </p:cNvGraphicFramePr>
          <p:nvPr>
            <p:extLst>
              <p:ext uri="{D42A27DB-BD31-4B8C-83A1-F6EECF244321}">
                <p14:modId xmlns:p14="http://schemas.microsoft.com/office/powerpoint/2010/main" val="368668479"/>
              </p:ext>
            </p:extLst>
          </p:nvPr>
        </p:nvGraphicFramePr>
        <p:xfrm>
          <a:off x="6620256" y="3593592"/>
          <a:ext cx="2191702" cy="822960"/>
        </p:xfrm>
        <a:graphic>
          <a:graphicData uri="http://schemas.openxmlformats.org/drawingml/2006/table">
            <a:tbl>
              <a:tblPr>
                <a:tableStyleId>{1FECB4D8-DB02-4DC6-A0A2-4F2EBAE1DC90}</a:tableStyleId>
              </a:tblPr>
              <a:tblGrid>
                <a:gridCol w="1479243">
                  <a:extLst>
                    <a:ext uri="{9D8B030D-6E8A-4147-A177-3AD203B41FA5}">
                      <a16:colId xmlns:a16="http://schemas.microsoft.com/office/drawing/2014/main" val="3164845464"/>
                    </a:ext>
                  </a:extLst>
                </a:gridCol>
                <a:gridCol w="712459">
                  <a:extLst>
                    <a:ext uri="{9D8B030D-6E8A-4147-A177-3AD203B41FA5}">
                      <a16:colId xmlns:a16="http://schemas.microsoft.com/office/drawing/2014/main" val="769686518"/>
                    </a:ext>
                  </a:extLst>
                </a:gridCol>
              </a:tblGrid>
              <a:tr h="0">
                <a:tc>
                  <a:txBody>
                    <a:bodyPr/>
                    <a:lstStyle/>
                    <a:p>
                      <a:r>
                        <a:rPr lang="en-US" sz="1200" b="1" dirty="0">
                          <a:latin typeface="+mj-lt"/>
                          <a:cs typeface="Arial" panose="020B0604020202020204" pitchFamily="34" charset="0"/>
                        </a:rPr>
                        <a:t>Performance metric</a:t>
                      </a:r>
                    </a:p>
                  </a:txBody>
                  <a:tcPr anchor="b">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1" dirty="0">
                        <a:latin typeface="+mj-lt"/>
                        <a:cs typeface="Arial" panose="020B0604020202020204" pitchFamily="34" charset="0"/>
                      </a:endParaRPr>
                    </a:p>
                  </a:txBody>
                  <a:tcPr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5723919"/>
                  </a:ext>
                </a:extLst>
              </a:tr>
              <a:tr h="0">
                <a:tc>
                  <a:txBody>
                    <a:bodyPr/>
                    <a:lstStyle/>
                    <a:p>
                      <a:r>
                        <a:rPr lang="en-US" sz="1200" dirty="0">
                          <a:solidFill>
                            <a:srgbClr val="C00000"/>
                          </a:solidFill>
                          <a:latin typeface="+mj-lt"/>
                          <a:cs typeface="Arial" panose="020B0604020202020204" pitchFamily="34" charset="0"/>
                        </a:rPr>
                        <a:t>Prediction accuracy</a:t>
                      </a:r>
                    </a:p>
                  </a:txBody>
                  <a:tcPr anchor="b">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dirty="0">
                          <a:solidFill>
                            <a:srgbClr val="C00000"/>
                          </a:solidFill>
                          <a:latin typeface="+mj-lt"/>
                          <a:cs typeface="Arial" panose="020B0604020202020204" pitchFamily="34" charset="0"/>
                        </a:rPr>
                        <a:t>71.3 %</a:t>
                      </a:r>
                    </a:p>
                  </a:txBody>
                  <a:tcPr anchor="b">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6242926"/>
                  </a:ext>
                </a:extLst>
              </a:tr>
              <a:tr h="0">
                <a:tc>
                  <a:txBody>
                    <a:bodyPr/>
                    <a:lstStyle/>
                    <a:p>
                      <a:r>
                        <a:rPr lang="en-US" sz="1200" dirty="0">
                          <a:solidFill>
                            <a:schemeClr val="tx1"/>
                          </a:solidFill>
                          <a:latin typeface="+mj-lt"/>
                          <a:cs typeface="Arial" panose="020B0604020202020204" pitchFamily="34" charset="0"/>
                        </a:rPr>
                        <a:t>Ranking accuracy</a:t>
                      </a:r>
                    </a:p>
                  </a:txBody>
                  <a:tcPr anchor="b">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mj-lt"/>
                          <a:cs typeface="Arial" panose="020B0604020202020204" pitchFamily="34" charset="0"/>
                        </a:rPr>
                        <a:t>90.7 %</a:t>
                      </a:r>
                    </a:p>
                  </a:txBody>
                  <a:tcPr anchor="b">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27254118"/>
                  </a:ext>
                </a:extLst>
              </a:tr>
            </a:tbl>
          </a:graphicData>
        </a:graphic>
      </p:graphicFrame>
      <p:pic>
        <p:nvPicPr>
          <p:cNvPr id="6" name="Picture 5" descr="A close up of a map&#10;&#10;Description generated with very high confidence">
            <a:extLst>
              <a:ext uri="{FF2B5EF4-FFF2-40B4-BE49-F238E27FC236}">
                <a16:creationId xmlns:a16="http://schemas.microsoft.com/office/drawing/2014/main" id="{7A3EE17A-2DA1-4E56-A4A5-AC3CB0CB74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364992"/>
            <a:ext cx="1896100" cy="1516880"/>
          </a:xfrm>
          <a:prstGeom prst="rect">
            <a:avLst/>
          </a:prstGeom>
        </p:spPr>
      </p:pic>
      <p:sp>
        <p:nvSpPr>
          <p:cNvPr id="15" name="Rectangle 14">
            <a:extLst>
              <a:ext uri="{FF2B5EF4-FFF2-40B4-BE49-F238E27FC236}">
                <a16:creationId xmlns:a16="http://schemas.microsoft.com/office/drawing/2014/main" id="{D307FC4A-014C-48A1-9674-6E4C0579BEBF}"/>
              </a:ext>
            </a:extLst>
          </p:cNvPr>
          <p:cNvSpPr/>
          <p:nvPr/>
        </p:nvSpPr>
        <p:spPr>
          <a:xfrm>
            <a:off x="0" y="0"/>
            <a:ext cx="9144000" cy="5143499"/>
          </a:xfrm>
          <a:prstGeom prst="rect">
            <a:avLst/>
          </a:prstGeom>
          <a:solidFill>
            <a:schemeClr val="accent4">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What can these models teach us?</a:t>
            </a:r>
          </a:p>
        </p:txBody>
      </p:sp>
    </p:spTree>
    <p:extLst>
      <p:ext uri="{BB962C8B-B14F-4D97-AF65-F5344CB8AC3E}">
        <p14:creationId xmlns:p14="http://schemas.microsoft.com/office/powerpoint/2010/main" val="184093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generated with high confidence">
            <a:extLst>
              <a:ext uri="{FF2B5EF4-FFF2-40B4-BE49-F238E27FC236}">
                <a16:creationId xmlns:a16="http://schemas.microsoft.com/office/drawing/2014/main" id="{CEAB9AC9-8CFE-4E80-9909-9E4D92A55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821436"/>
            <a:ext cx="4788694" cy="4256617"/>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id="{70502914-61F3-4722-8CB5-70CF42ECD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819150"/>
            <a:ext cx="4788695" cy="4256617"/>
          </a:xfrm>
          <a:prstGeom prst="rect">
            <a:avLst/>
          </a:prstGeom>
        </p:spPr>
      </p:pic>
      <p:pic>
        <p:nvPicPr>
          <p:cNvPr id="18" name="Picture 17" descr="A close up of a map&#10;&#10;Description generated with very high confidence">
            <a:extLst>
              <a:ext uri="{FF2B5EF4-FFF2-40B4-BE49-F238E27FC236}">
                <a16:creationId xmlns:a16="http://schemas.microsoft.com/office/drawing/2014/main" id="{0CE3F8A0-D6A2-4722-81AD-6BBCACF8D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819150"/>
            <a:ext cx="4788694" cy="4256617"/>
          </a:xfrm>
          <a:prstGeom prst="rect">
            <a:avLst/>
          </a:prstGeom>
        </p:spPr>
      </p:pic>
      <p:grpSp>
        <p:nvGrpSpPr>
          <p:cNvPr id="41" name="Group 40">
            <a:extLst>
              <a:ext uri="{FF2B5EF4-FFF2-40B4-BE49-F238E27FC236}">
                <a16:creationId xmlns:a16="http://schemas.microsoft.com/office/drawing/2014/main" id="{B87BBB6A-ACC5-4216-B9D3-1D8EDD840FFB}"/>
              </a:ext>
            </a:extLst>
          </p:cNvPr>
          <p:cNvGrpSpPr/>
          <p:nvPr/>
        </p:nvGrpSpPr>
        <p:grpSpPr>
          <a:xfrm>
            <a:off x="990599" y="2124621"/>
            <a:ext cx="2971800" cy="307777"/>
            <a:chOff x="1142999" y="2048421"/>
            <a:chExt cx="2971800" cy="307777"/>
          </a:xfrm>
        </p:grpSpPr>
        <p:sp>
          <p:nvSpPr>
            <p:cNvPr id="21" name="Oval 20">
              <a:extLst>
                <a:ext uri="{FF2B5EF4-FFF2-40B4-BE49-F238E27FC236}">
                  <a16:creationId xmlns:a16="http://schemas.microsoft.com/office/drawing/2014/main" id="{F0F8E1D8-951E-4668-A3E6-D88DAEA9DC33}"/>
                </a:ext>
              </a:extLst>
            </p:cNvPr>
            <p:cNvSpPr/>
            <p:nvPr/>
          </p:nvSpPr>
          <p:spPr>
            <a:xfrm>
              <a:off x="1142999" y="2124621"/>
              <a:ext cx="152400" cy="152400"/>
            </a:xfrm>
            <a:prstGeom prst="ellipse">
              <a:avLst/>
            </a:prstGeom>
            <a:noFill/>
            <a:ln w="19050">
              <a:solidFill>
                <a:srgbClr val="900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5EDA24-2594-4AC6-AE23-E235A8D214DB}"/>
                </a:ext>
              </a:extLst>
            </p:cNvPr>
            <p:cNvSpPr txBox="1"/>
            <p:nvPr/>
          </p:nvSpPr>
          <p:spPr>
            <a:xfrm>
              <a:off x="1447799" y="2048421"/>
              <a:ext cx="2667000" cy="307777"/>
            </a:xfrm>
            <a:prstGeom prst="rect">
              <a:avLst/>
            </a:prstGeom>
            <a:noFill/>
          </p:spPr>
          <p:txBody>
            <a:bodyPr wrap="square" rtlCol="0">
              <a:spAutoFit/>
            </a:bodyPr>
            <a:lstStyle/>
            <a:p>
              <a:r>
                <a:rPr lang="en-US" sz="1400" dirty="0">
                  <a:solidFill>
                    <a:schemeClr val="accent1"/>
                  </a:solidFill>
                  <a:latin typeface="Garamond" panose="02020404030301010803" pitchFamily="18" charset="0"/>
                </a:rPr>
                <a:t>Q2, 2018 performance (real data)</a:t>
              </a:r>
            </a:p>
          </p:txBody>
        </p:sp>
      </p:grpSp>
      <p:sp>
        <p:nvSpPr>
          <p:cNvPr id="40" name="TextBox 39">
            <a:extLst>
              <a:ext uri="{FF2B5EF4-FFF2-40B4-BE49-F238E27FC236}">
                <a16:creationId xmlns:a16="http://schemas.microsoft.com/office/drawing/2014/main" id="{0DB1CEC7-8B45-4D29-B3E6-CA2EC3FD0B5F}"/>
              </a:ext>
            </a:extLst>
          </p:cNvPr>
          <p:cNvSpPr txBox="1"/>
          <p:nvPr/>
        </p:nvSpPr>
        <p:spPr>
          <a:xfrm>
            <a:off x="7029450" y="1077614"/>
            <a:ext cx="1428750" cy="307777"/>
          </a:xfrm>
          <a:prstGeom prst="rect">
            <a:avLst/>
          </a:prstGeom>
          <a:noFill/>
        </p:spPr>
        <p:txBody>
          <a:bodyPr wrap="square" rtlCol="0">
            <a:spAutoFit/>
          </a:bodyPr>
          <a:lstStyle/>
          <a:p>
            <a:r>
              <a:rPr lang="en-US" sz="1400" dirty="0">
                <a:solidFill>
                  <a:schemeClr val="accent1"/>
                </a:solidFill>
                <a:latin typeface="Garamond" panose="02020404030301010803" pitchFamily="18" charset="0"/>
              </a:rPr>
              <a:t>Ranking accuracy</a:t>
            </a:r>
          </a:p>
        </p:txBody>
      </p:sp>
      <p:grpSp>
        <p:nvGrpSpPr>
          <p:cNvPr id="34" name="Group 33">
            <a:extLst>
              <a:ext uri="{FF2B5EF4-FFF2-40B4-BE49-F238E27FC236}">
                <a16:creationId xmlns:a16="http://schemas.microsoft.com/office/drawing/2014/main" id="{71361C52-EE4B-412E-A16B-DF19223A00E3}"/>
              </a:ext>
            </a:extLst>
          </p:cNvPr>
          <p:cNvGrpSpPr/>
          <p:nvPr/>
        </p:nvGrpSpPr>
        <p:grpSpPr>
          <a:xfrm>
            <a:off x="914399" y="2432398"/>
            <a:ext cx="3048000" cy="307777"/>
            <a:chOff x="5029200" y="2346127"/>
            <a:chExt cx="3048000" cy="307777"/>
          </a:xfrm>
        </p:grpSpPr>
        <p:sp>
          <p:nvSpPr>
            <p:cNvPr id="27" name="TextBox 26">
              <a:extLst>
                <a:ext uri="{FF2B5EF4-FFF2-40B4-BE49-F238E27FC236}">
                  <a16:creationId xmlns:a16="http://schemas.microsoft.com/office/drawing/2014/main" id="{1B87D668-F2C0-4C47-91E9-D3623C5D3D15}"/>
                </a:ext>
              </a:extLst>
            </p:cNvPr>
            <p:cNvSpPr txBox="1"/>
            <p:nvPr/>
          </p:nvSpPr>
          <p:spPr>
            <a:xfrm>
              <a:off x="5410200" y="2346127"/>
              <a:ext cx="2667000" cy="307777"/>
            </a:xfrm>
            <a:prstGeom prst="rect">
              <a:avLst/>
            </a:prstGeom>
            <a:noFill/>
          </p:spPr>
          <p:txBody>
            <a:bodyPr wrap="square" rtlCol="0">
              <a:spAutoFit/>
            </a:bodyPr>
            <a:lstStyle/>
            <a:p>
              <a:r>
                <a:rPr lang="en-US" sz="1400" dirty="0">
                  <a:solidFill>
                    <a:schemeClr val="accent1"/>
                  </a:solidFill>
                  <a:latin typeface="Garamond" panose="02020404030301010803" pitchFamily="18" charset="0"/>
                </a:rPr>
                <a:t>RF+TSIR</a:t>
              </a:r>
            </a:p>
          </p:txBody>
        </p:sp>
        <p:cxnSp>
          <p:nvCxnSpPr>
            <p:cNvPr id="25" name="Straight Connector 24">
              <a:extLst>
                <a:ext uri="{FF2B5EF4-FFF2-40B4-BE49-F238E27FC236}">
                  <a16:creationId xmlns:a16="http://schemas.microsoft.com/office/drawing/2014/main" id="{416249D2-EEB2-411B-A48C-02F258A32734}"/>
                </a:ext>
              </a:extLst>
            </p:cNvPr>
            <p:cNvCxnSpPr>
              <a:cxnSpLocks/>
            </p:cNvCxnSpPr>
            <p:nvPr/>
          </p:nvCxnSpPr>
          <p:spPr>
            <a:xfrm>
              <a:off x="5029200" y="2500015"/>
              <a:ext cx="304800" cy="0"/>
            </a:xfrm>
            <a:prstGeom prst="line">
              <a:avLst/>
            </a:prstGeom>
            <a:ln w="19050">
              <a:solidFill>
                <a:srgbClr val="4B115B"/>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FDA000D8-3C66-4374-8C7D-01DC1940B89D}"/>
              </a:ext>
            </a:extLst>
          </p:cNvPr>
          <p:cNvGrpSpPr/>
          <p:nvPr/>
        </p:nvGrpSpPr>
        <p:grpSpPr>
          <a:xfrm>
            <a:off x="914399" y="2742461"/>
            <a:ext cx="3048000" cy="307777"/>
            <a:chOff x="5029200" y="2656190"/>
            <a:chExt cx="3048000" cy="307777"/>
          </a:xfrm>
        </p:grpSpPr>
        <p:sp>
          <p:nvSpPr>
            <p:cNvPr id="28" name="TextBox 27">
              <a:extLst>
                <a:ext uri="{FF2B5EF4-FFF2-40B4-BE49-F238E27FC236}">
                  <a16:creationId xmlns:a16="http://schemas.microsoft.com/office/drawing/2014/main" id="{EF7A640C-A8DB-453D-95B0-9B66C6F68A22}"/>
                </a:ext>
              </a:extLst>
            </p:cNvPr>
            <p:cNvSpPr txBox="1"/>
            <p:nvPr/>
          </p:nvSpPr>
          <p:spPr>
            <a:xfrm>
              <a:off x="5410200" y="2656190"/>
              <a:ext cx="2667000" cy="307777"/>
            </a:xfrm>
            <a:prstGeom prst="rect">
              <a:avLst/>
            </a:prstGeom>
            <a:noFill/>
          </p:spPr>
          <p:txBody>
            <a:bodyPr wrap="square" rtlCol="0">
              <a:spAutoFit/>
            </a:bodyPr>
            <a:lstStyle/>
            <a:p>
              <a:r>
                <a:rPr lang="en-US" sz="1400" dirty="0">
                  <a:solidFill>
                    <a:schemeClr val="accent1"/>
                  </a:solidFill>
                  <a:latin typeface="Garamond" panose="02020404030301010803" pitchFamily="18" charset="0"/>
                </a:rPr>
                <a:t>Biased RI coverage in the north</a:t>
              </a:r>
            </a:p>
          </p:txBody>
        </p:sp>
        <p:cxnSp>
          <p:nvCxnSpPr>
            <p:cNvPr id="29" name="Straight Connector 28">
              <a:extLst>
                <a:ext uri="{FF2B5EF4-FFF2-40B4-BE49-F238E27FC236}">
                  <a16:creationId xmlns:a16="http://schemas.microsoft.com/office/drawing/2014/main" id="{1BB28F86-698A-44E3-BA75-9B006BBE6026}"/>
                </a:ext>
              </a:extLst>
            </p:cNvPr>
            <p:cNvCxnSpPr>
              <a:cxnSpLocks/>
            </p:cNvCxnSpPr>
            <p:nvPr/>
          </p:nvCxnSpPr>
          <p:spPr>
            <a:xfrm>
              <a:off x="5029200" y="2810078"/>
              <a:ext cx="304800" cy="0"/>
            </a:xfrm>
            <a:prstGeom prst="line">
              <a:avLst/>
            </a:prstGeom>
            <a:ln w="19050">
              <a:solidFill>
                <a:srgbClr val="52B587"/>
              </a:solidFill>
            </a:ln>
          </p:spPr>
          <p:style>
            <a:lnRef idx="1">
              <a:schemeClr val="accent1"/>
            </a:lnRef>
            <a:fillRef idx="0">
              <a:schemeClr val="accent1"/>
            </a:fillRef>
            <a:effectRef idx="0">
              <a:schemeClr val="accent1"/>
            </a:effectRef>
            <a:fontRef idx="minor">
              <a:schemeClr val="tx1"/>
            </a:fontRef>
          </p:style>
        </p:cxnSp>
      </p:grpSp>
      <p:sp>
        <p:nvSpPr>
          <p:cNvPr id="36" name="Left Brace 35">
            <a:extLst>
              <a:ext uri="{FF2B5EF4-FFF2-40B4-BE49-F238E27FC236}">
                <a16:creationId xmlns:a16="http://schemas.microsoft.com/office/drawing/2014/main" id="{5FA0F407-439D-4B3B-8996-2F09BFB66249}"/>
              </a:ext>
            </a:extLst>
          </p:cNvPr>
          <p:cNvSpPr/>
          <p:nvPr/>
        </p:nvSpPr>
        <p:spPr>
          <a:xfrm flipH="1">
            <a:off x="6934200" y="1057821"/>
            <a:ext cx="95250" cy="347365"/>
          </a:xfrm>
          <a:prstGeom prst="leftBrace">
            <a:avLst>
              <a:gd name="adj1" fmla="val 134621"/>
              <a:gd name="adj2" fmla="val 49644"/>
            </a:avLst>
          </a:prstGeom>
          <a:ln w="15875">
            <a:solidFill>
              <a:srgbClr val="8F23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DE725"/>
              </a:solidFill>
            </a:endParaRPr>
          </a:p>
        </p:txBody>
      </p:sp>
      <p:sp>
        <p:nvSpPr>
          <p:cNvPr id="39" name="Left Brace 38">
            <a:extLst>
              <a:ext uri="{FF2B5EF4-FFF2-40B4-BE49-F238E27FC236}">
                <a16:creationId xmlns:a16="http://schemas.microsoft.com/office/drawing/2014/main" id="{670EFDBD-D623-47C4-B847-F79E9DE81054}"/>
              </a:ext>
            </a:extLst>
          </p:cNvPr>
          <p:cNvSpPr/>
          <p:nvPr/>
        </p:nvSpPr>
        <p:spPr>
          <a:xfrm flipH="1">
            <a:off x="6934200" y="1591221"/>
            <a:ext cx="95250" cy="685800"/>
          </a:xfrm>
          <a:prstGeom prst="leftBrace">
            <a:avLst>
              <a:gd name="adj1" fmla="val 134621"/>
              <a:gd name="adj2" fmla="val 49644"/>
            </a:avLst>
          </a:prstGeom>
          <a:ln w="15875">
            <a:solidFill>
              <a:srgbClr val="8F230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DE725"/>
              </a:solidFill>
            </a:endParaRPr>
          </a:p>
        </p:txBody>
      </p:sp>
      <p:sp>
        <p:nvSpPr>
          <p:cNvPr id="42" name="TextBox 41">
            <a:extLst>
              <a:ext uri="{FF2B5EF4-FFF2-40B4-BE49-F238E27FC236}">
                <a16:creationId xmlns:a16="http://schemas.microsoft.com/office/drawing/2014/main" id="{D0A32544-A3F1-4870-9404-162004048B5D}"/>
              </a:ext>
            </a:extLst>
          </p:cNvPr>
          <p:cNvSpPr txBox="1"/>
          <p:nvPr/>
        </p:nvSpPr>
        <p:spPr>
          <a:xfrm>
            <a:off x="7029450" y="1780232"/>
            <a:ext cx="1581150" cy="307777"/>
          </a:xfrm>
          <a:prstGeom prst="rect">
            <a:avLst/>
          </a:prstGeom>
          <a:noFill/>
        </p:spPr>
        <p:txBody>
          <a:bodyPr wrap="square" rtlCol="0">
            <a:spAutoFit/>
          </a:bodyPr>
          <a:lstStyle/>
          <a:p>
            <a:r>
              <a:rPr lang="en-US" sz="1400" dirty="0">
                <a:solidFill>
                  <a:schemeClr val="accent1"/>
                </a:solidFill>
                <a:latin typeface="Garamond" panose="02020404030301010803" pitchFamily="18" charset="0"/>
              </a:rPr>
              <a:t>Prediction accuracy</a:t>
            </a:r>
          </a:p>
        </p:txBody>
      </p:sp>
      <p:sp>
        <p:nvSpPr>
          <p:cNvPr id="43" name="Title 5">
            <a:extLst>
              <a:ext uri="{FF2B5EF4-FFF2-40B4-BE49-F238E27FC236}">
                <a16:creationId xmlns:a16="http://schemas.microsoft.com/office/drawing/2014/main" id="{416A1D23-7718-47A5-BB93-AC7FEA04AF42}"/>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Prediction ability measures our state of knowledge</a:t>
            </a:r>
          </a:p>
        </p:txBody>
      </p:sp>
      <p:grpSp>
        <p:nvGrpSpPr>
          <p:cNvPr id="23" name="Group 22">
            <a:extLst>
              <a:ext uri="{FF2B5EF4-FFF2-40B4-BE49-F238E27FC236}">
                <a16:creationId xmlns:a16="http://schemas.microsoft.com/office/drawing/2014/main" id="{3E409EBC-CD3E-42A4-B503-6742BF15499B}"/>
              </a:ext>
            </a:extLst>
          </p:cNvPr>
          <p:cNvGrpSpPr/>
          <p:nvPr/>
        </p:nvGrpSpPr>
        <p:grpSpPr>
          <a:xfrm>
            <a:off x="914400" y="2738742"/>
            <a:ext cx="3048000" cy="307777"/>
            <a:chOff x="5029200" y="2656190"/>
            <a:chExt cx="3048000" cy="307777"/>
          </a:xfrm>
        </p:grpSpPr>
        <p:sp>
          <p:nvSpPr>
            <p:cNvPr id="24" name="TextBox 23">
              <a:extLst>
                <a:ext uri="{FF2B5EF4-FFF2-40B4-BE49-F238E27FC236}">
                  <a16:creationId xmlns:a16="http://schemas.microsoft.com/office/drawing/2014/main" id="{1AC197D6-1AF1-4784-8B5A-FBC796888293}"/>
                </a:ext>
              </a:extLst>
            </p:cNvPr>
            <p:cNvSpPr txBox="1"/>
            <p:nvPr/>
          </p:nvSpPr>
          <p:spPr>
            <a:xfrm>
              <a:off x="5410200" y="2656190"/>
              <a:ext cx="2667000" cy="307777"/>
            </a:xfrm>
            <a:prstGeom prst="rect">
              <a:avLst/>
            </a:prstGeom>
            <a:noFill/>
          </p:spPr>
          <p:txBody>
            <a:bodyPr wrap="square" rtlCol="0">
              <a:spAutoFit/>
            </a:bodyPr>
            <a:lstStyle/>
            <a:p>
              <a:r>
                <a:rPr lang="en-US" sz="1400" dirty="0">
                  <a:solidFill>
                    <a:schemeClr val="accent1"/>
                  </a:solidFill>
                  <a:latin typeface="Garamond" panose="02020404030301010803" pitchFamily="18" charset="0"/>
                </a:rPr>
                <a:t>RF (without TSIR)</a:t>
              </a:r>
            </a:p>
          </p:txBody>
        </p:sp>
        <p:cxnSp>
          <p:nvCxnSpPr>
            <p:cNvPr id="26" name="Straight Connector 25">
              <a:extLst>
                <a:ext uri="{FF2B5EF4-FFF2-40B4-BE49-F238E27FC236}">
                  <a16:creationId xmlns:a16="http://schemas.microsoft.com/office/drawing/2014/main" id="{D1DF67F0-6864-471B-B744-C2C6E01C101F}"/>
                </a:ext>
              </a:extLst>
            </p:cNvPr>
            <p:cNvCxnSpPr>
              <a:cxnSpLocks/>
            </p:cNvCxnSpPr>
            <p:nvPr/>
          </p:nvCxnSpPr>
          <p:spPr>
            <a:xfrm>
              <a:off x="5029200" y="2810078"/>
              <a:ext cx="304800" cy="0"/>
            </a:xfrm>
            <a:prstGeom prst="line">
              <a:avLst/>
            </a:prstGeom>
            <a:ln w="19050">
              <a:solidFill>
                <a:srgbClr val="326C9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376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2" fill="hold" nodeType="clickEffect">
                                  <p:stCondLst>
                                    <p:cond delay="0"/>
                                  </p:stCondLst>
                                  <p:childTnLst>
                                    <p:animEffect transition="out" filter="wipe(right)">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23"/>
                                        </p:tgtEl>
                                      </p:cBhvr>
                                    </p:animEffect>
                                    <p:set>
                                      <p:cBhvr>
                                        <p:cTn id="18" dur="1" fill="hold">
                                          <p:stCondLst>
                                            <p:cond delay="999"/>
                                          </p:stCondLst>
                                        </p:cTn>
                                        <p:tgtEl>
                                          <p:spTgt spid="23"/>
                                        </p:tgtEl>
                                        <p:attrNameLst>
                                          <p:attrName>style.visibility</p:attrName>
                                        </p:attrNameLst>
                                      </p:cBhvr>
                                      <p:to>
                                        <p:strVal val="hidden"/>
                                      </p:to>
                                    </p:se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A190B4AD-5E12-445E-B70D-43C9D583D9F6}"/>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Measuring prediction’s affects on strategy</a:t>
            </a:r>
          </a:p>
        </p:txBody>
      </p:sp>
      <p:grpSp>
        <p:nvGrpSpPr>
          <p:cNvPr id="31" name="Group 30">
            <a:extLst>
              <a:ext uri="{FF2B5EF4-FFF2-40B4-BE49-F238E27FC236}">
                <a16:creationId xmlns:a16="http://schemas.microsoft.com/office/drawing/2014/main" id="{437E2313-A3D6-4B9B-9D67-C1292A9957FE}"/>
              </a:ext>
            </a:extLst>
          </p:cNvPr>
          <p:cNvGrpSpPr/>
          <p:nvPr/>
        </p:nvGrpSpPr>
        <p:grpSpPr>
          <a:xfrm>
            <a:off x="3577771" y="1123950"/>
            <a:ext cx="1952843" cy="3316519"/>
            <a:chOff x="654477" y="1123950"/>
            <a:chExt cx="1952843" cy="3316519"/>
          </a:xfrm>
        </p:grpSpPr>
        <p:sp>
          <p:nvSpPr>
            <p:cNvPr id="15" name="Oval 14">
              <a:extLst>
                <a:ext uri="{FF2B5EF4-FFF2-40B4-BE49-F238E27FC236}">
                  <a16:creationId xmlns:a16="http://schemas.microsoft.com/office/drawing/2014/main" id="{CF86B5C7-2AAB-4EA4-B16C-C103CF74A0FB}"/>
                </a:ext>
              </a:extLst>
            </p:cNvPr>
            <p:cNvSpPr/>
            <p:nvPr/>
          </p:nvSpPr>
          <p:spPr>
            <a:xfrm>
              <a:off x="726024" y="1877016"/>
              <a:ext cx="1809750" cy="180975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cake&#10;&#10;Description generated with very high confidence">
              <a:extLst>
                <a:ext uri="{FF2B5EF4-FFF2-40B4-BE49-F238E27FC236}">
                  <a16:creationId xmlns:a16="http://schemas.microsoft.com/office/drawing/2014/main" id="{263E5552-B974-40EC-9201-7B6174B8E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749" y="2921331"/>
              <a:ext cx="1638300" cy="1365250"/>
            </a:xfrm>
            <a:prstGeom prst="rect">
              <a:avLst/>
            </a:prstGeom>
          </p:spPr>
        </p:pic>
        <p:pic>
          <p:nvPicPr>
            <p:cNvPr id="19" name="Picture 18">
              <a:extLst>
                <a:ext uri="{FF2B5EF4-FFF2-40B4-BE49-F238E27FC236}">
                  <a16:creationId xmlns:a16="http://schemas.microsoft.com/office/drawing/2014/main" id="{76C73184-2050-4686-B95A-DFC354950F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24" y="1321131"/>
              <a:ext cx="1638300" cy="1365250"/>
            </a:xfrm>
            <a:prstGeom prst="rect">
              <a:avLst/>
            </a:prstGeom>
          </p:spPr>
        </p:pic>
        <p:sp>
          <p:nvSpPr>
            <p:cNvPr id="22" name="TextBox 21">
              <a:extLst>
                <a:ext uri="{FF2B5EF4-FFF2-40B4-BE49-F238E27FC236}">
                  <a16:creationId xmlns:a16="http://schemas.microsoft.com/office/drawing/2014/main" id="{8B4C7E88-D5DC-4931-9E84-1ADFACA9D42F}"/>
                </a:ext>
              </a:extLst>
            </p:cNvPr>
            <p:cNvSpPr txBox="1"/>
            <p:nvPr/>
          </p:nvSpPr>
          <p:spPr>
            <a:xfrm>
              <a:off x="1140361" y="4132692"/>
              <a:ext cx="981075" cy="307777"/>
            </a:xfrm>
            <a:prstGeom prst="rect">
              <a:avLst/>
            </a:prstGeom>
            <a:noFill/>
          </p:spPr>
          <p:txBody>
            <a:bodyPr wrap="square" rtlCol="0">
              <a:spAutoFit/>
            </a:bodyPr>
            <a:lstStyle/>
            <a:p>
              <a:pPr algn="ctr"/>
              <a:r>
                <a:rPr lang="en-US" sz="1400" dirty="0">
                  <a:solidFill>
                    <a:schemeClr val="accent4"/>
                  </a:solidFill>
                  <a:latin typeface="Garamond" panose="02020404030301010803" pitchFamily="18" charset="0"/>
                </a:rPr>
                <a:t>RF+TSIR</a:t>
              </a:r>
            </a:p>
          </p:txBody>
        </p:sp>
        <p:sp>
          <p:nvSpPr>
            <p:cNvPr id="23" name="TextBox 22">
              <a:extLst>
                <a:ext uri="{FF2B5EF4-FFF2-40B4-BE49-F238E27FC236}">
                  <a16:creationId xmlns:a16="http://schemas.microsoft.com/office/drawing/2014/main" id="{8F5794DD-6EA6-40E8-ADB7-EC6A260B7424}"/>
                </a:ext>
              </a:extLst>
            </p:cNvPr>
            <p:cNvSpPr txBox="1"/>
            <p:nvPr/>
          </p:nvSpPr>
          <p:spPr>
            <a:xfrm>
              <a:off x="1207036" y="1123950"/>
              <a:ext cx="981075" cy="307777"/>
            </a:xfrm>
            <a:prstGeom prst="rect">
              <a:avLst/>
            </a:prstGeom>
            <a:noFill/>
          </p:spPr>
          <p:txBody>
            <a:bodyPr wrap="square" rtlCol="0">
              <a:spAutoFit/>
            </a:bodyPr>
            <a:lstStyle/>
            <a:p>
              <a:pPr algn="ctr"/>
              <a:r>
                <a:rPr lang="en-US" sz="1400" dirty="0">
                  <a:solidFill>
                    <a:schemeClr val="accent4"/>
                  </a:solidFill>
                  <a:latin typeface="Garamond" panose="02020404030301010803" pitchFamily="18" charset="0"/>
                </a:rPr>
                <a:t>EMOD</a:t>
              </a:r>
            </a:p>
          </p:txBody>
        </p:sp>
        <p:sp>
          <p:nvSpPr>
            <p:cNvPr id="21" name="Isosceles Triangle 20">
              <a:extLst>
                <a:ext uri="{FF2B5EF4-FFF2-40B4-BE49-F238E27FC236}">
                  <a16:creationId xmlns:a16="http://schemas.microsoft.com/office/drawing/2014/main" id="{852753CA-EB3B-4FFD-A79A-8F72A8826265}"/>
                </a:ext>
              </a:extLst>
            </p:cNvPr>
            <p:cNvSpPr/>
            <p:nvPr/>
          </p:nvSpPr>
          <p:spPr>
            <a:xfrm flipV="1">
              <a:off x="2464226" y="2683950"/>
              <a:ext cx="143094" cy="1305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8546B8D-4B7A-4181-A90A-CB280C527123}"/>
                </a:ext>
              </a:extLst>
            </p:cNvPr>
            <p:cNvSpPr txBox="1"/>
            <p:nvPr/>
          </p:nvSpPr>
          <p:spPr>
            <a:xfrm>
              <a:off x="2057781" y="2674091"/>
              <a:ext cx="478179" cy="276999"/>
            </a:xfrm>
            <a:prstGeom prst="rect">
              <a:avLst/>
            </a:prstGeom>
            <a:noFill/>
          </p:spPr>
          <p:txBody>
            <a:bodyPr wrap="square" rtlCol="0">
              <a:spAutoFit/>
            </a:bodyPr>
            <a:lstStyle/>
            <a:p>
              <a:pPr algn="ctr"/>
              <a:r>
                <a:rPr lang="en-US" sz="1200" dirty="0">
                  <a:solidFill>
                    <a:schemeClr val="bg1"/>
                  </a:solidFill>
                  <a:latin typeface="Garamond" panose="02020404030301010803" pitchFamily="18" charset="0"/>
                </a:rPr>
                <a:t>Data</a:t>
              </a:r>
            </a:p>
          </p:txBody>
        </p:sp>
        <p:sp>
          <p:nvSpPr>
            <p:cNvPr id="28" name="TextBox 27">
              <a:extLst>
                <a:ext uri="{FF2B5EF4-FFF2-40B4-BE49-F238E27FC236}">
                  <a16:creationId xmlns:a16="http://schemas.microsoft.com/office/drawing/2014/main" id="{3C2EEE09-F8D6-4BEA-9F91-B4FF1C1661B1}"/>
                </a:ext>
              </a:extLst>
            </p:cNvPr>
            <p:cNvSpPr txBox="1"/>
            <p:nvPr/>
          </p:nvSpPr>
          <p:spPr>
            <a:xfrm>
              <a:off x="725838" y="2545450"/>
              <a:ext cx="478178" cy="276999"/>
            </a:xfrm>
            <a:prstGeom prst="rect">
              <a:avLst/>
            </a:prstGeom>
            <a:noFill/>
          </p:spPr>
          <p:txBody>
            <a:bodyPr wrap="square" rtlCol="0">
              <a:spAutoFit/>
            </a:bodyPr>
            <a:lstStyle/>
            <a:p>
              <a:pPr algn="ctr"/>
              <a:r>
                <a:rPr lang="en-US" sz="1200" dirty="0">
                  <a:solidFill>
                    <a:schemeClr val="bg1"/>
                  </a:solidFill>
                  <a:latin typeface="Garamond" panose="02020404030301010803" pitchFamily="18" charset="0"/>
                </a:rPr>
                <a:t>SIAs</a:t>
              </a:r>
            </a:p>
          </p:txBody>
        </p:sp>
        <p:sp>
          <p:nvSpPr>
            <p:cNvPr id="30" name="Isosceles Triangle 29">
              <a:extLst>
                <a:ext uri="{FF2B5EF4-FFF2-40B4-BE49-F238E27FC236}">
                  <a16:creationId xmlns:a16="http://schemas.microsoft.com/office/drawing/2014/main" id="{24084467-AF05-46C8-8A50-FB9E8EF10B2F}"/>
                </a:ext>
              </a:extLst>
            </p:cNvPr>
            <p:cNvSpPr/>
            <p:nvPr/>
          </p:nvSpPr>
          <p:spPr>
            <a:xfrm>
              <a:off x="654477" y="2683950"/>
              <a:ext cx="143094" cy="1305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screenshot of a cell phone&#10;&#10;Description generated with very high confidence">
            <a:extLst>
              <a:ext uri="{FF2B5EF4-FFF2-40B4-BE49-F238E27FC236}">
                <a16:creationId xmlns:a16="http://schemas.microsoft.com/office/drawing/2014/main" id="{CC4FFC2F-CC83-4E25-8CBF-ECB71570D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072" y="1591056"/>
            <a:ext cx="5622254" cy="2459736"/>
          </a:xfrm>
          <a:prstGeom prst="rect">
            <a:avLst/>
          </a:prstGeom>
        </p:spPr>
      </p:pic>
      <p:pic>
        <p:nvPicPr>
          <p:cNvPr id="6" name="Picture 5" descr="A picture containing transport, watercraft&#10;&#10;Description generated with high confidence">
            <a:extLst>
              <a:ext uri="{FF2B5EF4-FFF2-40B4-BE49-F238E27FC236}">
                <a16:creationId xmlns:a16="http://schemas.microsoft.com/office/drawing/2014/main" id="{E2D42192-F35B-410D-9130-FC0222D47E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2072" y="1591056"/>
            <a:ext cx="5622254" cy="2459736"/>
          </a:xfrm>
          <a:prstGeom prst="rect">
            <a:avLst/>
          </a:prstGeom>
        </p:spPr>
      </p:pic>
      <p:pic>
        <p:nvPicPr>
          <p:cNvPr id="8" name="Picture 7">
            <a:extLst>
              <a:ext uri="{FF2B5EF4-FFF2-40B4-BE49-F238E27FC236}">
                <a16:creationId xmlns:a16="http://schemas.microsoft.com/office/drawing/2014/main" id="{AB00D338-D553-4403-A9F3-8C53E615C2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2072" y="1591056"/>
            <a:ext cx="5622254" cy="2459736"/>
          </a:xfrm>
          <a:prstGeom prst="rect">
            <a:avLst/>
          </a:prstGeom>
        </p:spPr>
      </p:pic>
      <p:grpSp>
        <p:nvGrpSpPr>
          <p:cNvPr id="45" name="Group 44">
            <a:extLst>
              <a:ext uri="{FF2B5EF4-FFF2-40B4-BE49-F238E27FC236}">
                <a16:creationId xmlns:a16="http://schemas.microsoft.com/office/drawing/2014/main" id="{F2DDA587-4B2E-4D1C-B2EB-63C4431A94A9}"/>
              </a:ext>
            </a:extLst>
          </p:cNvPr>
          <p:cNvGrpSpPr/>
          <p:nvPr/>
        </p:nvGrpSpPr>
        <p:grpSpPr>
          <a:xfrm>
            <a:off x="3468122" y="1885950"/>
            <a:ext cx="1299029" cy="246221"/>
            <a:chOff x="3577771" y="1923408"/>
            <a:chExt cx="1299029" cy="246221"/>
          </a:xfrm>
        </p:grpSpPr>
        <p:sp>
          <p:nvSpPr>
            <p:cNvPr id="43" name="Rectangle 42">
              <a:extLst>
                <a:ext uri="{FF2B5EF4-FFF2-40B4-BE49-F238E27FC236}">
                  <a16:creationId xmlns:a16="http://schemas.microsoft.com/office/drawing/2014/main" id="{AB7A4E14-09D6-45B3-8E8A-0DBA01822524}"/>
                </a:ext>
              </a:extLst>
            </p:cNvPr>
            <p:cNvSpPr/>
            <p:nvPr/>
          </p:nvSpPr>
          <p:spPr>
            <a:xfrm>
              <a:off x="3577771" y="1988460"/>
              <a:ext cx="228600" cy="11611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DFF18C8-CDDD-4FA6-8F5D-2549412CC8A4}"/>
                </a:ext>
              </a:extLst>
            </p:cNvPr>
            <p:cNvSpPr txBox="1"/>
            <p:nvPr/>
          </p:nvSpPr>
          <p:spPr>
            <a:xfrm>
              <a:off x="3810000" y="1923408"/>
              <a:ext cx="1066800" cy="246221"/>
            </a:xfrm>
            <a:prstGeom prst="rect">
              <a:avLst/>
            </a:prstGeom>
            <a:noFill/>
          </p:spPr>
          <p:txBody>
            <a:bodyPr wrap="square" rtlCol="0">
              <a:spAutoFit/>
            </a:bodyPr>
            <a:lstStyle/>
            <a:p>
              <a:r>
                <a:rPr lang="en-US" sz="1000" dirty="0">
                  <a:solidFill>
                    <a:schemeClr val="accent1"/>
                  </a:solidFill>
                  <a:latin typeface="Garamond" panose="02020404030301010803" pitchFamily="18" charset="0"/>
                </a:rPr>
                <a:t>Regional strategy</a:t>
              </a:r>
            </a:p>
          </p:txBody>
        </p:sp>
      </p:grpSp>
      <p:grpSp>
        <p:nvGrpSpPr>
          <p:cNvPr id="46" name="Group 45">
            <a:extLst>
              <a:ext uri="{FF2B5EF4-FFF2-40B4-BE49-F238E27FC236}">
                <a16:creationId xmlns:a16="http://schemas.microsoft.com/office/drawing/2014/main" id="{C668D99A-D90F-4939-BBD2-6A5533F36D22}"/>
              </a:ext>
            </a:extLst>
          </p:cNvPr>
          <p:cNvGrpSpPr/>
          <p:nvPr/>
        </p:nvGrpSpPr>
        <p:grpSpPr>
          <a:xfrm>
            <a:off x="3468122" y="2096088"/>
            <a:ext cx="1299029" cy="246221"/>
            <a:chOff x="3577771" y="1923408"/>
            <a:chExt cx="1299029" cy="246221"/>
          </a:xfrm>
        </p:grpSpPr>
        <p:sp>
          <p:nvSpPr>
            <p:cNvPr id="47" name="Rectangle 46">
              <a:extLst>
                <a:ext uri="{FF2B5EF4-FFF2-40B4-BE49-F238E27FC236}">
                  <a16:creationId xmlns:a16="http://schemas.microsoft.com/office/drawing/2014/main" id="{38878BBD-97AA-4CA4-BCC9-F6096137E9E7}"/>
                </a:ext>
              </a:extLst>
            </p:cNvPr>
            <p:cNvSpPr/>
            <p:nvPr/>
          </p:nvSpPr>
          <p:spPr>
            <a:xfrm>
              <a:off x="3577771" y="1988460"/>
              <a:ext cx="228600" cy="116119"/>
            </a:xfrm>
            <a:prstGeom prst="rect">
              <a:avLst/>
            </a:prstGeom>
            <a:solidFill>
              <a:srgbClr val="EA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5F7B34D-D264-40DA-B84D-3BF287066473}"/>
                </a:ext>
              </a:extLst>
            </p:cNvPr>
            <p:cNvSpPr txBox="1"/>
            <p:nvPr/>
          </p:nvSpPr>
          <p:spPr>
            <a:xfrm>
              <a:off x="3810000" y="1923408"/>
              <a:ext cx="1066800" cy="246221"/>
            </a:xfrm>
            <a:prstGeom prst="rect">
              <a:avLst/>
            </a:prstGeom>
            <a:noFill/>
          </p:spPr>
          <p:txBody>
            <a:bodyPr wrap="square" rtlCol="0">
              <a:spAutoFit/>
            </a:bodyPr>
            <a:lstStyle/>
            <a:p>
              <a:r>
                <a:rPr lang="en-US" sz="1000" dirty="0">
                  <a:solidFill>
                    <a:schemeClr val="accent1"/>
                  </a:solidFill>
                  <a:latin typeface="Garamond" panose="02020404030301010803" pitchFamily="18" charset="0"/>
                </a:rPr>
                <a:t>RF+TSIR</a:t>
              </a:r>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DD311DA-7B2C-4232-80A9-D1E4BF7E23C3}"/>
                  </a:ext>
                </a:extLst>
              </p:cNvPr>
              <p:cNvSpPr txBox="1"/>
              <p:nvPr/>
            </p:nvSpPr>
            <p:spPr>
              <a:xfrm>
                <a:off x="4419600" y="4024971"/>
                <a:ext cx="3187465" cy="338554"/>
              </a:xfrm>
              <a:prstGeom prst="rect">
                <a:avLst/>
              </a:prstGeom>
              <a:noFill/>
            </p:spPr>
            <p:txBody>
              <a:bodyPr wrap="square" rtlCol="0">
                <a:spAutoFit/>
              </a:bodyPr>
              <a:lstStyle/>
              <a:p>
                <a:r>
                  <a:rPr lang="en-US" dirty="0">
                    <a:solidFill>
                      <a:srgbClr val="8E979E"/>
                    </a:solidFill>
                    <a:latin typeface="Garamond" panose="02020404030301010803" pitchFamily="18" charset="0"/>
                  </a:rPr>
                  <a:t>Infections per year: 3.9 ± 0.7 </a:t>
                </a:r>
                <a14:m>
                  <m:oMath xmlns:m="http://schemas.openxmlformats.org/officeDocument/2006/math">
                    <m:r>
                      <a:rPr lang="en-US" sz="1200" b="0" i="0" smtClean="0">
                        <a:solidFill>
                          <a:srgbClr val="8E979E"/>
                        </a:solidFill>
                        <a:latin typeface="Cambria Math" panose="02040503050406030204" pitchFamily="18" charset="0"/>
                        <a:ea typeface="Cambria Math" panose="02040503050406030204" pitchFamily="18" charset="0"/>
                      </a:rPr>
                      <m:t>×</m:t>
                    </m:r>
                  </m:oMath>
                </a14:m>
                <a:r>
                  <a:rPr lang="en-US" dirty="0">
                    <a:solidFill>
                      <a:srgbClr val="8E979E"/>
                    </a:solidFill>
                    <a:latin typeface="Garamond" panose="02020404030301010803" pitchFamily="18" charset="0"/>
                  </a:rPr>
                  <a:t> 10</a:t>
                </a:r>
                <a:r>
                  <a:rPr lang="en-US" baseline="30000" dirty="0">
                    <a:solidFill>
                      <a:srgbClr val="8E979E"/>
                    </a:solidFill>
                    <a:latin typeface="Garamond" panose="02020404030301010803" pitchFamily="18" charset="0"/>
                  </a:rPr>
                  <a:t>5</a:t>
                </a:r>
              </a:p>
            </p:txBody>
          </p:sp>
        </mc:Choice>
        <mc:Fallback xmlns="">
          <p:sp>
            <p:nvSpPr>
              <p:cNvPr id="24" name="TextBox 23">
                <a:extLst>
                  <a:ext uri="{FF2B5EF4-FFF2-40B4-BE49-F238E27FC236}">
                    <a16:creationId xmlns:a16="http://schemas.microsoft.com/office/drawing/2014/main" id="{0DD311DA-7B2C-4232-80A9-D1E4BF7E23C3}"/>
                  </a:ext>
                </a:extLst>
              </p:cNvPr>
              <p:cNvSpPr txBox="1">
                <a:spLocks noRot="1" noChangeAspect="1" noMove="1" noResize="1" noEditPoints="1" noAdjustHandles="1" noChangeArrowheads="1" noChangeShapeType="1" noTextEdit="1"/>
              </p:cNvSpPr>
              <p:nvPr/>
            </p:nvSpPr>
            <p:spPr>
              <a:xfrm>
                <a:off x="4419600" y="4024971"/>
                <a:ext cx="3187465" cy="338554"/>
              </a:xfrm>
              <a:prstGeom prst="rect">
                <a:avLst/>
              </a:prstGeom>
              <a:blipFill>
                <a:blip r:embed="rId8"/>
                <a:stretch>
                  <a:fillRect l="-956" t="-3571" b="-23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2E1351B-D95B-47ED-B040-38460A740A6A}"/>
                  </a:ext>
                </a:extLst>
              </p:cNvPr>
              <p:cNvSpPr txBox="1"/>
              <p:nvPr/>
            </p:nvSpPr>
            <p:spPr>
              <a:xfrm>
                <a:off x="4419600" y="4313403"/>
                <a:ext cx="3187465" cy="338554"/>
              </a:xfrm>
              <a:prstGeom prst="rect">
                <a:avLst/>
              </a:prstGeom>
              <a:noFill/>
            </p:spPr>
            <p:txBody>
              <a:bodyPr wrap="square" rtlCol="0">
                <a:spAutoFit/>
              </a:bodyPr>
              <a:lstStyle/>
              <a:p>
                <a:r>
                  <a:rPr lang="en-US" dirty="0">
                    <a:solidFill>
                      <a:srgbClr val="DE5454"/>
                    </a:solidFill>
                    <a:latin typeface="Garamond" panose="02020404030301010803" pitchFamily="18" charset="0"/>
                  </a:rPr>
                  <a:t>Infections per year: 2.8 ± 0.8 </a:t>
                </a:r>
                <a14:m>
                  <m:oMath xmlns:m="http://schemas.openxmlformats.org/officeDocument/2006/math">
                    <m:r>
                      <a:rPr lang="en-US" sz="1200" smtClean="0">
                        <a:solidFill>
                          <a:srgbClr val="DE5454"/>
                        </a:solidFill>
                        <a:latin typeface="Cambria Math" panose="02040503050406030204" pitchFamily="18" charset="0"/>
                        <a:ea typeface="Cambria Math" panose="02040503050406030204" pitchFamily="18" charset="0"/>
                      </a:rPr>
                      <m:t>×</m:t>
                    </m:r>
                  </m:oMath>
                </a14:m>
                <a:r>
                  <a:rPr lang="en-US" dirty="0">
                    <a:solidFill>
                      <a:srgbClr val="DE5454"/>
                    </a:solidFill>
                    <a:latin typeface="Garamond" panose="02020404030301010803" pitchFamily="18" charset="0"/>
                  </a:rPr>
                  <a:t> 10</a:t>
                </a:r>
                <a:r>
                  <a:rPr lang="en-US" baseline="30000" dirty="0">
                    <a:solidFill>
                      <a:srgbClr val="DE5454"/>
                    </a:solidFill>
                    <a:latin typeface="Garamond" panose="02020404030301010803" pitchFamily="18" charset="0"/>
                  </a:rPr>
                  <a:t>5</a:t>
                </a:r>
              </a:p>
            </p:txBody>
          </p:sp>
        </mc:Choice>
        <mc:Fallback xmlns="">
          <p:sp>
            <p:nvSpPr>
              <p:cNvPr id="25" name="TextBox 24">
                <a:extLst>
                  <a:ext uri="{FF2B5EF4-FFF2-40B4-BE49-F238E27FC236}">
                    <a16:creationId xmlns:a16="http://schemas.microsoft.com/office/drawing/2014/main" id="{72E1351B-D95B-47ED-B040-38460A740A6A}"/>
                  </a:ext>
                </a:extLst>
              </p:cNvPr>
              <p:cNvSpPr txBox="1">
                <a:spLocks noRot="1" noChangeAspect="1" noMove="1" noResize="1" noEditPoints="1" noAdjustHandles="1" noChangeArrowheads="1" noChangeShapeType="1" noTextEdit="1"/>
              </p:cNvSpPr>
              <p:nvPr/>
            </p:nvSpPr>
            <p:spPr>
              <a:xfrm>
                <a:off x="4419600" y="4313403"/>
                <a:ext cx="3187465" cy="338554"/>
              </a:xfrm>
              <a:prstGeom prst="rect">
                <a:avLst/>
              </a:prstGeom>
              <a:blipFill>
                <a:blip r:embed="rId9"/>
                <a:stretch>
                  <a:fillRect l="-956" t="-3636" b="-25455"/>
                </a:stretch>
              </a:blipFill>
            </p:spPr>
            <p:txBody>
              <a:bodyPr/>
              <a:lstStyle/>
              <a:p>
                <a:r>
                  <a:rPr lang="en-US">
                    <a:noFill/>
                  </a:rPr>
                  <a:t> </a:t>
                </a:r>
              </a:p>
            </p:txBody>
          </p:sp>
        </mc:Fallback>
      </mc:AlternateContent>
    </p:spTree>
    <p:extLst>
      <p:ext uri="{BB962C8B-B14F-4D97-AF65-F5344CB8AC3E}">
        <p14:creationId xmlns:p14="http://schemas.microsoft.com/office/powerpoint/2010/main" val="271155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7.40741E-7 L -0.32309 0.00062 " pathEditMode="relative" rAng="0" ptsTypes="AA">
                                      <p:cBhvr>
                                        <p:cTn id="6" dur="1500" fill="hold"/>
                                        <p:tgtEl>
                                          <p:spTgt spid="31"/>
                                        </p:tgtEl>
                                        <p:attrNameLst>
                                          <p:attrName>ppt_x</p:attrName>
                                          <p:attrName>ppt_y</p:attrName>
                                        </p:attrNameLst>
                                      </p:cBhvr>
                                      <p:rCtr x="-16163" y="31"/>
                                    </p:animMotion>
                                  </p:childTnLst>
                                </p:cTn>
                              </p:par>
                            </p:childTnLst>
                          </p:cTn>
                        </p:par>
                        <p:par>
                          <p:cTn id="7" fill="hold">
                            <p:stCondLst>
                              <p:cond delay="15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2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1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1000"/>
                                        <p:tgtEl>
                                          <p:spTgt spid="46"/>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8B17A4-2456-4C17-B187-94A6FA67D0F4}"/>
              </a:ext>
            </a:extLst>
          </p:cNvPr>
          <p:cNvSpPr>
            <a:spLocks noGrp="1"/>
          </p:cNvSpPr>
          <p:nvPr>
            <p:ph type="body" sz="quarter" idx="12"/>
          </p:nvPr>
        </p:nvSpPr>
        <p:spPr>
          <a:xfrm>
            <a:off x="313707" y="3249337"/>
            <a:ext cx="8516586" cy="1066800"/>
          </a:xfrm>
        </p:spPr>
        <p:txBody>
          <a:bodyPr>
            <a:normAutofit/>
          </a:bodyPr>
          <a:lstStyle/>
          <a:p>
            <a:pPr algn="ctr"/>
            <a:r>
              <a:rPr lang="en-US" sz="1600" dirty="0" err="1">
                <a:solidFill>
                  <a:schemeClr val="accent4"/>
                </a:solidFill>
              </a:rPr>
              <a:t>Niket</a:t>
            </a:r>
            <a:r>
              <a:rPr lang="en-US" sz="1600" dirty="0">
                <a:solidFill>
                  <a:schemeClr val="accent4"/>
                </a:solidFill>
              </a:rPr>
              <a:t> Thakkar</a:t>
            </a:r>
          </a:p>
          <a:p>
            <a:pPr algn="ctr"/>
            <a:r>
              <a:rPr lang="en-US" sz="1400" dirty="0">
                <a:solidFill>
                  <a:schemeClr val="accent4"/>
                </a:solidFill>
                <a:hlinkClick r:id="rId3"/>
              </a:rPr>
              <a:t>nthakkar@idmod.org</a:t>
            </a:r>
            <a:endParaRPr lang="en-US" sz="1400" dirty="0">
              <a:solidFill>
                <a:schemeClr val="accent4"/>
              </a:solidFill>
            </a:endParaRPr>
          </a:p>
          <a:p>
            <a:pPr algn="ctr"/>
            <a:r>
              <a:rPr lang="en-US" sz="1400" dirty="0">
                <a:solidFill>
                  <a:schemeClr val="accent4"/>
                </a:solidFill>
              </a:rPr>
              <a:t>@</a:t>
            </a:r>
            <a:r>
              <a:rPr lang="en-US" sz="1400" dirty="0" err="1">
                <a:solidFill>
                  <a:schemeClr val="accent4"/>
                </a:solidFill>
              </a:rPr>
              <a:t>niket_h_thakkar</a:t>
            </a:r>
            <a:endParaRPr lang="en-US" sz="1400" dirty="0">
              <a:solidFill>
                <a:schemeClr val="accent4"/>
              </a:solidFill>
            </a:endParaRPr>
          </a:p>
        </p:txBody>
      </p:sp>
      <p:pic>
        <p:nvPicPr>
          <p:cNvPr id="1026" name="Picture 2" descr="Image result for twitter logo">
            <a:extLst>
              <a:ext uri="{FF2B5EF4-FFF2-40B4-BE49-F238E27FC236}">
                <a16:creationId xmlns:a16="http://schemas.microsoft.com/office/drawing/2014/main" id="{24973C45-C790-47D5-8C4B-6B42E89911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4564" y="3839235"/>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7D5691-9C86-4741-BE8F-E085C6590A2A}"/>
              </a:ext>
            </a:extLst>
          </p:cNvPr>
          <p:cNvSpPr txBox="1"/>
          <p:nvPr/>
        </p:nvSpPr>
        <p:spPr>
          <a:xfrm>
            <a:off x="2971800" y="2647950"/>
            <a:ext cx="3200400" cy="584775"/>
          </a:xfrm>
          <a:prstGeom prst="rect">
            <a:avLst/>
          </a:prstGeom>
          <a:noFill/>
        </p:spPr>
        <p:txBody>
          <a:bodyPr wrap="square" rtlCol="0">
            <a:spAutoFit/>
          </a:bodyPr>
          <a:lstStyle/>
          <a:p>
            <a:pPr algn="ctr"/>
            <a:r>
              <a:rPr lang="en-US" sz="3200" b="1" dirty="0">
                <a:solidFill>
                  <a:schemeClr val="accent4"/>
                </a:solidFill>
              </a:rPr>
              <a:t>Thank you!</a:t>
            </a:r>
          </a:p>
        </p:txBody>
      </p:sp>
      <p:sp>
        <p:nvSpPr>
          <p:cNvPr id="4" name="TextBox 3">
            <a:extLst>
              <a:ext uri="{FF2B5EF4-FFF2-40B4-BE49-F238E27FC236}">
                <a16:creationId xmlns:a16="http://schemas.microsoft.com/office/drawing/2014/main" id="{FD0392AB-39DD-4188-B4E7-0EFF44A2A991}"/>
              </a:ext>
            </a:extLst>
          </p:cNvPr>
          <p:cNvSpPr txBox="1"/>
          <p:nvPr/>
        </p:nvSpPr>
        <p:spPr>
          <a:xfrm>
            <a:off x="685800" y="2871847"/>
            <a:ext cx="1676400" cy="2062103"/>
          </a:xfrm>
          <a:prstGeom prst="rect">
            <a:avLst/>
          </a:prstGeom>
          <a:noFill/>
          <a:ln w="19050">
            <a:solidFill>
              <a:srgbClr val="8F230F"/>
            </a:solidFill>
          </a:ln>
        </p:spPr>
        <p:txBody>
          <a:bodyPr wrap="square" rtlCol="0">
            <a:spAutoFit/>
          </a:bodyPr>
          <a:lstStyle/>
          <a:p>
            <a:pPr algn="ctr"/>
            <a:r>
              <a:rPr lang="en-US" b="1" dirty="0">
                <a:solidFill>
                  <a:schemeClr val="accent4"/>
                </a:solidFill>
              </a:rPr>
              <a:t>Collaborators:</a:t>
            </a:r>
          </a:p>
          <a:p>
            <a:pPr algn="ctr"/>
            <a:r>
              <a:rPr lang="en-US" sz="1400" dirty="0">
                <a:solidFill>
                  <a:schemeClr val="accent4"/>
                </a:solidFill>
              </a:rPr>
              <a:t>Kurt Frey</a:t>
            </a:r>
          </a:p>
          <a:p>
            <a:pPr algn="ctr"/>
            <a:r>
              <a:rPr lang="en-US" sz="1400" dirty="0" err="1">
                <a:solidFill>
                  <a:schemeClr val="accent4"/>
                </a:solidFill>
              </a:rPr>
              <a:t>Yijun</a:t>
            </a:r>
            <a:r>
              <a:rPr lang="en-US" sz="1400" dirty="0">
                <a:solidFill>
                  <a:schemeClr val="accent4"/>
                </a:solidFill>
              </a:rPr>
              <a:t> Shen</a:t>
            </a:r>
          </a:p>
          <a:p>
            <a:pPr algn="ctr"/>
            <a:r>
              <a:rPr lang="en-US" sz="1400" dirty="0">
                <a:solidFill>
                  <a:schemeClr val="accent4"/>
                </a:solidFill>
              </a:rPr>
              <a:t>Sharon Chen</a:t>
            </a:r>
          </a:p>
          <a:p>
            <a:pPr algn="ctr"/>
            <a:r>
              <a:rPr lang="en-US" sz="1400" dirty="0">
                <a:solidFill>
                  <a:schemeClr val="accent4"/>
                </a:solidFill>
              </a:rPr>
              <a:t>Kevin McCarthy</a:t>
            </a:r>
          </a:p>
          <a:p>
            <a:pPr algn="ctr"/>
            <a:r>
              <a:rPr lang="en-US" sz="1400" dirty="0">
                <a:solidFill>
                  <a:schemeClr val="accent4"/>
                </a:solidFill>
              </a:rPr>
              <a:t>WHO Pakistan</a:t>
            </a:r>
          </a:p>
          <a:p>
            <a:pPr algn="ctr"/>
            <a:r>
              <a:rPr lang="en-US" sz="1400" dirty="0">
                <a:solidFill>
                  <a:schemeClr val="accent4"/>
                </a:solidFill>
              </a:rPr>
              <a:t>NMYFTCC</a:t>
            </a:r>
          </a:p>
          <a:p>
            <a:pPr algn="ctr"/>
            <a:r>
              <a:rPr lang="en-US" sz="1400" dirty="0">
                <a:solidFill>
                  <a:schemeClr val="accent4"/>
                </a:solidFill>
              </a:rPr>
              <a:t>Tracy Dong</a:t>
            </a:r>
          </a:p>
          <a:p>
            <a:pPr algn="ctr"/>
            <a:r>
              <a:rPr lang="en-US" sz="1400" dirty="0" err="1">
                <a:solidFill>
                  <a:schemeClr val="accent4"/>
                </a:solidFill>
              </a:rPr>
              <a:t>Laina</a:t>
            </a:r>
            <a:r>
              <a:rPr lang="en-US" sz="1400" dirty="0">
                <a:solidFill>
                  <a:schemeClr val="accent4"/>
                </a:solidFill>
              </a:rPr>
              <a:t> Mercer</a:t>
            </a:r>
          </a:p>
        </p:txBody>
      </p:sp>
    </p:spTree>
    <p:extLst>
      <p:ext uri="{BB962C8B-B14F-4D97-AF65-F5344CB8AC3E}">
        <p14:creationId xmlns:p14="http://schemas.microsoft.com/office/powerpoint/2010/main" val="4128492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9755F7D5-260E-4C8B-8441-16E505AC1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128" y="637566"/>
            <a:ext cx="4815267" cy="1805725"/>
          </a:xfrm>
          <a:prstGeom prst="rect">
            <a:avLst/>
          </a:prstGeom>
        </p:spPr>
      </p:pic>
      <p:pic>
        <p:nvPicPr>
          <p:cNvPr id="6" name="Picture 5" descr="A close up of a map&#10;&#10;Description generated with high confidence">
            <a:extLst>
              <a:ext uri="{FF2B5EF4-FFF2-40B4-BE49-F238E27FC236}">
                <a16:creationId xmlns:a16="http://schemas.microsoft.com/office/drawing/2014/main" id="{B00C64F4-0ACA-45D0-B2D5-06CF23B37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48" y="2660904"/>
            <a:ext cx="2819400" cy="2349500"/>
          </a:xfrm>
          <a:prstGeom prst="rect">
            <a:avLst/>
          </a:prstGeom>
        </p:spPr>
      </p:pic>
      <p:pic>
        <p:nvPicPr>
          <p:cNvPr id="22" name="Picture 21" descr="A screenshot of a cell phone&#10;&#10;Description generated with very high confidence">
            <a:extLst>
              <a:ext uri="{FF2B5EF4-FFF2-40B4-BE49-F238E27FC236}">
                <a16:creationId xmlns:a16="http://schemas.microsoft.com/office/drawing/2014/main" id="{EE8A47D7-4A89-410C-AC03-3D206595B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2889504"/>
            <a:ext cx="4419599" cy="1894114"/>
          </a:xfrm>
          <a:prstGeom prst="rect">
            <a:avLst/>
          </a:prstGeom>
        </p:spPr>
      </p:pic>
      <p:sp>
        <p:nvSpPr>
          <p:cNvPr id="2" name="Title 1">
            <a:extLst>
              <a:ext uri="{FF2B5EF4-FFF2-40B4-BE49-F238E27FC236}">
                <a16:creationId xmlns:a16="http://schemas.microsoft.com/office/drawing/2014/main" id="{A22E23FD-16ED-4543-9D68-110C8870AF52}"/>
              </a:ext>
            </a:extLst>
          </p:cNvPr>
          <p:cNvSpPr>
            <a:spLocks noGrp="1"/>
          </p:cNvSpPr>
          <p:nvPr>
            <p:ph type="title"/>
          </p:nvPr>
        </p:nvSpPr>
        <p:spPr/>
        <p:txBody>
          <a:bodyPr/>
          <a:lstStyle/>
          <a:p>
            <a:pPr algn="ctr"/>
            <a:r>
              <a:rPr lang="en-US" dirty="0">
                <a:solidFill>
                  <a:schemeClr val="accent4"/>
                </a:solidFill>
              </a:rPr>
              <a:t>What data do we have?</a:t>
            </a:r>
          </a:p>
        </p:txBody>
      </p:sp>
      <p:cxnSp>
        <p:nvCxnSpPr>
          <p:cNvPr id="8" name="Straight Connector 7">
            <a:extLst>
              <a:ext uri="{FF2B5EF4-FFF2-40B4-BE49-F238E27FC236}">
                <a16:creationId xmlns:a16="http://schemas.microsoft.com/office/drawing/2014/main" id="{A7BE8CC4-419B-4E43-AC18-EE3F3AEE1FCA}"/>
              </a:ext>
            </a:extLst>
          </p:cNvPr>
          <p:cNvCxnSpPr>
            <a:cxnSpLocks/>
          </p:cNvCxnSpPr>
          <p:nvPr/>
        </p:nvCxnSpPr>
        <p:spPr>
          <a:xfrm>
            <a:off x="381000" y="2651323"/>
            <a:ext cx="8382000" cy="0"/>
          </a:xfrm>
          <a:prstGeom prst="line">
            <a:avLst/>
          </a:prstGeom>
          <a:ln w="19050">
            <a:solidFill>
              <a:srgbClr val="8F230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3EE82F0-78A5-4EB9-9926-137206EAE6E9}"/>
              </a:ext>
            </a:extLst>
          </p:cNvPr>
          <p:cNvSpPr txBox="1"/>
          <p:nvPr/>
        </p:nvSpPr>
        <p:spPr>
          <a:xfrm>
            <a:off x="304800" y="2351441"/>
            <a:ext cx="6324600" cy="307777"/>
          </a:xfrm>
          <a:prstGeom prst="rect">
            <a:avLst/>
          </a:prstGeom>
          <a:noFill/>
        </p:spPr>
        <p:txBody>
          <a:bodyPr wrap="square" rtlCol="0">
            <a:spAutoFit/>
          </a:bodyPr>
          <a:lstStyle/>
          <a:p>
            <a:r>
              <a:rPr lang="en-US" sz="1400" b="1" dirty="0">
                <a:solidFill>
                  <a:schemeClr val="accent4"/>
                </a:solidFill>
              </a:rPr>
              <a:t>Measles incidence + campaign history</a:t>
            </a:r>
          </a:p>
        </p:txBody>
      </p:sp>
      <p:sp>
        <p:nvSpPr>
          <p:cNvPr id="14" name="TextBox 13">
            <a:extLst>
              <a:ext uri="{FF2B5EF4-FFF2-40B4-BE49-F238E27FC236}">
                <a16:creationId xmlns:a16="http://schemas.microsoft.com/office/drawing/2014/main" id="{0B09CEC7-EEED-42F1-B6C0-FC70B3A91A26}"/>
              </a:ext>
            </a:extLst>
          </p:cNvPr>
          <p:cNvSpPr txBox="1"/>
          <p:nvPr/>
        </p:nvSpPr>
        <p:spPr>
          <a:xfrm>
            <a:off x="304800" y="2644973"/>
            <a:ext cx="1752600" cy="307777"/>
          </a:xfrm>
          <a:prstGeom prst="rect">
            <a:avLst/>
          </a:prstGeom>
          <a:noFill/>
        </p:spPr>
        <p:txBody>
          <a:bodyPr wrap="square" rtlCol="0">
            <a:spAutoFit/>
          </a:bodyPr>
          <a:lstStyle/>
          <a:p>
            <a:r>
              <a:rPr lang="en-US" sz="1400" b="1" dirty="0">
                <a:solidFill>
                  <a:schemeClr val="accent4"/>
                </a:solidFill>
              </a:rPr>
              <a:t>Demography</a:t>
            </a:r>
          </a:p>
        </p:txBody>
      </p:sp>
      <p:pic>
        <p:nvPicPr>
          <p:cNvPr id="24" name="Picture 23" descr="A close up of a map&#10;&#10;Description generated with very high confidence">
            <a:extLst>
              <a:ext uri="{FF2B5EF4-FFF2-40B4-BE49-F238E27FC236}">
                <a16:creationId xmlns:a16="http://schemas.microsoft.com/office/drawing/2014/main" id="{5FA3F219-03B6-4AF7-83AB-A567C7EA93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800" y="2889504"/>
            <a:ext cx="4419599" cy="1894114"/>
          </a:xfrm>
          <a:prstGeom prst="rect">
            <a:avLst/>
          </a:prstGeom>
        </p:spPr>
      </p:pic>
      <p:sp>
        <p:nvSpPr>
          <p:cNvPr id="25" name="TextBox 24">
            <a:extLst>
              <a:ext uri="{FF2B5EF4-FFF2-40B4-BE49-F238E27FC236}">
                <a16:creationId xmlns:a16="http://schemas.microsoft.com/office/drawing/2014/main" id="{08DBFC39-F1A6-409D-8214-77994CDA6F29}"/>
              </a:ext>
            </a:extLst>
          </p:cNvPr>
          <p:cNvSpPr txBox="1"/>
          <p:nvPr/>
        </p:nvSpPr>
        <p:spPr>
          <a:xfrm>
            <a:off x="0" y="4857234"/>
            <a:ext cx="7225145" cy="184666"/>
          </a:xfrm>
          <a:prstGeom prst="rect">
            <a:avLst/>
          </a:prstGeom>
          <a:noFill/>
        </p:spPr>
        <p:txBody>
          <a:bodyPr wrap="square" rtlCol="0">
            <a:spAutoFit/>
          </a:bodyPr>
          <a:lstStyle/>
          <a:p>
            <a:r>
              <a:rPr lang="en-US" sz="600" dirty="0">
                <a:solidFill>
                  <a:schemeClr val="accent1"/>
                </a:solidFill>
                <a:cs typeface="Arial" panose="020B0604020202020204" pitchFamily="34" charset="0"/>
              </a:rPr>
              <a:t>(1) http://www.worldpop.org.uk/</a:t>
            </a:r>
          </a:p>
        </p:txBody>
      </p:sp>
      <p:sp>
        <p:nvSpPr>
          <p:cNvPr id="11" name="TextBox 10">
            <a:extLst>
              <a:ext uri="{FF2B5EF4-FFF2-40B4-BE49-F238E27FC236}">
                <a16:creationId xmlns:a16="http://schemas.microsoft.com/office/drawing/2014/main" id="{7D710F3B-58C4-4727-A3A8-CF443C5CAFE7}"/>
              </a:ext>
            </a:extLst>
          </p:cNvPr>
          <p:cNvSpPr txBox="1"/>
          <p:nvPr/>
        </p:nvSpPr>
        <p:spPr>
          <a:xfrm>
            <a:off x="-1" y="4958318"/>
            <a:ext cx="7225145" cy="184666"/>
          </a:xfrm>
          <a:prstGeom prst="rect">
            <a:avLst/>
          </a:prstGeom>
          <a:noFill/>
        </p:spPr>
        <p:txBody>
          <a:bodyPr wrap="square" rtlCol="0">
            <a:spAutoFit/>
          </a:bodyPr>
          <a:lstStyle/>
          <a:p>
            <a:r>
              <a:rPr lang="en-US" sz="600" dirty="0">
                <a:solidFill>
                  <a:schemeClr val="accent1"/>
                </a:solidFill>
                <a:cs typeface="Arial" panose="020B0604020202020204" pitchFamily="34" charset="0"/>
              </a:rPr>
              <a:t>(2) Tracy Dong, </a:t>
            </a:r>
            <a:r>
              <a:rPr lang="en-US" sz="600" dirty="0" err="1">
                <a:solidFill>
                  <a:schemeClr val="accent1"/>
                </a:solidFill>
                <a:cs typeface="Arial" panose="020B0604020202020204" pitchFamily="34" charset="0"/>
              </a:rPr>
              <a:t>Laina</a:t>
            </a:r>
            <a:r>
              <a:rPr lang="en-US" sz="600" dirty="0">
                <a:solidFill>
                  <a:schemeClr val="accent1"/>
                </a:solidFill>
                <a:cs typeface="Arial" panose="020B0604020202020204" pitchFamily="34" charset="0"/>
              </a:rPr>
              <a:t> Mercer, </a:t>
            </a:r>
            <a:r>
              <a:rPr lang="en-US" sz="600" i="1" dirty="0">
                <a:solidFill>
                  <a:schemeClr val="accent1"/>
                </a:solidFill>
                <a:cs typeface="Arial" panose="020B0604020202020204" pitchFamily="34" charset="0"/>
              </a:rPr>
              <a:t>et al. </a:t>
            </a:r>
            <a:r>
              <a:rPr lang="en-US" sz="600" dirty="0">
                <a:solidFill>
                  <a:schemeClr val="accent1"/>
                </a:solidFill>
                <a:cs typeface="Arial" panose="020B0604020202020204" pitchFamily="34" charset="0"/>
              </a:rPr>
              <a:t>In preparation.</a:t>
            </a:r>
          </a:p>
        </p:txBody>
      </p:sp>
    </p:spTree>
    <p:extLst>
      <p:ext uri="{BB962C8B-B14F-4D97-AF65-F5344CB8AC3E}">
        <p14:creationId xmlns:p14="http://schemas.microsoft.com/office/powerpoint/2010/main" val="346028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1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5"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semap_movie">
            <a:hlinkClick r:id="" action="ppaction://media"/>
            <a:extLst>
              <a:ext uri="{FF2B5EF4-FFF2-40B4-BE49-F238E27FC236}">
                <a16:creationId xmlns:a16="http://schemas.microsoft.com/office/drawing/2014/main" id="{55CA9747-C2AB-480D-BB4B-5C54318A6A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1752" y="-173736"/>
            <a:ext cx="9754961" cy="5487166"/>
          </a:xfrm>
          <a:prstGeom prst="rect">
            <a:avLst/>
          </a:prstGeom>
        </p:spPr>
      </p:pic>
      <p:sp>
        <p:nvSpPr>
          <p:cNvPr id="7" name="Rectangle 6">
            <a:extLst>
              <a:ext uri="{FF2B5EF4-FFF2-40B4-BE49-F238E27FC236}">
                <a16:creationId xmlns:a16="http://schemas.microsoft.com/office/drawing/2014/main" id="{67F92767-7C30-4146-87B5-12D5DEB5A049}"/>
              </a:ext>
            </a:extLst>
          </p:cNvPr>
          <p:cNvSpPr/>
          <p:nvPr/>
        </p:nvSpPr>
        <p:spPr>
          <a:xfrm>
            <a:off x="5689600" y="2793838"/>
            <a:ext cx="3190667" cy="2063912"/>
          </a:xfrm>
          <a:prstGeom prst="rect">
            <a:avLst/>
          </a:prstGeom>
          <a:solidFill>
            <a:schemeClr val="accent4">
              <a:alpha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BF57BBE1-9A0C-43BA-AF60-5152565EAB80}"/>
              </a:ext>
            </a:extLst>
          </p:cNvPr>
          <p:cNvGrpSpPr/>
          <p:nvPr/>
        </p:nvGrpSpPr>
        <p:grpSpPr>
          <a:xfrm>
            <a:off x="5715000" y="2793838"/>
            <a:ext cx="3190667" cy="2063912"/>
            <a:chOff x="5448300" y="2944005"/>
            <a:chExt cx="3190667" cy="2063912"/>
          </a:xfrm>
        </p:grpSpPr>
        <p:pic>
          <p:nvPicPr>
            <p:cNvPr id="5" name="Picture 4" descr="A close up of a flower&#10;&#10;Description generated with high confidence">
              <a:extLst>
                <a:ext uri="{FF2B5EF4-FFF2-40B4-BE49-F238E27FC236}">
                  <a16:creationId xmlns:a16="http://schemas.microsoft.com/office/drawing/2014/main" id="{ECD47432-FAA8-4EA5-AC87-5E7C3DDD93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61" t="7687" r="5972" b="10070"/>
            <a:stretch/>
          </p:blipFill>
          <p:spPr>
            <a:xfrm>
              <a:off x="5448300" y="3331517"/>
              <a:ext cx="2091031" cy="1676400"/>
            </a:xfrm>
            <a:prstGeom prst="rect">
              <a:avLst/>
            </a:prstGeom>
          </p:spPr>
        </p:pic>
        <p:sp>
          <p:nvSpPr>
            <p:cNvPr id="30" name="Rectangle 29">
              <a:extLst>
                <a:ext uri="{FF2B5EF4-FFF2-40B4-BE49-F238E27FC236}">
                  <a16:creationId xmlns:a16="http://schemas.microsoft.com/office/drawing/2014/main" id="{48FD22D4-E664-47C7-B17F-0253DC8939D4}"/>
                </a:ext>
              </a:extLst>
            </p:cNvPr>
            <p:cNvSpPr/>
            <p:nvPr/>
          </p:nvSpPr>
          <p:spPr>
            <a:xfrm>
              <a:off x="5481637" y="2944005"/>
              <a:ext cx="2209800" cy="461665"/>
            </a:xfrm>
            <a:prstGeom prst="rect">
              <a:avLst/>
            </a:prstGeom>
            <a:ln w="38100">
              <a:noFill/>
            </a:ln>
          </p:spPr>
          <p:txBody>
            <a:bodyPr wrap="square">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WHO/CDC risk assessment tool</a:t>
              </a:r>
            </a:p>
            <a:p>
              <a:pPr algn="ctr"/>
              <a:r>
                <a:rPr lang="en-US" sz="1200" dirty="0">
                  <a:solidFill>
                    <a:schemeClr val="bg1"/>
                  </a:solidFill>
                  <a:latin typeface="Times New Roman" panose="02020603050405020304" pitchFamily="18" charset="0"/>
                  <a:cs typeface="Times New Roman" panose="02020603050405020304" pitchFamily="18" charset="0"/>
                </a:rPr>
                <a:t>Nigeria, 2016</a:t>
              </a:r>
            </a:p>
          </p:txBody>
        </p:sp>
        <p:grpSp>
          <p:nvGrpSpPr>
            <p:cNvPr id="31" name="Group 30">
              <a:extLst>
                <a:ext uri="{FF2B5EF4-FFF2-40B4-BE49-F238E27FC236}">
                  <a16:creationId xmlns:a16="http://schemas.microsoft.com/office/drawing/2014/main" id="{2DAD1332-4F3C-47F6-8782-F046950D940A}"/>
                </a:ext>
              </a:extLst>
            </p:cNvPr>
            <p:cNvGrpSpPr/>
            <p:nvPr/>
          </p:nvGrpSpPr>
          <p:grpSpPr>
            <a:xfrm>
              <a:off x="7543800" y="3640411"/>
              <a:ext cx="1095167" cy="276999"/>
              <a:chOff x="7744033" y="1295124"/>
              <a:chExt cx="1095167" cy="276999"/>
            </a:xfrm>
          </p:grpSpPr>
          <p:sp>
            <p:nvSpPr>
              <p:cNvPr id="41" name="TextBox 40">
                <a:extLst>
                  <a:ext uri="{FF2B5EF4-FFF2-40B4-BE49-F238E27FC236}">
                    <a16:creationId xmlns:a16="http://schemas.microsoft.com/office/drawing/2014/main" id="{D1DBD64A-60A9-4AB4-9A95-50E140079F8D}"/>
                  </a:ext>
                </a:extLst>
              </p:cNvPr>
              <p:cNvSpPr txBox="1"/>
              <p:nvPr/>
            </p:nvSpPr>
            <p:spPr>
              <a:xfrm>
                <a:off x="8051227" y="1295124"/>
                <a:ext cx="787973"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Very high</a:t>
                </a:r>
              </a:p>
            </p:txBody>
          </p:sp>
          <p:sp>
            <p:nvSpPr>
              <p:cNvPr id="42" name="Rectangle 41">
                <a:extLst>
                  <a:ext uri="{FF2B5EF4-FFF2-40B4-BE49-F238E27FC236}">
                    <a16:creationId xmlns:a16="http://schemas.microsoft.com/office/drawing/2014/main" id="{ABDEBBA3-A986-4C01-8EFE-B5FD5F3DF177}"/>
                  </a:ext>
                </a:extLst>
              </p:cNvPr>
              <p:cNvSpPr/>
              <p:nvPr/>
            </p:nvSpPr>
            <p:spPr>
              <a:xfrm>
                <a:off x="7744033" y="1366526"/>
                <a:ext cx="302725" cy="152400"/>
              </a:xfrm>
              <a:prstGeom prst="rect">
                <a:avLst/>
              </a:prstGeom>
              <a:solidFill>
                <a:srgbClr val="67000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327ABC45-0C7D-4A7E-9809-402FA4CB9D20}"/>
                </a:ext>
              </a:extLst>
            </p:cNvPr>
            <p:cNvGrpSpPr/>
            <p:nvPr/>
          </p:nvGrpSpPr>
          <p:grpSpPr>
            <a:xfrm>
              <a:off x="7547380" y="3929289"/>
              <a:ext cx="797351" cy="276999"/>
              <a:chOff x="7741850" y="2079163"/>
              <a:chExt cx="797351" cy="276999"/>
            </a:xfrm>
          </p:grpSpPr>
          <p:sp>
            <p:nvSpPr>
              <p:cNvPr id="39" name="TextBox 38">
                <a:extLst>
                  <a:ext uri="{FF2B5EF4-FFF2-40B4-BE49-F238E27FC236}">
                    <a16:creationId xmlns:a16="http://schemas.microsoft.com/office/drawing/2014/main" id="{797D3DCC-D671-49CC-81F7-F24885027EFD}"/>
                  </a:ext>
                </a:extLst>
              </p:cNvPr>
              <p:cNvSpPr txBox="1"/>
              <p:nvPr/>
            </p:nvSpPr>
            <p:spPr>
              <a:xfrm>
                <a:off x="8046758" y="2079163"/>
                <a:ext cx="492443"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High</a:t>
                </a:r>
              </a:p>
            </p:txBody>
          </p:sp>
          <p:sp>
            <p:nvSpPr>
              <p:cNvPr id="40" name="Rectangle 39">
                <a:extLst>
                  <a:ext uri="{FF2B5EF4-FFF2-40B4-BE49-F238E27FC236}">
                    <a16:creationId xmlns:a16="http://schemas.microsoft.com/office/drawing/2014/main" id="{ECE2159B-C8F1-41D0-99D2-44E1969BA0B9}"/>
                  </a:ext>
                </a:extLst>
              </p:cNvPr>
              <p:cNvSpPr/>
              <p:nvPr/>
            </p:nvSpPr>
            <p:spPr>
              <a:xfrm>
                <a:off x="7741850" y="2136959"/>
                <a:ext cx="302725" cy="152400"/>
              </a:xfrm>
              <a:prstGeom prst="rect">
                <a:avLst/>
              </a:prstGeom>
              <a:solidFill>
                <a:srgbClr val="E32F2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B193F8ED-CD6C-4BE5-81F3-5B2E5110B7DC}"/>
                </a:ext>
              </a:extLst>
            </p:cNvPr>
            <p:cNvGrpSpPr/>
            <p:nvPr/>
          </p:nvGrpSpPr>
          <p:grpSpPr>
            <a:xfrm>
              <a:off x="7543800" y="4194013"/>
              <a:ext cx="1005708" cy="276999"/>
              <a:chOff x="7743826" y="2886420"/>
              <a:chExt cx="1005708" cy="276999"/>
            </a:xfrm>
          </p:grpSpPr>
          <p:sp>
            <p:nvSpPr>
              <p:cNvPr id="37" name="TextBox 36">
                <a:extLst>
                  <a:ext uri="{FF2B5EF4-FFF2-40B4-BE49-F238E27FC236}">
                    <a16:creationId xmlns:a16="http://schemas.microsoft.com/office/drawing/2014/main" id="{21175FF4-E323-4AE1-9EC7-E38F89EA9584}"/>
                  </a:ext>
                </a:extLst>
              </p:cNvPr>
              <p:cNvSpPr txBox="1"/>
              <p:nvPr/>
            </p:nvSpPr>
            <p:spPr>
              <a:xfrm>
                <a:off x="8042289" y="2886420"/>
                <a:ext cx="707245"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Medium</a:t>
                </a:r>
              </a:p>
            </p:txBody>
          </p:sp>
          <p:sp>
            <p:nvSpPr>
              <p:cNvPr id="38" name="Rectangle 37">
                <a:extLst>
                  <a:ext uri="{FF2B5EF4-FFF2-40B4-BE49-F238E27FC236}">
                    <a16:creationId xmlns:a16="http://schemas.microsoft.com/office/drawing/2014/main" id="{76F869F6-7BC7-4C2E-9A37-160A03369B8D}"/>
                  </a:ext>
                </a:extLst>
              </p:cNvPr>
              <p:cNvSpPr/>
              <p:nvPr/>
            </p:nvSpPr>
            <p:spPr>
              <a:xfrm>
                <a:off x="7743826" y="2949533"/>
                <a:ext cx="302725" cy="152400"/>
              </a:xfrm>
              <a:prstGeom prst="rect">
                <a:avLst/>
              </a:prstGeom>
              <a:solidFill>
                <a:srgbClr val="FCA08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75C27A58-7D81-47A1-B4B2-1CF88E914065}"/>
                </a:ext>
              </a:extLst>
            </p:cNvPr>
            <p:cNvGrpSpPr/>
            <p:nvPr/>
          </p:nvGrpSpPr>
          <p:grpSpPr>
            <a:xfrm>
              <a:off x="7543800" y="4483128"/>
              <a:ext cx="759848" cy="276999"/>
              <a:chOff x="7744766" y="3683409"/>
              <a:chExt cx="759848" cy="276999"/>
            </a:xfrm>
          </p:grpSpPr>
          <p:sp>
            <p:nvSpPr>
              <p:cNvPr id="35" name="TextBox 34">
                <a:extLst>
                  <a:ext uri="{FF2B5EF4-FFF2-40B4-BE49-F238E27FC236}">
                    <a16:creationId xmlns:a16="http://schemas.microsoft.com/office/drawing/2014/main" id="{0B81D3DF-AA45-4C13-8693-87AA64AAC6B3}"/>
                  </a:ext>
                </a:extLst>
              </p:cNvPr>
              <p:cNvSpPr txBox="1"/>
              <p:nvPr/>
            </p:nvSpPr>
            <p:spPr>
              <a:xfrm>
                <a:off x="8037820" y="3683409"/>
                <a:ext cx="466794"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Low</a:t>
                </a:r>
              </a:p>
            </p:txBody>
          </p:sp>
          <p:sp>
            <p:nvSpPr>
              <p:cNvPr id="36" name="Rectangle 35">
                <a:extLst>
                  <a:ext uri="{FF2B5EF4-FFF2-40B4-BE49-F238E27FC236}">
                    <a16:creationId xmlns:a16="http://schemas.microsoft.com/office/drawing/2014/main" id="{98BFDD34-235C-4F3B-9359-439864EDC508}"/>
                  </a:ext>
                </a:extLst>
              </p:cNvPr>
              <p:cNvSpPr/>
              <p:nvPr/>
            </p:nvSpPr>
            <p:spPr>
              <a:xfrm>
                <a:off x="7744766" y="3747213"/>
                <a:ext cx="302725" cy="152400"/>
              </a:xfrm>
              <a:prstGeom prst="rect">
                <a:avLst/>
              </a:prstGeom>
              <a:solidFill>
                <a:srgbClr val="FFF5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32575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semap_movie_greyscale">
            <a:hlinkClick r:id="" action="ppaction://media"/>
            <a:extLst>
              <a:ext uri="{FF2B5EF4-FFF2-40B4-BE49-F238E27FC236}">
                <a16:creationId xmlns:a16="http://schemas.microsoft.com/office/drawing/2014/main" id="{5C3FB93F-BC32-4E91-B8B7-99C35CC514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1752" y="-173736"/>
            <a:ext cx="9754961" cy="5487166"/>
          </a:xfrm>
          <a:prstGeom prst="rect">
            <a:avLst/>
          </a:prstGeom>
        </p:spPr>
      </p:pic>
      <p:sp>
        <p:nvSpPr>
          <p:cNvPr id="7" name="Rectangle 6">
            <a:extLst>
              <a:ext uri="{FF2B5EF4-FFF2-40B4-BE49-F238E27FC236}">
                <a16:creationId xmlns:a16="http://schemas.microsoft.com/office/drawing/2014/main" id="{67F92767-7C30-4146-87B5-12D5DEB5A049}"/>
              </a:ext>
            </a:extLst>
          </p:cNvPr>
          <p:cNvSpPr/>
          <p:nvPr/>
        </p:nvSpPr>
        <p:spPr>
          <a:xfrm>
            <a:off x="5689600" y="2793838"/>
            <a:ext cx="3190667" cy="2063912"/>
          </a:xfrm>
          <a:prstGeom prst="rect">
            <a:avLst/>
          </a:prstGeom>
          <a:solidFill>
            <a:schemeClr val="accent4">
              <a:alpha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BF57BBE1-9A0C-43BA-AF60-5152565EAB80}"/>
              </a:ext>
            </a:extLst>
          </p:cNvPr>
          <p:cNvGrpSpPr/>
          <p:nvPr/>
        </p:nvGrpSpPr>
        <p:grpSpPr>
          <a:xfrm>
            <a:off x="5715000" y="2793838"/>
            <a:ext cx="3190667" cy="2063912"/>
            <a:chOff x="5448300" y="2944005"/>
            <a:chExt cx="3190667" cy="2063912"/>
          </a:xfrm>
        </p:grpSpPr>
        <p:pic>
          <p:nvPicPr>
            <p:cNvPr id="5" name="Picture 4" descr="A close up of a flower&#10;&#10;Description generated with high confidence">
              <a:extLst>
                <a:ext uri="{FF2B5EF4-FFF2-40B4-BE49-F238E27FC236}">
                  <a16:creationId xmlns:a16="http://schemas.microsoft.com/office/drawing/2014/main" id="{ECD47432-FAA8-4EA5-AC87-5E7C3DDD93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61" t="7687" r="5972" b="10070"/>
            <a:stretch/>
          </p:blipFill>
          <p:spPr>
            <a:xfrm>
              <a:off x="5448300" y="3331517"/>
              <a:ext cx="2091031" cy="1676400"/>
            </a:xfrm>
            <a:prstGeom prst="rect">
              <a:avLst/>
            </a:prstGeom>
          </p:spPr>
        </p:pic>
        <p:sp>
          <p:nvSpPr>
            <p:cNvPr id="30" name="Rectangle 29">
              <a:extLst>
                <a:ext uri="{FF2B5EF4-FFF2-40B4-BE49-F238E27FC236}">
                  <a16:creationId xmlns:a16="http://schemas.microsoft.com/office/drawing/2014/main" id="{48FD22D4-E664-47C7-B17F-0253DC8939D4}"/>
                </a:ext>
              </a:extLst>
            </p:cNvPr>
            <p:cNvSpPr/>
            <p:nvPr/>
          </p:nvSpPr>
          <p:spPr>
            <a:xfrm>
              <a:off x="5481637" y="2944005"/>
              <a:ext cx="2209800" cy="461665"/>
            </a:xfrm>
            <a:prstGeom prst="rect">
              <a:avLst/>
            </a:prstGeom>
            <a:ln w="38100">
              <a:noFill/>
            </a:ln>
          </p:spPr>
          <p:txBody>
            <a:bodyPr wrap="square">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WHO/CDC risk assessment tool</a:t>
              </a:r>
            </a:p>
            <a:p>
              <a:pPr algn="ctr"/>
              <a:r>
                <a:rPr lang="en-US" sz="1200" dirty="0">
                  <a:solidFill>
                    <a:schemeClr val="bg1"/>
                  </a:solidFill>
                  <a:latin typeface="Times New Roman" panose="02020603050405020304" pitchFamily="18" charset="0"/>
                  <a:cs typeface="Times New Roman" panose="02020603050405020304" pitchFamily="18" charset="0"/>
                </a:rPr>
                <a:t>Nigeria, 2016</a:t>
              </a:r>
            </a:p>
          </p:txBody>
        </p:sp>
        <p:grpSp>
          <p:nvGrpSpPr>
            <p:cNvPr id="31" name="Group 30">
              <a:extLst>
                <a:ext uri="{FF2B5EF4-FFF2-40B4-BE49-F238E27FC236}">
                  <a16:creationId xmlns:a16="http://schemas.microsoft.com/office/drawing/2014/main" id="{2DAD1332-4F3C-47F6-8782-F046950D940A}"/>
                </a:ext>
              </a:extLst>
            </p:cNvPr>
            <p:cNvGrpSpPr/>
            <p:nvPr/>
          </p:nvGrpSpPr>
          <p:grpSpPr>
            <a:xfrm>
              <a:off x="7543800" y="3640411"/>
              <a:ext cx="1095167" cy="276999"/>
              <a:chOff x="7744033" y="1295124"/>
              <a:chExt cx="1095167" cy="276999"/>
            </a:xfrm>
          </p:grpSpPr>
          <p:sp>
            <p:nvSpPr>
              <p:cNvPr id="41" name="TextBox 40">
                <a:extLst>
                  <a:ext uri="{FF2B5EF4-FFF2-40B4-BE49-F238E27FC236}">
                    <a16:creationId xmlns:a16="http://schemas.microsoft.com/office/drawing/2014/main" id="{D1DBD64A-60A9-4AB4-9A95-50E140079F8D}"/>
                  </a:ext>
                </a:extLst>
              </p:cNvPr>
              <p:cNvSpPr txBox="1"/>
              <p:nvPr/>
            </p:nvSpPr>
            <p:spPr>
              <a:xfrm>
                <a:off x="8051227" y="1295124"/>
                <a:ext cx="787973"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Very high</a:t>
                </a:r>
              </a:p>
            </p:txBody>
          </p:sp>
          <p:sp>
            <p:nvSpPr>
              <p:cNvPr id="42" name="Rectangle 41">
                <a:extLst>
                  <a:ext uri="{FF2B5EF4-FFF2-40B4-BE49-F238E27FC236}">
                    <a16:creationId xmlns:a16="http://schemas.microsoft.com/office/drawing/2014/main" id="{ABDEBBA3-A986-4C01-8EFE-B5FD5F3DF177}"/>
                  </a:ext>
                </a:extLst>
              </p:cNvPr>
              <p:cNvSpPr/>
              <p:nvPr/>
            </p:nvSpPr>
            <p:spPr>
              <a:xfrm>
                <a:off x="7744033" y="1366526"/>
                <a:ext cx="302725" cy="152400"/>
              </a:xfrm>
              <a:prstGeom prst="rect">
                <a:avLst/>
              </a:prstGeom>
              <a:solidFill>
                <a:srgbClr val="67000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327ABC45-0C7D-4A7E-9809-402FA4CB9D20}"/>
                </a:ext>
              </a:extLst>
            </p:cNvPr>
            <p:cNvGrpSpPr/>
            <p:nvPr/>
          </p:nvGrpSpPr>
          <p:grpSpPr>
            <a:xfrm>
              <a:off x="7547380" y="3929289"/>
              <a:ext cx="797351" cy="276999"/>
              <a:chOff x="7741850" y="2079163"/>
              <a:chExt cx="797351" cy="276999"/>
            </a:xfrm>
          </p:grpSpPr>
          <p:sp>
            <p:nvSpPr>
              <p:cNvPr id="39" name="TextBox 38">
                <a:extLst>
                  <a:ext uri="{FF2B5EF4-FFF2-40B4-BE49-F238E27FC236}">
                    <a16:creationId xmlns:a16="http://schemas.microsoft.com/office/drawing/2014/main" id="{797D3DCC-D671-49CC-81F7-F24885027EFD}"/>
                  </a:ext>
                </a:extLst>
              </p:cNvPr>
              <p:cNvSpPr txBox="1"/>
              <p:nvPr/>
            </p:nvSpPr>
            <p:spPr>
              <a:xfrm>
                <a:off x="8046758" y="2079163"/>
                <a:ext cx="492443"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High</a:t>
                </a:r>
              </a:p>
            </p:txBody>
          </p:sp>
          <p:sp>
            <p:nvSpPr>
              <p:cNvPr id="40" name="Rectangle 39">
                <a:extLst>
                  <a:ext uri="{FF2B5EF4-FFF2-40B4-BE49-F238E27FC236}">
                    <a16:creationId xmlns:a16="http://schemas.microsoft.com/office/drawing/2014/main" id="{ECE2159B-C8F1-41D0-99D2-44E1969BA0B9}"/>
                  </a:ext>
                </a:extLst>
              </p:cNvPr>
              <p:cNvSpPr/>
              <p:nvPr/>
            </p:nvSpPr>
            <p:spPr>
              <a:xfrm>
                <a:off x="7741850" y="2136959"/>
                <a:ext cx="302725" cy="152400"/>
              </a:xfrm>
              <a:prstGeom prst="rect">
                <a:avLst/>
              </a:prstGeom>
              <a:solidFill>
                <a:srgbClr val="E32F2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B193F8ED-CD6C-4BE5-81F3-5B2E5110B7DC}"/>
                </a:ext>
              </a:extLst>
            </p:cNvPr>
            <p:cNvGrpSpPr/>
            <p:nvPr/>
          </p:nvGrpSpPr>
          <p:grpSpPr>
            <a:xfrm>
              <a:off x="7543800" y="4194013"/>
              <a:ext cx="1005708" cy="276999"/>
              <a:chOff x="7743826" y="2886420"/>
              <a:chExt cx="1005708" cy="276999"/>
            </a:xfrm>
          </p:grpSpPr>
          <p:sp>
            <p:nvSpPr>
              <p:cNvPr id="37" name="TextBox 36">
                <a:extLst>
                  <a:ext uri="{FF2B5EF4-FFF2-40B4-BE49-F238E27FC236}">
                    <a16:creationId xmlns:a16="http://schemas.microsoft.com/office/drawing/2014/main" id="{21175FF4-E323-4AE1-9EC7-E38F89EA9584}"/>
                  </a:ext>
                </a:extLst>
              </p:cNvPr>
              <p:cNvSpPr txBox="1"/>
              <p:nvPr/>
            </p:nvSpPr>
            <p:spPr>
              <a:xfrm>
                <a:off x="8042289" y="2886420"/>
                <a:ext cx="707245"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Medium</a:t>
                </a:r>
              </a:p>
            </p:txBody>
          </p:sp>
          <p:sp>
            <p:nvSpPr>
              <p:cNvPr id="38" name="Rectangle 37">
                <a:extLst>
                  <a:ext uri="{FF2B5EF4-FFF2-40B4-BE49-F238E27FC236}">
                    <a16:creationId xmlns:a16="http://schemas.microsoft.com/office/drawing/2014/main" id="{76F869F6-7BC7-4C2E-9A37-160A03369B8D}"/>
                  </a:ext>
                </a:extLst>
              </p:cNvPr>
              <p:cNvSpPr/>
              <p:nvPr/>
            </p:nvSpPr>
            <p:spPr>
              <a:xfrm>
                <a:off x="7743826" y="2949533"/>
                <a:ext cx="302725" cy="152400"/>
              </a:xfrm>
              <a:prstGeom prst="rect">
                <a:avLst/>
              </a:prstGeom>
              <a:solidFill>
                <a:srgbClr val="FCA08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75C27A58-7D81-47A1-B4B2-1CF88E914065}"/>
                </a:ext>
              </a:extLst>
            </p:cNvPr>
            <p:cNvGrpSpPr/>
            <p:nvPr/>
          </p:nvGrpSpPr>
          <p:grpSpPr>
            <a:xfrm>
              <a:off x="7543800" y="4483128"/>
              <a:ext cx="759848" cy="276999"/>
              <a:chOff x="7744766" y="3683409"/>
              <a:chExt cx="759848" cy="276999"/>
            </a:xfrm>
          </p:grpSpPr>
          <p:sp>
            <p:nvSpPr>
              <p:cNvPr id="35" name="TextBox 34">
                <a:extLst>
                  <a:ext uri="{FF2B5EF4-FFF2-40B4-BE49-F238E27FC236}">
                    <a16:creationId xmlns:a16="http://schemas.microsoft.com/office/drawing/2014/main" id="{0B81D3DF-AA45-4C13-8693-87AA64AAC6B3}"/>
                  </a:ext>
                </a:extLst>
              </p:cNvPr>
              <p:cNvSpPr txBox="1"/>
              <p:nvPr/>
            </p:nvSpPr>
            <p:spPr>
              <a:xfrm>
                <a:off x="8037820" y="3683409"/>
                <a:ext cx="466794"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Low</a:t>
                </a:r>
              </a:p>
            </p:txBody>
          </p:sp>
          <p:sp>
            <p:nvSpPr>
              <p:cNvPr id="36" name="Rectangle 35">
                <a:extLst>
                  <a:ext uri="{FF2B5EF4-FFF2-40B4-BE49-F238E27FC236}">
                    <a16:creationId xmlns:a16="http://schemas.microsoft.com/office/drawing/2014/main" id="{98BFDD34-235C-4F3B-9359-439864EDC508}"/>
                  </a:ext>
                </a:extLst>
              </p:cNvPr>
              <p:cNvSpPr/>
              <p:nvPr/>
            </p:nvSpPr>
            <p:spPr>
              <a:xfrm>
                <a:off x="7744766" y="3747213"/>
                <a:ext cx="302725" cy="152400"/>
              </a:xfrm>
              <a:prstGeom prst="rect">
                <a:avLst/>
              </a:prstGeom>
              <a:solidFill>
                <a:srgbClr val="FFF5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4662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ase_movie">
            <a:hlinkClick r:id="" action="ppaction://media"/>
            <a:extLst>
              <a:ext uri="{FF2B5EF4-FFF2-40B4-BE49-F238E27FC236}">
                <a16:creationId xmlns:a16="http://schemas.microsoft.com/office/drawing/2014/main" id="{745ED731-28A6-4179-8152-AB30D630F2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8200" y="819150"/>
            <a:ext cx="4109675" cy="3424729"/>
          </a:xfrm>
          <a:prstGeom prst="rect">
            <a:avLst/>
          </a:prstGeom>
        </p:spPr>
      </p:pic>
      <p:grpSp>
        <p:nvGrpSpPr>
          <p:cNvPr id="11" name="Group 10">
            <a:extLst>
              <a:ext uri="{FF2B5EF4-FFF2-40B4-BE49-F238E27FC236}">
                <a16:creationId xmlns:a16="http://schemas.microsoft.com/office/drawing/2014/main" id="{240F4CF8-D169-40AF-9984-472CB7D024B7}"/>
              </a:ext>
            </a:extLst>
          </p:cNvPr>
          <p:cNvGrpSpPr/>
          <p:nvPr/>
        </p:nvGrpSpPr>
        <p:grpSpPr>
          <a:xfrm>
            <a:off x="352839" y="979318"/>
            <a:ext cx="4447761" cy="3264561"/>
            <a:chOff x="4343400" y="1033272"/>
            <a:chExt cx="4447761" cy="3264561"/>
          </a:xfrm>
        </p:grpSpPr>
        <p:pic>
          <p:nvPicPr>
            <p:cNvPr id="12" name="Picture 11">
              <a:extLst>
                <a:ext uri="{FF2B5EF4-FFF2-40B4-BE49-F238E27FC236}">
                  <a16:creationId xmlns:a16="http://schemas.microsoft.com/office/drawing/2014/main" id="{25624574-B160-43E6-90CE-527BA0D75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1033272"/>
              <a:ext cx="4080701" cy="3264561"/>
            </a:xfrm>
            <a:prstGeom prst="rect">
              <a:avLst/>
            </a:prstGeom>
          </p:spPr>
        </p:pic>
        <p:sp>
          <p:nvSpPr>
            <p:cNvPr id="13" name="Rectangle 12">
              <a:extLst>
                <a:ext uri="{FF2B5EF4-FFF2-40B4-BE49-F238E27FC236}">
                  <a16:creationId xmlns:a16="http://schemas.microsoft.com/office/drawing/2014/main" id="{165ECBD1-1A50-4C19-9F8E-BFCBDC636A90}"/>
                </a:ext>
              </a:extLst>
            </p:cNvPr>
            <p:cNvSpPr/>
            <p:nvPr/>
          </p:nvSpPr>
          <p:spPr>
            <a:xfrm>
              <a:off x="7924800" y="1352550"/>
              <a:ext cx="370771"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9EA79C9-0C87-436D-B5AD-964CDEEA9303}"/>
                </a:ext>
              </a:extLst>
            </p:cNvPr>
            <p:cNvSpPr/>
            <p:nvPr/>
          </p:nvSpPr>
          <p:spPr>
            <a:xfrm>
              <a:off x="5278850" y="1064291"/>
              <a:ext cx="2209800" cy="430887"/>
            </a:xfrm>
            <a:prstGeom prst="rect">
              <a:avLst/>
            </a:prstGeom>
            <a:ln w="38100">
              <a:noFill/>
            </a:ln>
          </p:spPr>
          <p:txBody>
            <a:bodyPr wrap="square">
              <a:spAutoFit/>
            </a:bodyPr>
            <a:lstStyle/>
            <a:p>
              <a:pPr algn="ctr"/>
              <a:r>
                <a:rPr lang="en-US" sz="1100" dirty="0">
                  <a:latin typeface="Garamond" panose="02020404030301010803" pitchFamily="18" charset="0"/>
                  <a:cs typeface="Times New Roman" panose="02020603050405020304" pitchFamily="18" charset="0"/>
                </a:rPr>
                <a:t>WHO/CDC measles risk assessment tool Nigeria, 2016</a:t>
              </a:r>
            </a:p>
          </p:txBody>
        </p:sp>
        <p:grpSp>
          <p:nvGrpSpPr>
            <p:cNvPr id="15" name="Group 14">
              <a:extLst>
                <a:ext uri="{FF2B5EF4-FFF2-40B4-BE49-F238E27FC236}">
                  <a16:creationId xmlns:a16="http://schemas.microsoft.com/office/drawing/2014/main" id="{D44764C3-1D74-4076-8325-70A027668CBD}"/>
                </a:ext>
              </a:extLst>
            </p:cNvPr>
            <p:cNvGrpSpPr/>
            <p:nvPr/>
          </p:nvGrpSpPr>
          <p:grpSpPr>
            <a:xfrm>
              <a:off x="7695994" y="2192587"/>
              <a:ext cx="1095167" cy="276999"/>
              <a:chOff x="7744033" y="1295124"/>
              <a:chExt cx="1095167" cy="276999"/>
            </a:xfrm>
          </p:grpSpPr>
          <p:sp>
            <p:nvSpPr>
              <p:cNvPr id="25" name="TextBox 24">
                <a:extLst>
                  <a:ext uri="{FF2B5EF4-FFF2-40B4-BE49-F238E27FC236}">
                    <a16:creationId xmlns:a16="http://schemas.microsoft.com/office/drawing/2014/main" id="{B3DCED77-73CB-4E36-9087-AE61A39D433D}"/>
                  </a:ext>
                </a:extLst>
              </p:cNvPr>
              <p:cNvSpPr txBox="1"/>
              <p:nvPr/>
            </p:nvSpPr>
            <p:spPr>
              <a:xfrm>
                <a:off x="8051227" y="1295124"/>
                <a:ext cx="787973" cy="276999"/>
              </a:xfrm>
              <a:prstGeom prst="rect">
                <a:avLst/>
              </a:prstGeom>
              <a:noFill/>
            </p:spPr>
            <p:txBody>
              <a:bodyPr wrap="none" rtlCol="0">
                <a:spAutoFit/>
              </a:bodyPr>
              <a:lstStyle/>
              <a:p>
                <a:r>
                  <a:rPr lang="en-US" sz="1200" dirty="0">
                    <a:solidFill>
                      <a:schemeClr val="accent1"/>
                    </a:solidFill>
                    <a:latin typeface="Garamond" panose="02020404030301010803" pitchFamily="18" charset="0"/>
                    <a:cs typeface="Times New Roman" panose="02020603050405020304" pitchFamily="18" charset="0"/>
                  </a:rPr>
                  <a:t>Very high</a:t>
                </a:r>
              </a:p>
            </p:txBody>
          </p:sp>
          <p:sp>
            <p:nvSpPr>
              <p:cNvPr id="26" name="Rectangle 25">
                <a:extLst>
                  <a:ext uri="{FF2B5EF4-FFF2-40B4-BE49-F238E27FC236}">
                    <a16:creationId xmlns:a16="http://schemas.microsoft.com/office/drawing/2014/main" id="{D6858812-B721-496B-A019-AE439A878FA9}"/>
                  </a:ext>
                </a:extLst>
              </p:cNvPr>
              <p:cNvSpPr/>
              <p:nvPr/>
            </p:nvSpPr>
            <p:spPr>
              <a:xfrm>
                <a:off x="7744033" y="1366526"/>
                <a:ext cx="302725" cy="152400"/>
              </a:xfrm>
              <a:prstGeom prst="rect">
                <a:avLst/>
              </a:prstGeom>
              <a:solidFill>
                <a:srgbClr val="67000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B7AFF936-143B-4B02-A1CB-4F031AAE3D3D}"/>
                </a:ext>
              </a:extLst>
            </p:cNvPr>
            <p:cNvGrpSpPr/>
            <p:nvPr/>
          </p:nvGrpSpPr>
          <p:grpSpPr>
            <a:xfrm>
              <a:off x="7699574" y="2481465"/>
              <a:ext cx="797351" cy="276999"/>
              <a:chOff x="7741850" y="2079163"/>
              <a:chExt cx="797351" cy="276999"/>
            </a:xfrm>
          </p:grpSpPr>
          <p:sp>
            <p:nvSpPr>
              <p:cNvPr id="23" name="TextBox 22">
                <a:extLst>
                  <a:ext uri="{FF2B5EF4-FFF2-40B4-BE49-F238E27FC236}">
                    <a16:creationId xmlns:a16="http://schemas.microsoft.com/office/drawing/2014/main" id="{687723F6-35B6-4947-A1DC-370E8F3DFF0B}"/>
                  </a:ext>
                </a:extLst>
              </p:cNvPr>
              <p:cNvSpPr txBox="1"/>
              <p:nvPr/>
            </p:nvSpPr>
            <p:spPr>
              <a:xfrm>
                <a:off x="8046758" y="2079163"/>
                <a:ext cx="492443" cy="276999"/>
              </a:xfrm>
              <a:prstGeom prst="rect">
                <a:avLst/>
              </a:prstGeom>
              <a:noFill/>
            </p:spPr>
            <p:txBody>
              <a:bodyPr wrap="none" rtlCol="0">
                <a:spAutoFit/>
              </a:bodyPr>
              <a:lstStyle/>
              <a:p>
                <a:r>
                  <a:rPr lang="en-US" sz="1200" dirty="0">
                    <a:solidFill>
                      <a:schemeClr val="accent1"/>
                    </a:solidFill>
                    <a:latin typeface="Garamond" panose="02020404030301010803" pitchFamily="18" charset="0"/>
                    <a:cs typeface="Times New Roman" panose="02020603050405020304" pitchFamily="18" charset="0"/>
                  </a:rPr>
                  <a:t>High</a:t>
                </a:r>
              </a:p>
            </p:txBody>
          </p:sp>
          <p:sp>
            <p:nvSpPr>
              <p:cNvPr id="24" name="Rectangle 23">
                <a:extLst>
                  <a:ext uri="{FF2B5EF4-FFF2-40B4-BE49-F238E27FC236}">
                    <a16:creationId xmlns:a16="http://schemas.microsoft.com/office/drawing/2014/main" id="{0904D8D4-625E-4CD8-B1B9-1F9709B512BA}"/>
                  </a:ext>
                </a:extLst>
              </p:cNvPr>
              <p:cNvSpPr/>
              <p:nvPr/>
            </p:nvSpPr>
            <p:spPr>
              <a:xfrm>
                <a:off x="7741850" y="2136959"/>
                <a:ext cx="302725" cy="152400"/>
              </a:xfrm>
              <a:prstGeom prst="rect">
                <a:avLst/>
              </a:prstGeom>
              <a:solidFill>
                <a:srgbClr val="E32F2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066E1028-C889-4888-A5B0-4C5B8FA93027}"/>
                </a:ext>
              </a:extLst>
            </p:cNvPr>
            <p:cNvGrpSpPr/>
            <p:nvPr/>
          </p:nvGrpSpPr>
          <p:grpSpPr>
            <a:xfrm>
              <a:off x="7695994" y="2746189"/>
              <a:ext cx="1005708" cy="276999"/>
              <a:chOff x="7743826" y="2886420"/>
              <a:chExt cx="1005708" cy="276999"/>
            </a:xfrm>
          </p:grpSpPr>
          <p:sp>
            <p:nvSpPr>
              <p:cNvPr id="21" name="TextBox 20">
                <a:extLst>
                  <a:ext uri="{FF2B5EF4-FFF2-40B4-BE49-F238E27FC236}">
                    <a16:creationId xmlns:a16="http://schemas.microsoft.com/office/drawing/2014/main" id="{2F4E4D76-4AB7-40AB-AC78-F8FACB212A5D}"/>
                  </a:ext>
                </a:extLst>
              </p:cNvPr>
              <p:cNvSpPr txBox="1"/>
              <p:nvPr/>
            </p:nvSpPr>
            <p:spPr>
              <a:xfrm>
                <a:off x="8042289" y="2886420"/>
                <a:ext cx="707245" cy="276999"/>
              </a:xfrm>
              <a:prstGeom prst="rect">
                <a:avLst/>
              </a:prstGeom>
              <a:noFill/>
            </p:spPr>
            <p:txBody>
              <a:bodyPr wrap="none" rtlCol="0">
                <a:spAutoFit/>
              </a:bodyPr>
              <a:lstStyle/>
              <a:p>
                <a:r>
                  <a:rPr lang="en-US" sz="1200" dirty="0">
                    <a:solidFill>
                      <a:schemeClr val="accent1"/>
                    </a:solidFill>
                    <a:latin typeface="Garamond" panose="02020404030301010803" pitchFamily="18" charset="0"/>
                    <a:cs typeface="Times New Roman" panose="02020603050405020304" pitchFamily="18" charset="0"/>
                  </a:rPr>
                  <a:t>Medium</a:t>
                </a:r>
              </a:p>
            </p:txBody>
          </p:sp>
          <p:sp>
            <p:nvSpPr>
              <p:cNvPr id="22" name="Rectangle 21">
                <a:extLst>
                  <a:ext uri="{FF2B5EF4-FFF2-40B4-BE49-F238E27FC236}">
                    <a16:creationId xmlns:a16="http://schemas.microsoft.com/office/drawing/2014/main" id="{1CA31DEE-8947-47C3-ADE8-1F908D0B2053}"/>
                  </a:ext>
                </a:extLst>
              </p:cNvPr>
              <p:cNvSpPr/>
              <p:nvPr/>
            </p:nvSpPr>
            <p:spPr>
              <a:xfrm>
                <a:off x="7743826" y="2949533"/>
                <a:ext cx="302725" cy="152400"/>
              </a:xfrm>
              <a:prstGeom prst="rect">
                <a:avLst/>
              </a:prstGeom>
              <a:solidFill>
                <a:srgbClr val="FCA08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F5363E4A-031F-4D3E-8DC0-EF51DDA73608}"/>
                </a:ext>
              </a:extLst>
            </p:cNvPr>
            <p:cNvGrpSpPr/>
            <p:nvPr/>
          </p:nvGrpSpPr>
          <p:grpSpPr>
            <a:xfrm>
              <a:off x="7695994" y="3035304"/>
              <a:ext cx="759848" cy="276999"/>
              <a:chOff x="7744766" y="3683409"/>
              <a:chExt cx="759848" cy="276999"/>
            </a:xfrm>
          </p:grpSpPr>
          <p:sp>
            <p:nvSpPr>
              <p:cNvPr id="19" name="TextBox 18">
                <a:extLst>
                  <a:ext uri="{FF2B5EF4-FFF2-40B4-BE49-F238E27FC236}">
                    <a16:creationId xmlns:a16="http://schemas.microsoft.com/office/drawing/2014/main" id="{0E3B9498-F54A-4583-A88E-48C9E7A721E9}"/>
                  </a:ext>
                </a:extLst>
              </p:cNvPr>
              <p:cNvSpPr txBox="1"/>
              <p:nvPr/>
            </p:nvSpPr>
            <p:spPr>
              <a:xfrm>
                <a:off x="8037820" y="3683409"/>
                <a:ext cx="466794" cy="276999"/>
              </a:xfrm>
              <a:prstGeom prst="rect">
                <a:avLst/>
              </a:prstGeom>
              <a:noFill/>
            </p:spPr>
            <p:txBody>
              <a:bodyPr wrap="none" rtlCol="0">
                <a:spAutoFit/>
              </a:bodyPr>
              <a:lstStyle/>
              <a:p>
                <a:r>
                  <a:rPr lang="en-US" sz="1200" dirty="0">
                    <a:solidFill>
                      <a:schemeClr val="accent1"/>
                    </a:solidFill>
                    <a:latin typeface="Garamond" panose="02020404030301010803" pitchFamily="18" charset="0"/>
                    <a:cs typeface="Times New Roman" panose="02020603050405020304" pitchFamily="18" charset="0"/>
                  </a:rPr>
                  <a:t>Low</a:t>
                </a:r>
              </a:p>
            </p:txBody>
          </p:sp>
          <p:sp>
            <p:nvSpPr>
              <p:cNvPr id="20" name="Rectangle 19">
                <a:extLst>
                  <a:ext uri="{FF2B5EF4-FFF2-40B4-BE49-F238E27FC236}">
                    <a16:creationId xmlns:a16="http://schemas.microsoft.com/office/drawing/2014/main" id="{5AE87273-F80E-47CC-A25D-48E13BFF3B80}"/>
                  </a:ext>
                </a:extLst>
              </p:cNvPr>
              <p:cNvSpPr/>
              <p:nvPr/>
            </p:nvSpPr>
            <p:spPr>
              <a:xfrm>
                <a:off x="7744766" y="3747213"/>
                <a:ext cx="302725" cy="152400"/>
              </a:xfrm>
              <a:prstGeom prst="rect">
                <a:avLst/>
              </a:prstGeom>
              <a:solidFill>
                <a:srgbClr val="FFF5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6108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A190B4AD-5E12-445E-B70D-43C9D583D9F6}"/>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Measuring prediction’s affects on strategy</a:t>
            </a:r>
          </a:p>
        </p:txBody>
      </p:sp>
      <p:grpSp>
        <p:nvGrpSpPr>
          <p:cNvPr id="31" name="Group 30">
            <a:extLst>
              <a:ext uri="{FF2B5EF4-FFF2-40B4-BE49-F238E27FC236}">
                <a16:creationId xmlns:a16="http://schemas.microsoft.com/office/drawing/2014/main" id="{437E2313-A3D6-4B9B-9D67-C1292A9957FE}"/>
              </a:ext>
            </a:extLst>
          </p:cNvPr>
          <p:cNvGrpSpPr/>
          <p:nvPr/>
        </p:nvGrpSpPr>
        <p:grpSpPr>
          <a:xfrm>
            <a:off x="3577771" y="1123950"/>
            <a:ext cx="1952843" cy="3316519"/>
            <a:chOff x="654477" y="1123950"/>
            <a:chExt cx="1952843" cy="3316519"/>
          </a:xfrm>
        </p:grpSpPr>
        <p:sp>
          <p:nvSpPr>
            <p:cNvPr id="15" name="Oval 14">
              <a:extLst>
                <a:ext uri="{FF2B5EF4-FFF2-40B4-BE49-F238E27FC236}">
                  <a16:creationId xmlns:a16="http://schemas.microsoft.com/office/drawing/2014/main" id="{CF86B5C7-2AAB-4EA4-B16C-C103CF74A0FB}"/>
                </a:ext>
              </a:extLst>
            </p:cNvPr>
            <p:cNvSpPr/>
            <p:nvPr/>
          </p:nvSpPr>
          <p:spPr>
            <a:xfrm>
              <a:off x="726024" y="1877016"/>
              <a:ext cx="1809750" cy="180975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cake&#10;&#10;Description generated with very high confidence">
              <a:extLst>
                <a:ext uri="{FF2B5EF4-FFF2-40B4-BE49-F238E27FC236}">
                  <a16:creationId xmlns:a16="http://schemas.microsoft.com/office/drawing/2014/main" id="{263E5552-B974-40EC-9201-7B6174B8E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749" y="2921331"/>
              <a:ext cx="1638300" cy="1365250"/>
            </a:xfrm>
            <a:prstGeom prst="rect">
              <a:avLst/>
            </a:prstGeom>
          </p:spPr>
        </p:pic>
        <p:pic>
          <p:nvPicPr>
            <p:cNvPr id="19" name="Picture 18">
              <a:extLst>
                <a:ext uri="{FF2B5EF4-FFF2-40B4-BE49-F238E27FC236}">
                  <a16:creationId xmlns:a16="http://schemas.microsoft.com/office/drawing/2014/main" id="{76C73184-2050-4686-B95A-DFC354950F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24" y="1321131"/>
              <a:ext cx="1638300" cy="1365250"/>
            </a:xfrm>
            <a:prstGeom prst="rect">
              <a:avLst/>
            </a:prstGeom>
          </p:spPr>
        </p:pic>
        <p:sp>
          <p:nvSpPr>
            <p:cNvPr id="22" name="TextBox 21">
              <a:extLst>
                <a:ext uri="{FF2B5EF4-FFF2-40B4-BE49-F238E27FC236}">
                  <a16:creationId xmlns:a16="http://schemas.microsoft.com/office/drawing/2014/main" id="{8B4C7E88-D5DC-4931-9E84-1ADFACA9D42F}"/>
                </a:ext>
              </a:extLst>
            </p:cNvPr>
            <p:cNvSpPr txBox="1"/>
            <p:nvPr/>
          </p:nvSpPr>
          <p:spPr>
            <a:xfrm>
              <a:off x="1140361" y="4132692"/>
              <a:ext cx="981075" cy="307777"/>
            </a:xfrm>
            <a:prstGeom prst="rect">
              <a:avLst/>
            </a:prstGeom>
            <a:noFill/>
          </p:spPr>
          <p:txBody>
            <a:bodyPr wrap="square" rtlCol="0">
              <a:spAutoFit/>
            </a:bodyPr>
            <a:lstStyle/>
            <a:p>
              <a:pPr algn="ctr"/>
              <a:r>
                <a:rPr lang="en-US" sz="1400" dirty="0">
                  <a:solidFill>
                    <a:schemeClr val="accent4"/>
                  </a:solidFill>
                  <a:latin typeface="Garamond" panose="02020404030301010803" pitchFamily="18" charset="0"/>
                </a:rPr>
                <a:t>RF+TSIR</a:t>
              </a:r>
            </a:p>
          </p:txBody>
        </p:sp>
        <p:sp>
          <p:nvSpPr>
            <p:cNvPr id="23" name="TextBox 22">
              <a:extLst>
                <a:ext uri="{FF2B5EF4-FFF2-40B4-BE49-F238E27FC236}">
                  <a16:creationId xmlns:a16="http://schemas.microsoft.com/office/drawing/2014/main" id="{8F5794DD-6EA6-40E8-ADB7-EC6A260B7424}"/>
                </a:ext>
              </a:extLst>
            </p:cNvPr>
            <p:cNvSpPr txBox="1"/>
            <p:nvPr/>
          </p:nvSpPr>
          <p:spPr>
            <a:xfrm>
              <a:off x="1207036" y="1123950"/>
              <a:ext cx="981075" cy="307777"/>
            </a:xfrm>
            <a:prstGeom prst="rect">
              <a:avLst/>
            </a:prstGeom>
            <a:noFill/>
          </p:spPr>
          <p:txBody>
            <a:bodyPr wrap="square" rtlCol="0">
              <a:spAutoFit/>
            </a:bodyPr>
            <a:lstStyle/>
            <a:p>
              <a:pPr algn="ctr"/>
              <a:r>
                <a:rPr lang="en-US" sz="1400" dirty="0">
                  <a:solidFill>
                    <a:schemeClr val="accent4"/>
                  </a:solidFill>
                  <a:latin typeface="Garamond" panose="02020404030301010803" pitchFamily="18" charset="0"/>
                </a:rPr>
                <a:t>EMOD</a:t>
              </a:r>
            </a:p>
          </p:txBody>
        </p:sp>
        <p:sp>
          <p:nvSpPr>
            <p:cNvPr id="21" name="Isosceles Triangle 20">
              <a:extLst>
                <a:ext uri="{FF2B5EF4-FFF2-40B4-BE49-F238E27FC236}">
                  <a16:creationId xmlns:a16="http://schemas.microsoft.com/office/drawing/2014/main" id="{852753CA-EB3B-4FFD-A79A-8F72A8826265}"/>
                </a:ext>
              </a:extLst>
            </p:cNvPr>
            <p:cNvSpPr/>
            <p:nvPr/>
          </p:nvSpPr>
          <p:spPr>
            <a:xfrm flipV="1">
              <a:off x="2464226" y="2683950"/>
              <a:ext cx="143094" cy="1305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8546B8D-4B7A-4181-A90A-CB280C527123}"/>
                </a:ext>
              </a:extLst>
            </p:cNvPr>
            <p:cNvSpPr txBox="1"/>
            <p:nvPr/>
          </p:nvSpPr>
          <p:spPr>
            <a:xfrm>
              <a:off x="2057781" y="2674091"/>
              <a:ext cx="478179" cy="276999"/>
            </a:xfrm>
            <a:prstGeom prst="rect">
              <a:avLst/>
            </a:prstGeom>
            <a:noFill/>
          </p:spPr>
          <p:txBody>
            <a:bodyPr wrap="square" rtlCol="0">
              <a:spAutoFit/>
            </a:bodyPr>
            <a:lstStyle/>
            <a:p>
              <a:pPr algn="ctr"/>
              <a:r>
                <a:rPr lang="en-US" sz="1200" dirty="0">
                  <a:solidFill>
                    <a:schemeClr val="bg1"/>
                  </a:solidFill>
                  <a:latin typeface="Garamond" panose="02020404030301010803" pitchFamily="18" charset="0"/>
                </a:rPr>
                <a:t>Data</a:t>
              </a:r>
            </a:p>
          </p:txBody>
        </p:sp>
        <p:sp>
          <p:nvSpPr>
            <p:cNvPr id="28" name="TextBox 27">
              <a:extLst>
                <a:ext uri="{FF2B5EF4-FFF2-40B4-BE49-F238E27FC236}">
                  <a16:creationId xmlns:a16="http://schemas.microsoft.com/office/drawing/2014/main" id="{3C2EEE09-F8D6-4BEA-9F91-B4FF1C1661B1}"/>
                </a:ext>
              </a:extLst>
            </p:cNvPr>
            <p:cNvSpPr txBox="1"/>
            <p:nvPr/>
          </p:nvSpPr>
          <p:spPr>
            <a:xfrm>
              <a:off x="725838" y="2545450"/>
              <a:ext cx="478178" cy="276999"/>
            </a:xfrm>
            <a:prstGeom prst="rect">
              <a:avLst/>
            </a:prstGeom>
            <a:noFill/>
          </p:spPr>
          <p:txBody>
            <a:bodyPr wrap="square" rtlCol="0">
              <a:spAutoFit/>
            </a:bodyPr>
            <a:lstStyle/>
            <a:p>
              <a:pPr algn="ctr"/>
              <a:r>
                <a:rPr lang="en-US" sz="1200" dirty="0">
                  <a:solidFill>
                    <a:schemeClr val="bg1"/>
                  </a:solidFill>
                  <a:latin typeface="Garamond" panose="02020404030301010803" pitchFamily="18" charset="0"/>
                </a:rPr>
                <a:t>SIAs</a:t>
              </a:r>
            </a:p>
          </p:txBody>
        </p:sp>
        <p:sp>
          <p:nvSpPr>
            <p:cNvPr id="30" name="Isosceles Triangle 29">
              <a:extLst>
                <a:ext uri="{FF2B5EF4-FFF2-40B4-BE49-F238E27FC236}">
                  <a16:creationId xmlns:a16="http://schemas.microsoft.com/office/drawing/2014/main" id="{24084467-AF05-46C8-8A50-FB9E8EF10B2F}"/>
                </a:ext>
              </a:extLst>
            </p:cNvPr>
            <p:cNvSpPr/>
            <p:nvPr/>
          </p:nvSpPr>
          <p:spPr>
            <a:xfrm>
              <a:off x="654477" y="2683950"/>
              <a:ext cx="143094" cy="1305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descr="A screenshot of a cell phone&#10;&#10;Description generated with very high confidence">
            <a:extLst>
              <a:ext uri="{FF2B5EF4-FFF2-40B4-BE49-F238E27FC236}">
                <a16:creationId xmlns:a16="http://schemas.microsoft.com/office/drawing/2014/main" id="{14D60DA1-F470-4145-A62B-7215A0486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072" y="1591056"/>
            <a:ext cx="5615140" cy="2456624"/>
          </a:xfrm>
          <a:prstGeom prst="rect">
            <a:avLst/>
          </a:prstGeom>
        </p:spPr>
      </p:pic>
      <p:pic>
        <p:nvPicPr>
          <p:cNvPr id="42" name="Picture 41" descr="A screenshot of a cell phone&#10;&#10;Description generated with very high confidence">
            <a:extLst>
              <a:ext uri="{FF2B5EF4-FFF2-40B4-BE49-F238E27FC236}">
                <a16:creationId xmlns:a16="http://schemas.microsoft.com/office/drawing/2014/main" id="{E88E1D73-D6D3-45C6-8530-796D9EE341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2072" y="1591056"/>
            <a:ext cx="5615140" cy="2456624"/>
          </a:xfrm>
          <a:prstGeom prst="rect">
            <a:avLst/>
          </a:prstGeom>
        </p:spPr>
      </p:pic>
      <p:pic>
        <p:nvPicPr>
          <p:cNvPr id="50" name="Picture 49">
            <a:extLst>
              <a:ext uri="{FF2B5EF4-FFF2-40B4-BE49-F238E27FC236}">
                <a16:creationId xmlns:a16="http://schemas.microsoft.com/office/drawing/2014/main" id="{BCD75A42-890E-4C29-9535-4036C535A7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2072" y="1591056"/>
            <a:ext cx="5615140" cy="2456624"/>
          </a:xfrm>
          <a:prstGeom prst="rect">
            <a:avLst/>
          </a:prstGeom>
        </p:spPr>
      </p:pic>
      <p:grpSp>
        <p:nvGrpSpPr>
          <p:cNvPr id="45" name="Group 44">
            <a:extLst>
              <a:ext uri="{FF2B5EF4-FFF2-40B4-BE49-F238E27FC236}">
                <a16:creationId xmlns:a16="http://schemas.microsoft.com/office/drawing/2014/main" id="{F2DDA587-4B2E-4D1C-B2EB-63C4431A94A9}"/>
              </a:ext>
            </a:extLst>
          </p:cNvPr>
          <p:cNvGrpSpPr/>
          <p:nvPr/>
        </p:nvGrpSpPr>
        <p:grpSpPr>
          <a:xfrm>
            <a:off x="3577771" y="1885950"/>
            <a:ext cx="1299029" cy="246221"/>
            <a:chOff x="3577771" y="1923408"/>
            <a:chExt cx="1299029" cy="246221"/>
          </a:xfrm>
        </p:grpSpPr>
        <p:sp>
          <p:nvSpPr>
            <p:cNvPr id="43" name="Rectangle 42">
              <a:extLst>
                <a:ext uri="{FF2B5EF4-FFF2-40B4-BE49-F238E27FC236}">
                  <a16:creationId xmlns:a16="http://schemas.microsoft.com/office/drawing/2014/main" id="{AB7A4E14-09D6-45B3-8E8A-0DBA01822524}"/>
                </a:ext>
              </a:extLst>
            </p:cNvPr>
            <p:cNvSpPr/>
            <p:nvPr/>
          </p:nvSpPr>
          <p:spPr>
            <a:xfrm>
              <a:off x="3577771" y="1988460"/>
              <a:ext cx="228600" cy="11611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DFF18C8-CDDD-4FA6-8F5D-2549412CC8A4}"/>
                </a:ext>
              </a:extLst>
            </p:cNvPr>
            <p:cNvSpPr txBox="1"/>
            <p:nvPr/>
          </p:nvSpPr>
          <p:spPr>
            <a:xfrm>
              <a:off x="3810000" y="1923408"/>
              <a:ext cx="1066800" cy="246221"/>
            </a:xfrm>
            <a:prstGeom prst="rect">
              <a:avLst/>
            </a:prstGeom>
            <a:noFill/>
          </p:spPr>
          <p:txBody>
            <a:bodyPr wrap="square" rtlCol="0">
              <a:spAutoFit/>
            </a:bodyPr>
            <a:lstStyle/>
            <a:p>
              <a:r>
                <a:rPr lang="en-US" sz="1000" dirty="0">
                  <a:solidFill>
                    <a:schemeClr val="accent1"/>
                  </a:solidFill>
                  <a:latin typeface="Garamond" panose="02020404030301010803" pitchFamily="18" charset="0"/>
                </a:rPr>
                <a:t>National calendar</a:t>
              </a:r>
            </a:p>
          </p:txBody>
        </p:sp>
      </p:grpSp>
      <p:grpSp>
        <p:nvGrpSpPr>
          <p:cNvPr id="46" name="Group 45">
            <a:extLst>
              <a:ext uri="{FF2B5EF4-FFF2-40B4-BE49-F238E27FC236}">
                <a16:creationId xmlns:a16="http://schemas.microsoft.com/office/drawing/2014/main" id="{C668D99A-D90F-4939-BBD2-6A5533F36D22}"/>
              </a:ext>
            </a:extLst>
          </p:cNvPr>
          <p:cNvGrpSpPr/>
          <p:nvPr/>
        </p:nvGrpSpPr>
        <p:grpSpPr>
          <a:xfrm>
            <a:off x="3577771" y="2083131"/>
            <a:ext cx="1299029" cy="246221"/>
            <a:chOff x="3577771" y="1923408"/>
            <a:chExt cx="1299029" cy="246221"/>
          </a:xfrm>
        </p:grpSpPr>
        <p:sp>
          <p:nvSpPr>
            <p:cNvPr id="47" name="Rectangle 46">
              <a:extLst>
                <a:ext uri="{FF2B5EF4-FFF2-40B4-BE49-F238E27FC236}">
                  <a16:creationId xmlns:a16="http://schemas.microsoft.com/office/drawing/2014/main" id="{38878BBD-97AA-4CA4-BCC9-F6096137E9E7}"/>
                </a:ext>
              </a:extLst>
            </p:cNvPr>
            <p:cNvSpPr/>
            <p:nvPr/>
          </p:nvSpPr>
          <p:spPr>
            <a:xfrm>
              <a:off x="3577771" y="1988460"/>
              <a:ext cx="228600" cy="116119"/>
            </a:xfrm>
            <a:prstGeom prst="rect">
              <a:avLst/>
            </a:prstGeom>
            <a:solidFill>
              <a:srgbClr val="EA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5F7B34D-D264-40DA-B84D-3BF287066473}"/>
                </a:ext>
              </a:extLst>
            </p:cNvPr>
            <p:cNvSpPr txBox="1"/>
            <p:nvPr/>
          </p:nvSpPr>
          <p:spPr>
            <a:xfrm>
              <a:off x="3810000" y="1923408"/>
              <a:ext cx="1066800" cy="246221"/>
            </a:xfrm>
            <a:prstGeom prst="rect">
              <a:avLst/>
            </a:prstGeom>
            <a:noFill/>
          </p:spPr>
          <p:txBody>
            <a:bodyPr wrap="square" rtlCol="0">
              <a:spAutoFit/>
            </a:bodyPr>
            <a:lstStyle/>
            <a:p>
              <a:r>
                <a:rPr lang="en-US" sz="1000" dirty="0">
                  <a:solidFill>
                    <a:schemeClr val="accent1"/>
                  </a:solidFill>
                  <a:latin typeface="Garamond" panose="02020404030301010803" pitchFamily="18" charset="0"/>
                </a:rPr>
                <a:t>RF+TSIR</a:t>
              </a:r>
            </a:p>
          </p:txBody>
        </p:sp>
      </p:grpSp>
      <p:sp>
        <p:nvSpPr>
          <p:cNvPr id="4" name="TextBox 3">
            <a:extLst>
              <a:ext uri="{FF2B5EF4-FFF2-40B4-BE49-F238E27FC236}">
                <a16:creationId xmlns:a16="http://schemas.microsoft.com/office/drawing/2014/main" id="{C76111B7-8D82-4AC6-AC00-A03ABEAB7DDD}"/>
              </a:ext>
            </a:extLst>
          </p:cNvPr>
          <p:cNvSpPr txBox="1"/>
          <p:nvPr/>
        </p:nvSpPr>
        <p:spPr>
          <a:xfrm>
            <a:off x="427839" y="4186180"/>
            <a:ext cx="3187465" cy="338554"/>
          </a:xfrm>
          <a:prstGeom prst="rect">
            <a:avLst/>
          </a:prstGeom>
          <a:noFill/>
        </p:spPr>
        <p:txBody>
          <a:bodyPr wrap="square" rtlCol="0">
            <a:spAutoFit/>
          </a:bodyPr>
          <a:lstStyle/>
          <a:p>
            <a:r>
              <a:rPr lang="en-US" dirty="0">
                <a:solidFill>
                  <a:schemeClr val="accent1"/>
                </a:solidFill>
                <a:latin typeface="Garamond" panose="02020404030301010803" pitchFamily="18" charset="0"/>
              </a:rPr>
              <a:t>Infections per year: 3.9 ± 0.7 ∙ 10</a:t>
            </a:r>
            <a:r>
              <a:rPr lang="en-US" baseline="30000" dirty="0">
                <a:solidFill>
                  <a:schemeClr val="accent1"/>
                </a:solidFill>
                <a:latin typeface="Garamond" panose="02020404030301010803" pitchFamily="18" charset="0"/>
              </a:rPr>
              <a:t>5</a:t>
            </a:r>
          </a:p>
        </p:txBody>
      </p:sp>
      <p:sp>
        <p:nvSpPr>
          <p:cNvPr id="24" name="TextBox 23">
            <a:extLst>
              <a:ext uri="{FF2B5EF4-FFF2-40B4-BE49-F238E27FC236}">
                <a16:creationId xmlns:a16="http://schemas.microsoft.com/office/drawing/2014/main" id="{80E2B626-A0AB-49A8-96D0-47980A04A6B8}"/>
              </a:ext>
            </a:extLst>
          </p:cNvPr>
          <p:cNvSpPr txBox="1"/>
          <p:nvPr/>
        </p:nvSpPr>
        <p:spPr>
          <a:xfrm>
            <a:off x="417520" y="4521048"/>
            <a:ext cx="3187465" cy="338554"/>
          </a:xfrm>
          <a:prstGeom prst="rect">
            <a:avLst/>
          </a:prstGeom>
          <a:noFill/>
        </p:spPr>
        <p:txBody>
          <a:bodyPr wrap="square" rtlCol="0">
            <a:spAutoFit/>
          </a:bodyPr>
          <a:lstStyle/>
          <a:p>
            <a:r>
              <a:rPr lang="en-US" dirty="0">
                <a:solidFill>
                  <a:schemeClr val="accent1"/>
                </a:solidFill>
                <a:latin typeface="Garamond" panose="02020404030301010803" pitchFamily="18" charset="0"/>
              </a:rPr>
              <a:t>Infections per year: 2.8 ± 0.8 ∙ 10</a:t>
            </a:r>
            <a:r>
              <a:rPr lang="en-US" baseline="30000" dirty="0">
                <a:solidFill>
                  <a:schemeClr val="accent1"/>
                </a:solidFill>
                <a:latin typeface="Garamond" panose="02020404030301010803" pitchFamily="18" charset="0"/>
              </a:rPr>
              <a:t>5</a:t>
            </a:r>
          </a:p>
        </p:txBody>
      </p:sp>
    </p:spTree>
    <p:extLst>
      <p:ext uri="{BB962C8B-B14F-4D97-AF65-F5344CB8AC3E}">
        <p14:creationId xmlns:p14="http://schemas.microsoft.com/office/powerpoint/2010/main" val="109359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7.40741E-7 L -0.32309 0.00062 " pathEditMode="relative" rAng="0" ptsTypes="AA">
                                      <p:cBhvr>
                                        <p:cTn id="6" dur="1500" fill="hold"/>
                                        <p:tgtEl>
                                          <p:spTgt spid="31"/>
                                        </p:tgtEl>
                                        <p:attrNameLst>
                                          <p:attrName>ppt_x</p:attrName>
                                          <p:attrName>ppt_y</p:attrName>
                                        </p:attrNameLst>
                                      </p:cBhvr>
                                      <p:rCtr x="-16163" y="31"/>
                                    </p:animMotion>
                                  </p:childTnLst>
                                </p:cTn>
                              </p:par>
                            </p:childTnLst>
                          </p:cTn>
                        </p:par>
                        <p:par>
                          <p:cTn id="7" fill="hold">
                            <p:stCondLst>
                              <p:cond delay="150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2500"/>
                            </p:stCondLst>
                            <p:childTnLst>
                              <p:par>
                                <p:cTn id="12" presetID="22" presetClass="entr" presetSubtype="8"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1500"/>
                                        <p:tgtEl>
                                          <p:spTgt spid="42"/>
                                        </p:tgtEl>
                                      </p:cBhvr>
                                    </p:animEffect>
                                  </p:childTnLst>
                                </p:cTn>
                              </p:par>
                              <p:par>
                                <p:cTn id="15" presetID="10"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1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66D0A9-243A-4E28-A32F-FC9B257E3967}"/>
              </a:ext>
            </a:extLst>
          </p:cNvPr>
          <p:cNvSpPr>
            <a:spLocks noGrp="1"/>
          </p:cNvSpPr>
          <p:nvPr>
            <p:ph type="title"/>
          </p:nvPr>
        </p:nvSpPr>
        <p:spPr/>
        <p:txBody>
          <a:bodyPr/>
          <a:lstStyle/>
          <a:p>
            <a:r>
              <a:rPr lang="en-US" dirty="0">
                <a:solidFill>
                  <a:schemeClr val="accent4"/>
                </a:solidFill>
              </a:rPr>
              <a:t>Simple time series models are powerful tools</a:t>
            </a:r>
          </a:p>
        </p:txBody>
      </p:sp>
      <p:sp>
        <p:nvSpPr>
          <p:cNvPr id="27" name="TextBox 26">
            <a:extLst>
              <a:ext uri="{FF2B5EF4-FFF2-40B4-BE49-F238E27FC236}">
                <a16:creationId xmlns:a16="http://schemas.microsoft.com/office/drawing/2014/main" id="{E440FA8B-F400-4A9C-9B0A-75BD2B77600E}"/>
              </a:ext>
            </a:extLst>
          </p:cNvPr>
          <p:cNvSpPr txBox="1"/>
          <p:nvPr/>
        </p:nvSpPr>
        <p:spPr>
          <a:xfrm>
            <a:off x="76200" y="4953000"/>
            <a:ext cx="7225145" cy="184666"/>
          </a:xfrm>
          <a:prstGeom prst="rect">
            <a:avLst/>
          </a:prstGeom>
          <a:noFill/>
        </p:spPr>
        <p:txBody>
          <a:bodyPr wrap="square" rtlCol="0">
            <a:spAutoFit/>
          </a:bodyPr>
          <a:lstStyle/>
          <a:p>
            <a:r>
              <a:rPr lang="en-US" sz="600" dirty="0">
                <a:solidFill>
                  <a:schemeClr val="accent1"/>
                </a:solidFill>
                <a:cs typeface="Arial" panose="020B0604020202020204" pitchFamily="34" charset="0"/>
              </a:rPr>
              <a:t>(1) </a:t>
            </a:r>
            <a:r>
              <a:rPr lang="en-US" sz="600" dirty="0" err="1">
                <a:solidFill>
                  <a:schemeClr val="accent1"/>
                </a:solidFill>
                <a:cs typeface="Arial" panose="020B0604020202020204" pitchFamily="34" charset="0"/>
              </a:rPr>
              <a:t>Finkenstäd</a:t>
            </a:r>
            <a:r>
              <a:rPr lang="en-US" sz="600" dirty="0">
                <a:solidFill>
                  <a:schemeClr val="accent1"/>
                </a:solidFill>
                <a:cs typeface="Arial" panose="020B0604020202020204" pitchFamily="34" charset="0"/>
              </a:rPr>
              <a:t> </a:t>
            </a:r>
            <a:r>
              <a:rPr lang="en-US" sz="600" i="1" dirty="0">
                <a:solidFill>
                  <a:schemeClr val="accent1"/>
                </a:solidFill>
                <a:cs typeface="Arial" panose="020B0604020202020204" pitchFamily="34" charset="0"/>
              </a:rPr>
              <a:t>et al, Journal of the Royal Statistical Society</a:t>
            </a:r>
            <a:r>
              <a:rPr lang="en-US" sz="600" dirty="0">
                <a:solidFill>
                  <a:schemeClr val="accent1"/>
                </a:solidFill>
                <a:cs typeface="Arial" panose="020B0604020202020204" pitchFamily="34" charset="0"/>
              </a:rPr>
              <a:t>, 2000</a:t>
            </a:r>
          </a:p>
        </p:txBody>
      </p:sp>
      <p:grpSp>
        <p:nvGrpSpPr>
          <p:cNvPr id="30" name="Group 29">
            <a:extLst>
              <a:ext uri="{FF2B5EF4-FFF2-40B4-BE49-F238E27FC236}">
                <a16:creationId xmlns:a16="http://schemas.microsoft.com/office/drawing/2014/main" id="{E4C9C902-5448-4D03-833E-15AA2CA07649}"/>
              </a:ext>
            </a:extLst>
          </p:cNvPr>
          <p:cNvGrpSpPr>
            <a:grpSpLocks noChangeAspect="1"/>
          </p:cNvGrpSpPr>
          <p:nvPr/>
        </p:nvGrpSpPr>
        <p:grpSpPr>
          <a:xfrm>
            <a:off x="5408810" y="3600450"/>
            <a:ext cx="3201790" cy="1219200"/>
            <a:chOff x="5333913" y="1123950"/>
            <a:chExt cx="3072245" cy="1169871"/>
          </a:xfrm>
        </p:grpSpPr>
        <p:sp>
          <p:nvSpPr>
            <p:cNvPr id="31" name="Rectangle 30">
              <a:extLst>
                <a:ext uri="{FF2B5EF4-FFF2-40B4-BE49-F238E27FC236}">
                  <a16:creationId xmlns:a16="http://schemas.microsoft.com/office/drawing/2014/main" id="{CCE51D8B-5B55-4275-8D09-5E4879424EB9}"/>
                </a:ext>
              </a:extLst>
            </p:cNvPr>
            <p:cNvSpPr/>
            <p:nvPr/>
          </p:nvSpPr>
          <p:spPr>
            <a:xfrm>
              <a:off x="5333913" y="1123950"/>
              <a:ext cx="3072245" cy="710720"/>
            </a:xfrm>
            <a:prstGeom prst="rect">
              <a:avLst/>
            </a:prstGeom>
            <a:noFill/>
            <a:ln w="19050">
              <a:solidFill>
                <a:srgbClr val="8F23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0B616ED-2D58-4A8E-9B95-254B0E2B82C6}"/>
                </a:ext>
              </a:extLst>
            </p:cNvPr>
            <p:cNvSpPr/>
            <p:nvPr/>
          </p:nvSpPr>
          <p:spPr>
            <a:xfrm>
              <a:off x="5912814" y="1957783"/>
              <a:ext cx="1905000" cy="336038"/>
            </a:xfrm>
            <a:prstGeom prst="rect">
              <a:avLst/>
            </a:prstGeom>
            <a:noFill/>
            <a:ln w="19050">
              <a:solidFill>
                <a:srgbClr val="A1521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2">
              <a:extLst>
                <a:ext uri="{FF2B5EF4-FFF2-40B4-BE49-F238E27FC236}">
                  <a16:creationId xmlns:a16="http://schemas.microsoft.com/office/drawing/2014/main" id="{31255DA6-AF22-46C7-8823-3D3B530DE7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435" y="1556893"/>
              <a:ext cx="1363493" cy="17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a:extLst>
                <a:ext uri="{FF2B5EF4-FFF2-40B4-BE49-F238E27FC236}">
                  <a16:creationId xmlns:a16="http://schemas.microsoft.com/office/drawing/2014/main" id="{38040A48-4875-4DC9-B39D-A6BDEA97AE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0886" y="1229790"/>
              <a:ext cx="2590800" cy="18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a:extLst>
                <a:ext uri="{FF2B5EF4-FFF2-40B4-BE49-F238E27FC236}">
                  <a16:creationId xmlns:a16="http://schemas.microsoft.com/office/drawing/2014/main" id="{28926573-80AA-4367-BE41-40ABA7AE24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4234" y="2034981"/>
              <a:ext cx="1682161" cy="18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8" descr="A picture containing text&#10;&#10;Description generated with high confidence">
            <a:extLst>
              <a:ext uri="{FF2B5EF4-FFF2-40B4-BE49-F238E27FC236}">
                <a16:creationId xmlns:a16="http://schemas.microsoft.com/office/drawing/2014/main" id="{9C9F4674-864D-4F4E-8068-48C7B753F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1515" y="895350"/>
            <a:ext cx="2928630" cy="1799069"/>
          </a:xfrm>
          <a:prstGeom prst="rect">
            <a:avLst/>
          </a:prstGeom>
        </p:spPr>
      </p:pic>
      <p:sp>
        <p:nvSpPr>
          <p:cNvPr id="10" name="TextBox 9">
            <a:extLst>
              <a:ext uri="{FF2B5EF4-FFF2-40B4-BE49-F238E27FC236}">
                <a16:creationId xmlns:a16="http://schemas.microsoft.com/office/drawing/2014/main" id="{CDAE4113-3FDC-4DED-8773-466A36FDA385}"/>
              </a:ext>
            </a:extLst>
          </p:cNvPr>
          <p:cNvSpPr txBox="1"/>
          <p:nvPr/>
        </p:nvSpPr>
        <p:spPr>
          <a:xfrm>
            <a:off x="5363235" y="3001030"/>
            <a:ext cx="3583915" cy="523220"/>
          </a:xfrm>
          <a:prstGeom prst="rect">
            <a:avLst/>
          </a:prstGeom>
          <a:noFill/>
        </p:spPr>
        <p:txBody>
          <a:bodyPr wrap="square" rtlCol="0">
            <a:spAutoFit/>
          </a:bodyPr>
          <a:lstStyle/>
          <a:p>
            <a:r>
              <a:rPr lang="en-US" sz="1400" dirty="0">
                <a:solidFill>
                  <a:schemeClr val="accent4"/>
                </a:solidFill>
              </a:rPr>
              <a:t>We apply the model in each region independently.</a:t>
            </a:r>
          </a:p>
        </p:txBody>
      </p:sp>
      <p:cxnSp>
        <p:nvCxnSpPr>
          <p:cNvPr id="12" name="Straight Connector 11">
            <a:extLst>
              <a:ext uri="{FF2B5EF4-FFF2-40B4-BE49-F238E27FC236}">
                <a16:creationId xmlns:a16="http://schemas.microsoft.com/office/drawing/2014/main" id="{525BAE04-C8DC-4E51-82B2-BCCF7890BC40}"/>
              </a:ext>
            </a:extLst>
          </p:cNvPr>
          <p:cNvCxnSpPr>
            <a:cxnSpLocks/>
          </p:cNvCxnSpPr>
          <p:nvPr/>
        </p:nvCxnSpPr>
        <p:spPr>
          <a:xfrm>
            <a:off x="5029200" y="1657350"/>
            <a:ext cx="0" cy="228715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1" name="Picture 40" descr="A close up of a logo&#10;&#10;Description generated with high confidence">
            <a:extLst>
              <a:ext uri="{FF2B5EF4-FFF2-40B4-BE49-F238E27FC236}">
                <a16:creationId xmlns:a16="http://schemas.microsoft.com/office/drawing/2014/main" id="{45A25E9A-BEA9-4142-A302-3542D2CCE6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645" y="970968"/>
            <a:ext cx="4261098" cy="3559878"/>
          </a:xfrm>
          <a:prstGeom prst="rect">
            <a:avLst/>
          </a:prstGeom>
        </p:spPr>
      </p:pic>
    </p:spTree>
    <p:extLst>
      <p:ext uri="{BB962C8B-B14F-4D97-AF65-F5344CB8AC3E}">
        <p14:creationId xmlns:p14="http://schemas.microsoft.com/office/powerpoint/2010/main" val="307629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10F56D-947A-474E-8A3E-0526FF0F66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77" y="1438826"/>
            <a:ext cx="3567022" cy="1967320"/>
          </a:xfrm>
          <a:prstGeom prst="rect">
            <a:avLst/>
          </a:prstGeom>
        </p:spPr>
      </p:pic>
      <p:sp>
        <p:nvSpPr>
          <p:cNvPr id="6" name="Title 5">
            <a:extLst>
              <a:ext uri="{FF2B5EF4-FFF2-40B4-BE49-F238E27FC236}">
                <a16:creationId xmlns:a16="http://schemas.microsoft.com/office/drawing/2014/main" id="{0866D0A9-243A-4E28-A32F-FC9B257E3967}"/>
              </a:ext>
            </a:extLst>
          </p:cNvPr>
          <p:cNvSpPr>
            <a:spLocks noGrp="1"/>
          </p:cNvSpPr>
          <p:nvPr>
            <p:ph type="title"/>
          </p:nvPr>
        </p:nvSpPr>
        <p:spPr/>
        <p:txBody>
          <a:bodyPr/>
          <a:lstStyle/>
          <a:p>
            <a:pPr algn="ctr"/>
            <a:r>
              <a:rPr lang="en-US" dirty="0">
                <a:solidFill>
                  <a:schemeClr val="accent4"/>
                </a:solidFill>
              </a:rPr>
              <a:t>They’re fast to fit</a:t>
            </a:r>
          </a:p>
        </p:txBody>
      </p:sp>
      <p:sp>
        <p:nvSpPr>
          <p:cNvPr id="27" name="TextBox 26">
            <a:extLst>
              <a:ext uri="{FF2B5EF4-FFF2-40B4-BE49-F238E27FC236}">
                <a16:creationId xmlns:a16="http://schemas.microsoft.com/office/drawing/2014/main" id="{E440FA8B-F400-4A9C-9B0A-75BD2B77600E}"/>
              </a:ext>
            </a:extLst>
          </p:cNvPr>
          <p:cNvSpPr txBox="1"/>
          <p:nvPr/>
        </p:nvSpPr>
        <p:spPr>
          <a:xfrm>
            <a:off x="76200" y="4953000"/>
            <a:ext cx="7225145" cy="184666"/>
          </a:xfrm>
          <a:prstGeom prst="rect">
            <a:avLst/>
          </a:prstGeom>
          <a:noFill/>
        </p:spPr>
        <p:txBody>
          <a:bodyPr wrap="square" rtlCol="0">
            <a:spAutoFit/>
          </a:bodyPr>
          <a:lstStyle/>
          <a:p>
            <a:r>
              <a:rPr lang="en-US" sz="600" dirty="0">
                <a:solidFill>
                  <a:schemeClr val="accent1"/>
                </a:solidFill>
                <a:cs typeface="Arial" panose="020B0604020202020204" pitchFamily="34" charset="0"/>
              </a:rPr>
              <a:t>(1) </a:t>
            </a:r>
            <a:r>
              <a:rPr lang="en-US" sz="600" dirty="0" err="1">
                <a:solidFill>
                  <a:schemeClr val="accent1"/>
                </a:solidFill>
                <a:cs typeface="Arial" panose="020B0604020202020204" pitchFamily="34" charset="0"/>
              </a:rPr>
              <a:t>Finkenstäd</a:t>
            </a:r>
            <a:r>
              <a:rPr lang="en-US" sz="600" dirty="0">
                <a:solidFill>
                  <a:schemeClr val="accent1"/>
                </a:solidFill>
                <a:cs typeface="Arial" panose="020B0604020202020204" pitchFamily="34" charset="0"/>
              </a:rPr>
              <a:t> </a:t>
            </a:r>
            <a:r>
              <a:rPr lang="en-US" sz="600" i="1" dirty="0">
                <a:solidFill>
                  <a:schemeClr val="accent1"/>
                </a:solidFill>
                <a:cs typeface="Arial" panose="020B0604020202020204" pitchFamily="34" charset="0"/>
              </a:rPr>
              <a:t>et al</a:t>
            </a:r>
            <a:r>
              <a:rPr lang="en-US" sz="600" dirty="0">
                <a:solidFill>
                  <a:schemeClr val="accent1"/>
                </a:solidFill>
                <a:cs typeface="Arial" panose="020B0604020202020204" pitchFamily="34" charset="0"/>
              </a:rPr>
              <a:t>, </a:t>
            </a:r>
            <a:r>
              <a:rPr lang="en-US" sz="600" i="1" dirty="0">
                <a:solidFill>
                  <a:schemeClr val="accent1"/>
                </a:solidFill>
                <a:cs typeface="Arial" panose="020B0604020202020204" pitchFamily="34" charset="0"/>
              </a:rPr>
              <a:t>Journal of the Royal Statistical Society</a:t>
            </a:r>
            <a:r>
              <a:rPr lang="en-US" sz="600" dirty="0">
                <a:solidFill>
                  <a:schemeClr val="accent1"/>
                </a:solidFill>
                <a:cs typeface="Arial" panose="020B0604020202020204" pitchFamily="34" charset="0"/>
              </a:rPr>
              <a:t>, 2000</a:t>
            </a:r>
          </a:p>
        </p:txBody>
      </p:sp>
      <p:cxnSp>
        <p:nvCxnSpPr>
          <p:cNvPr id="14" name="Straight Connector 13">
            <a:extLst>
              <a:ext uri="{FF2B5EF4-FFF2-40B4-BE49-F238E27FC236}">
                <a16:creationId xmlns:a16="http://schemas.microsoft.com/office/drawing/2014/main" id="{D9DC6476-2195-467D-AA41-9CD45CB8017A}"/>
              </a:ext>
            </a:extLst>
          </p:cNvPr>
          <p:cNvCxnSpPr>
            <a:cxnSpLocks/>
          </p:cNvCxnSpPr>
          <p:nvPr/>
        </p:nvCxnSpPr>
        <p:spPr>
          <a:xfrm>
            <a:off x="4572000" y="1123950"/>
            <a:ext cx="21043" cy="3505200"/>
          </a:xfrm>
          <a:prstGeom prst="line">
            <a:avLst/>
          </a:prstGeom>
          <a:ln w="25400">
            <a:solidFill>
              <a:srgbClr val="8F230F"/>
            </a:solidFill>
            <a:prstDash val="soli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C82FA1C-8739-4F43-9FA0-FB47524659EC}"/>
              </a:ext>
            </a:extLst>
          </p:cNvPr>
          <p:cNvSpPr txBox="1"/>
          <p:nvPr/>
        </p:nvSpPr>
        <p:spPr>
          <a:xfrm>
            <a:off x="997789" y="954673"/>
            <a:ext cx="2514600" cy="338554"/>
          </a:xfrm>
          <a:prstGeom prst="rect">
            <a:avLst/>
          </a:prstGeom>
          <a:noFill/>
        </p:spPr>
        <p:txBody>
          <a:bodyPr wrap="square" rtlCol="0">
            <a:spAutoFit/>
          </a:bodyPr>
          <a:lstStyle/>
          <a:p>
            <a:pPr algn="ctr"/>
            <a:r>
              <a:rPr lang="en-US" b="1" dirty="0">
                <a:solidFill>
                  <a:schemeClr val="accent4"/>
                </a:solidFill>
              </a:rPr>
              <a:t>Susceptible reconstruction</a:t>
            </a:r>
          </a:p>
        </p:txBody>
      </p:sp>
      <p:sp>
        <p:nvSpPr>
          <p:cNvPr id="16" name="TextBox 15">
            <a:extLst>
              <a:ext uri="{FF2B5EF4-FFF2-40B4-BE49-F238E27FC236}">
                <a16:creationId xmlns:a16="http://schemas.microsoft.com/office/drawing/2014/main" id="{F5B3BC70-9603-46DA-8675-444EFC516E7B}"/>
              </a:ext>
            </a:extLst>
          </p:cNvPr>
          <p:cNvSpPr txBox="1"/>
          <p:nvPr/>
        </p:nvSpPr>
        <p:spPr>
          <a:xfrm>
            <a:off x="5486402" y="954673"/>
            <a:ext cx="2514600" cy="338554"/>
          </a:xfrm>
          <a:prstGeom prst="rect">
            <a:avLst/>
          </a:prstGeom>
          <a:noFill/>
        </p:spPr>
        <p:txBody>
          <a:bodyPr wrap="square" rtlCol="0">
            <a:spAutoFit/>
          </a:bodyPr>
          <a:lstStyle/>
          <a:p>
            <a:pPr algn="ctr"/>
            <a:r>
              <a:rPr lang="en-US" b="1" dirty="0">
                <a:solidFill>
                  <a:schemeClr val="accent4"/>
                </a:solidFill>
              </a:rPr>
              <a:t>Transmission regression</a:t>
            </a:r>
          </a:p>
        </p:txBody>
      </p:sp>
      <p:sp>
        <p:nvSpPr>
          <p:cNvPr id="19" name="TextBox 18">
            <a:extLst>
              <a:ext uri="{FF2B5EF4-FFF2-40B4-BE49-F238E27FC236}">
                <a16:creationId xmlns:a16="http://schemas.microsoft.com/office/drawing/2014/main" id="{6FFAF997-1254-49F9-B184-5972A9359FDC}"/>
              </a:ext>
            </a:extLst>
          </p:cNvPr>
          <p:cNvSpPr txBox="1"/>
          <p:nvPr/>
        </p:nvSpPr>
        <p:spPr>
          <a:xfrm>
            <a:off x="540803" y="4029730"/>
            <a:ext cx="3428571" cy="523220"/>
          </a:xfrm>
          <a:prstGeom prst="rect">
            <a:avLst/>
          </a:prstGeom>
          <a:noFill/>
        </p:spPr>
        <p:txBody>
          <a:bodyPr wrap="square" rtlCol="0">
            <a:spAutoFit/>
          </a:bodyPr>
          <a:lstStyle/>
          <a:p>
            <a:pPr algn="ctr"/>
            <a:r>
              <a:rPr lang="en-US" sz="1400" dirty="0">
                <a:solidFill>
                  <a:schemeClr val="accent4"/>
                </a:solidFill>
              </a:rPr>
              <a:t>Case, population, birth-rate, and routine immunization data are all used here.</a:t>
            </a:r>
          </a:p>
        </p:txBody>
      </p:sp>
      <p:sp>
        <p:nvSpPr>
          <p:cNvPr id="20" name="TextBox 19">
            <a:extLst>
              <a:ext uri="{FF2B5EF4-FFF2-40B4-BE49-F238E27FC236}">
                <a16:creationId xmlns:a16="http://schemas.microsoft.com/office/drawing/2014/main" id="{2427EE14-F1E6-49CD-8648-FD743D1B102E}"/>
              </a:ext>
            </a:extLst>
          </p:cNvPr>
          <p:cNvSpPr txBox="1"/>
          <p:nvPr/>
        </p:nvSpPr>
        <p:spPr>
          <a:xfrm>
            <a:off x="4953107" y="3333750"/>
            <a:ext cx="3581183" cy="523220"/>
          </a:xfrm>
          <a:prstGeom prst="rect">
            <a:avLst/>
          </a:prstGeom>
          <a:noFill/>
        </p:spPr>
        <p:txBody>
          <a:bodyPr wrap="square" rtlCol="0">
            <a:spAutoFit/>
          </a:bodyPr>
          <a:lstStyle/>
          <a:p>
            <a:pPr algn="ctr"/>
            <a:r>
              <a:rPr lang="en-US" sz="1400" dirty="0">
                <a:solidFill>
                  <a:schemeClr val="accent4"/>
                </a:solidFill>
              </a:rPr>
              <a:t>The relationship between fluctuations in </a:t>
            </a:r>
            <a:r>
              <a:rPr lang="en-US" sz="1400" dirty="0" err="1">
                <a:solidFill>
                  <a:schemeClr val="accent4"/>
                </a:solidFill>
              </a:rPr>
              <a:t>susceptibles</a:t>
            </a:r>
            <a:r>
              <a:rPr lang="en-US" sz="1400" dirty="0">
                <a:solidFill>
                  <a:schemeClr val="accent4"/>
                </a:solidFill>
              </a:rPr>
              <a:t> and </a:t>
            </a:r>
            <a:r>
              <a:rPr lang="en-US" sz="1400" dirty="0" err="1">
                <a:solidFill>
                  <a:schemeClr val="accent4"/>
                </a:solidFill>
              </a:rPr>
              <a:t>infecteds</a:t>
            </a:r>
            <a:r>
              <a:rPr lang="en-US" sz="1400" dirty="0">
                <a:solidFill>
                  <a:schemeClr val="accent4"/>
                </a:solidFill>
              </a:rPr>
              <a:t> defines seasonality.</a:t>
            </a:r>
          </a:p>
        </p:txBody>
      </p:sp>
      <p:pic>
        <p:nvPicPr>
          <p:cNvPr id="21" name="Graphic 20">
            <a:extLst>
              <a:ext uri="{FF2B5EF4-FFF2-40B4-BE49-F238E27FC236}">
                <a16:creationId xmlns:a16="http://schemas.microsoft.com/office/drawing/2014/main" id="{142CDE3A-26AC-42F2-9C68-6F9C0DC9B6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8763" y="2876550"/>
            <a:ext cx="2809875" cy="152400"/>
          </a:xfrm>
          <a:prstGeom prst="rect">
            <a:avLst/>
          </a:prstGeom>
        </p:spPr>
      </p:pic>
      <p:pic>
        <p:nvPicPr>
          <p:cNvPr id="22" name="Graphic 21">
            <a:extLst>
              <a:ext uri="{FF2B5EF4-FFF2-40B4-BE49-F238E27FC236}">
                <a16:creationId xmlns:a16="http://schemas.microsoft.com/office/drawing/2014/main" id="{04294582-12F5-4B45-BAD2-5871946B43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0" y="3521812"/>
            <a:ext cx="3409950" cy="304800"/>
          </a:xfrm>
          <a:prstGeom prst="rect">
            <a:avLst/>
          </a:prstGeom>
        </p:spPr>
      </p:pic>
      <p:pic>
        <p:nvPicPr>
          <p:cNvPr id="3" name="Picture 2" descr="A flat screen television&#10;&#10;Description generated with very high confidence">
            <a:extLst>
              <a:ext uri="{FF2B5EF4-FFF2-40B4-BE49-F238E27FC236}">
                <a16:creationId xmlns:a16="http://schemas.microsoft.com/office/drawing/2014/main" id="{750B7076-B8A4-4D08-8748-5FA7FA046E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9007" y="1504950"/>
            <a:ext cx="2409385" cy="1042967"/>
          </a:xfrm>
          <a:prstGeom prst="rect">
            <a:avLst/>
          </a:prstGeom>
        </p:spPr>
      </p:pic>
    </p:spTree>
    <p:extLst>
      <p:ext uri="{BB962C8B-B14F-4D97-AF65-F5344CB8AC3E}">
        <p14:creationId xmlns:p14="http://schemas.microsoft.com/office/powerpoint/2010/main" val="2800706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67702-EBF3-495C-97F9-D6D3474BBEDC}"/>
              </a:ext>
            </a:extLst>
          </p:cNvPr>
          <p:cNvSpPr txBox="1"/>
          <p:nvPr/>
        </p:nvSpPr>
        <p:spPr>
          <a:xfrm>
            <a:off x="2286000" y="4572763"/>
            <a:ext cx="1066800" cy="338554"/>
          </a:xfrm>
          <a:prstGeom prst="rect">
            <a:avLst/>
          </a:prstGeom>
          <a:noFill/>
        </p:spPr>
        <p:txBody>
          <a:bodyPr wrap="square" rtlCol="0">
            <a:spAutoFit/>
          </a:bodyPr>
          <a:lstStyle/>
          <a:p>
            <a:pPr algn="ctr"/>
            <a:r>
              <a:rPr lang="en-US" dirty="0">
                <a:solidFill>
                  <a:srgbClr val="D93B3C"/>
                </a:solidFill>
                <a:latin typeface="Garamond" panose="02020404030301010803" pitchFamily="18" charset="0"/>
              </a:rPr>
              <a:t>R</a:t>
            </a:r>
            <a:r>
              <a:rPr lang="en-US" baseline="30000" dirty="0">
                <a:solidFill>
                  <a:srgbClr val="D93B3C"/>
                </a:solidFill>
                <a:latin typeface="Garamond" panose="02020404030301010803" pitchFamily="18" charset="0"/>
              </a:rPr>
              <a:t>2</a:t>
            </a:r>
            <a:r>
              <a:rPr lang="en-US" dirty="0">
                <a:solidFill>
                  <a:srgbClr val="D93B3C"/>
                </a:solidFill>
                <a:latin typeface="Garamond" panose="02020404030301010803" pitchFamily="18" charset="0"/>
              </a:rPr>
              <a:t> = 0.89</a:t>
            </a:r>
          </a:p>
        </p:txBody>
      </p:sp>
      <p:sp>
        <p:nvSpPr>
          <p:cNvPr id="46" name="TextBox 45">
            <a:extLst>
              <a:ext uri="{FF2B5EF4-FFF2-40B4-BE49-F238E27FC236}">
                <a16:creationId xmlns:a16="http://schemas.microsoft.com/office/drawing/2014/main" id="{DBF84F3C-BE6B-430F-8770-5AF1D0E534B7}"/>
              </a:ext>
            </a:extLst>
          </p:cNvPr>
          <p:cNvSpPr txBox="1"/>
          <p:nvPr/>
        </p:nvSpPr>
        <p:spPr>
          <a:xfrm>
            <a:off x="3352800" y="4572000"/>
            <a:ext cx="1066800" cy="338554"/>
          </a:xfrm>
          <a:prstGeom prst="rect">
            <a:avLst/>
          </a:prstGeom>
          <a:noFill/>
        </p:spPr>
        <p:txBody>
          <a:bodyPr wrap="square" rtlCol="0">
            <a:spAutoFit/>
          </a:bodyPr>
          <a:lstStyle/>
          <a:p>
            <a:pPr algn="ctr"/>
            <a:r>
              <a:rPr lang="en-US" dirty="0">
                <a:solidFill>
                  <a:srgbClr val="191919"/>
                </a:solidFill>
                <a:latin typeface="Garamond" panose="02020404030301010803" pitchFamily="18" charset="0"/>
              </a:rPr>
              <a:t>R</a:t>
            </a:r>
            <a:r>
              <a:rPr lang="en-US" baseline="30000" dirty="0">
                <a:solidFill>
                  <a:srgbClr val="191919"/>
                </a:solidFill>
                <a:latin typeface="Garamond" panose="02020404030301010803" pitchFamily="18" charset="0"/>
              </a:rPr>
              <a:t>2</a:t>
            </a:r>
            <a:r>
              <a:rPr lang="en-US" dirty="0">
                <a:solidFill>
                  <a:srgbClr val="191919"/>
                </a:solidFill>
                <a:latin typeface="Garamond" panose="02020404030301010803" pitchFamily="18" charset="0"/>
              </a:rPr>
              <a:t> = 0.41</a:t>
            </a:r>
          </a:p>
        </p:txBody>
      </p:sp>
      <p:sp>
        <p:nvSpPr>
          <p:cNvPr id="47" name="TextBox 46">
            <a:extLst>
              <a:ext uri="{FF2B5EF4-FFF2-40B4-BE49-F238E27FC236}">
                <a16:creationId xmlns:a16="http://schemas.microsoft.com/office/drawing/2014/main" id="{B3EBC1CD-DB03-4583-892F-83DC78138B0F}"/>
              </a:ext>
            </a:extLst>
          </p:cNvPr>
          <p:cNvSpPr txBox="1"/>
          <p:nvPr/>
        </p:nvSpPr>
        <p:spPr>
          <a:xfrm>
            <a:off x="4419600" y="4572000"/>
            <a:ext cx="1066800" cy="338554"/>
          </a:xfrm>
          <a:prstGeom prst="rect">
            <a:avLst/>
          </a:prstGeom>
          <a:noFill/>
        </p:spPr>
        <p:txBody>
          <a:bodyPr wrap="square" rtlCol="0">
            <a:spAutoFit/>
          </a:bodyPr>
          <a:lstStyle/>
          <a:p>
            <a:pPr algn="ctr"/>
            <a:r>
              <a:rPr lang="en-US" dirty="0">
                <a:solidFill>
                  <a:srgbClr val="7CBB9B"/>
                </a:solidFill>
                <a:latin typeface="Garamond" panose="02020404030301010803" pitchFamily="18" charset="0"/>
              </a:rPr>
              <a:t>R</a:t>
            </a:r>
            <a:r>
              <a:rPr lang="en-US" baseline="30000" dirty="0">
                <a:solidFill>
                  <a:srgbClr val="7CBB9B"/>
                </a:solidFill>
                <a:latin typeface="Garamond" panose="02020404030301010803" pitchFamily="18" charset="0"/>
              </a:rPr>
              <a:t>2</a:t>
            </a:r>
            <a:r>
              <a:rPr lang="en-US" dirty="0">
                <a:solidFill>
                  <a:srgbClr val="7CBB9B"/>
                </a:solidFill>
                <a:latin typeface="Garamond" panose="02020404030301010803" pitchFamily="18" charset="0"/>
              </a:rPr>
              <a:t> = 0.63</a:t>
            </a:r>
          </a:p>
        </p:txBody>
      </p:sp>
      <p:sp>
        <p:nvSpPr>
          <p:cNvPr id="6" name="Title 5">
            <a:extLst>
              <a:ext uri="{FF2B5EF4-FFF2-40B4-BE49-F238E27FC236}">
                <a16:creationId xmlns:a16="http://schemas.microsoft.com/office/drawing/2014/main" id="{0866D0A9-243A-4E28-A32F-FC9B257E3967}"/>
              </a:ext>
            </a:extLst>
          </p:cNvPr>
          <p:cNvSpPr>
            <a:spLocks noGrp="1"/>
          </p:cNvSpPr>
          <p:nvPr>
            <p:ph type="title"/>
          </p:nvPr>
        </p:nvSpPr>
        <p:spPr/>
        <p:txBody>
          <a:bodyPr/>
          <a:lstStyle/>
          <a:p>
            <a:pPr algn="ctr"/>
            <a:r>
              <a:rPr lang="en-US" dirty="0">
                <a:solidFill>
                  <a:schemeClr val="accent4"/>
                </a:solidFill>
              </a:rPr>
              <a:t>They’re predictive (at low spatial resolution)</a:t>
            </a:r>
          </a:p>
        </p:txBody>
      </p:sp>
      <p:pic>
        <p:nvPicPr>
          <p:cNvPr id="3" name="Picture 2" descr="A screenshot of a cell phone&#10;&#10;Description generated with high confidence">
            <a:extLst>
              <a:ext uri="{FF2B5EF4-FFF2-40B4-BE49-F238E27FC236}">
                <a16:creationId xmlns:a16="http://schemas.microsoft.com/office/drawing/2014/main" id="{8542C144-A868-4CE8-A523-4D840A800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66750"/>
            <a:ext cx="6942667" cy="3905250"/>
          </a:xfrm>
          <a:prstGeom prst="rect">
            <a:avLst/>
          </a:prstGeom>
        </p:spPr>
      </p:pic>
      <p:pic>
        <p:nvPicPr>
          <p:cNvPr id="5" name="Picture 4" descr="A close up of a map&#10;&#10;Description generated with high confidence">
            <a:extLst>
              <a:ext uri="{FF2B5EF4-FFF2-40B4-BE49-F238E27FC236}">
                <a16:creationId xmlns:a16="http://schemas.microsoft.com/office/drawing/2014/main" id="{2C93ACAC-07DA-41B9-9F25-48637167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667512"/>
            <a:ext cx="6942667" cy="3905250"/>
          </a:xfrm>
          <a:prstGeom prst="rect">
            <a:avLst/>
          </a:prstGeom>
        </p:spPr>
      </p:pic>
      <p:pic>
        <p:nvPicPr>
          <p:cNvPr id="8" name="Picture 7" descr="A close up of a map&#10;&#10;Description generated with very high confidence">
            <a:extLst>
              <a:ext uri="{FF2B5EF4-FFF2-40B4-BE49-F238E27FC236}">
                <a16:creationId xmlns:a16="http://schemas.microsoft.com/office/drawing/2014/main" id="{A2749EA6-FC6D-48A7-BB4B-8DE3A3AD6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67512"/>
            <a:ext cx="6942667" cy="3905250"/>
          </a:xfrm>
          <a:prstGeom prst="rect">
            <a:avLst/>
          </a:prstGeom>
        </p:spPr>
      </p:pic>
      <p:pic>
        <p:nvPicPr>
          <p:cNvPr id="10" name="Picture 9" descr="A close up of a map&#10;&#10;Description generated with very high confidence">
            <a:extLst>
              <a:ext uri="{FF2B5EF4-FFF2-40B4-BE49-F238E27FC236}">
                <a16:creationId xmlns:a16="http://schemas.microsoft.com/office/drawing/2014/main" id="{1F9ECC19-7DBE-4A4E-B80C-796174923E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667512"/>
            <a:ext cx="6942668" cy="3905251"/>
          </a:xfrm>
          <a:prstGeom prst="rect">
            <a:avLst/>
          </a:prstGeom>
        </p:spPr>
      </p:pic>
      <p:grpSp>
        <p:nvGrpSpPr>
          <p:cNvPr id="36" name="Group 35">
            <a:extLst>
              <a:ext uri="{FF2B5EF4-FFF2-40B4-BE49-F238E27FC236}">
                <a16:creationId xmlns:a16="http://schemas.microsoft.com/office/drawing/2014/main" id="{0A07EC7C-73E7-45C2-BEC0-0007C424D9F0}"/>
              </a:ext>
            </a:extLst>
          </p:cNvPr>
          <p:cNvGrpSpPr/>
          <p:nvPr/>
        </p:nvGrpSpPr>
        <p:grpSpPr>
          <a:xfrm>
            <a:off x="7162800" y="985450"/>
            <a:ext cx="807719" cy="276999"/>
            <a:chOff x="7162800" y="1214050"/>
            <a:chExt cx="807719" cy="276999"/>
          </a:xfrm>
        </p:grpSpPr>
        <p:cxnSp>
          <p:nvCxnSpPr>
            <p:cNvPr id="14" name="Straight Connector 13">
              <a:extLst>
                <a:ext uri="{FF2B5EF4-FFF2-40B4-BE49-F238E27FC236}">
                  <a16:creationId xmlns:a16="http://schemas.microsoft.com/office/drawing/2014/main" id="{4742F407-B95D-4804-9F0E-8413E01EC46B}"/>
                </a:ext>
              </a:extLst>
            </p:cNvPr>
            <p:cNvCxnSpPr>
              <a:cxnSpLocks/>
            </p:cNvCxnSpPr>
            <p:nvPr/>
          </p:nvCxnSpPr>
          <p:spPr>
            <a:xfrm>
              <a:off x="7162800" y="1352550"/>
              <a:ext cx="304800" cy="0"/>
            </a:xfrm>
            <a:prstGeom prst="line">
              <a:avLst/>
            </a:prstGeom>
            <a:ln>
              <a:solidFill>
                <a:srgbClr val="939393"/>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3AF373C-6275-466C-8CA0-3F0BB2C4E9E7}"/>
                </a:ext>
              </a:extLst>
            </p:cNvPr>
            <p:cNvSpPr txBox="1"/>
            <p:nvPr/>
          </p:nvSpPr>
          <p:spPr>
            <a:xfrm>
              <a:off x="7513319" y="1214050"/>
              <a:ext cx="457200" cy="276999"/>
            </a:xfrm>
            <a:prstGeom prst="rect">
              <a:avLst/>
            </a:prstGeom>
            <a:noFill/>
          </p:spPr>
          <p:txBody>
            <a:bodyPr wrap="square" rtlCol="0">
              <a:spAutoFit/>
            </a:bodyPr>
            <a:lstStyle/>
            <a:p>
              <a:r>
                <a:rPr lang="en-US" sz="1200" dirty="0">
                  <a:solidFill>
                    <a:schemeClr val="accent1"/>
                  </a:solidFill>
                  <a:latin typeface="Garamond" panose="02020404030301010803" pitchFamily="18" charset="0"/>
                </a:rPr>
                <a:t>SIA</a:t>
              </a:r>
            </a:p>
          </p:txBody>
        </p:sp>
      </p:grpSp>
      <p:grpSp>
        <p:nvGrpSpPr>
          <p:cNvPr id="37" name="Group 36">
            <a:extLst>
              <a:ext uri="{FF2B5EF4-FFF2-40B4-BE49-F238E27FC236}">
                <a16:creationId xmlns:a16="http://schemas.microsoft.com/office/drawing/2014/main" id="{579C8908-D930-4D34-A906-83E8514433B6}"/>
              </a:ext>
            </a:extLst>
          </p:cNvPr>
          <p:cNvGrpSpPr/>
          <p:nvPr/>
        </p:nvGrpSpPr>
        <p:grpSpPr>
          <a:xfrm>
            <a:off x="7159743" y="1353214"/>
            <a:ext cx="955835" cy="184666"/>
            <a:chOff x="7159743" y="1581814"/>
            <a:chExt cx="955835" cy="184666"/>
          </a:xfrm>
        </p:grpSpPr>
        <p:sp>
          <p:nvSpPr>
            <p:cNvPr id="17" name="Rectangle 16">
              <a:extLst>
                <a:ext uri="{FF2B5EF4-FFF2-40B4-BE49-F238E27FC236}">
                  <a16:creationId xmlns:a16="http://schemas.microsoft.com/office/drawing/2014/main" id="{41D7B728-57D0-4735-B8E8-A19C7B21ABDA}"/>
                </a:ext>
              </a:extLst>
            </p:cNvPr>
            <p:cNvSpPr/>
            <p:nvPr/>
          </p:nvSpPr>
          <p:spPr>
            <a:xfrm>
              <a:off x="7159743" y="1597949"/>
              <a:ext cx="304800" cy="152397"/>
            </a:xfrm>
            <a:prstGeom prst="rect">
              <a:avLst/>
            </a:prstGeom>
            <a:solidFill>
              <a:srgbClr val="916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CD18479-862B-4782-99AC-345571E2C8C7}"/>
                    </a:ext>
                  </a:extLst>
                </p:cNvPr>
                <p:cNvSpPr txBox="1"/>
                <p:nvPr/>
              </p:nvSpPr>
              <p:spPr>
                <a:xfrm>
                  <a:off x="7572288" y="1581814"/>
                  <a:ext cx="54329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1"/>
                                </a:solidFill>
                                <a:latin typeface="Cambria Math" panose="02040503050406030204" pitchFamily="18" charset="0"/>
                              </a:rPr>
                            </m:ctrlPr>
                          </m:sSubPr>
                          <m:e>
                            <m:r>
                              <a:rPr lang="en-US" sz="1200" b="0" i="1" smtClean="0">
                                <a:solidFill>
                                  <a:schemeClr val="accent1"/>
                                </a:solidFill>
                                <a:latin typeface="Cambria Math" panose="02040503050406030204" pitchFamily="18" charset="0"/>
                              </a:rPr>
                              <m:t>𝑆</m:t>
                            </m:r>
                          </m:e>
                          <m:sub>
                            <m:r>
                              <a:rPr lang="en-US" sz="1200" b="0" i="1" smtClean="0">
                                <a:solidFill>
                                  <a:schemeClr val="accent1"/>
                                </a:solidFill>
                                <a:latin typeface="Cambria Math" panose="02040503050406030204" pitchFamily="18" charset="0"/>
                              </a:rPr>
                              <m:t>𝑡</m:t>
                            </m:r>
                          </m:sub>
                        </m:sSub>
                        <m:r>
                          <a:rPr lang="en-US" sz="1200" b="0" i="1" smtClean="0">
                            <a:solidFill>
                              <a:schemeClr val="accent1"/>
                            </a:solidFill>
                            <a:latin typeface="Cambria Math" panose="02040503050406030204" pitchFamily="18" charset="0"/>
                          </a:rPr>
                          <m:t> | </m:t>
                        </m:r>
                        <m:sSub>
                          <m:sSubPr>
                            <m:ctrlPr>
                              <a:rPr lang="en-US" sz="1200" i="1" smtClean="0">
                                <a:solidFill>
                                  <a:schemeClr val="accent1"/>
                                </a:solidFill>
                                <a:latin typeface="Cambria Math" panose="02040503050406030204" pitchFamily="18" charset="0"/>
                              </a:rPr>
                            </m:ctrlPr>
                          </m:sSubPr>
                          <m:e>
                            <m:r>
                              <a:rPr lang="en-US" sz="1200" b="0" i="1" smtClean="0">
                                <a:solidFill>
                                  <a:schemeClr val="accent1"/>
                                </a:solidFill>
                                <a:latin typeface="Cambria Math" panose="02040503050406030204" pitchFamily="18" charset="0"/>
                              </a:rPr>
                              <m:t>𝐼</m:t>
                            </m:r>
                          </m:e>
                          <m:sub>
                            <m:r>
                              <a:rPr lang="en-US" sz="1200" b="0" i="1" smtClean="0">
                                <a:solidFill>
                                  <a:schemeClr val="accent1"/>
                                </a:solidFill>
                                <a:latin typeface="Cambria Math" panose="02040503050406030204" pitchFamily="18" charset="0"/>
                              </a:rPr>
                              <m:t>𝑡</m:t>
                            </m:r>
                            <m:r>
                              <a:rPr lang="en-US" sz="1200" b="0" i="1" smtClean="0">
                                <a:solidFill>
                                  <a:schemeClr val="accent1"/>
                                </a:solidFill>
                                <a:latin typeface="Cambria Math" panose="02040503050406030204" pitchFamily="18" charset="0"/>
                              </a:rPr>
                              <m:t>−1</m:t>
                            </m:r>
                          </m:sub>
                        </m:sSub>
                      </m:oMath>
                    </m:oMathPara>
                  </a14:m>
                  <a:endParaRPr lang="en-US" sz="1200" dirty="0">
                    <a:solidFill>
                      <a:schemeClr val="accent1"/>
                    </a:solidFill>
                    <a:latin typeface="Garamond" panose="02020404030301010803" pitchFamily="18" charset="0"/>
                  </a:endParaRPr>
                </a:p>
              </p:txBody>
            </p:sp>
          </mc:Choice>
          <mc:Fallback xmlns="">
            <p:sp>
              <p:nvSpPr>
                <p:cNvPr id="28" name="TextBox 27">
                  <a:extLst>
                    <a:ext uri="{FF2B5EF4-FFF2-40B4-BE49-F238E27FC236}">
                      <a16:creationId xmlns:a16="http://schemas.microsoft.com/office/drawing/2014/main" id="{1CD18479-862B-4782-99AC-345571E2C8C7}"/>
                    </a:ext>
                  </a:extLst>
                </p:cNvPr>
                <p:cNvSpPr txBox="1">
                  <a:spLocks noRot="1" noChangeAspect="1" noMove="1" noResize="1" noEditPoints="1" noAdjustHandles="1" noChangeArrowheads="1" noChangeShapeType="1" noTextEdit="1"/>
                </p:cNvSpPr>
                <p:nvPr/>
              </p:nvSpPr>
              <p:spPr>
                <a:xfrm>
                  <a:off x="7572288" y="1581814"/>
                  <a:ext cx="543290" cy="184666"/>
                </a:xfrm>
                <a:prstGeom prst="rect">
                  <a:avLst/>
                </a:prstGeom>
                <a:blipFill>
                  <a:blip r:embed="rId7"/>
                  <a:stretch>
                    <a:fillRect l="-5618" t="-3226" r="-1124" b="-29032"/>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CFE83E92-5245-4047-A8FC-6F0F974CF95A}"/>
              </a:ext>
            </a:extLst>
          </p:cNvPr>
          <p:cNvGrpSpPr/>
          <p:nvPr/>
        </p:nvGrpSpPr>
        <p:grpSpPr>
          <a:xfrm>
            <a:off x="7155510" y="1698865"/>
            <a:ext cx="825608" cy="184666"/>
            <a:chOff x="7155510" y="1927465"/>
            <a:chExt cx="825608" cy="184666"/>
          </a:xfrm>
        </p:grpSpPr>
        <p:sp>
          <p:nvSpPr>
            <p:cNvPr id="16" name="Rectangle 15">
              <a:extLst>
                <a:ext uri="{FF2B5EF4-FFF2-40B4-BE49-F238E27FC236}">
                  <a16:creationId xmlns:a16="http://schemas.microsoft.com/office/drawing/2014/main" id="{E6A38207-D66C-440F-93D9-55EB69264A21}"/>
                </a:ext>
              </a:extLst>
            </p:cNvPr>
            <p:cNvSpPr/>
            <p:nvPr/>
          </p:nvSpPr>
          <p:spPr>
            <a:xfrm>
              <a:off x="7155510" y="1946086"/>
              <a:ext cx="304800" cy="152397"/>
            </a:xfrm>
            <a:prstGeom prst="rect">
              <a:avLst/>
            </a:prstGeom>
            <a:solidFill>
              <a:srgbClr val="617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A35BD49-CE61-4DD2-A965-8F4C44EFBE4E}"/>
                    </a:ext>
                  </a:extLst>
                </p:cNvPr>
                <p:cNvSpPr txBox="1"/>
                <p:nvPr/>
              </p:nvSpPr>
              <p:spPr>
                <a:xfrm>
                  <a:off x="7572288" y="1927465"/>
                  <a:ext cx="40883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1"/>
                                </a:solidFill>
                                <a:latin typeface="Cambria Math" panose="02040503050406030204" pitchFamily="18" charset="0"/>
                              </a:rPr>
                            </m:ctrlPr>
                          </m:sSubPr>
                          <m:e>
                            <m:r>
                              <a:rPr lang="en-US" sz="1200" b="0" i="1" smtClean="0">
                                <a:solidFill>
                                  <a:schemeClr val="accent1"/>
                                </a:solidFill>
                                <a:latin typeface="Cambria Math" panose="02040503050406030204" pitchFamily="18" charset="0"/>
                              </a:rPr>
                              <m:t>𝑆</m:t>
                            </m:r>
                          </m:e>
                          <m:sub>
                            <m:r>
                              <a:rPr lang="en-US" sz="1200" b="0" i="1" smtClean="0">
                                <a:solidFill>
                                  <a:schemeClr val="accent1"/>
                                </a:solidFill>
                                <a:latin typeface="Cambria Math" panose="02040503050406030204" pitchFamily="18" charset="0"/>
                              </a:rPr>
                              <m:t>𝑡</m:t>
                            </m:r>
                          </m:sub>
                        </m:sSub>
                        <m:r>
                          <a:rPr lang="en-US" sz="1200" b="0" i="1" smtClean="0">
                            <a:solidFill>
                              <a:schemeClr val="accent1"/>
                            </a:solidFill>
                            <a:latin typeface="Cambria Math" panose="02040503050406030204" pitchFamily="18" charset="0"/>
                          </a:rPr>
                          <m:t> | </m:t>
                        </m:r>
                        <m:sSub>
                          <m:sSubPr>
                            <m:ctrlPr>
                              <a:rPr lang="en-US" sz="1200" i="1" smtClean="0">
                                <a:solidFill>
                                  <a:schemeClr val="accent1"/>
                                </a:solidFill>
                                <a:latin typeface="Cambria Math" panose="02040503050406030204" pitchFamily="18" charset="0"/>
                              </a:rPr>
                            </m:ctrlPr>
                          </m:sSubPr>
                          <m:e>
                            <m:r>
                              <a:rPr lang="en-US" sz="1200" b="0" i="1" smtClean="0">
                                <a:solidFill>
                                  <a:schemeClr val="accent1"/>
                                </a:solidFill>
                                <a:latin typeface="Cambria Math" panose="02040503050406030204" pitchFamily="18" charset="0"/>
                              </a:rPr>
                              <m:t>𝐼</m:t>
                            </m:r>
                          </m:e>
                          <m:sub>
                            <m:r>
                              <a:rPr lang="en-US" sz="1200" b="0" i="1" smtClean="0">
                                <a:solidFill>
                                  <a:schemeClr val="accent1"/>
                                </a:solidFill>
                                <a:latin typeface="Cambria Math" panose="02040503050406030204" pitchFamily="18" charset="0"/>
                              </a:rPr>
                              <m:t>0</m:t>
                            </m:r>
                          </m:sub>
                        </m:sSub>
                      </m:oMath>
                    </m:oMathPara>
                  </a14:m>
                  <a:endParaRPr lang="en-US" sz="1200" dirty="0">
                    <a:solidFill>
                      <a:schemeClr val="accent1"/>
                    </a:solidFill>
                    <a:latin typeface="Garamond" panose="02020404030301010803" pitchFamily="18" charset="0"/>
                  </a:endParaRPr>
                </a:p>
              </p:txBody>
            </p:sp>
          </mc:Choice>
          <mc:Fallback xmlns="">
            <p:sp>
              <p:nvSpPr>
                <p:cNvPr id="29" name="TextBox 28">
                  <a:extLst>
                    <a:ext uri="{FF2B5EF4-FFF2-40B4-BE49-F238E27FC236}">
                      <a16:creationId xmlns:a16="http://schemas.microsoft.com/office/drawing/2014/main" id="{9A35BD49-CE61-4DD2-A965-8F4C44EFBE4E}"/>
                    </a:ext>
                  </a:extLst>
                </p:cNvPr>
                <p:cNvSpPr txBox="1">
                  <a:spLocks noRot="1" noChangeAspect="1" noMove="1" noResize="1" noEditPoints="1" noAdjustHandles="1" noChangeArrowheads="1" noChangeShapeType="1" noTextEdit="1"/>
                </p:cNvSpPr>
                <p:nvPr/>
              </p:nvSpPr>
              <p:spPr>
                <a:xfrm>
                  <a:off x="7572288" y="1927465"/>
                  <a:ext cx="408830" cy="184666"/>
                </a:xfrm>
                <a:prstGeom prst="rect">
                  <a:avLst/>
                </a:prstGeom>
                <a:blipFill>
                  <a:blip r:embed="rId8"/>
                  <a:stretch>
                    <a:fillRect l="-8955" t="-3333" r="-2985" b="-33333"/>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C54414CB-3F6E-4BAE-9C38-9F394A515DAD}"/>
              </a:ext>
            </a:extLst>
          </p:cNvPr>
          <p:cNvGrpSpPr/>
          <p:nvPr/>
        </p:nvGrpSpPr>
        <p:grpSpPr>
          <a:xfrm>
            <a:off x="7159155" y="2055803"/>
            <a:ext cx="1235474" cy="184666"/>
            <a:chOff x="7159155" y="2284403"/>
            <a:chExt cx="1235474" cy="184666"/>
          </a:xfrm>
        </p:grpSpPr>
        <p:sp>
          <p:nvSpPr>
            <p:cNvPr id="18" name="Rectangle 17">
              <a:extLst>
                <a:ext uri="{FF2B5EF4-FFF2-40B4-BE49-F238E27FC236}">
                  <a16:creationId xmlns:a16="http://schemas.microsoft.com/office/drawing/2014/main" id="{9C3C7265-4FDD-409D-B892-C880C324647D}"/>
                </a:ext>
              </a:extLst>
            </p:cNvPr>
            <p:cNvSpPr/>
            <p:nvPr/>
          </p:nvSpPr>
          <p:spPr>
            <a:xfrm>
              <a:off x="7159155" y="2300538"/>
              <a:ext cx="304800" cy="152397"/>
            </a:xfrm>
            <a:prstGeom prst="rect">
              <a:avLst/>
            </a:prstGeom>
            <a:solidFill>
              <a:srgbClr val="7CB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620D55B-DF5A-42BC-A9C9-E88777386A26}"/>
                </a:ext>
              </a:extLst>
            </p:cNvPr>
            <p:cNvSpPr txBox="1"/>
            <p:nvPr/>
          </p:nvSpPr>
          <p:spPr>
            <a:xfrm>
              <a:off x="7572288" y="2284403"/>
              <a:ext cx="822341" cy="184666"/>
            </a:xfrm>
            <a:prstGeom prst="rect">
              <a:avLst/>
            </a:prstGeom>
            <a:noFill/>
          </p:spPr>
          <p:txBody>
            <a:bodyPr wrap="none" lIns="0" tIns="0" rIns="0" bIns="0" rtlCol="0">
              <a:spAutoFit/>
            </a:bodyPr>
            <a:lstStyle/>
            <a:p>
              <a:r>
                <a:rPr lang="en-US" sz="1200" dirty="0">
                  <a:solidFill>
                    <a:schemeClr val="accent1"/>
                  </a:solidFill>
                  <a:latin typeface="Garamond" panose="02020404030301010803" pitchFamily="18" charset="0"/>
                </a:rPr>
                <a:t>Extrapolation</a:t>
              </a:r>
            </a:p>
          </p:txBody>
        </p:sp>
      </p:grpSp>
      <p:grpSp>
        <p:nvGrpSpPr>
          <p:cNvPr id="40" name="Group 39">
            <a:extLst>
              <a:ext uri="{FF2B5EF4-FFF2-40B4-BE49-F238E27FC236}">
                <a16:creationId xmlns:a16="http://schemas.microsoft.com/office/drawing/2014/main" id="{0490933B-F97E-4181-85CE-F6C1D2C4EA6E}"/>
              </a:ext>
            </a:extLst>
          </p:cNvPr>
          <p:cNvGrpSpPr/>
          <p:nvPr/>
        </p:nvGrpSpPr>
        <p:grpSpPr>
          <a:xfrm>
            <a:off x="7303271" y="2802957"/>
            <a:ext cx="850129" cy="276999"/>
            <a:chOff x="7303271" y="3030934"/>
            <a:chExt cx="850129" cy="276999"/>
          </a:xfrm>
        </p:grpSpPr>
        <p:sp>
          <p:nvSpPr>
            <p:cNvPr id="19" name="Oval 18">
              <a:extLst>
                <a:ext uri="{FF2B5EF4-FFF2-40B4-BE49-F238E27FC236}">
                  <a16:creationId xmlns:a16="http://schemas.microsoft.com/office/drawing/2014/main" id="{32B41789-183B-4266-8F2B-D5100B031077}"/>
                </a:ext>
              </a:extLst>
            </p:cNvPr>
            <p:cNvSpPr/>
            <p:nvPr/>
          </p:nvSpPr>
          <p:spPr>
            <a:xfrm>
              <a:off x="7303271" y="314845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7CEF22B-D640-41B5-9C6C-AF5325733ABF}"/>
                </a:ext>
              </a:extLst>
            </p:cNvPr>
            <p:cNvSpPr txBox="1"/>
            <p:nvPr/>
          </p:nvSpPr>
          <p:spPr>
            <a:xfrm>
              <a:off x="7513319" y="3030934"/>
              <a:ext cx="640081" cy="276999"/>
            </a:xfrm>
            <a:prstGeom prst="rect">
              <a:avLst/>
            </a:prstGeom>
            <a:noFill/>
          </p:spPr>
          <p:txBody>
            <a:bodyPr wrap="square" rtlCol="0">
              <a:spAutoFit/>
            </a:bodyPr>
            <a:lstStyle/>
            <a:p>
              <a:r>
                <a:rPr lang="en-US" sz="1200" dirty="0">
                  <a:solidFill>
                    <a:schemeClr val="accent1"/>
                  </a:solidFill>
                  <a:latin typeface="Garamond" panose="02020404030301010803" pitchFamily="18" charset="0"/>
                </a:rPr>
                <a:t>Data</a:t>
              </a:r>
            </a:p>
          </p:txBody>
        </p:sp>
      </p:grpSp>
      <p:grpSp>
        <p:nvGrpSpPr>
          <p:cNvPr id="41" name="Group 40">
            <a:extLst>
              <a:ext uri="{FF2B5EF4-FFF2-40B4-BE49-F238E27FC236}">
                <a16:creationId xmlns:a16="http://schemas.microsoft.com/office/drawing/2014/main" id="{5C751BF0-14A1-4386-AEE8-91455C23F1F6}"/>
              </a:ext>
            </a:extLst>
          </p:cNvPr>
          <p:cNvGrpSpPr/>
          <p:nvPr/>
        </p:nvGrpSpPr>
        <p:grpSpPr>
          <a:xfrm>
            <a:off x="7174652" y="3119583"/>
            <a:ext cx="914572" cy="184666"/>
            <a:chOff x="7174652" y="3421776"/>
            <a:chExt cx="914572" cy="184666"/>
          </a:xfrm>
        </p:grpSpPr>
        <p:sp>
          <p:nvSpPr>
            <p:cNvPr id="22" name="Rectangle 21">
              <a:extLst>
                <a:ext uri="{FF2B5EF4-FFF2-40B4-BE49-F238E27FC236}">
                  <a16:creationId xmlns:a16="http://schemas.microsoft.com/office/drawing/2014/main" id="{6A4FFE98-CA5C-4D54-B0FF-BA6301FA1E59}"/>
                </a:ext>
              </a:extLst>
            </p:cNvPr>
            <p:cNvSpPr/>
            <p:nvPr/>
          </p:nvSpPr>
          <p:spPr>
            <a:xfrm>
              <a:off x="7174652" y="3437911"/>
              <a:ext cx="304800" cy="152397"/>
            </a:xfrm>
            <a:prstGeom prst="rect">
              <a:avLst/>
            </a:prstGeom>
            <a:solidFill>
              <a:srgbClr val="D93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49BF2E5-3F80-4C70-827D-BB50546F6913}"/>
                    </a:ext>
                  </a:extLst>
                </p:cNvPr>
                <p:cNvSpPr txBox="1"/>
                <p:nvPr/>
              </p:nvSpPr>
              <p:spPr>
                <a:xfrm>
                  <a:off x="7572288" y="3421776"/>
                  <a:ext cx="51693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1"/>
                                </a:solidFill>
                                <a:latin typeface="Cambria Math" panose="02040503050406030204" pitchFamily="18" charset="0"/>
                              </a:rPr>
                            </m:ctrlPr>
                          </m:sSubPr>
                          <m:e>
                            <m:r>
                              <a:rPr lang="en-US" sz="1200" b="0" i="1" smtClean="0">
                                <a:solidFill>
                                  <a:schemeClr val="accent1"/>
                                </a:solidFill>
                                <a:latin typeface="Cambria Math" panose="02040503050406030204" pitchFamily="18" charset="0"/>
                              </a:rPr>
                              <m:t>𝐼</m:t>
                            </m:r>
                          </m:e>
                          <m:sub>
                            <m:r>
                              <a:rPr lang="en-US" sz="1200" b="0" i="1" smtClean="0">
                                <a:solidFill>
                                  <a:schemeClr val="accent1"/>
                                </a:solidFill>
                                <a:latin typeface="Cambria Math" panose="02040503050406030204" pitchFamily="18" charset="0"/>
                              </a:rPr>
                              <m:t>𝑡</m:t>
                            </m:r>
                          </m:sub>
                        </m:sSub>
                        <m:r>
                          <a:rPr lang="en-US" sz="1200" b="0" i="1" smtClean="0">
                            <a:solidFill>
                              <a:schemeClr val="accent1"/>
                            </a:solidFill>
                            <a:latin typeface="Cambria Math" panose="02040503050406030204" pitchFamily="18" charset="0"/>
                          </a:rPr>
                          <m:t> | </m:t>
                        </m:r>
                        <m:sSub>
                          <m:sSubPr>
                            <m:ctrlPr>
                              <a:rPr lang="en-US" sz="1200" i="1" smtClean="0">
                                <a:solidFill>
                                  <a:schemeClr val="accent1"/>
                                </a:solidFill>
                                <a:latin typeface="Cambria Math" panose="02040503050406030204" pitchFamily="18" charset="0"/>
                              </a:rPr>
                            </m:ctrlPr>
                          </m:sSubPr>
                          <m:e>
                            <m:r>
                              <a:rPr lang="en-US" sz="1200" b="0" i="1" smtClean="0">
                                <a:solidFill>
                                  <a:schemeClr val="accent1"/>
                                </a:solidFill>
                                <a:latin typeface="Cambria Math" panose="02040503050406030204" pitchFamily="18" charset="0"/>
                              </a:rPr>
                              <m:t>𝐼</m:t>
                            </m:r>
                          </m:e>
                          <m:sub>
                            <m:r>
                              <a:rPr lang="en-US" sz="1200" b="0" i="1" smtClean="0">
                                <a:solidFill>
                                  <a:schemeClr val="accent1"/>
                                </a:solidFill>
                                <a:latin typeface="Cambria Math" panose="02040503050406030204" pitchFamily="18" charset="0"/>
                              </a:rPr>
                              <m:t>𝑡</m:t>
                            </m:r>
                            <m:r>
                              <a:rPr lang="en-US" sz="1200" b="0" i="1" smtClean="0">
                                <a:solidFill>
                                  <a:schemeClr val="accent1"/>
                                </a:solidFill>
                                <a:latin typeface="Cambria Math" panose="02040503050406030204" pitchFamily="18" charset="0"/>
                              </a:rPr>
                              <m:t>−1</m:t>
                            </m:r>
                          </m:sub>
                        </m:sSub>
                      </m:oMath>
                    </m:oMathPara>
                  </a14:m>
                  <a:endParaRPr lang="en-US" sz="1200" dirty="0">
                    <a:solidFill>
                      <a:schemeClr val="accent1"/>
                    </a:solidFill>
                    <a:latin typeface="Garamond" panose="02020404030301010803" pitchFamily="18" charset="0"/>
                  </a:endParaRPr>
                </a:p>
              </p:txBody>
            </p:sp>
          </mc:Choice>
          <mc:Fallback xmlns="">
            <p:sp>
              <p:nvSpPr>
                <p:cNvPr id="32" name="TextBox 31">
                  <a:extLst>
                    <a:ext uri="{FF2B5EF4-FFF2-40B4-BE49-F238E27FC236}">
                      <a16:creationId xmlns:a16="http://schemas.microsoft.com/office/drawing/2014/main" id="{B49BF2E5-3F80-4C70-827D-BB50546F6913}"/>
                    </a:ext>
                  </a:extLst>
                </p:cNvPr>
                <p:cNvSpPr txBox="1">
                  <a:spLocks noRot="1" noChangeAspect="1" noMove="1" noResize="1" noEditPoints="1" noAdjustHandles="1" noChangeArrowheads="1" noChangeShapeType="1" noTextEdit="1"/>
                </p:cNvSpPr>
                <p:nvPr/>
              </p:nvSpPr>
              <p:spPr>
                <a:xfrm>
                  <a:off x="7572288" y="3421776"/>
                  <a:ext cx="516936" cy="184666"/>
                </a:xfrm>
                <a:prstGeom prst="rect">
                  <a:avLst/>
                </a:prstGeom>
                <a:blipFill>
                  <a:blip r:embed="rId9"/>
                  <a:stretch>
                    <a:fillRect l="-7059" t="-3226" r="-1176" b="-29032"/>
                  </a:stretch>
                </a:blipFill>
              </p:spPr>
              <p:txBody>
                <a:bodyPr/>
                <a:lstStyle/>
                <a:p>
                  <a:r>
                    <a:rPr lang="en-US">
                      <a:noFill/>
                    </a:rPr>
                    <a:t> </a:t>
                  </a:r>
                </a:p>
              </p:txBody>
            </p:sp>
          </mc:Fallback>
        </mc:AlternateContent>
      </p:grpSp>
      <p:grpSp>
        <p:nvGrpSpPr>
          <p:cNvPr id="42" name="Group 41">
            <a:extLst>
              <a:ext uri="{FF2B5EF4-FFF2-40B4-BE49-F238E27FC236}">
                <a16:creationId xmlns:a16="http://schemas.microsoft.com/office/drawing/2014/main" id="{5DFFBC3B-2FF6-4137-8D97-14C12AD8C241}"/>
              </a:ext>
            </a:extLst>
          </p:cNvPr>
          <p:cNvGrpSpPr/>
          <p:nvPr/>
        </p:nvGrpSpPr>
        <p:grpSpPr>
          <a:xfrm>
            <a:off x="7171267" y="3427170"/>
            <a:ext cx="783498" cy="184666"/>
            <a:chOff x="7171267" y="3729363"/>
            <a:chExt cx="783498" cy="184666"/>
          </a:xfrm>
        </p:grpSpPr>
        <p:sp>
          <p:nvSpPr>
            <p:cNvPr id="23" name="Rectangle 22">
              <a:extLst>
                <a:ext uri="{FF2B5EF4-FFF2-40B4-BE49-F238E27FC236}">
                  <a16:creationId xmlns:a16="http://schemas.microsoft.com/office/drawing/2014/main" id="{AAFE577B-B571-4EEF-B4EF-AA49D5B1BC7F}"/>
                </a:ext>
              </a:extLst>
            </p:cNvPr>
            <p:cNvSpPr/>
            <p:nvPr/>
          </p:nvSpPr>
          <p:spPr>
            <a:xfrm>
              <a:off x="7171267" y="3749411"/>
              <a:ext cx="304800" cy="152397"/>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26C6AA1-E08E-4FC7-BF43-A14E494FFD33}"/>
                    </a:ext>
                  </a:extLst>
                </p:cNvPr>
                <p:cNvSpPr txBox="1"/>
                <p:nvPr/>
              </p:nvSpPr>
              <p:spPr>
                <a:xfrm>
                  <a:off x="7572288" y="3729363"/>
                  <a:ext cx="38247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1"/>
                                </a:solidFill>
                                <a:latin typeface="Cambria Math" panose="02040503050406030204" pitchFamily="18" charset="0"/>
                              </a:rPr>
                            </m:ctrlPr>
                          </m:sSubPr>
                          <m:e>
                            <m:r>
                              <a:rPr lang="en-US" sz="1200" b="0" i="1" smtClean="0">
                                <a:solidFill>
                                  <a:schemeClr val="accent1"/>
                                </a:solidFill>
                                <a:latin typeface="Cambria Math" panose="02040503050406030204" pitchFamily="18" charset="0"/>
                              </a:rPr>
                              <m:t>𝐼</m:t>
                            </m:r>
                          </m:e>
                          <m:sub>
                            <m:r>
                              <a:rPr lang="en-US" sz="1200" b="0" i="1" smtClean="0">
                                <a:solidFill>
                                  <a:schemeClr val="accent1"/>
                                </a:solidFill>
                                <a:latin typeface="Cambria Math" panose="02040503050406030204" pitchFamily="18" charset="0"/>
                              </a:rPr>
                              <m:t>𝑡</m:t>
                            </m:r>
                          </m:sub>
                        </m:sSub>
                        <m:r>
                          <a:rPr lang="en-US" sz="1200" b="0" i="1" smtClean="0">
                            <a:solidFill>
                              <a:schemeClr val="accent1"/>
                            </a:solidFill>
                            <a:latin typeface="Cambria Math" panose="02040503050406030204" pitchFamily="18" charset="0"/>
                          </a:rPr>
                          <m:t> | </m:t>
                        </m:r>
                        <m:sSub>
                          <m:sSubPr>
                            <m:ctrlPr>
                              <a:rPr lang="en-US" sz="1200" i="1" smtClean="0">
                                <a:solidFill>
                                  <a:schemeClr val="accent1"/>
                                </a:solidFill>
                                <a:latin typeface="Cambria Math" panose="02040503050406030204" pitchFamily="18" charset="0"/>
                              </a:rPr>
                            </m:ctrlPr>
                          </m:sSubPr>
                          <m:e>
                            <m:r>
                              <a:rPr lang="en-US" sz="1200" b="0" i="1" smtClean="0">
                                <a:solidFill>
                                  <a:schemeClr val="accent1"/>
                                </a:solidFill>
                                <a:latin typeface="Cambria Math" panose="02040503050406030204" pitchFamily="18" charset="0"/>
                              </a:rPr>
                              <m:t>𝐼</m:t>
                            </m:r>
                          </m:e>
                          <m:sub>
                            <m:r>
                              <a:rPr lang="en-US" sz="1200" b="0" i="1" smtClean="0">
                                <a:solidFill>
                                  <a:schemeClr val="accent1"/>
                                </a:solidFill>
                                <a:latin typeface="Cambria Math" panose="02040503050406030204" pitchFamily="18" charset="0"/>
                              </a:rPr>
                              <m:t>0</m:t>
                            </m:r>
                          </m:sub>
                        </m:sSub>
                      </m:oMath>
                    </m:oMathPara>
                  </a14:m>
                  <a:endParaRPr lang="en-US" sz="1200" dirty="0">
                    <a:solidFill>
                      <a:schemeClr val="accent1"/>
                    </a:solidFill>
                    <a:latin typeface="Garamond" panose="02020404030301010803" pitchFamily="18" charset="0"/>
                  </a:endParaRPr>
                </a:p>
              </p:txBody>
            </p:sp>
          </mc:Choice>
          <mc:Fallback xmlns="">
            <p:sp>
              <p:nvSpPr>
                <p:cNvPr id="33" name="TextBox 32">
                  <a:extLst>
                    <a:ext uri="{FF2B5EF4-FFF2-40B4-BE49-F238E27FC236}">
                      <a16:creationId xmlns:a16="http://schemas.microsoft.com/office/drawing/2014/main" id="{B26C6AA1-E08E-4FC7-BF43-A14E494FFD33}"/>
                    </a:ext>
                  </a:extLst>
                </p:cNvPr>
                <p:cNvSpPr txBox="1">
                  <a:spLocks noRot="1" noChangeAspect="1" noMove="1" noResize="1" noEditPoints="1" noAdjustHandles="1" noChangeArrowheads="1" noChangeShapeType="1" noTextEdit="1"/>
                </p:cNvSpPr>
                <p:nvPr/>
              </p:nvSpPr>
              <p:spPr>
                <a:xfrm>
                  <a:off x="7572288" y="3729363"/>
                  <a:ext cx="382477" cy="184666"/>
                </a:xfrm>
                <a:prstGeom prst="rect">
                  <a:avLst/>
                </a:prstGeom>
                <a:blipFill>
                  <a:blip r:embed="rId10"/>
                  <a:stretch>
                    <a:fillRect l="-9524" t="-6667" r="-1587" b="-33333"/>
                  </a:stretch>
                </a:blipFill>
              </p:spPr>
              <p:txBody>
                <a:bodyPr/>
                <a:lstStyle/>
                <a:p>
                  <a:r>
                    <a:rPr lang="en-US">
                      <a:noFill/>
                    </a:rPr>
                    <a:t> </a:t>
                  </a:r>
                </a:p>
              </p:txBody>
            </p:sp>
          </mc:Fallback>
        </mc:AlternateContent>
      </p:grpSp>
      <p:grpSp>
        <p:nvGrpSpPr>
          <p:cNvPr id="43" name="Group 42">
            <a:extLst>
              <a:ext uri="{FF2B5EF4-FFF2-40B4-BE49-F238E27FC236}">
                <a16:creationId xmlns:a16="http://schemas.microsoft.com/office/drawing/2014/main" id="{6C19386D-22A3-45F6-996E-B5299D1A9BFB}"/>
              </a:ext>
            </a:extLst>
          </p:cNvPr>
          <p:cNvGrpSpPr/>
          <p:nvPr/>
        </p:nvGrpSpPr>
        <p:grpSpPr>
          <a:xfrm>
            <a:off x="7278204" y="3665025"/>
            <a:ext cx="1027596" cy="276999"/>
            <a:chOff x="7278204" y="3967218"/>
            <a:chExt cx="1027596" cy="276999"/>
          </a:xfrm>
        </p:grpSpPr>
        <p:sp>
          <p:nvSpPr>
            <p:cNvPr id="20" name="Rectangle 19">
              <a:extLst>
                <a:ext uri="{FF2B5EF4-FFF2-40B4-BE49-F238E27FC236}">
                  <a16:creationId xmlns:a16="http://schemas.microsoft.com/office/drawing/2014/main" id="{4682D353-6236-49F5-B793-386FDA92F34C}"/>
                </a:ext>
              </a:extLst>
            </p:cNvPr>
            <p:cNvSpPr/>
            <p:nvPr/>
          </p:nvSpPr>
          <p:spPr>
            <a:xfrm>
              <a:off x="7278204" y="4067618"/>
              <a:ext cx="76200" cy="76200"/>
            </a:xfrm>
            <a:prstGeom prst="rect">
              <a:avLst/>
            </a:prstGeom>
            <a:solidFill>
              <a:srgbClr val="FF4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9381096-29B0-43B5-A418-051B425BE8BC}"/>
                </a:ext>
              </a:extLst>
            </p:cNvPr>
            <p:cNvSpPr txBox="1"/>
            <p:nvPr/>
          </p:nvSpPr>
          <p:spPr>
            <a:xfrm>
              <a:off x="7510715" y="3967218"/>
              <a:ext cx="795085" cy="276999"/>
            </a:xfrm>
            <a:prstGeom prst="rect">
              <a:avLst/>
            </a:prstGeom>
            <a:noFill/>
          </p:spPr>
          <p:txBody>
            <a:bodyPr wrap="square" rtlCol="0">
              <a:spAutoFit/>
            </a:bodyPr>
            <a:lstStyle/>
            <a:p>
              <a:r>
                <a:rPr lang="en-US" sz="1200" dirty="0">
                  <a:solidFill>
                    <a:schemeClr val="accent1"/>
                  </a:solidFill>
                  <a:latin typeface="Garamond" panose="02020404030301010803" pitchFamily="18" charset="0"/>
                </a:rPr>
                <a:t>Test data</a:t>
              </a:r>
            </a:p>
          </p:txBody>
        </p:sp>
      </p:grpSp>
      <p:grpSp>
        <p:nvGrpSpPr>
          <p:cNvPr id="44" name="Group 43">
            <a:extLst>
              <a:ext uri="{FF2B5EF4-FFF2-40B4-BE49-F238E27FC236}">
                <a16:creationId xmlns:a16="http://schemas.microsoft.com/office/drawing/2014/main" id="{4DA9B165-C16A-467F-A346-C28557FD1343}"/>
              </a:ext>
            </a:extLst>
          </p:cNvPr>
          <p:cNvGrpSpPr/>
          <p:nvPr/>
        </p:nvGrpSpPr>
        <p:grpSpPr>
          <a:xfrm>
            <a:off x="7162800" y="3987284"/>
            <a:ext cx="1231829" cy="184666"/>
            <a:chOff x="7162800" y="4289477"/>
            <a:chExt cx="1231829" cy="184666"/>
          </a:xfrm>
        </p:grpSpPr>
        <p:sp>
          <p:nvSpPr>
            <p:cNvPr id="21" name="Rectangle 20">
              <a:extLst>
                <a:ext uri="{FF2B5EF4-FFF2-40B4-BE49-F238E27FC236}">
                  <a16:creationId xmlns:a16="http://schemas.microsoft.com/office/drawing/2014/main" id="{0527EE5C-A778-487C-A128-0C1D8E8308D2}"/>
                </a:ext>
              </a:extLst>
            </p:cNvPr>
            <p:cNvSpPr/>
            <p:nvPr/>
          </p:nvSpPr>
          <p:spPr>
            <a:xfrm>
              <a:off x="7162800" y="4305612"/>
              <a:ext cx="304800" cy="152397"/>
            </a:xfrm>
            <a:prstGeom prst="rect">
              <a:avLst/>
            </a:prstGeom>
            <a:solidFill>
              <a:srgbClr val="7CB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2DEF840-A592-483E-90A3-115F4172808B}"/>
                </a:ext>
              </a:extLst>
            </p:cNvPr>
            <p:cNvSpPr txBox="1"/>
            <p:nvPr/>
          </p:nvSpPr>
          <p:spPr>
            <a:xfrm>
              <a:off x="7572288" y="4289477"/>
              <a:ext cx="822341" cy="184666"/>
            </a:xfrm>
            <a:prstGeom prst="rect">
              <a:avLst/>
            </a:prstGeom>
            <a:noFill/>
          </p:spPr>
          <p:txBody>
            <a:bodyPr wrap="none" lIns="0" tIns="0" rIns="0" bIns="0" rtlCol="0">
              <a:spAutoFit/>
            </a:bodyPr>
            <a:lstStyle/>
            <a:p>
              <a:r>
                <a:rPr lang="en-US" sz="1200" dirty="0">
                  <a:solidFill>
                    <a:schemeClr val="accent1"/>
                  </a:solidFill>
                  <a:latin typeface="Garamond" panose="02020404030301010803" pitchFamily="18" charset="0"/>
                </a:rPr>
                <a:t>Extrapolation</a:t>
              </a:r>
            </a:p>
          </p:txBody>
        </p:sp>
      </p:grpSp>
      <p:sp>
        <p:nvSpPr>
          <p:cNvPr id="45" name="Rectangle 44">
            <a:extLst>
              <a:ext uri="{FF2B5EF4-FFF2-40B4-BE49-F238E27FC236}">
                <a16:creationId xmlns:a16="http://schemas.microsoft.com/office/drawing/2014/main" id="{55ABA624-8208-402B-930B-D1D111A9A3F8}"/>
              </a:ext>
            </a:extLst>
          </p:cNvPr>
          <p:cNvSpPr/>
          <p:nvPr/>
        </p:nvSpPr>
        <p:spPr>
          <a:xfrm>
            <a:off x="0" y="1"/>
            <a:ext cx="9144000" cy="5143499"/>
          </a:xfrm>
          <a:prstGeom prst="rect">
            <a:avLst/>
          </a:prstGeom>
          <a:solidFill>
            <a:schemeClr val="accent4">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Simple models also teach us </a:t>
            </a:r>
          </a:p>
          <a:p>
            <a:pPr algn="ctr"/>
            <a:r>
              <a:rPr lang="en-US" sz="3600" dirty="0"/>
              <a:t>about the epidemiology.</a:t>
            </a:r>
          </a:p>
        </p:txBody>
      </p:sp>
    </p:spTree>
    <p:extLst>
      <p:ext uri="{BB962C8B-B14F-4D97-AF65-F5344CB8AC3E}">
        <p14:creationId xmlns:p14="http://schemas.microsoft.com/office/powerpoint/2010/main" val="31383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10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1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10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10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childTnLst>
                                </p:cTn>
                              </p:par>
                              <p:par>
                                <p:cTn id="42" presetID="10"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6" grpId="0"/>
      <p:bldP spid="47"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018B07C8-5F41-418E-AFE8-6866754676CB}"/>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Migration correlates with seasonality in Pakistan</a:t>
            </a:r>
          </a:p>
        </p:txBody>
      </p:sp>
      <p:pic>
        <p:nvPicPr>
          <p:cNvPr id="4" name="Picture 3">
            <a:extLst>
              <a:ext uri="{FF2B5EF4-FFF2-40B4-BE49-F238E27FC236}">
                <a16:creationId xmlns:a16="http://schemas.microsoft.com/office/drawing/2014/main" id="{F7F42A7D-52CA-4DB7-8161-243EF9C7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963" y="737369"/>
            <a:ext cx="5006340" cy="4171950"/>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05E35561-6CA3-42FF-B96A-C6A41CF42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550" y="737369"/>
            <a:ext cx="3413413" cy="4171950"/>
          </a:xfrm>
          <a:prstGeom prst="rect">
            <a:avLst/>
          </a:prstGeom>
        </p:spPr>
      </p:pic>
      <p:sp>
        <p:nvSpPr>
          <p:cNvPr id="5" name="TextBox 4">
            <a:extLst>
              <a:ext uri="{FF2B5EF4-FFF2-40B4-BE49-F238E27FC236}">
                <a16:creationId xmlns:a16="http://schemas.microsoft.com/office/drawing/2014/main" id="{7942F631-BBCB-4E07-8735-0DD35975E9B9}"/>
              </a:ext>
            </a:extLst>
          </p:cNvPr>
          <p:cNvSpPr txBox="1"/>
          <p:nvPr/>
        </p:nvSpPr>
        <p:spPr>
          <a:xfrm>
            <a:off x="76200" y="4953000"/>
            <a:ext cx="7225145" cy="184666"/>
          </a:xfrm>
          <a:prstGeom prst="rect">
            <a:avLst/>
          </a:prstGeom>
          <a:noFill/>
        </p:spPr>
        <p:txBody>
          <a:bodyPr wrap="square" rtlCol="0">
            <a:spAutoFit/>
          </a:bodyPr>
          <a:lstStyle/>
          <a:p>
            <a:r>
              <a:rPr lang="en-US" sz="600" dirty="0">
                <a:solidFill>
                  <a:schemeClr val="accent1"/>
                </a:solidFill>
                <a:cs typeface="Arial" panose="020B0604020202020204" pitchFamily="34" charset="0"/>
              </a:rPr>
              <a:t>(1) Bharti </a:t>
            </a:r>
            <a:r>
              <a:rPr lang="en-US" sz="600" i="1" dirty="0">
                <a:solidFill>
                  <a:schemeClr val="accent1"/>
                </a:solidFill>
                <a:cs typeface="Arial" panose="020B0604020202020204" pitchFamily="34" charset="0"/>
              </a:rPr>
              <a:t>et al, Science</a:t>
            </a:r>
            <a:r>
              <a:rPr lang="en-US" sz="600" dirty="0">
                <a:solidFill>
                  <a:schemeClr val="accent1"/>
                </a:solidFill>
                <a:cs typeface="Arial" panose="020B0604020202020204" pitchFamily="34" charset="0"/>
              </a:rPr>
              <a:t>, 2011</a:t>
            </a:r>
          </a:p>
        </p:txBody>
      </p:sp>
    </p:spTree>
    <p:extLst>
      <p:ext uri="{BB962C8B-B14F-4D97-AF65-F5344CB8AC3E}">
        <p14:creationId xmlns:p14="http://schemas.microsoft.com/office/powerpoint/2010/main" val="38862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018B07C8-5F41-418E-AFE8-6866754676CB}"/>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Campaigns have generally improved in Nigeria</a:t>
            </a:r>
          </a:p>
        </p:txBody>
      </p:sp>
      <p:pic>
        <p:nvPicPr>
          <p:cNvPr id="5" name="Picture 4" descr="A close up of a map&#10;&#10;Description generated with high confidence">
            <a:extLst>
              <a:ext uri="{FF2B5EF4-FFF2-40B4-BE49-F238E27FC236}">
                <a16:creationId xmlns:a16="http://schemas.microsoft.com/office/drawing/2014/main" id="{FAF947E5-962B-41DD-A61A-67536034F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723900"/>
            <a:ext cx="5057775" cy="4335236"/>
          </a:xfrm>
          <a:prstGeom prst="rect">
            <a:avLst/>
          </a:prstGeom>
        </p:spPr>
      </p:pic>
      <p:pic>
        <p:nvPicPr>
          <p:cNvPr id="8" name="Picture 7" descr="A picture containing text, map&#10;&#10;Description generated with high confidence">
            <a:extLst>
              <a:ext uri="{FF2B5EF4-FFF2-40B4-BE49-F238E27FC236}">
                <a16:creationId xmlns:a16="http://schemas.microsoft.com/office/drawing/2014/main" id="{2E1E566A-68EA-4E0E-96AD-0FF9ECC239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710418"/>
            <a:ext cx="2834640" cy="2362200"/>
          </a:xfrm>
          <a:prstGeom prst="rect">
            <a:avLst/>
          </a:prstGeom>
        </p:spPr>
      </p:pic>
    </p:spTree>
    <p:extLst>
      <p:ext uri="{BB962C8B-B14F-4D97-AF65-F5344CB8AC3E}">
        <p14:creationId xmlns:p14="http://schemas.microsoft.com/office/powerpoint/2010/main" val="58684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018B07C8-5F41-418E-AFE8-6866754676CB}"/>
              </a:ext>
            </a:extLst>
          </p:cNvPr>
          <p:cNvSpPr>
            <a:spLocks noGrp="1"/>
          </p:cNvSpPr>
          <p:nvPr>
            <p:ph type="title"/>
          </p:nvPr>
        </p:nvSpPr>
        <p:spPr>
          <a:xfrm>
            <a:off x="180110" y="133350"/>
            <a:ext cx="8735290" cy="609600"/>
          </a:xfrm>
        </p:spPr>
        <p:txBody>
          <a:bodyPr>
            <a:normAutofit/>
          </a:bodyPr>
          <a:lstStyle/>
          <a:p>
            <a:pPr algn="ctr"/>
            <a:r>
              <a:rPr lang="en-US" dirty="0">
                <a:solidFill>
                  <a:schemeClr val="accent4"/>
                </a:solidFill>
              </a:rPr>
              <a:t>DRC has epidemiologically linked regions</a:t>
            </a:r>
          </a:p>
        </p:txBody>
      </p:sp>
      <p:pic>
        <p:nvPicPr>
          <p:cNvPr id="5" name="Picture 4" descr="A close up of a map&#10;&#10;Description generated with high confidence">
            <a:extLst>
              <a:ext uri="{FF2B5EF4-FFF2-40B4-BE49-F238E27FC236}">
                <a16:creationId xmlns:a16="http://schemas.microsoft.com/office/drawing/2014/main" id="{7EE1A42D-4C12-4594-B2D4-11D626A8D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332" y="806242"/>
            <a:ext cx="3566386" cy="4248150"/>
          </a:xfrm>
          <a:prstGeom prst="rect">
            <a:avLst/>
          </a:prstGeom>
        </p:spPr>
      </p:pic>
      <p:cxnSp>
        <p:nvCxnSpPr>
          <p:cNvPr id="35" name="Straight Connector 34">
            <a:extLst>
              <a:ext uri="{FF2B5EF4-FFF2-40B4-BE49-F238E27FC236}">
                <a16:creationId xmlns:a16="http://schemas.microsoft.com/office/drawing/2014/main" id="{DD95A352-85B9-4A0C-B3D7-32799A15EA28}"/>
              </a:ext>
            </a:extLst>
          </p:cNvPr>
          <p:cNvCxnSpPr>
            <a:cxnSpLocks/>
          </p:cNvCxnSpPr>
          <p:nvPr/>
        </p:nvCxnSpPr>
        <p:spPr>
          <a:xfrm>
            <a:off x="5029200" y="1657350"/>
            <a:ext cx="0" cy="228715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E277043-2DF3-4479-9E4C-A459687B4188}"/>
              </a:ext>
            </a:extLst>
          </p:cNvPr>
          <p:cNvGrpSpPr/>
          <p:nvPr/>
        </p:nvGrpSpPr>
        <p:grpSpPr>
          <a:xfrm>
            <a:off x="384048" y="676483"/>
            <a:ext cx="4403767" cy="4662851"/>
            <a:chOff x="384048" y="676483"/>
            <a:chExt cx="4403767" cy="4662851"/>
          </a:xfrm>
        </p:grpSpPr>
        <p:pic>
          <p:nvPicPr>
            <p:cNvPr id="37" name="Picture 36" descr="A picture containing text, map&#10;&#10;Description generated with very high confidence">
              <a:extLst>
                <a:ext uri="{FF2B5EF4-FFF2-40B4-BE49-F238E27FC236}">
                  <a16:creationId xmlns:a16="http://schemas.microsoft.com/office/drawing/2014/main" id="{3CAD19CD-4359-4770-A93C-C40CB5827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96" y="969264"/>
              <a:ext cx="4232664" cy="3460750"/>
            </a:xfrm>
            <a:prstGeom prst="rect">
              <a:avLst/>
            </a:prstGeom>
          </p:spPr>
        </p:pic>
        <p:pic>
          <p:nvPicPr>
            <p:cNvPr id="43" name="Picture 42" descr="A close up of a logo&#10;&#10;Description generated with high confidence">
              <a:extLst>
                <a:ext uri="{FF2B5EF4-FFF2-40B4-BE49-F238E27FC236}">
                  <a16:creationId xmlns:a16="http://schemas.microsoft.com/office/drawing/2014/main" id="{6FF3193A-53CC-4DDF-BFA3-D9D1CD4874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676483"/>
              <a:ext cx="1104900" cy="1104900"/>
            </a:xfrm>
            <a:prstGeom prst="rect">
              <a:avLst/>
            </a:prstGeom>
          </p:spPr>
        </p:pic>
        <p:pic>
          <p:nvPicPr>
            <p:cNvPr id="45" name="Picture 44">
              <a:extLst>
                <a:ext uri="{FF2B5EF4-FFF2-40B4-BE49-F238E27FC236}">
                  <a16:creationId xmlns:a16="http://schemas.microsoft.com/office/drawing/2014/main" id="{3BB22C6D-D1EE-4045-BDD5-780C4820A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944" y="3639312"/>
              <a:ext cx="892471" cy="892471"/>
            </a:xfrm>
            <a:prstGeom prst="rect">
              <a:avLst/>
            </a:prstGeom>
          </p:spPr>
        </p:pic>
        <p:pic>
          <p:nvPicPr>
            <p:cNvPr id="47" name="Picture 46">
              <a:extLst>
                <a:ext uri="{FF2B5EF4-FFF2-40B4-BE49-F238E27FC236}">
                  <a16:creationId xmlns:a16="http://schemas.microsoft.com/office/drawing/2014/main" id="{B4813F51-5E1D-4EFD-93B3-C3CDFE1A20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4136" y="2587752"/>
              <a:ext cx="892471" cy="892471"/>
            </a:xfrm>
            <a:prstGeom prst="rect">
              <a:avLst/>
            </a:prstGeom>
          </p:spPr>
        </p:pic>
        <p:pic>
          <p:nvPicPr>
            <p:cNvPr id="49" name="Picture 48" descr="A picture containing silhouette&#10;&#10;Description generated with very high confidence">
              <a:extLst>
                <a:ext uri="{FF2B5EF4-FFF2-40B4-BE49-F238E27FC236}">
                  <a16:creationId xmlns:a16="http://schemas.microsoft.com/office/drawing/2014/main" id="{985A910E-0401-47B1-B3D0-71D76B82CD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4136" y="1197864"/>
              <a:ext cx="895350" cy="895350"/>
            </a:xfrm>
            <a:prstGeom prst="rect">
              <a:avLst/>
            </a:prstGeom>
          </p:spPr>
        </p:pic>
        <p:pic>
          <p:nvPicPr>
            <p:cNvPr id="51" name="Picture 50" descr="A picture containing transport&#10;&#10;Description generated with high confidence">
              <a:extLst>
                <a:ext uri="{FF2B5EF4-FFF2-40B4-BE49-F238E27FC236}">
                  <a16:creationId xmlns:a16="http://schemas.microsoft.com/office/drawing/2014/main" id="{2F12347B-6F94-46D3-8AAE-D0A751159A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1056" y="4443984"/>
              <a:ext cx="895350" cy="895350"/>
            </a:xfrm>
            <a:prstGeom prst="rect">
              <a:avLst/>
            </a:prstGeom>
          </p:spPr>
        </p:pic>
        <p:pic>
          <p:nvPicPr>
            <p:cNvPr id="53" name="Picture 52">
              <a:extLst>
                <a:ext uri="{FF2B5EF4-FFF2-40B4-BE49-F238E27FC236}">
                  <a16:creationId xmlns:a16="http://schemas.microsoft.com/office/drawing/2014/main" id="{DA23E746-C583-491F-9B0B-F7B335C8AD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5344" y="3721608"/>
              <a:ext cx="892471" cy="892471"/>
            </a:xfrm>
            <a:prstGeom prst="rect">
              <a:avLst/>
            </a:prstGeom>
          </p:spPr>
        </p:pic>
        <p:pic>
          <p:nvPicPr>
            <p:cNvPr id="55" name="Picture 54" descr="A close up of a logo&#10;&#10;Description generated with high confidence">
              <a:extLst>
                <a:ext uri="{FF2B5EF4-FFF2-40B4-BE49-F238E27FC236}">
                  <a16:creationId xmlns:a16="http://schemas.microsoft.com/office/drawing/2014/main" id="{8A2C466C-C878-4EF7-A9E0-93E41AE85C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048" y="2039112"/>
              <a:ext cx="895350" cy="895350"/>
            </a:xfrm>
            <a:prstGeom prst="rect">
              <a:avLst/>
            </a:prstGeom>
          </p:spPr>
        </p:pic>
      </p:grpSp>
    </p:spTree>
    <p:extLst>
      <p:ext uri="{BB962C8B-B14F-4D97-AF65-F5344CB8AC3E}">
        <p14:creationId xmlns:p14="http://schemas.microsoft.com/office/powerpoint/2010/main" val="35997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semap_movie">
            <a:hlinkClick r:id="" action="ppaction://media"/>
            <a:extLst>
              <a:ext uri="{FF2B5EF4-FFF2-40B4-BE49-F238E27FC236}">
                <a16:creationId xmlns:a16="http://schemas.microsoft.com/office/drawing/2014/main" id="{997114BE-5634-4832-BDE0-70E1DDD91F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1" y="-171450"/>
            <a:ext cx="9753599" cy="5486400"/>
          </a:xfrm>
          <a:prstGeom prst="rect">
            <a:avLst/>
          </a:prstGeom>
        </p:spPr>
      </p:pic>
      <p:sp>
        <p:nvSpPr>
          <p:cNvPr id="7" name="Rectangle 6">
            <a:extLst>
              <a:ext uri="{FF2B5EF4-FFF2-40B4-BE49-F238E27FC236}">
                <a16:creationId xmlns:a16="http://schemas.microsoft.com/office/drawing/2014/main" id="{67F92767-7C30-4146-87B5-12D5DEB5A049}"/>
              </a:ext>
            </a:extLst>
          </p:cNvPr>
          <p:cNvSpPr/>
          <p:nvPr/>
        </p:nvSpPr>
        <p:spPr>
          <a:xfrm>
            <a:off x="5689600" y="2793838"/>
            <a:ext cx="3190667" cy="2063912"/>
          </a:xfrm>
          <a:prstGeom prst="rect">
            <a:avLst/>
          </a:prstGeom>
          <a:solidFill>
            <a:schemeClr val="accent4">
              <a:alpha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BF57BBE1-9A0C-43BA-AF60-5152565EAB80}"/>
              </a:ext>
            </a:extLst>
          </p:cNvPr>
          <p:cNvGrpSpPr/>
          <p:nvPr/>
        </p:nvGrpSpPr>
        <p:grpSpPr>
          <a:xfrm>
            <a:off x="5715000" y="2793838"/>
            <a:ext cx="3190667" cy="2063912"/>
            <a:chOff x="5448300" y="2944005"/>
            <a:chExt cx="3190667" cy="2063912"/>
          </a:xfrm>
        </p:grpSpPr>
        <p:pic>
          <p:nvPicPr>
            <p:cNvPr id="5" name="Picture 4" descr="A close up of a flower&#10;&#10;Description generated with high confidence">
              <a:extLst>
                <a:ext uri="{FF2B5EF4-FFF2-40B4-BE49-F238E27FC236}">
                  <a16:creationId xmlns:a16="http://schemas.microsoft.com/office/drawing/2014/main" id="{ECD47432-FAA8-4EA5-AC87-5E7C3DDD93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61" t="7687" r="5972" b="10070"/>
            <a:stretch/>
          </p:blipFill>
          <p:spPr>
            <a:xfrm>
              <a:off x="5448300" y="3331517"/>
              <a:ext cx="2091031" cy="1676400"/>
            </a:xfrm>
            <a:prstGeom prst="rect">
              <a:avLst/>
            </a:prstGeom>
          </p:spPr>
        </p:pic>
        <p:sp>
          <p:nvSpPr>
            <p:cNvPr id="30" name="Rectangle 29">
              <a:extLst>
                <a:ext uri="{FF2B5EF4-FFF2-40B4-BE49-F238E27FC236}">
                  <a16:creationId xmlns:a16="http://schemas.microsoft.com/office/drawing/2014/main" id="{48FD22D4-E664-47C7-B17F-0253DC8939D4}"/>
                </a:ext>
              </a:extLst>
            </p:cNvPr>
            <p:cNvSpPr/>
            <p:nvPr/>
          </p:nvSpPr>
          <p:spPr>
            <a:xfrm>
              <a:off x="5481637" y="2944005"/>
              <a:ext cx="2209800" cy="461665"/>
            </a:xfrm>
            <a:prstGeom prst="rect">
              <a:avLst/>
            </a:prstGeom>
            <a:ln w="38100">
              <a:noFill/>
            </a:ln>
          </p:spPr>
          <p:txBody>
            <a:bodyPr wrap="square">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WHO/CDC risk assessment tool</a:t>
              </a:r>
            </a:p>
            <a:p>
              <a:pPr algn="ctr"/>
              <a:r>
                <a:rPr lang="en-US" sz="1200" dirty="0">
                  <a:solidFill>
                    <a:schemeClr val="bg1"/>
                  </a:solidFill>
                  <a:latin typeface="Times New Roman" panose="02020603050405020304" pitchFamily="18" charset="0"/>
                  <a:cs typeface="Times New Roman" panose="02020603050405020304" pitchFamily="18" charset="0"/>
                </a:rPr>
                <a:t>Nigeria, 2016</a:t>
              </a:r>
            </a:p>
          </p:txBody>
        </p:sp>
        <p:grpSp>
          <p:nvGrpSpPr>
            <p:cNvPr id="31" name="Group 30">
              <a:extLst>
                <a:ext uri="{FF2B5EF4-FFF2-40B4-BE49-F238E27FC236}">
                  <a16:creationId xmlns:a16="http://schemas.microsoft.com/office/drawing/2014/main" id="{2DAD1332-4F3C-47F6-8782-F046950D940A}"/>
                </a:ext>
              </a:extLst>
            </p:cNvPr>
            <p:cNvGrpSpPr/>
            <p:nvPr/>
          </p:nvGrpSpPr>
          <p:grpSpPr>
            <a:xfrm>
              <a:off x="7543800" y="3640411"/>
              <a:ext cx="1095167" cy="276999"/>
              <a:chOff x="7744033" y="1295124"/>
              <a:chExt cx="1095167" cy="276999"/>
            </a:xfrm>
          </p:grpSpPr>
          <p:sp>
            <p:nvSpPr>
              <p:cNvPr id="41" name="TextBox 40">
                <a:extLst>
                  <a:ext uri="{FF2B5EF4-FFF2-40B4-BE49-F238E27FC236}">
                    <a16:creationId xmlns:a16="http://schemas.microsoft.com/office/drawing/2014/main" id="{D1DBD64A-60A9-4AB4-9A95-50E140079F8D}"/>
                  </a:ext>
                </a:extLst>
              </p:cNvPr>
              <p:cNvSpPr txBox="1"/>
              <p:nvPr/>
            </p:nvSpPr>
            <p:spPr>
              <a:xfrm>
                <a:off x="8051227" y="1295124"/>
                <a:ext cx="787973"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Very high</a:t>
                </a:r>
              </a:p>
            </p:txBody>
          </p:sp>
          <p:sp>
            <p:nvSpPr>
              <p:cNvPr id="42" name="Rectangle 41">
                <a:extLst>
                  <a:ext uri="{FF2B5EF4-FFF2-40B4-BE49-F238E27FC236}">
                    <a16:creationId xmlns:a16="http://schemas.microsoft.com/office/drawing/2014/main" id="{ABDEBBA3-A986-4C01-8EFE-B5FD5F3DF177}"/>
                  </a:ext>
                </a:extLst>
              </p:cNvPr>
              <p:cNvSpPr/>
              <p:nvPr/>
            </p:nvSpPr>
            <p:spPr>
              <a:xfrm>
                <a:off x="7744033" y="1366526"/>
                <a:ext cx="302725" cy="152400"/>
              </a:xfrm>
              <a:prstGeom prst="rect">
                <a:avLst/>
              </a:prstGeom>
              <a:solidFill>
                <a:srgbClr val="67000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327ABC45-0C7D-4A7E-9809-402FA4CB9D20}"/>
                </a:ext>
              </a:extLst>
            </p:cNvPr>
            <p:cNvGrpSpPr/>
            <p:nvPr/>
          </p:nvGrpSpPr>
          <p:grpSpPr>
            <a:xfrm>
              <a:off x="7547380" y="3929289"/>
              <a:ext cx="797351" cy="276999"/>
              <a:chOff x="7741850" y="2079163"/>
              <a:chExt cx="797351" cy="276999"/>
            </a:xfrm>
          </p:grpSpPr>
          <p:sp>
            <p:nvSpPr>
              <p:cNvPr id="39" name="TextBox 38">
                <a:extLst>
                  <a:ext uri="{FF2B5EF4-FFF2-40B4-BE49-F238E27FC236}">
                    <a16:creationId xmlns:a16="http://schemas.microsoft.com/office/drawing/2014/main" id="{797D3DCC-D671-49CC-81F7-F24885027EFD}"/>
                  </a:ext>
                </a:extLst>
              </p:cNvPr>
              <p:cNvSpPr txBox="1"/>
              <p:nvPr/>
            </p:nvSpPr>
            <p:spPr>
              <a:xfrm>
                <a:off x="8046758" y="2079163"/>
                <a:ext cx="492443"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High</a:t>
                </a:r>
              </a:p>
            </p:txBody>
          </p:sp>
          <p:sp>
            <p:nvSpPr>
              <p:cNvPr id="40" name="Rectangle 39">
                <a:extLst>
                  <a:ext uri="{FF2B5EF4-FFF2-40B4-BE49-F238E27FC236}">
                    <a16:creationId xmlns:a16="http://schemas.microsoft.com/office/drawing/2014/main" id="{ECE2159B-C8F1-41D0-99D2-44E1969BA0B9}"/>
                  </a:ext>
                </a:extLst>
              </p:cNvPr>
              <p:cNvSpPr/>
              <p:nvPr/>
            </p:nvSpPr>
            <p:spPr>
              <a:xfrm>
                <a:off x="7741850" y="2136959"/>
                <a:ext cx="302725" cy="152400"/>
              </a:xfrm>
              <a:prstGeom prst="rect">
                <a:avLst/>
              </a:prstGeom>
              <a:solidFill>
                <a:srgbClr val="E32F2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B193F8ED-CD6C-4BE5-81F3-5B2E5110B7DC}"/>
                </a:ext>
              </a:extLst>
            </p:cNvPr>
            <p:cNvGrpSpPr/>
            <p:nvPr/>
          </p:nvGrpSpPr>
          <p:grpSpPr>
            <a:xfrm>
              <a:off x="7543800" y="4194013"/>
              <a:ext cx="1005708" cy="276999"/>
              <a:chOff x="7743826" y="2886420"/>
              <a:chExt cx="1005708" cy="276999"/>
            </a:xfrm>
          </p:grpSpPr>
          <p:sp>
            <p:nvSpPr>
              <p:cNvPr id="37" name="TextBox 36">
                <a:extLst>
                  <a:ext uri="{FF2B5EF4-FFF2-40B4-BE49-F238E27FC236}">
                    <a16:creationId xmlns:a16="http://schemas.microsoft.com/office/drawing/2014/main" id="{21175FF4-E323-4AE1-9EC7-E38F89EA9584}"/>
                  </a:ext>
                </a:extLst>
              </p:cNvPr>
              <p:cNvSpPr txBox="1"/>
              <p:nvPr/>
            </p:nvSpPr>
            <p:spPr>
              <a:xfrm>
                <a:off x="8042289" y="2886420"/>
                <a:ext cx="707245"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Medium</a:t>
                </a:r>
              </a:p>
            </p:txBody>
          </p:sp>
          <p:sp>
            <p:nvSpPr>
              <p:cNvPr id="38" name="Rectangle 37">
                <a:extLst>
                  <a:ext uri="{FF2B5EF4-FFF2-40B4-BE49-F238E27FC236}">
                    <a16:creationId xmlns:a16="http://schemas.microsoft.com/office/drawing/2014/main" id="{76F869F6-7BC7-4C2E-9A37-160A03369B8D}"/>
                  </a:ext>
                </a:extLst>
              </p:cNvPr>
              <p:cNvSpPr/>
              <p:nvPr/>
            </p:nvSpPr>
            <p:spPr>
              <a:xfrm>
                <a:off x="7743826" y="2949533"/>
                <a:ext cx="302725" cy="152400"/>
              </a:xfrm>
              <a:prstGeom prst="rect">
                <a:avLst/>
              </a:prstGeom>
              <a:solidFill>
                <a:srgbClr val="FCA08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75C27A58-7D81-47A1-B4B2-1CF88E914065}"/>
                </a:ext>
              </a:extLst>
            </p:cNvPr>
            <p:cNvGrpSpPr/>
            <p:nvPr/>
          </p:nvGrpSpPr>
          <p:grpSpPr>
            <a:xfrm>
              <a:off x="7543800" y="4483128"/>
              <a:ext cx="759848" cy="276999"/>
              <a:chOff x="7744766" y="3683409"/>
              <a:chExt cx="759848" cy="276999"/>
            </a:xfrm>
          </p:grpSpPr>
          <p:sp>
            <p:nvSpPr>
              <p:cNvPr id="35" name="TextBox 34">
                <a:extLst>
                  <a:ext uri="{FF2B5EF4-FFF2-40B4-BE49-F238E27FC236}">
                    <a16:creationId xmlns:a16="http://schemas.microsoft.com/office/drawing/2014/main" id="{0B81D3DF-AA45-4C13-8693-87AA64AAC6B3}"/>
                  </a:ext>
                </a:extLst>
              </p:cNvPr>
              <p:cNvSpPr txBox="1"/>
              <p:nvPr/>
            </p:nvSpPr>
            <p:spPr>
              <a:xfrm>
                <a:off x="8037820" y="3683409"/>
                <a:ext cx="466794"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Low</a:t>
                </a:r>
              </a:p>
            </p:txBody>
          </p:sp>
          <p:sp>
            <p:nvSpPr>
              <p:cNvPr id="36" name="Rectangle 35">
                <a:extLst>
                  <a:ext uri="{FF2B5EF4-FFF2-40B4-BE49-F238E27FC236}">
                    <a16:creationId xmlns:a16="http://schemas.microsoft.com/office/drawing/2014/main" id="{98BFDD34-235C-4F3B-9359-439864EDC508}"/>
                  </a:ext>
                </a:extLst>
              </p:cNvPr>
              <p:cNvSpPr/>
              <p:nvPr/>
            </p:nvSpPr>
            <p:spPr>
              <a:xfrm>
                <a:off x="7744766" y="3747213"/>
                <a:ext cx="302725" cy="152400"/>
              </a:xfrm>
              <a:prstGeom prst="rect">
                <a:avLst/>
              </a:prstGeom>
              <a:solidFill>
                <a:srgbClr val="FFF5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4" name="Rectangle 43">
            <a:extLst>
              <a:ext uri="{FF2B5EF4-FFF2-40B4-BE49-F238E27FC236}">
                <a16:creationId xmlns:a16="http://schemas.microsoft.com/office/drawing/2014/main" id="{58BFBA4C-2C02-499E-BB2F-92AA625F3A96}"/>
              </a:ext>
            </a:extLst>
          </p:cNvPr>
          <p:cNvSpPr/>
          <p:nvPr/>
        </p:nvSpPr>
        <p:spPr>
          <a:xfrm>
            <a:off x="0" y="0"/>
            <a:ext cx="9144000" cy="5143499"/>
          </a:xfrm>
          <a:prstGeom prst="rect">
            <a:avLst/>
          </a:prstGeom>
          <a:solidFill>
            <a:schemeClr val="accent4">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Can we increase spatial resolution?</a:t>
            </a:r>
          </a:p>
        </p:txBody>
      </p:sp>
    </p:spTree>
    <p:extLst>
      <p:ext uri="{BB962C8B-B14F-4D97-AF65-F5344CB8AC3E}">
        <p14:creationId xmlns:p14="http://schemas.microsoft.com/office/powerpoint/2010/main" val="415682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3"/>
                </p:tgtEl>
              </p:cMediaNode>
            </p:video>
          </p:childTnLst>
        </p:cTn>
      </p:par>
    </p:tnLst>
    <p:bldLst>
      <p:bldP spid="44" grpId="0" animBg="1"/>
    </p:bldLst>
  </p:timing>
</p:sld>
</file>

<file path=ppt/theme/theme1.xml><?xml version="1.0" encoding="utf-8"?>
<a:theme xmlns:a="http://schemas.openxmlformats.org/drawingml/2006/main" name="IDM PPT w copyright">
  <a:themeElements>
    <a:clrScheme name="IDM 1_27">
      <a:dk1>
        <a:sysClr val="windowText" lastClr="000000"/>
      </a:dk1>
      <a:lt1>
        <a:sysClr val="window" lastClr="FFFFFF"/>
      </a:lt1>
      <a:dk2>
        <a:srgbClr val="006692"/>
      </a:dk2>
      <a:lt2>
        <a:srgbClr val="EEECE1"/>
      </a:lt2>
      <a:accent1>
        <a:srgbClr val="000000"/>
      </a:accent1>
      <a:accent2>
        <a:srgbClr val="006692"/>
      </a:accent2>
      <a:accent3>
        <a:srgbClr val="5D87A1"/>
      </a:accent3>
      <a:accent4>
        <a:srgbClr val="6A737B"/>
      </a:accent4>
      <a:accent5>
        <a:srgbClr val="006692"/>
      </a:accent5>
      <a:accent6>
        <a:srgbClr val="F89828"/>
      </a:accent6>
      <a:hlink>
        <a:srgbClr val="0066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b="1" dirty="0" smtClean="0">
            <a:solidFill>
              <a:schemeClr val="accent1"/>
            </a:solidFill>
          </a:defRPr>
        </a:defPPr>
      </a:lstStyle>
    </a:txDef>
  </a:objectDefaults>
  <a:extraClrSchemeLst/>
  <a:extLst>
    <a:ext uri="{05A4C25C-085E-4340-85A3-A5531E510DB2}">
      <thm15:themeFamily xmlns:thm15="http://schemas.microsoft.com/office/thememl/2012/main" name="2019 IDM Powerpoint Template" id="{EC4D9B90-29B8-4045-BB6E-B7CB6DCF6B17}" vid="{6F3F76F8-604B-43CF-AF7F-0592B2BD1E2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d2bc46a-f014-48ed-be59-9d6cf5da36fb">6FCQ3RPYFS27-1966771009-48</_dlc_DocId>
    <_dlc_DocIdUrl xmlns="6d2bc46a-f014-48ed-be59-9d6cf5da36fb">
      <Url>https://idmod.sharepoint.com/cue/_layouts/15/DocIdRedir.aspx?ID=6FCQ3RPYFS27-1966771009-48</Url>
      <Description>6FCQ3RPYFS27-1966771009-48</Description>
    </_dlc_DocIdUrl>
    <SharedWithUsers xmlns="6d2bc46a-f014-48ed-be59-9d6cf5da36fb">
      <UserInfo>
        <DisplayName>Robert Hart</DisplayName>
        <AccountId>18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D3809413B3AA24428E09D11532DD1C98" ma:contentTypeVersion="4" ma:contentTypeDescription="Create a new document." ma:contentTypeScope="" ma:versionID="2d9fae5a054d2e9ceebcad8ccc2b307b">
  <xsd:schema xmlns:xsd="http://www.w3.org/2001/XMLSchema" xmlns:xs="http://www.w3.org/2001/XMLSchema" xmlns:p="http://schemas.microsoft.com/office/2006/metadata/properties" xmlns:ns2="6d2bc46a-f014-48ed-be59-9d6cf5da36fb" xmlns:ns3="a4481309-7098-408b-8383-77f2b6ad32e2" targetNamespace="http://schemas.microsoft.com/office/2006/metadata/properties" ma:root="true" ma:fieldsID="a4ad1591b659e53a0046dd2af83b56b8" ns2:_="" ns3:_="">
    <xsd:import namespace="6d2bc46a-f014-48ed-be59-9d6cf5da36fb"/>
    <xsd:import namespace="a4481309-7098-408b-8383-77f2b6ad32e2"/>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bc46a-f014-48ed-be59-9d6cf5da36f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481309-7098-408b-8383-77f2b6ad32e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BE5527-ED92-4C46-AD59-6FE00DA800DA}">
  <ds:schemaRefs>
    <ds:schemaRef ds:uri="http://purl.org/dc/dcmitype/"/>
    <ds:schemaRef ds:uri="6d2bc46a-f014-48ed-be59-9d6cf5da36fb"/>
    <ds:schemaRef ds:uri="http://schemas.microsoft.com/office/infopath/2007/PartnerControls"/>
    <ds:schemaRef ds:uri="http://purl.org/dc/elements/1.1/"/>
    <ds:schemaRef ds:uri="http://schemas.microsoft.com/office/2006/metadata/properties"/>
    <ds:schemaRef ds:uri="a4481309-7098-408b-8383-77f2b6ad32e2"/>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04BD9E3-648C-4F48-B7CC-0581F46D9AF1}">
  <ds:schemaRefs>
    <ds:schemaRef ds:uri="http://schemas.microsoft.com/sharepoint/v3/contenttype/forms"/>
  </ds:schemaRefs>
</ds:datastoreItem>
</file>

<file path=customXml/itemProps3.xml><?xml version="1.0" encoding="utf-8"?>
<ds:datastoreItem xmlns:ds="http://schemas.openxmlformats.org/officeDocument/2006/customXml" ds:itemID="{C2BF6C8D-7C84-46CC-A65D-6FD41A516C82}">
  <ds:schemaRefs>
    <ds:schemaRef ds:uri="http://schemas.microsoft.com/sharepoint/events"/>
  </ds:schemaRefs>
</ds:datastoreItem>
</file>

<file path=customXml/itemProps4.xml><?xml version="1.0" encoding="utf-8"?>
<ds:datastoreItem xmlns:ds="http://schemas.openxmlformats.org/officeDocument/2006/customXml" ds:itemID="{D78976F5-0FD7-4215-9C4C-E45D74736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2bc46a-f014-48ed-be59-9d6cf5da36fb"/>
    <ds:schemaRef ds:uri="a4481309-7098-408b-8383-77f2b6ad32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7343</TotalTime>
  <Words>3432</Words>
  <Application>Microsoft Office PowerPoint</Application>
  <PresentationFormat>On-screen Show (16:9)</PresentationFormat>
  <Paragraphs>323</Paragraphs>
  <Slides>23</Slides>
  <Notes>20</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Arial</vt:lpstr>
      <vt:lpstr>Calibri</vt:lpstr>
      <vt:lpstr>Calibri Light</vt:lpstr>
      <vt:lpstr>Cambria Math</vt:lpstr>
      <vt:lpstr>Consolas</vt:lpstr>
      <vt:lpstr>Garamond</vt:lpstr>
      <vt:lpstr>Lucida Console</vt:lpstr>
      <vt:lpstr>Times New Roman</vt:lpstr>
      <vt:lpstr>IDM PPT w copyright</vt:lpstr>
      <vt:lpstr>1_Custom Design</vt:lpstr>
      <vt:lpstr>2_Custom Design</vt:lpstr>
      <vt:lpstr>Custom Design</vt:lpstr>
      <vt:lpstr>PowerPoint Presentation</vt:lpstr>
      <vt:lpstr>What data do we have?</vt:lpstr>
      <vt:lpstr>Simple time series models are powerful tools</vt:lpstr>
      <vt:lpstr>They’re fast to fit</vt:lpstr>
      <vt:lpstr>They’re predictive (at low spatial resolution)</vt:lpstr>
      <vt:lpstr>Migration correlates with seasonality in Pakistan</vt:lpstr>
      <vt:lpstr>Campaigns have generally improved in Nigeria</vt:lpstr>
      <vt:lpstr>DRC has epidemiologically linked regions</vt:lpstr>
      <vt:lpstr>PowerPoint Presentation</vt:lpstr>
      <vt:lpstr>EMOD is a platform for testing new methods</vt:lpstr>
      <vt:lpstr>Our simple models fail at high resolution</vt:lpstr>
      <vt:lpstr>But they still offer valuable insight</vt:lpstr>
      <vt:lpstr>But they still offer valuable insight</vt:lpstr>
      <vt:lpstr>ML can combine time series models for prediction</vt:lpstr>
      <vt:lpstr>This approach significantly improves accuracy</vt:lpstr>
      <vt:lpstr>This approach significantly improves accuracy</vt:lpstr>
      <vt:lpstr>Prediction ability measures our state of knowledge</vt:lpstr>
      <vt:lpstr>Measuring prediction’s affects on strategy</vt:lpstr>
      <vt:lpstr>PowerPoint Presentation</vt:lpstr>
      <vt:lpstr>PowerPoint Presentation</vt:lpstr>
      <vt:lpstr>PowerPoint Presentation</vt:lpstr>
      <vt:lpstr>PowerPoint Presentation</vt:lpstr>
      <vt:lpstr>Measuring prediction’s affects on strategy</vt:lpstr>
    </vt:vector>
  </TitlesOfParts>
  <Company>Intellectual Ventures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Jaline Gerardin</dc:creator>
  <cp:lastModifiedBy>Niket Thakkar</cp:lastModifiedBy>
  <cp:revision>195</cp:revision>
  <cp:lastPrinted>2013-01-29T16:01:26Z</cp:lastPrinted>
  <dcterms:created xsi:type="dcterms:W3CDTF">2018-10-16T16:02:04Z</dcterms:created>
  <dcterms:modified xsi:type="dcterms:W3CDTF">2019-04-15T00:16:36Z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0x010100D3809413B3AA24428E09D11532DD1C98</vt:lpwstr>
  </property>
  <property fmtid="{D5CDD505-2E9C-101B-9397-08002B2CF9AE}" pid="3" name="_dlc_DocIdItemGuid">
    <vt:lpwstr>386668c2-7514-448f-910a-333baed385b6</vt:lpwstr>
  </property>
  <property fmtid="{D5CDD505-2E9C-101B-9397-08002B2CF9AE}" pid="4" name="Order">
    <vt:r8>8300</vt:r8>
  </property>
  <property fmtid="{D5CDD505-2E9C-101B-9397-08002B2CF9AE}" pid="5" name="_CopySource">
    <vt:lpwstr>https://idmod.sharepoint.com/reports/Shared Documents/Report Templates/2016 IDM Gates Template.potx</vt:lpwstr>
  </property>
  <property fmtid="{D5CDD505-2E9C-101B-9397-08002B2CF9AE}" pid="6" name="xd_ProgID">
    <vt:lpwstr/>
  </property>
  <property fmtid="{D5CDD505-2E9C-101B-9397-08002B2CF9AE}" pid="7" name="TemplateUrl">
    <vt:lpwstr/>
  </property>
</Properties>
</file>