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1"/>
  </p:notesMasterIdLst>
  <p:sldIdLst>
    <p:sldId id="256" r:id="rId2"/>
    <p:sldId id="278" r:id="rId3"/>
    <p:sldId id="263" r:id="rId4"/>
    <p:sldId id="288" r:id="rId5"/>
    <p:sldId id="258" r:id="rId6"/>
    <p:sldId id="302" r:id="rId7"/>
    <p:sldId id="289" r:id="rId8"/>
    <p:sldId id="260" r:id="rId9"/>
    <p:sldId id="284" r:id="rId10"/>
    <p:sldId id="285" r:id="rId11"/>
    <p:sldId id="261" r:id="rId12"/>
    <p:sldId id="287" r:id="rId13"/>
    <p:sldId id="262" r:id="rId14"/>
    <p:sldId id="259" r:id="rId15"/>
    <p:sldId id="265" r:id="rId16"/>
    <p:sldId id="266" r:id="rId17"/>
    <p:sldId id="267" r:id="rId18"/>
    <p:sldId id="26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64" r:id="rId27"/>
    <p:sldId id="279" r:id="rId28"/>
    <p:sldId id="294" r:id="rId29"/>
    <p:sldId id="280" r:id="rId30"/>
    <p:sldId id="299" r:id="rId31"/>
    <p:sldId id="283" r:id="rId32"/>
    <p:sldId id="298" r:id="rId33"/>
    <p:sldId id="290" r:id="rId34"/>
    <p:sldId id="292" r:id="rId35"/>
    <p:sldId id="293" r:id="rId36"/>
    <p:sldId id="295" r:id="rId37"/>
    <p:sldId id="301" r:id="rId38"/>
    <p:sldId id="296" r:id="rId39"/>
    <p:sldId id="300" r:id="rId4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Segoe UI Historic" panose="020B0502040204020203" pitchFamily="34" charset="0"/>
      <p:regular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83459" autoAdjust="0"/>
  </p:normalViewPr>
  <p:slideViewPr>
    <p:cSldViewPr snapToGrid="0">
      <p:cViewPr varScale="1">
        <p:scale>
          <a:sx n="80" d="100"/>
          <a:sy n="80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11BE5-3515-4A1D-92AB-61B666E34B9D}" type="doc">
      <dgm:prSet loTypeId="urn:microsoft.com/office/officeart/2005/8/layout/hProcess3" loCatId="process" qsTypeId="urn:microsoft.com/office/officeart/2005/8/quickstyle/simple1" qsCatId="simple" csTypeId="urn:microsoft.com/office/officeart/2005/8/colors/accent6_5" csCatId="accent6" phldr="1"/>
      <dgm:spPr/>
    </dgm:pt>
    <dgm:pt modelId="{173139E8-5EA3-4B1D-8AC0-B411A34D60FB}">
      <dgm:prSet phldrT="[Text]"/>
      <dgm:spPr/>
      <dgm:t>
        <a:bodyPr/>
        <a:lstStyle/>
        <a:p>
          <a:r>
            <a:rPr lang="en-US" b="1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5 years</a:t>
          </a:r>
          <a:endParaRPr lang="en-US" b="1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428D2306-135A-4DD8-A599-BF3A13259956}" type="parTrans" cxnId="{3E39157B-3934-4838-85D8-8FF154875893}">
      <dgm:prSet/>
      <dgm:spPr/>
      <dgm:t>
        <a:bodyPr/>
        <a:lstStyle/>
        <a:p>
          <a:endParaRPr lang="en-US"/>
        </a:p>
      </dgm:t>
    </dgm:pt>
    <dgm:pt modelId="{AF0C0CEB-FC2C-4494-B08D-CEFE7A1201AA}" type="sibTrans" cxnId="{3E39157B-3934-4838-85D8-8FF154875893}">
      <dgm:prSet/>
      <dgm:spPr/>
      <dgm:t>
        <a:bodyPr/>
        <a:lstStyle/>
        <a:p>
          <a:endParaRPr lang="en-US"/>
        </a:p>
      </dgm:t>
    </dgm:pt>
    <dgm:pt modelId="{851B5F0F-B639-41B5-86B5-20FAF1FBF1A0}">
      <dgm:prSet phldrT="[Text]"/>
      <dgm:spPr/>
      <dgm:t>
        <a:bodyPr/>
        <a:lstStyle/>
        <a:p>
          <a:r>
            <a:rPr lang="en-US" b="1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5 years</a:t>
          </a:r>
          <a:endParaRPr lang="en-US" b="1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2E47C26B-F88F-479F-B6E2-D0F0C358E2B3}" type="parTrans" cxnId="{2A41AD9E-C469-4456-B856-0F11939A5F83}">
      <dgm:prSet/>
      <dgm:spPr/>
      <dgm:t>
        <a:bodyPr/>
        <a:lstStyle/>
        <a:p>
          <a:endParaRPr lang="en-US"/>
        </a:p>
      </dgm:t>
    </dgm:pt>
    <dgm:pt modelId="{CCDD49E7-E387-47E3-AFDA-8A96B1CE8E7A}" type="sibTrans" cxnId="{2A41AD9E-C469-4456-B856-0F11939A5F83}">
      <dgm:prSet/>
      <dgm:spPr/>
      <dgm:t>
        <a:bodyPr/>
        <a:lstStyle/>
        <a:p>
          <a:endParaRPr lang="en-US"/>
        </a:p>
      </dgm:t>
    </dgm:pt>
    <dgm:pt modelId="{DB271A3D-EF49-460E-ABEA-604EBE6CB6F1}">
      <dgm:prSet phldrT="[Text]"/>
      <dgm:spPr/>
      <dgm:t>
        <a:bodyPr/>
        <a:lstStyle/>
        <a:p>
          <a:r>
            <a:rPr lang="en-US" b="1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5 years</a:t>
          </a:r>
          <a:endParaRPr lang="en-US" b="1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27AAE8DC-D76B-42B5-AA2B-56EDA9B9E749}" type="parTrans" cxnId="{35AAF04B-DDD4-4897-B657-59CD6FCD548E}">
      <dgm:prSet/>
      <dgm:spPr/>
      <dgm:t>
        <a:bodyPr/>
        <a:lstStyle/>
        <a:p>
          <a:endParaRPr lang="en-US"/>
        </a:p>
      </dgm:t>
    </dgm:pt>
    <dgm:pt modelId="{8F8989E7-9DB1-4F76-A5DF-82A54DD227B0}" type="sibTrans" cxnId="{35AAF04B-DDD4-4897-B657-59CD6FCD548E}">
      <dgm:prSet/>
      <dgm:spPr/>
      <dgm:t>
        <a:bodyPr/>
        <a:lstStyle/>
        <a:p>
          <a:endParaRPr lang="en-US"/>
        </a:p>
      </dgm:t>
    </dgm:pt>
    <dgm:pt modelId="{373AEC7E-C0B2-43A0-8F8C-0E50E6710AB8}" type="pres">
      <dgm:prSet presAssocID="{E6611BE5-3515-4A1D-92AB-61B666E34B9D}" presName="Name0" presStyleCnt="0">
        <dgm:presLayoutVars>
          <dgm:dir/>
          <dgm:animLvl val="lvl"/>
          <dgm:resizeHandles val="exact"/>
        </dgm:presLayoutVars>
      </dgm:prSet>
      <dgm:spPr/>
    </dgm:pt>
    <dgm:pt modelId="{62B5554E-D25E-4720-9715-1942799561CD}" type="pres">
      <dgm:prSet presAssocID="{E6611BE5-3515-4A1D-92AB-61B666E34B9D}" presName="dummy" presStyleCnt="0"/>
      <dgm:spPr/>
    </dgm:pt>
    <dgm:pt modelId="{4BA2F532-0E7F-427B-8C9B-3A42EE2C6A8C}" type="pres">
      <dgm:prSet presAssocID="{E6611BE5-3515-4A1D-92AB-61B666E34B9D}" presName="linH" presStyleCnt="0"/>
      <dgm:spPr/>
    </dgm:pt>
    <dgm:pt modelId="{2DE2234A-9F9B-42B0-9FF0-1C678FA9C5A3}" type="pres">
      <dgm:prSet presAssocID="{E6611BE5-3515-4A1D-92AB-61B666E34B9D}" presName="padding1" presStyleCnt="0"/>
      <dgm:spPr/>
    </dgm:pt>
    <dgm:pt modelId="{06B4EA36-CE3B-4117-88EC-EA73B7A94320}" type="pres">
      <dgm:prSet presAssocID="{173139E8-5EA3-4B1D-8AC0-B411A34D60FB}" presName="linV" presStyleCnt="0"/>
      <dgm:spPr/>
    </dgm:pt>
    <dgm:pt modelId="{8309B962-8885-4A3A-B935-B0E38CE6FA4B}" type="pres">
      <dgm:prSet presAssocID="{173139E8-5EA3-4B1D-8AC0-B411A34D60FB}" presName="spVertical1" presStyleCnt="0"/>
      <dgm:spPr/>
    </dgm:pt>
    <dgm:pt modelId="{AC0C6352-F9D6-409F-AF5B-6175D5D5AF8F}" type="pres">
      <dgm:prSet presAssocID="{173139E8-5EA3-4B1D-8AC0-B411A34D60FB}" presName="parTx" presStyleLbl="revTx" presStyleIdx="0" presStyleCnt="3" custLinFactNeighborX="-25012" custLinFactNeighborY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8D108-88F5-4372-ABB6-7B79E0923142}" type="pres">
      <dgm:prSet presAssocID="{173139E8-5EA3-4B1D-8AC0-B411A34D60FB}" presName="spVertical2" presStyleCnt="0"/>
      <dgm:spPr/>
    </dgm:pt>
    <dgm:pt modelId="{47EB285D-8C33-4165-BA67-A2BA096A2673}" type="pres">
      <dgm:prSet presAssocID="{173139E8-5EA3-4B1D-8AC0-B411A34D60FB}" presName="spVertical3" presStyleCnt="0"/>
      <dgm:spPr/>
    </dgm:pt>
    <dgm:pt modelId="{A86722EC-16B0-425A-981A-E0E95AFF608B}" type="pres">
      <dgm:prSet presAssocID="{AF0C0CEB-FC2C-4494-B08D-CEFE7A1201AA}" presName="space" presStyleCnt="0"/>
      <dgm:spPr/>
    </dgm:pt>
    <dgm:pt modelId="{D015AC48-B116-4398-A404-3BB96C1E4A31}" type="pres">
      <dgm:prSet presAssocID="{851B5F0F-B639-41B5-86B5-20FAF1FBF1A0}" presName="linV" presStyleCnt="0"/>
      <dgm:spPr/>
    </dgm:pt>
    <dgm:pt modelId="{B90D7687-4246-4357-9C91-C4FFC08658DF}" type="pres">
      <dgm:prSet presAssocID="{851B5F0F-B639-41B5-86B5-20FAF1FBF1A0}" presName="spVertical1" presStyleCnt="0"/>
      <dgm:spPr/>
    </dgm:pt>
    <dgm:pt modelId="{DDC528A8-F4C2-4809-8203-68EF8AFEEF6B}" type="pres">
      <dgm:prSet presAssocID="{851B5F0F-B639-41B5-86B5-20FAF1FBF1A0}" presName="parTx" presStyleLbl="revTx" presStyleIdx="1" presStyleCnt="3" custLinFactNeighborX="-14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D9E02-7DA8-43E9-BCF1-89E002A68F06}" type="pres">
      <dgm:prSet presAssocID="{851B5F0F-B639-41B5-86B5-20FAF1FBF1A0}" presName="spVertical2" presStyleCnt="0"/>
      <dgm:spPr/>
    </dgm:pt>
    <dgm:pt modelId="{7184ECB2-3D78-43E5-B2D7-91CE4A5D9B28}" type="pres">
      <dgm:prSet presAssocID="{851B5F0F-B639-41B5-86B5-20FAF1FBF1A0}" presName="spVertical3" presStyleCnt="0"/>
      <dgm:spPr/>
    </dgm:pt>
    <dgm:pt modelId="{534B4C97-B91C-4076-8965-472051B074BD}" type="pres">
      <dgm:prSet presAssocID="{CCDD49E7-E387-47E3-AFDA-8A96B1CE8E7A}" presName="space" presStyleCnt="0"/>
      <dgm:spPr/>
    </dgm:pt>
    <dgm:pt modelId="{E679C53E-0C05-45F2-8F1A-1D0132D3FB33}" type="pres">
      <dgm:prSet presAssocID="{DB271A3D-EF49-460E-ABEA-604EBE6CB6F1}" presName="linV" presStyleCnt="0"/>
      <dgm:spPr/>
    </dgm:pt>
    <dgm:pt modelId="{327A489C-639E-4594-BAC6-29CBB530A692}" type="pres">
      <dgm:prSet presAssocID="{DB271A3D-EF49-460E-ABEA-604EBE6CB6F1}" presName="spVertical1" presStyleCnt="0"/>
      <dgm:spPr/>
    </dgm:pt>
    <dgm:pt modelId="{E5E6296A-41E2-447C-8A7B-30775399F80F}" type="pres">
      <dgm:prSet presAssocID="{DB271A3D-EF49-460E-ABEA-604EBE6CB6F1}" presName="parTx" presStyleLbl="revTx" presStyleIdx="2" presStyleCnt="3" custLinFactNeighborX="-7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DAC10-7285-4627-A01C-1A91C03D58FF}" type="pres">
      <dgm:prSet presAssocID="{DB271A3D-EF49-460E-ABEA-604EBE6CB6F1}" presName="spVertical2" presStyleCnt="0"/>
      <dgm:spPr/>
    </dgm:pt>
    <dgm:pt modelId="{0749CC05-571B-4AF9-B7F2-72CE2608A1AD}" type="pres">
      <dgm:prSet presAssocID="{DB271A3D-EF49-460E-ABEA-604EBE6CB6F1}" presName="spVertical3" presStyleCnt="0"/>
      <dgm:spPr/>
    </dgm:pt>
    <dgm:pt modelId="{EB0CABDF-8522-4F7A-AC84-2022700AEE18}" type="pres">
      <dgm:prSet presAssocID="{E6611BE5-3515-4A1D-92AB-61B666E34B9D}" presName="padding2" presStyleCnt="0"/>
      <dgm:spPr/>
    </dgm:pt>
    <dgm:pt modelId="{20AE2357-6AF3-4911-A4A3-C8E5F33EED71}" type="pres">
      <dgm:prSet presAssocID="{E6611BE5-3515-4A1D-92AB-61B666E34B9D}" presName="negArrow" presStyleCnt="0"/>
      <dgm:spPr/>
    </dgm:pt>
    <dgm:pt modelId="{81DA070E-3CE8-400B-B457-3934BF6ECCDE}" type="pres">
      <dgm:prSet presAssocID="{E6611BE5-3515-4A1D-92AB-61B666E34B9D}" presName="backgroundArrow" presStyleLbl="node1" presStyleIdx="0" presStyleCnt="1" custLinFactY="158821" custLinFactNeighborX="-1381" custLinFactNeighborY="200000"/>
      <dgm:spPr/>
      <dgm:t>
        <a:bodyPr/>
        <a:lstStyle/>
        <a:p>
          <a:endParaRPr lang="en-US"/>
        </a:p>
      </dgm:t>
    </dgm:pt>
  </dgm:ptLst>
  <dgm:cxnLst>
    <dgm:cxn modelId="{1E41A48F-DEBF-4C42-90D7-2D774075EA9C}" type="presOf" srcId="{DB271A3D-EF49-460E-ABEA-604EBE6CB6F1}" destId="{E5E6296A-41E2-447C-8A7B-30775399F80F}" srcOrd="0" destOrd="0" presId="urn:microsoft.com/office/officeart/2005/8/layout/hProcess3"/>
    <dgm:cxn modelId="{F0944CFB-C026-4FB3-8876-247B6A61AF0E}" type="presOf" srcId="{E6611BE5-3515-4A1D-92AB-61B666E34B9D}" destId="{373AEC7E-C0B2-43A0-8F8C-0E50E6710AB8}" srcOrd="0" destOrd="0" presId="urn:microsoft.com/office/officeart/2005/8/layout/hProcess3"/>
    <dgm:cxn modelId="{35AAF04B-DDD4-4897-B657-59CD6FCD548E}" srcId="{E6611BE5-3515-4A1D-92AB-61B666E34B9D}" destId="{DB271A3D-EF49-460E-ABEA-604EBE6CB6F1}" srcOrd="2" destOrd="0" parTransId="{27AAE8DC-D76B-42B5-AA2B-56EDA9B9E749}" sibTransId="{8F8989E7-9DB1-4F76-A5DF-82A54DD227B0}"/>
    <dgm:cxn modelId="{3E39157B-3934-4838-85D8-8FF154875893}" srcId="{E6611BE5-3515-4A1D-92AB-61B666E34B9D}" destId="{173139E8-5EA3-4B1D-8AC0-B411A34D60FB}" srcOrd="0" destOrd="0" parTransId="{428D2306-135A-4DD8-A599-BF3A13259956}" sibTransId="{AF0C0CEB-FC2C-4494-B08D-CEFE7A1201AA}"/>
    <dgm:cxn modelId="{4A541FDA-E8EE-4178-BA83-C8FD51DE7530}" type="presOf" srcId="{173139E8-5EA3-4B1D-8AC0-B411A34D60FB}" destId="{AC0C6352-F9D6-409F-AF5B-6175D5D5AF8F}" srcOrd="0" destOrd="0" presId="urn:microsoft.com/office/officeart/2005/8/layout/hProcess3"/>
    <dgm:cxn modelId="{2A41AD9E-C469-4456-B856-0F11939A5F83}" srcId="{E6611BE5-3515-4A1D-92AB-61B666E34B9D}" destId="{851B5F0F-B639-41B5-86B5-20FAF1FBF1A0}" srcOrd="1" destOrd="0" parTransId="{2E47C26B-F88F-479F-B6E2-D0F0C358E2B3}" sibTransId="{CCDD49E7-E387-47E3-AFDA-8A96B1CE8E7A}"/>
    <dgm:cxn modelId="{DD47E65B-A286-4CB3-B92D-1CAA9C5C9B4E}" type="presOf" srcId="{851B5F0F-B639-41B5-86B5-20FAF1FBF1A0}" destId="{DDC528A8-F4C2-4809-8203-68EF8AFEEF6B}" srcOrd="0" destOrd="0" presId="urn:microsoft.com/office/officeart/2005/8/layout/hProcess3"/>
    <dgm:cxn modelId="{F1FB7CE3-DC58-4F02-AAEA-C35076AA8DFE}" type="presParOf" srcId="{373AEC7E-C0B2-43A0-8F8C-0E50E6710AB8}" destId="{62B5554E-D25E-4720-9715-1942799561CD}" srcOrd="0" destOrd="0" presId="urn:microsoft.com/office/officeart/2005/8/layout/hProcess3"/>
    <dgm:cxn modelId="{046E3FFA-93B1-4E66-8D9C-EEF979087CD6}" type="presParOf" srcId="{373AEC7E-C0B2-43A0-8F8C-0E50E6710AB8}" destId="{4BA2F532-0E7F-427B-8C9B-3A42EE2C6A8C}" srcOrd="1" destOrd="0" presId="urn:microsoft.com/office/officeart/2005/8/layout/hProcess3"/>
    <dgm:cxn modelId="{44B026BF-0F9E-4DA9-988E-5262875DE724}" type="presParOf" srcId="{4BA2F532-0E7F-427B-8C9B-3A42EE2C6A8C}" destId="{2DE2234A-9F9B-42B0-9FF0-1C678FA9C5A3}" srcOrd="0" destOrd="0" presId="urn:microsoft.com/office/officeart/2005/8/layout/hProcess3"/>
    <dgm:cxn modelId="{846C0F5E-4176-43FC-978D-C9AE815586E9}" type="presParOf" srcId="{4BA2F532-0E7F-427B-8C9B-3A42EE2C6A8C}" destId="{06B4EA36-CE3B-4117-88EC-EA73B7A94320}" srcOrd="1" destOrd="0" presId="urn:microsoft.com/office/officeart/2005/8/layout/hProcess3"/>
    <dgm:cxn modelId="{C2689572-7DF6-4186-A4E7-04895394CD98}" type="presParOf" srcId="{06B4EA36-CE3B-4117-88EC-EA73B7A94320}" destId="{8309B962-8885-4A3A-B935-B0E38CE6FA4B}" srcOrd="0" destOrd="0" presId="urn:microsoft.com/office/officeart/2005/8/layout/hProcess3"/>
    <dgm:cxn modelId="{9813847E-A4D1-4153-B789-87038D40589B}" type="presParOf" srcId="{06B4EA36-CE3B-4117-88EC-EA73B7A94320}" destId="{AC0C6352-F9D6-409F-AF5B-6175D5D5AF8F}" srcOrd="1" destOrd="0" presId="urn:microsoft.com/office/officeart/2005/8/layout/hProcess3"/>
    <dgm:cxn modelId="{82560E42-30D8-4789-B97B-9F437B3B515D}" type="presParOf" srcId="{06B4EA36-CE3B-4117-88EC-EA73B7A94320}" destId="{0118D108-88F5-4372-ABB6-7B79E0923142}" srcOrd="2" destOrd="0" presId="urn:microsoft.com/office/officeart/2005/8/layout/hProcess3"/>
    <dgm:cxn modelId="{436A6354-ABCD-40EF-BB14-64335425C9F3}" type="presParOf" srcId="{06B4EA36-CE3B-4117-88EC-EA73B7A94320}" destId="{47EB285D-8C33-4165-BA67-A2BA096A2673}" srcOrd="3" destOrd="0" presId="urn:microsoft.com/office/officeart/2005/8/layout/hProcess3"/>
    <dgm:cxn modelId="{4914D265-2CF4-4458-9C6C-8369D273BCA4}" type="presParOf" srcId="{4BA2F532-0E7F-427B-8C9B-3A42EE2C6A8C}" destId="{A86722EC-16B0-425A-981A-E0E95AFF608B}" srcOrd="2" destOrd="0" presId="urn:microsoft.com/office/officeart/2005/8/layout/hProcess3"/>
    <dgm:cxn modelId="{C4FE0B11-E06E-4776-AB93-3A371C179278}" type="presParOf" srcId="{4BA2F532-0E7F-427B-8C9B-3A42EE2C6A8C}" destId="{D015AC48-B116-4398-A404-3BB96C1E4A31}" srcOrd="3" destOrd="0" presId="urn:microsoft.com/office/officeart/2005/8/layout/hProcess3"/>
    <dgm:cxn modelId="{A0FECFDE-CE12-439A-A0B8-904921528DB0}" type="presParOf" srcId="{D015AC48-B116-4398-A404-3BB96C1E4A31}" destId="{B90D7687-4246-4357-9C91-C4FFC08658DF}" srcOrd="0" destOrd="0" presId="urn:microsoft.com/office/officeart/2005/8/layout/hProcess3"/>
    <dgm:cxn modelId="{A0D48B43-82CD-4C50-897B-5FF23CEF38D4}" type="presParOf" srcId="{D015AC48-B116-4398-A404-3BB96C1E4A31}" destId="{DDC528A8-F4C2-4809-8203-68EF8AFEEF6B}" srcOrd="1" destOrd="0" presId="urn:microsoft.com/office/officeart/2005/8/layout/hProcess3"/>
    <dgm:cxn modelId="{CA3CCF64-F07C-4C4D-8942-9C3FA0959EFD}" type="presParOf" srcId="{D015AC48-B116-4398-A404-3BB96C1E4A31}" destId="{E0BD9E02-7DA8-43E9-BCF1-89E002A68F06}" srcOrd="2" destOrd="0" presId="urn:microsoft.com/office/officeart/2005/8/layout/hProcess3"/>
    <dgm:cxn modelId="{55EA8AAE-F5AA-4C80-A8AD-B20F3EB95EB5}" type="presParOf" srcId="{D015AC48-B116-4398-A404-3BB96C1E4A31}" destId="{7184ECB2-3D78-43E5-B2D7-91CE4A5D9B28}" srcOrd="3" destOrd="0" presId="urn:microsoft.com/office/officeart/2005/8/layout/hProcess3"/>
    <dgm:cxn modelId="{06894CBD-D685-46B9-A850-C7D2D9F37C56}" type="presParOf" srcId="{4BA2F532-0E7F-427B-8C9B-3A42EE2C6A8C}" destId="{534B4C97-B91C-4076-8965-472051B074BD}" srcOrd="4" destOrd="0" presId="urn:microsoft.com/office/officeart/2005/8/layout/hProcess3"/>
    <dgm:cxn modelId="{CD246F05-4371-4730-8BF3-E38959839240}" type="presParOf" srcId="{4BA2F532-0E7F-427B-8C9B-3A42EE2C6A8C}" destId="{E679C53E-0C05-45F2-8F1A-1D0132D3FB33}" srcOrd="5" destOrd="0" presId="urn:microsoft.com/office/officeart/2005/8/layout/hProcess3"/>
    <dgm:cxn modelId="{1151AB0E-D8A3-462C-8AFD-5034EB121946}" type="presParOf" srcId="{E679C53E-0C05-45F2-8F1A-1D0132D3FB33}" destId="{327A489C-639E-4594-BAC6-29CBB530A692}" srcOrd="0" destOrd="0" presId="urn:microsoft.com/office/officeart/2005/8/layout/hProcess3"/>
    <dgm:cxn modelId="{1B3E98BB-D5EF-43E5-A632-5930FBB566F9}" type="presParOf" srcId="{E679C53E-0C05-45F2-8F1A-1D0132D3FB33}" destId="{E5E6296A-41E2-447C-8A7B-30775399F80F}" srcOrd="1" destOrd="0" presId="urn:microsoft.com/office/officeart/2005/8/layout/hProcess3"/>
    <dgm:cxn modelId="{D9B1867F-2077-430C-9333-BF788AF8B58C}" type="presParOf" srcId="{E679C53E-0C05-45F2-8F1A-1D0132D3FB33}" destId="{994DAC10-7285-4627-A01C-1A91C03D58FF}" srcOrd="2" destOrd="0" presId="urn:microsoft.com/office/officeart/2005/8/layout/hProcess3"/>
    <dgm:cxn modelId="{49FB35A9-1B73-4D71-B104-7C9AEA82928D}" type="presParOf" srcId="{E679C53E-0C05-45F2-8F1A-1D0132D3FB33}" destId="{0749CC05-571B-4AF9-B7F2-72CE2608A1AD}" srcOrd="3" destOrd="0" presId="urn:microsoft.com/office/officeart/2005/8/layout/hProcess3"/>
    <dgm:cxn modelId="{4EC0A5F7-C3D4-4943-8C2F-C2C187E57C70}" type="presParOf" srcId="{4BA2F532-0E7F-427B-8C9B-3A42EE2C6A8C}" destId="{EB0CABDF-8522-4F7A-AC84-2022700AEE18}" srcOrd="6" destOrd="0" presId="urn:microsoft.com/office/officeart/2005/8/layout/hProcess3"/>
    <dgm:cxn modelId="{765C8155-54B8-437E-A957-8656CEA845B3}" type="presParOf" srcId="{4BA2F532-0E7F-427B-8C9B-3A42EE2C6A8C}" destId="{20AE2357-6AF3-4911-A4A3-C8E5F33EED71}" srcOrd="7" destOrd="0" presId="urn:microsoft.com/office/officeart/2005/8/layout/hProcess3"/>
    <dgm:cxn modelId="{52429CD3-D437-4C56-9889-CA65750A0D07}" type="presParOf" srcId="{4BA2F532-0E7F-427B-8C9B-3A42EE2C6A8C}" destId="{81DA070E-3CE8-400B-B457-3934BF6ECCD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11BE5-3515-4A1D-92AB-61B666E34B9D}" type="doc">
      <dgm:prSet loTypeId="urn:microsoft.com/office/officeart/2005/8/layout/hProcess3" loCatId="process" qsTypeId="urn:microsoft.com/office/officeart/2005/8/quickstyle/simple1" qsCatId="simple" csTypeId="urn:microsoft.com/office/officeart/2005/8/colors/accent6_5" csCatId="accent6" phldr="1"/>
      <dgm:spPr/>
    </dgm:pt>
    <dgm:pt modelId="{173139E8-5EA3-4B1D-8AC0-B411A34D60FB}">
      <dgm:prSet phldrT="[Text]"/>
      <dgm:spPr/>
      <dgm:t>
        <a:bodyPr/>
        <a:lstStyle/>
        <a:p>
          <a:r>
            <a:rPr lang="en-US" b="1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10% treatment failures</a:t>
          </a:r>
          <a:endParaRPr lang="en-US" b="1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428D2306-135A-4DD8-A599-BF3A13259956}" type="parTrans" cxnId="{3E39157B-3934-4838-85D8-8FF154875893}">
      <dgm:prSet/>
      <dgm:spPr/>
      <dgm:t>
        <a:bodyPr/>
        <a:lstStyle/>
        <a:p>
          <a:endParaRPr lang="en-US"/>
        </a:p>
      </dgm:t>
    </dgm:pt>
    <dgm:pt modelId="{AF0C0CEB-FC2C-4494-B08D-CEFE7A1201AA}" type="sibTrans" cxnId="{3E39157B-3934-4838-85D8-8FF154875893}">
      <dgm:prSet/>
      <dgm:spPr/>
      <dgm:t>
        <a:bodyPr/>
        <a:lstStyle/>
        <a:p>
          <a:endParaRPr lang="en-US"/>
        </a:p>
      </dgm:t>
    </dgm:pt>
    <dgm:pt modelId="{851B5F0F-B639-41B5-86B5-20FAF1FBF1A0}">
      <dgm:prSet phldrT="[Text]"/>
      <dgm:spPr/>
      <dgm:t>
        <a:bodyPr/>
        <a:lstStyle/>
        <a:p>
          <a:r>
            <a:rPr lang="en-US" b="1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10% treatment failures</a:t>
          </a:r>
          <a:endParaRPr lang="en-US" b="1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2E47C26B-F88F-479F-B6E2-D0F0C358E2B3}" type="parTrans" cxnId="{2A41AD9E-C469-4456-B856-0F11939A5F83}">
      <dgm:prSet/>
      <dgm:spPr/>
      <dgm:t>
        <a:bodyPr/>
        <a:lstStyle/>
        <a:p>
          <a:endParaRPr lang="en-US"/>
        </a:p>
      </dgm:t>
    </dgm:pt>
    <dgm:pt modelId="{CCDD49E7-E387-47E3-AFDA-8A96B1CE8E7A}" type="sibTrans" cxnId="{2A41AD9E-C469-4456-B856-0F11939A5F83}">
      <dgm:prSet/>
      <dgm:spPr/>
      <dgm:t>
        <a:bodyPr/>
        <a:lstStyle/>
        <a:p>
          <a:endParaRPr lang="en-US"/>
        </a:p>
      </dgm:t>
    </dgm:pt>
    <dgm:pt modelId="{DB271A3D-EF49-460E-ABEA-604EBE6CB6F1}">
      <dgm:prSet phldrT="[Text]"/>
      <dgm:spPr/>
      <dgm:t>
        <a:bodyPr/>
        <a:lstStyle/>
        <a:p>
          <a:r>
            <a:rPr lang="en-US" b="1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10% treatment failures</a:t>
          </a:r>
          <a:endParaRPr lang="en-US" b="1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27AAE8DC-D76B-42B5-AA2B-56EDA9B9E749}" type="parTrans" cxnId="{35AAF04B-DDD4-4897-B657-59CD6FCD548E}">
      <dgm:prSet/>
      <dgm:spPr/>
      <dgm:t>
        <a:bodyPr/>
        <a:lstStyle/>
        <a:p>
          <a:endParaRPr lang="en-US"/>
        </a:p>
      </dgm:t>
    </dgm:pt>
    <dgm:pt modelId="{8F8989E7-9DB1-4F76-A5DF-82A54DD227B0}" type="sibTrans" cxnId="{35AAF04B-DDD4-4897-B657-59CD6FCD548E}">
      <dgm:prSet/>
      <dgm:spPr/>
      <dgm:t>
        <a:bodyPr/>
        <a:lstStyle/>
        <a:p>
          <a:endParaRPr lang="en-US"/>
        </a:p>
      </dgm:t>
    </dgm:pt>
    <dgm:pt modelId="{373AEC7E-C0B2-43A0-8F8C-0E50E6710AB8}" type="pres">
      <dgm:prSet presAssocID="{E6611BE5-3515-4A1D-92AB-61B666E34B9D}" presName="Name0" presStyleCnt="0">
        <dgm:presLayoutVars>
          <dgm:dir/>
          <dgm:animLvl val="lvl"/>
          <dgm:resizeHandles val="exact"/>
        </dgm:presLayoutVars>
      </dgm:prSet>
      <dgm:spPr/>
    </dgm:pt>
    <dgm:pt modelId="{62B5554E-D25E-4720-9715-1942799561CD}" type="pres">
      <dgm:prSet presAssocID="{E6611BE5-3515-4A1D-92AB-61B666E34B9D}" presName="dummy" presStyleCnt="0"/>
      <dgm:spPr/>
    </dgm:pt>
    <dgm:pt modelId="{4BA2F532-0E7F-427B-8C9B-3A42EE2C6A8C}" type="pres">
      <dgm:prSet presAssocID="{E6611BE5-3515-4A1D-92AB-61B666E34B9D}" presName="linH" presStyleCnt="0"/>
      <dgm:spPr/>
    </dgm:pt>
    <dgm:pt modelId="{2DE2234A-9F9B-42B0-9FF0-1C678FA9C5A3}" type="pres">
      <dgm:prSet presAssocID="{E6611BE5-3515-4A1D-92AB-61B666E34B9D}" presName="padding1" presStyleCnt="0"/>
      <dgm:spPr/>
    </dgm:pt>
    <dgm:pt modelId="{06B4EA36-CE3B-4117-88EC-EA73B7A94320}" type="pres">
      <dgm:prSet presAssocID="{173139E8-5EA3-4B1D-8AC0-B411A34D60FB}" presName="linV" presStyleCnt="0"/>
      <dgm:spPr/>
    </dgm:pt>
    <dgm:pt modelId="{8309B962-8885-4A3A-B935-B0E38CE6FA4B}" type="pres">
      <dgm:prSet presAssocID="{173139E8-5EA3-4B1D-8AC0-B411A34D60FB}" presName="spVertical1" presStyleCnt="0"/>
      <dgm:spPr/>
    </dgm:pt>
    <dgm:pt modelId="{AC0C6352-F9D6-409F-AF5B-6175D5D5AF8F}" type="pres">
      <dgm:prSet presAssocID="{173139E8-5EA3-4B1D-8AC0-B411A34D60FB}" presName="parTx" presStyleLbl="revTx" presStyleIdx="0" presStyleCnt="3" custLinFactNeighborX="-25012" custLinFactNeighborY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8D108-88F5-4372-ABB6-7B79E0923142}" type="pres">
      <dgm:prSet presAssocID="{173139E8-5EA3-4B1D-8AC0-B411A34D60FB}" presName="spVertical2" presStyleCnt="0"/>
      <dgm:spPr/>
    </dgm:pt>
    <dgm:pt modelId="{47EB285D-8C33-4165-BA67-A2BA096A2673}" type="pres">
      <dgm:prSet presAssocID="{173139E8-5EA3-4B1D-8AC0-B411A34D60FB}" presName="spVertical3" presStyleCnt="0"/>
      <dgm:spPr/>
    </dgm:pt>
    <dgm:pt modelId="{A86722EC-16B0-425A-981A-E0E95AFF608B}" type="pres">
      <dgm:prSet presAssocID="{AF0C0CEB-FC2C-4494-B08D-CEFE7A1201AA}" presName="space" presStyleCnt="0"/>
      <dgm:spPr/>
    </dgm:pt>
    <dgm:pt modelId="{D015AC48-B116-4398-A404-3BB96C1E4A31}" type="pres">
      <dgm:prSet presAssocID="{851B5F0F-B639-41B5-86B5-20FAF1FBF1A0}" presName="linV" presStyleCnt="0"/>
      <dgm:spPr/>
    </dgm:pt>
    <dgm:pt modelId="{B90D7687-4246-4357-9C91-C4FFC08658DF}" type="pres">
      <dgm:prSet presAssocID="{851B5F0F-B639-41B5-86B5-20FAF1FBF1A0}" presName="spVertical1" presStyleCnt="0"/>
      <dgm:spPr/>
    </dgm:pt>
    <dgm:pt modelId="{DDC528A8-F4C2-4809-8203-68EF8AFEEF6B}" type="pres">
      <dgm:prSet presAssocID="{851B5F0F-B639-41B5-86B5-20FAF1FBF1A0}" presName="parTx" presStyleLbl="revTx" presStyleIdx="1" presStyleCnt="3" custLinFactNeighborX="-14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D9E02-7DA8-43E9-BCF1-89E002A68F06}" type="pres">
      <dgm:prSet presAssocID="{851B5F0F-B639-41B5-86B5-20FAF1FBF1A0}" presName="spVertical2" presStyleCnt="0"/>
      <dgm:spPr/>
    </dgm:pt>
    <dgm:pt modelId="{7184ECB2-3D78-43E5-B2D7-91CE4A5D9B28}" type="pres">
      <dgm:prSet presAssocID="{851B5F0F-B639-41B5-86B5-20FAF1FBF1A0}" presName="spVertical3" presStyleCnt="0"/>
      <dgm:spPr/>
    </dgm:pt>
    <dgm:pt modelId="{534B4C97-B91C-4076-8965-472051B074BD}" type="pres">
      <dgm:prSet presAssocID="{CCDD49E7-E387-47E3-AFDA-8A96B1CE8E7A}" presName="space" presStyleCnt="0"/>
      <dgm:spPr/>
    </dgm:pt>
    <dgm:pt modelId="{E679C53E-0C05-45F2-8F1A-1D0132D3FB33}" type="pres">
      <dgm:prSet presAssocID="{DB271A3D-EF49-460E-ABEA-604EBE6CB6F1}" presName="linV" presStyleCnt="0"/>
      <dgm:spPr/>
    </dgm:pt>
    <dgm:pt modelId="{327A489C-639E-4594-BAC6-29CBB530A692}" type="pres">
      <dgm:prSet presAssocID="{DB271A3D-EF49-460E-ABEA-604EBE6CB6F1}" presName="spVertical1" presStyleCnt="0"/>
      <dgm:spPr/>
    </dgm:pt>
    <dgm:pt modelId="{E5E6296A-41E2-447C-8A7B-30775399F80F}" type="pres">
      <dgm:prSet presAssocID="{DB271A3D-EF49-460E-ABEA-604EBE6CB6F1}" presName="parTx" presStyleLbl="revTx" presStyleIdx="2" presStyleCnt="3" custLinFactNeighborX="-7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DAC10-7285-4627-A01C-1A91C03D58FF}" type="pres">
      <dgm:prSet presAssocID="{DB271A3D-EF49-460E-ABEA-604EBE6CB6F1}" presName="spVertical2" presStyleCnt="0"/>
      <dgm:spPr/>
    </dgm:pt>
    <dgm:pt modelId="{0749CC05-571B-4AF9-B7F2-72CE2608A1AD}" type="pres">
      <dgm:prSet presAssocID="{DB271A3D-EF49-460E-ABEA-604EBE6CB6F1}" presName="spVertical3" presStyleCnt="0"/>
      <dgm:spPr/>
    </dgm:pt>
    <dgm:pt modelId="{EB0CABDF-8522-4F7A-AC84-2022700AEE18}" type="pres">
      <dgm:prSet presAssocID="{E6611BE5-3515-4A1D-92AB-61B666E34B9D}" presName="padding2" presStyleCnt="0"/>
      <dgm:spPr/>
    </dgm:pt>
    <dgm:pt modelId="{20AE2357-6AF3-4911-A4A3-C8E5F33EED71}" type="pres">
      <dgm:prSet presAssocID="{E6611BE5-3515-4A1D-92AB-61B666E34B9D}" presName="negArrow" presStyleCnt="0"/>
      <dgm:spPr/>
    </dgm:pt>
    <dgm:pt modelId="{81DA070E-3CE8-400B-B457-3934BF6ECCDE}" type="pres">
      <dgm:prSet presAssocID="{E6611BE5-3515-4A1D-92AB-61B666E34B9D}" presName="backgroundArrow" presStyleLbl="node1" presStyleIdx="0" presStyleCnt="1" custLinFactNeighborY="1508"/>
      <dgm:spPr/>
      <dgm:t>
        <a:bodyPr/>
        <a:lstStyle/>
        <a:p>
          <a:endParaRPr lang="en-US"/>
        </a:p>
      </dgm:t>
    </dgm:pt>
  </dgm:ptLst>
  <dgm:cxnLst>
    <dgm:cxn modelId="{1E41A48F-DEBF-4C42-90D7-2D774075EA9C}" type="presOf" srcId="{DB271A3D-EF49-460E-ABEA-604EBE6CB6F1}" destId="{E5E6296A-41E2-447C-8A7B-30775399F80F}" srcOrd="0" destOrd="0" presId="urn:microsoft.com/office/officeart/2005/8/layout/hProcess3"/>
    <dgm:cxn modelId="{F0944CFB-C026-4FB3-8876-247B6A61AF0E}" type="presOf" srcId="{E6611BE5-3515-4A1D-92AB-61B666E34B9D}" destId="{373AEC7E-C0B2-43A0-8F8C-0E50E6710AB8}" srcOrd="0" destOrd="0" presId="urn:microsoft.com/office/officeart/2005/8/layout/hProcess3"/>
    <dgm:cxn modelId="{35AAF04B-DDD4-4897-B657-59CD6FCD548E}" srcId="{E6611BE5-3515-4A1D-92AB-61B666E34B9D}" destId="{DB271A3D-EF49-460E-ABEA-604EBE6CB6F1}" srcOrd="2" destOrd="0" parTransId="{27AAE8DC-D76B-42B5-AA2B-56EDA9B9E749}" sibTransId="{8F8989E7-9DB1-4F76-A5DF-82A54DD227B0}"/>
    <dgm:cxn modelId="{3E39157B-3934-4838-85D8-8FF154875893}" srcId="{E6611BE5-3515-4A1D-92AB-61B666E34B9D}" destId="{173139E8-5EA3-4B1D-8AC0-B411A34D60FB}" srcOrd="0" destOrd="0" parTransId="{428D2306-135A-4DD8-A599-BF3A13259956}" sibTransId="{AF0C0CEB-FC2C-4494-B08D-CEFE7A1201AA}"/>
    <dgm:cxn modelId="{4A541FDA-E8EE-4178-BA83-C8FD51DE7530}" type="presOf" srcId="{173139E8-5EA3-4B1D-8AC0-B411A34D60FB}" destId="{AC0C6352-F9D6-409F-AF5B-6175D5D5AF8F}" srcOrd="0" destOrd="0" presId="urn:microsoft.com/office/officeart/2005/8/layout/hProcess3"/>
    <dgm:cxn modelId="{2A41AD9E-C469-4456-B856-0F11939A5F83}" srcId="{E6611BE5-3515-4A1D-92AB-61B666E34B9D}" destId="{851B5F0F-B639-41B5-86B5-20FAF1FBF1A0}" srcOrd="1" destOrd="0" parTransId="{2E47C26B-F88F-479F-B6E2-D0F0C358E2B3}" sibTransId="{CCDD49E7-E387-47E3-AFDA-8A96B1CE8E7A}"/>
    <dgm:cxn modelId="{DD47E65B-A286-4CB3-B92D-1CAA9C5C9B4E}" type="presOf" srcId="{851B5F0F-B639-41B5-86B5-20FAF1FBF1A0}" destId="{DDC528A8-F4C2-4809-8203-68EF8AFEEF6B}" srcOrd="0" destOrd="0" presId="urn:microsoft.com/office/officeart/2005/8/layout/hProcess3"/>
    <dgm:cxn modelId="{F1FB7CE3-DC58-4F02-AAEA-C35076AA8DFE}" type="presParOf" srcId="{373AEC7E-C0B2-43A0-8F8C-0E50E6710AB8}" destId="{62B5554E-D25E-4720-9715-1942799561CD}" srcOrd="0" destOrd="0" presId="urn:microsoft.com/office/officeart/2005/8/layout/hProcess3"/>
    <dgm:cxn modelId="{046E3FFA-93B1-4E66-8D9C-EEF979087CD6}" type="presParOf" srcId="{373AEC7E-C0B2-43A0-8F8C-0E50E6710AB8}" destId="{4BA2F532-0E7F-427B-8C9B-3A42EE2C6A8C}" srcOrd="1" destOrd="0" presId="urn:microsoft.com/office/officeart/2005/8/layout/hProcess3"/>
    <dgm:cxn modelId="{44B026BF-0F9E-4DA9-988E-5262875DE724}" type="presParOf" srcId="{4BA2F532-0E7F-427B-8C9B-3A42EE2C6A8C}" destId="{2DE2234A-9F9B-42B0-9FF0-1C678FA9C5A3}" srcOrd="0" destOrd="0" presId="urn:microsoft.com/office/officeart/2005/8/layout/hProcess3"/>
    <dgm:cxn modelId="{846C0F5E-4176-43FC-978D-C9AE815586E9}" type="presParOf" srcId="{4BA2F532-0E7F-427B-8C9B-3A42EE2C6A8C}" destId="{06B4EA36-CE3B-4117-88EC-EA73B7A94320}" srcOrd="1" destOrd="0" presId="urn:microsoft.com/office/officeart/2005/8/layout/hProcess3"/>
    <dgm:cxn modelId="{C2689572-7DF6-4186-A4E7-04895394CD98}" type="presParOf" srcId="{06B4EA36-CE3B-4117-88EC-EA73B7A94320}" destId="{8309B962-8885-4A3A-B935-B0E38CE6FA4B}" srcOrd="0" destOrd="0" presId="urn:microsoft.com/office/officeart/2005/8/layout/hProcess3"/>
    <dgm:cxn modelId="{9813847E-A4D1-4153-B789-87038D40589B}" type="presParOf" srcId="{06B4EA36-CE3B-4117-88EC-EA73B7A94320}" destId="{AC0C6352-F9D6-409F-AF5B-6175D5D5AF8F}" srcOrd="1" destOrd="0" presId="urn:microsoft.com/office/officeart/2005/8/layout/hProcess3"/>
    <dgm:cxn modelId="{82560E42-30D8-4789-B97B-9F437B3B515D}" type="presParOf" srcId="{06B4EA36-CE3B-4117-88EC-EA73B7A94320}" destId="{0118D108-88F5-4372-ABB6-7B79E0923142}" srcOrd="2" destOrd="0" presId="urn:microsoft.com/office/officeart/2005/8/layout/hProcess3"/>
    <dgm:cxn modelId="{436A6354-ABCD-40EF-BB14-64335425C9F3}" type="presParOf" srcId="{06B4EA36-CE3B-4117-88EC-EA73B7A94320}" destId="{47EB285D-8C33-4165-BA67-A2BA096A2673}" srcOrd="3" destOrd="0" presId="urn:microsoft.com/office/officeart/2005/8/layout/hProcess3"/>
    <dgm:cxn modelId="{4914D265-2CF4-4458-9C6C-8369D273BCA4}" type="presParOf" srcId="{4BA2F532-0E7F-427B-8C9B-3A42EE2C6A8C}" destId="{A86722EC-16B0-425A-981A-E0E95AFF608B}" srcOrd="2" destOrd="0" presId="urn:microsoft.com/office/officeart/2005/8/layout/hProcess3"/>
    <dgm:cxn modelId="{C4FE0B11-E06E-4776-AB93-3A371C179278}" type="presParOf" srcId="{4BA2F532-0E7F-427B-8C9B-3A42EE2C6A8C}" destId="{D015AC48-B116-4398-A404-3BB96C1E4A31}" srcOrd="3" destOrd="0" presId="urn:microsoft.com/office/officeart/2005/8/layout/hProcess3"/>
    <dgm:cxn modelId="{A0FECFDE-CE12-439A-A0B8-904921528DB0}" type="presParOf" srcId="{D015AC48-B116-4398-A404-3BB96C1E4A31}" destId="{B90D7687-4246-4357-9C91-C4FFC08658DF}" srcOrd="0" destOrd="0" presId="urn:microsoft.com/office/officeart/2005/8/layout/hProcess3"/>
    <dgm:cxn modelId="{A0D48B43-82CD-4C50-897B-5FF23CEF38D4}" type="presParOf" srcId="{D015AC48-B116-4398-A404-3BB96C1E4A31}" destId="{DDC528A8-F4C2-4809-8203-68EF8AFEEF6B}" srcOrd="1" destOrd="0" presId="urn:microsoft.com/office/officeart/2005/8/layout/hProcess3"/>
    <dgm:cxn modelId="{CA3CCF64-F07C-4C4D-8942-9C3FA0959EFD}" type="presParOf" srcId="{D015AC48-B116-4398-A404-3BB96C1E4A31}" destId="{E0BD9E02-7DA8-43E9-BCF1-89E002A68F06}" srcOrd="2" destOrd="0" presId="urn:microsoft.com/office/officeart/2005/8/layout/hProcess3"/>
    <dgm:cxn modelId="{55EA8AAE-F5AA-4C80-A8AD-B20F3EB95EB5}" type="presParOf" srcId="{D015AC48-B116-4398-A404-3BB96C1E4A31}" destId="{7184ECB2-3D78-43E5-B2D7-91CE4A5D9B28}" srcOrd="3" destOrd="0" presId="urn:microsoft.com/office/officeart/2005/8/layout/hProcess3"/>
    <dgm:cxn modelId="{06894CBD-D685-46B9-A850-C7D2D9F37C56}" type="presParOf" srcId="{4BA2F532-0E7F-427B-8C9B-3A42EE2C6A8C}" destId="{534B4C97-B91C-4076-8965-472051B074BD}" srcOrd="4" destOrd="0" presId="urn:microsoft.com/office/officeart/2005/8/layout/hProcess3"/>
    <dgm:cxn modelId="{CD246F05-4371-4730-8BF3-E38959839240}" type="presParOf" srcId="{4BA2F532-0E7F-427B-8C9B-3A42EE2C6A8C}" destId="{E679C53E-0C05-45F2-8F1A-1D0132D3FB33}" srcOrd="5" destOrd="0" presId="urn:microsoft.com/office/officeart/2005/8/layout/hProcess3"/>
    <dgm:cxn modelId="{1151AB0E-D8A3-462C-8AFD-5034EB121946}" type="presParOf" srcId="{E679C53E-0C05-45F2-8F1A-1D0132D3FB33}" destId="{327A489C-639E-4594-BAC6-29CBB530A692}" srcOrd="0" destOrd="0" presId="urn:microsoft.com/office/officeart/2005/8/layout/hProcess3"/>
    <dgm:cxn modelId="{1B3E98BB-D5EF-43E5-A632-5930FBB566F9}" type="presParOf" srcId="{E679C53E-0C05-45F2-8F1A-1D0132D3FB33}" destId="{E5E6296A-41E2-447C-8A7B-30775399F80F}" srcOrd="1" destOrd="0" presId="urn:microsoft.com/office/officeart/2005/8/layout/hProcess3"/>
    <dgm:cxn modelId="{D9B1867F-2077-430C-9333-BF788AF8B58C}" type="presParOf" srcId="{E679C53E-0C05-45F2-8F1A-1D0132D3FB33}" destId="{994DAC10-7285-4627-A01C-1A91C03D58FF}" srcOrd="2" destOrd="0" presId="urn:microsoft.com/office/officeart/2005/8/layout/hProcess3"/>
    <dgm:cxn modelId="{49FB35A9-1B73-4D71-B104-7C9AEA82928D}" type="presParOf" srcId="{E679C53E-0C05-45F2-8F1A-1D0132D3FB33}" destId="{0749CC05-571B-4AF9-B7F2-72CE2608A1AD}" srcOrd="3" destOrd="0" presId="urn:microsoft.com/office/officeart/2005/8/layout/hProcess3"/>
    <dgm:cxn modelId="{4EC0A5F7-C3D4-4943-8C2F-C2C187E57C70}" type="presParOf" srcId="{4BA2F532-0E7F-427B-8C9B-3A42EE2C6A8C}" destId="{EB0CABDF-8522-4F7A-AC84-2022700AEE18}" srcOrd="6" destOrd="0" presId="urn:microsoft.com/office/officeart/2005/8/layout/hProcess3"/>
    <dgm:cxn modelId="{765C8155-54B8-437E-A957-8656CEA845B3}" type="presParOf" srcId="{4BA2F532-0E7F-427B-8C9B-3A42EE2C6A8C}" destId="{20AE2357-6AF3-4911-A4A3-C8E5F33EED71}" srcOrd="7" destOrd="0" presId="urn:microsoft.com/office/officeart/2005/8/layout/hProcess3"/>
    <dgm:cxn modelId="{52429CD3-D437-4C56-9889-CA65750A0D07}" type="presParOf" srcId="{4BA2F532-0E7F-427B-8C9B-3A42EE2C6A8C}" destId="{81DA070E-3CE8-400B-B457-3934BF6ECCD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AF6FB-0DE3-484D-9377-2568603F9DDD}" type="doc">
      <dgm:prSet loTypeId="urn:microsoft.com/office/officeart/2005/8/layout/hierarchy3" loCatId="list" qsTypeId="urn:microsoft.com/office/officeart/2005/8/quickstyle/simple1" qsCatId="simple" csTypeId="urn:microsoft.com/office/officeart/2005/8/colors/accent3_1" csCatId="accent3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F8D9ABFB-0E6A-4EEE-B343-ADE241152751}">
      <dgm:prSet phldrT="[Text]"/>
      <dgm:spPr/>
      <dgm:t>
        <a:bodyPr/>
        <a:lstStyle/>
        <a:p>
          <a:r>
            <a:rPr lang="en-US" dirty="0" smtClean="0"/>
            <a:t>3 ACTs</a:t>
          </a:r>
          <a:endParaRPr lang="en-US" dirty="0"/>
        </a:p>
      </dgm:t>
    </dgm:pt>
    <dgm:pt modelId="{4822BE91-BF28-4EEE-9E16-D656EB7FBD8E}" type="parTrans" cxnId="{82B66064-AACB-427C-933E-D8057D133FE3}">
      <dgm:prSet/>
      <dgm:spPr/>
      <dgm:t>
        <a:bodyPr/>
        <a:lstStyle/>
        <a:p>
          <a:endParaRPr lang="en-US"/>
        </a:p>
      </dgm:t>
    </dgm:pt>
    <dgm:pt modelId="{7A634B9C-6A6A-4F05-ABCA-3D28122FAEE5}" type="sibTrans" cxnId="{82B66064-AACB-427C-933E-D8057D133FE3}">
      <dgm:prSet/>
      <dgm:spPr/>
      <dgm:t>
        <a:bodyPr/>
        <a:lstStyle/>
        <a:p>
          <a:endParaRPr lang="en-US"/>
        </a:p>
      </dgm:t>
    </dgm:pt>
    <dgm:pt modelId="{587352B4-4909-4E3E-A1D4-895A073849C2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Sequential Deployment</a:t>
          </a:r>
          <a:endParaRPr lang="en-US" dirty="0"/>
        </a:p>
      </dgm:t>
    </dgm:pt>
    <dgm:pt modelId="{E513C241-B51D-47AB-AD8F-B1FE17BB28FA}" type="parTrans" cxnId="{BFFAD1FE-844B-46E1-B730-DC8B19077B6E}">
      <dgm:prSet/>
      <dgm:spPr/>
      <dgm:t>
        <a:bodyPr/>
        <a:lstStyle/>
        <a:p>
          <a:endParaRPr lang="en-US"/>
        </a:p>
      </dgm:t>
    </dgm:pt>
    <dgm:pt modelId="{6937CBFE-E737-44AC-BCFA-B93824557D41}" type="sibTrans" cxnId="{BFFAD1FE-844B-46E1-B730-DC8B19077B6E}">
      <dgm:prSet/>
      <dgm:spPr/>
      <dgm:t>
        <a:bodyPr/>
        <a:lstStyle/>
        <a:p>
          <a:endParaRPr lang="en-US"/>
        </a:p>
      </dgm:t>
    </dgm:pt>
    <dgm:pt modelId="{08E95E39-12A3-4E8C-B455-44464CBBB109}">
      <dgm:prSet phldrT="[Text]"/>
      <dgm:spPr>
        <a:solidFill>
          <a:srgbClr val="FF5050">
            <a:alpha val="89804"/>
          </a:srgbClr>
        </a:solidFill>
      </dgm:spPr>
      <dgm:t>
        <a:bodyPr/>
        <a:lstStyle/>
        <a:p>
          <a:r>
            <a:rPr lang="en-US" dirty="0" smtClean="0"/>
            <a:t>5-years Cycling</a:t>
          </a:r>
          <a:endParaRPr lang="en-US" dirty="0"/>
        </a:p>
      </dgm:t>
    </dgm:pt>
    <dgm:pt modelId="{7B34F246-1BAD-44CE-8988-3214FC86C149}" type="parTrans" cxnId="{702175DC-AA3B-41EC-8BCA-7BC8E1D75988}">
      <dgm:prSet/>
      <dgm:spPr/>
      <dgm:t>
        <a:bodyPr/>
        <a:lstStyle/>
        <a:p>
          <a:endParaRPr lang="en-US"/>
        </a:p>
      </dgm:t>
    </dgm:pt>
    <dgm:pt modelId="{EC02230A-1830-4C1D-8E84-690898BE9BD1}" type="sibTrans" cxnId="{702175DC-AA3B-41EC-8BCA-7BC8E1D75988}">
      <dgm:prSet/>
      <dgm:spPr/>
      <dgm:t>
        <a:bodyPr/>
        <a:lstStyle/>
        <a:p>
          <a:endParaRPr lang="en-US"/>
        </a:p>
      </dgm:t>
    </dgm:pt>
    <dgm:pt modelId="{CF9BD746-09FB-41DA-8F58-58373548165F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MFT</a:t>
          </a:r>
          <a:endParaRPr lang="en-US" dirty="0"/>
        </a:p>
      </dgm:t>
    </dgm:pt>
    <dgm:pt modelId="{DC40586C-EDA7-473C-98EC-B246517D5701}" type="parTrans" cxnId="{ABB800EF-FBD3-4EAF-9077-4717B1737735}">
      <dgm:prSet/>
      <dgm:spPr/>
      <dgm:t>
        <a:bodyPr/>
        <a:lstStyle/>
        <a:p>
          <a:endParaRPr lang="en-US"/>
        </a:p>
      </dgm:t>
    </dgm:pt>
    <dgm:pt modelId="{3FEC3039-421C-4F3C-890A-C563C333F6E0}" type="sibTrans" cxnId="{ABB800EF-FBD3-4EAF-9077-4717B1737735}">
      <dgm:prSet/>
      <dgm:spPr/>
      <dgm:t>
        <a:bodyPr/>
        <a:lstStyle/>
        <a:p>
          <a:endParaRPr lang="en-US"/>
        </a:p>
      </dgm:t>
    </dgm:pt>
    <dgm:pt modelId="{5C86AB72-6190-4A61-A46C-FB35E76FC51F}" type="pres">
      <dgm:prSet presAssocID="{468AF6FB-0DE3-484D-9377-2568603F9D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7F0DD0-F359-4786-9520-F5C58A9B21AC}" type="pres">
      <dgm:prSet presAssocID="{F8D9ABFB-0E6A-4EEE-B343-ADE241152751}" presName="root" presStyleCnt="0"/>
      <dgm:spPr/>
    </dgm:pt>
    <dgm:pt modelId="{68D87AE8-3229-42E4-A492-3DE9657E2BEC}" type="pres">
      <dgm:prSet presAssocID="{F8D9ABFB-0E6A-4EEE-B343-ADE241152751}" presName="rootComposite" presStyleCnt="0"/>
      <dgm:spPr/>
    </dgm:pt>
    <dgm:pt modelId="{908CFD45-74D7-4A39-890A-63A6F245EED5}" type="pres">
      <dgm:prSet presAssocID="{F8D9ABFB-0E6A-4EEE-B343-ADE241152751}" presName="rootText" presStyleLbl="node1" presStyleIdx="0" presStyleCnt="1" custLinFactNeighborY="-2231"/>
      <dgm:spPr/>
      <dgm:t>
        <a:bodyPr/>
        <a:lstStyle/>
        <a:p>
          <a:endParaRPr lang="en-US"/>
        </a:p>
      </dgm:t>
    </dgm:pt>
    <dgm:pt modelId="{A8E2F444-96A9-497E-9FC1-A789B79334A0}" type="pres">
      <dgm:prSet presAssocID="{F8D9ABFB-0E6A-4EEE-B343-ADE241152751}" presName="rootConnector" presStyleLbl="node1" presStyleIdx="0" presStyleCnt="1"/>
      <dgm:spPr/>
      <dgm:t>
        <a:bodyPr/>
        <a:lstStyle/>
        <a:p>
          <a:endParaRPr lang="en-US"/>
        </a:p>
      </dgm:t>
    </dgm:pt>
    <dgm:pt modelId="{01F7ECEA-7631-4ED8-9F60-4F4A7519DE2B}" type="pres">
      <dgm:prSet presAssocID="{F8D9ABFB-0E6A-4EEE-B343-ADE241152751}" presName="childShape" presStyleCnt="0"/>
      <dgm:spPr/>
    </dgm:pt>
    <dgm:pt modelId="{123614C7-EE4E-482B-9129-CAD0B0216FA6}" type="pres">
      <dgm:prSet presAssocID="{E513C241-B51D-47AB-AD8F-B1FE17BB28FA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8CE99AD-BED0-43A8-95A7-01253C190063}" type="pres">
      <dgm:prSet presAssocID="{587352B4-4909-4E3E-A1D4-895A073849C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AC135-8279-4985-8A0A-E8AF8EA45727}" type="pres">
      <dgm:prSet presAssocID="{7B34F246-1BAD-44CE-8988-3214FC86C14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6BF49E09-5922-43AE-B037-42DD0EBC5C0C}" type="pres">
      <dgm:prSet presAssocID="{08E95E39-12A3-4E8C-B455-44464CBBB109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F67A3-D890-4D9E-A80B-091E1DCEC49B}" type="pres">
      <dgm:prSet presAssocID="{DC40586C-EDA7-473C-98EC-B246517D5701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AE4C29F-D57E-40C1-80C7-4F6164F38306}" type="pres">
      <dgm:prSet presAssocID="{CF9BD746-09FB-41DA-8F58-58373548165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9C04E-E29F-4D70-9D87-7B917F734F25}" type="presOf" srcId="{F8D9ABFB-0E6A-4EEE-B343-ADE241152751}" destId="{908CFD45-74D7-4A39-890A-63A6F245EED5}" srcOrd="0" destOrd="0" presId="urn:microsoft.com/office/officeart/2005/8/layout/hierarchy3"/>
    <dgm:cxn modelId="{46629629-3DD2-40CD-B3B3-F516C0DAC29A}" type="presOf" srcId="{F8D9ABFB-0E6A-4EEE-B343-ADE241152751}" destId="{A8E2F444-96A9-497E-9FC1-A789B79334A0}" srcOrd="1" destOrd="0" presId="urn:microsoft.com/office/officeart/2005/8/layout/hierarchy3"/>
    <dgm:cxn modelId="{193EE5A7-2BD9-40E5-97FB-AF23FC3ECD34}" type="presOf" srcId="{587352B4-4909-4E3E-A1D4-895A073849C2}" destId="{18CE99AD-BED0-43A8-95A7-01253C190063}" srcOrd="0" destOrd="0" presId="urn:microsoft.com/office/officeart/2005/8/layout/hierarchy3"/>
    <dgm:cxn modelId="{F2F3C42B-8AD5-4B91-95FE-26D98F5DBA29}" type="presOf" srcId="{468AF6FB-0DE3-484D-9377-2568603F9DDD}" destId="{5C86AB72-6190-4A61-A46C-FB35E76FC51F}" srcOrd="0" destOrd="0" presId="urn:microsoft.com/office/officeart/2005/8/layout/hierarchy3"/>
    <dgm:cxn modelId="{2EB4617B-D582-4B8C-9BE1-F9B5F681D9E4}" type="presOf" srcId="{08E95E39-12A3-4E8C-B455-44464CBBB109}" destId="{6BF49E09-5922-43AE-B037-42DD0EBC5C0C}" srcOrd="0" destOrd="0" presId="urn:microsoft.com/office/officeart/2005/8/layout/hierarchy3"/>
    <dgm:cxn modelId="{82B66064-AACB-427C-933E-D8057D133FE3}" srcId="{468AF6FB-0DE3-484D-9377-2568603F9DDD}" destId="{F8D9ABFB-0E6A-4EEE-B343-ADE241152751}" srcOrd="0" destOrd="0" parTransId="{4822BE91-BF28-4EEE-9E16-D656EB7FBD8E}" sibTransId="{7A634B9C-6A6A-4F05-ABCA-3D28122FAEE5}"/>
    <dgm:cxn modelId="{54250407-EBAD-47C0-AAED-B715C18159A2}" type="presOf" srcId="{CF9BD746-09FB-41DA-8F58-58373548165F}" destId="{BAE4C29F-D57E-40C1-80C7-4F6164F38306}" srcOrd="0" destOrd="0" presId="urn:microsoft.com/office/officeart/2005/8/layout/hierarchy3"/>
    <dgm:cxn modelId="{6B513242-55A3-4C8D-871C-9CFD6B3F6412}" type="presOf" srcId="{7B34F246-1BAD-44CE-8988-3214FC86C149}" destId="{9C3AC135-8279-4985-8A0A-E8AF8EA45727}" srcOrd="0" destOrd="0" presId="urn:microsoft.com/office/officeart/2005/8/layout/hierarchy3"/>
    <dgm:cxn modelId="{ABB800EF-FBD3-4EAF-9077-4717B1737735}" srcId="{F8D9ABFB-0E6A-4EEE-B343-ADE241152751}" destId="{CF9BD746-09FB-41DA-8F58-58373548165F}" srcOrd="2" destOrd="0" parTransId="{DC40586C-EDA7-473C-98EC-B246517D5701}" sibTransId="{3FEC3039-421C-4F3C-890A-C563C333F6E0}"/>
    <dgm:cxn modelId="{702175DC-AA3B-41EC-8BCA-7BC8E1D75988}" srcId="{F8D9ABFB-0E6A-4EEE-B343-ADE241152751}" destId="{08E95E39-12A3-4E8C-B455-44464CBBB109}" srcOrd="1" destOrd="0" parTransId="{7B34F246-1BAD-44CE-8988-3214FC86C149}" sibTransId="{EC02230A-1830-4C1D-8E84-690898BE9BD1}"/>
    <dgm:cxn modelId="{BFFAD1FE-844B-46E1-B730-DC8B19077B6E}" srcId="{F8D9ABFB-0E6A-4EEE-B343-ADE241152751}" destId="{587352B4-4909-4E3E-A1D4-895A073849C2}" srcOrd="0" destOrd="0" parTransId="{E513C241-B51D-47AB-AD8F-B1FE17BB28FA}" sibTransId="{6937CBFE-E737-44AC-BCFA-B93824557D41}"/>
    <dgm:cxn modelId="{2FC43654-4E87-4134-82BC-0EAADB68991C}" type="presOf" srcId="{E513C241-B51D-47AB-AD8F-B1FE17BB28FA}" destId="{123614C7-EE4E-482B-9129-CAD0B0216FA6}" srcOrd="0" destOrd="0" presId="urn:microsoft.com/office/officeart/2005/8/layout/hierarchy3"/>
    <dgm:cxn modelId="{040D3886-4EEF-482B-82F5-3A15467C6F99}" type="presOf" srcId="{DC40586C-EDA7-473C-98EC-B246517D5701}" destId="{A78F67A3-D890-4D9E-A80B-091E1DCEC49B}" srcOrd="0" destOrd="0" presId="urn:microsoft.com/office/officeart/2005/8/layout/hierarchy3"/>
    <dgm:cxn modelId="{D8EC9CBE-A01C-45AA-A807-50D655340BC7}" type="presParOf" srcId="{5C86AB72-6190-4A61-A46C-FB35E76FC51F}" destId="{A27F0DD0-F359-4786-9520-F5C58A9B21AC}" srcOrd="0" destOrd="0" presId="urn:microsoft.com/office/officeart/2005/8/layout/hierarchy3"/>
    <dgm:cxn modelId="{27043278-F979-40A9-AD4C-CD49BDE24A8E}" type="presParOf" srcId="{A27F0DD0-F359-4786-9520-F5C58A9B21AC}" destId="{68D87AE8-3229-42E4-A492-3DE9657E2BEC}" srcOrd="0" destOrd="0" presId="urn:microsoft.com/office/officeart/2005/8/layout/hierarchy3"/>
    <dgm:cxn modelId="{7A00A107-04ED-4869-A83C-81527E4D9A1E}" type="presParOf" srcId="{68D87AE8-3229-42E4-A492-3DE9657E2BEC}" destId="{908CFD45-74D7-4A39-890A-63A6F245EED5}" srcOrd="0" destOrd="0" presId="urn:microsoft.com/office/officeart/2005/8/layout/hierarchy3"/>
    <dgm:cxn modelId="{51FA2EF1-B7E4-472D-B40D-F5AF23862903}" type="presParOf" srcId="{68D87AE8-3229-42E4-A492-3DE9657E2BEC}" destId="{A8E2F444-96A9-497E-9FC1-A789B79334A0}" srcOrd="1" destOrd="0" presId="urn:microsoft.com/office/officeart/2005/8/layout/hierarchy3"/>
    <dgm:cxn modelId="{6CB759CC-3A9C-4E8F-B140-1BEDC5E9731B}" type="presParOf" srcId="{A27F0DD0-F359-4786-9520-F5C58A9B21AC}" destId="{01F7ECEA-7631-4ED8-9F60-4F4A7519DE2B}" srcOrd="1" destOrd="0" presId="urn:microsoft.com/office/officeart/2005/8/layout/hierarchy3"/>
    <dgm:cxn modelId="{9438E3DC-24B5-4100-AED0-038C8D1E99F4}" type="presParOf" srcId="{01F7ECEA-7631-4ED8-9F60-4F4A7519DE2B}" destId="{123614C7-EE4E-482B-9129-CAD0B0216FA6}" srcOrd="0" destOrd="0" presId="urn:microsoft.com/office/officeart/2005/8/layout/hierarchy3"/>
    <dgm:cxn modelId="{BBA21C10-FBE8-4887-BA7E-B663D26CC556}" type="presParOf" srcId="{01F7ECEA-7631-4ED8-9F60-4F4A7519DE2B}" destId="{18CE99AD-BED0-43A8-95A7-01253C190063}" srcOrd="1" destOrd="0" presId="urn:microsoft.com/office/officeart/2005/8/layout/hierarchy3"/>
    <dgm:cxn modelId="{D6FE19C6-71AC-45E3-9D72-ADDF4CB583F3}" type="presParOf" srcId="{01F7ECEA-7631-4ED8-9F60-4F4A7519DE2B}" destId="{9C3AC135-8279-4985-8A0A-E8AF8EA45727}" srcOrd="2" destOrd="0" presId="urn:microsoft.com/office/officeart/2005/8/layout/hierarchy3"/>
    <dgm:cxn modelId="{FB8742F2-24BC-4F21-A51B-EE86FBD7898B}" type="presParOf" srcId="{01F7ECEA-7631-4ED8-9F60-4F4A7519DE2B}" destId="{6BF49E09-5922-43AE-B037-42DD0EBC5C0C}" srcOrd="3" destOrd="0" presId="urn:microsoft.com/office/officeart/2005/8/layout/hierarchy3"/>
    <dgm:cxn modelId="{AC3CBEE6-194C-4134-9C2A-F96CA794C14E}" type="presParOf" srcId="{01F7ECEA-7631-4ED8-9F60-4F4A7519DE2B}" destId="{A78F67A3-D890-4D9E-A80B-091E1DCEC49B}" srcOrd="4" destOrd="0" presId="urn:microsoft.com/office/officeart/2005/8/layout/hierarchy3"/>
    <dgm:cxn modelId="{40F6F318-0FA5-497B-AFB3-A3930D0AB85A}" type="presParOf" srcId="{01F7ECEA-7631-4ED8-9F60-4F4A7519DE2B}" destId="{BAE4C29F-D57E-40C1-80C7-4F6164F3830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12114B-77D6-4D40-BCC4-80905A2FB7B1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A09D8AC-DF57-4D85-AE9A-8848A8FD45F3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NTF</a:t>
          </a:r>
          <a:endParaRPr lang="en-US" dirty="0">
            <a:solidFill>
              <a:srgbClr val="C00000"/>
            </a:solidFill>
          </a:endParaRPr>
        </a:p>
      </dgm:t>
    </dgm:pt>
    <dgm:pt modelId="{77E5F478-B78F-4F1B-ACE9-A7CC5C2BA3A0}" type="parTrans" cxnId="{4A1EF789-9CD3-4AAC-9F85-E6176EEB17BD}">
      <dgm:prSet/>
      <dgm:spPr/>
      <dgm:t>
        <a:bodyPr/>
        <a:lstStyle/>
        <a:p>
          <a:endParaRPr lang="en-US"/>
        </a:p>
      </dgm:t>
    </dgm:pt>
    <dgm:pt modelId="{1ECC3349-6D7A-4728-93BA-6CFADE62BDAA}" type="sibTrans" cxnId="{4A1EF789-9CD3-4AAC-9F85-E6176EEB17BD}">
      <dgm:prSet/>
      <dgm:spPr/>
      <dgm:t>
        <a:bodyPr/>
        <a:lstStyle/>
        <a:p>
          <a:endParaRPr lang="en-US"/>
        </a:p>
      </dgm:t>
    </dgm:pt>
    <dgm:pt modelId="{285797E0-9D05-41A9-9FF4-254045E4AC31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The total number of treatment failures (including non-treated cases)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B077E-1C9D-41AE-8633-3E2C33219244}" type="parTrans" cxnId="{2C39FA09-38FB-4A29-AF10-2BEDC5C327B1}">
      <dgm:prSet/>
      <dgm:spPr/>
      <dgm:t>
        <a:bodyPr/>
        <a:lstStyle/>
        <a:p>
          <a:endParaRPr lang="en-US"/>
        </a:p>
      </dgm:t>
    </dgm:pt>
    <dgm:pt modelId="{BFFA30F7-66D1-419D-B444-3598FFF9CD47}" type="sibTrans" cxnId="{2C39FA09-38FB-4A29-AF10-2BEDC5C327B1}">
      <dgm:prSet/>
      <dgm:spPr/>
      <dgm:t>
        <a:bodyPr/>
        <a:lstStyle/>
        <a:p>
          <a:endParaRPr lang="en-US"/>
        </a:p>
      </dgm:t>
    </dgm:pt>
    <dgm:pt modelId="{D5466D14-64FA-461D-ABE3-6F1D400E734A}">
      <dgm:prSet phldrT="[Text]"/>
      <dgm:spPr/>
      <dgm:t>
        <a:bodyPr/>
        <a:lstStyle/>
        <a:p>
          <a:r>
            <a:rPr lang="en-US" dirty="0" smtClean="0"/>
            <a:t>UTL</a:t>
          </a:r>
          <a:endParaRPr lang="en-US" dirty="0"/>
        </a:p>
      </dgm:t>
    </dgm:pt>
    <dgm:pt modelId="{75A02047-447A-4B5D-8A5E-9B9DF43E678E}" type="parTrans" cxnId="{59188AC1-7AD2-4865-AE65-7F67B211D778}">
      <dgm:prSet/>
      <dgm:spPr/>
      <dgm:t>
        <a:bodyPr/>
        <a:lstStyle/>
        <a:p>
          <a:endParaRPr lang="en-US"/>
        </a:p>
      </dgm:t>
    </dgm:pt>
    <dgm:pt modelId="{9B910D8B-717C-46A2-9E80-75510B6F1C65}" type="sibTrans" cxnId="{59188AC1-7AD2-4865-AE65-7F67B211D778}">
      <dgm:prSet/>
      <dgm:spPr/>
      <dgm:t>
        <a:bodyPr/>
        <a:lstStyle/>
        <a:p>
          <a:endParaRPr lang="en-US"/>
        </a:p>
      </dgm:t>
    </dgm:pt>
    <dgm:pt modelId="{AA8A48FB-9226-4BF4-9260-A01D8CC98D5D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Useful Therapeutic Life: Time until the treatment failure rate reaches 10%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EE3D3-63EE-48B1-BD37-DA07B0674998}" type="parTrans" cxnId="{005A0F41-5036-4275-9EEF-6037A2048CE4}">
      <dgm:prSet/>
      <dgm:spPr/>
      <dgm:t>
        <a:bodyPr/>
        <a:lstStyle/>
        <a:p>
          <a:endParaRPr lang="en-US"/>
        </a:p>
      </dgm:t>
    </dgm:pt>
    <dgm:pt modelId="{E75EBA65-5DBD-425A-B90B-EA21C4D3FB49}" type="sibTrans" cxnId="{005A0F41-5036-4275-9EEF-6037A2048CE4}">
      <dgm:prSet/>
      <dgm:spPr/>
      <dgm:t>
        <a:bodyPr/>
        <a:lstStyle/>
        <a:p>
          <a:endParaRPr lang="en-US"/>
        </a:p>
      </dgm:t>
    </dgm:pt>
    <dgm:pt modelId="{7B46F633-D08A-4EB9-9583-2F8DD1DA9B68}">
      <dgm:prSet phldrT="[Text]"/>
      <dgm:spPr/>
      <dgm:t>
        <a:bodyPr/>
        <a:lstStyle/>
        <a:p>
          <a:r>
            <a:rPr lang="en-US" dirty="0" smtClean="0"/>
            <a:t>AMU</a:t>
          </a:r>
          <a:endParaRPr lang="en-US" dirty="0"/>
        </a:p>
      </dgm:t>
    </dgm:pt>
    <dgm:pt modelId="{B429FDB1-AD1C-45C4-BD32-D9F3ACEB51D0}" type="parTrans" cxnId="{2A95E5CA-F514-4757-B276-947F7512D3CA}">
      <dgm:prSet/>
      <dgm:spPr/>
      <dgm:t>
        <a:bodyPr/>
        <a:lstStyle/>
        <a:p>
          <a:endParaRPr lang="en-US"/>
        </a:p>
      </dgm:t>
    </dgm:pt>
    <dgm:pt modelId="{8C6A555F-9BDE-4CDB-8683-D4A088B1145C}" type="sibTrans" cxnId="{2A95E5CA-F514-4757-B276-947F7512D3CA}">
      <dgm:prSet/>
      <dgm:spPr/>
      <dgm:t>
        <a:bodyPr/>
        <a:lstStyle/>
        <a:p>
          <a:endParaRPr lang="en-US"/>
        </a:p>
      </dgm:t>
    </dgm:pt>
    <dgm:pt modelId="{2A9DA614-92EB-4918-938D-E8AC52627FD8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Artermisinin Mono-Therapy Use: The number of treatments with an ACT where the parasites have resistance to the partner drug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4973C-E032-44FC-A0E7-8799E0F91D80}" type="parTrans" cxnId="{75EEF134-22DE-4A0E-8026-660A2B6FC89E}">
      <dgm:prSet/>
      <dgm:spPr/>
      <dgm:t>
        <a:bodyPr/>
        <a:lstStyle/>
        <a:p>
          <a:endParaRPr lang="en-US"/>
        </a:p>
      </dgm:t>
    </dgm:pt>
    <dgm:pt modelId="{E3FAFE1A-F86D-4CE4-842B-16D07DD54A56}" type="sibTrans" cxnId="{75EEF134-22DE-4A0E-8026-660A2B6FC89E}">
      <dgm:prSet/>
      <dgm:spPr/>
      <dgm:t>
        <a:bodyPr/>
        <a:lstStyle/>
        <a:p>
          <a:endParaRPr lang="en-US"/>
        </a:p>
      </dgm:t>
    </dgm:pt>
    <dgm:pt modelId="{4BB5BAA5-8B93-4E91-8E0E-360797D9B203}" type="pres">
      <dgm:prSet presAssocID="{C112114B-77D6-4D40-BCC4-80905A2FB7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F164C-3DEF-47F1-A2B4-5BC00ACDF8E8}" type="pres">
      <dgm:prSet presAssocID="{5A09D8AC-DF57-4D85-AE9A-8848A8FD45F3}" presName="linNode" presStyleCnt="0"/>
      <dgm:spPr/>
    </dgm:pt>
    <dgm:pt modelId="{579EE570-9D22-4B68-949F-331C26D20227}" type="pres">
      <dgm:prSet presAssocID="{5A09D8AC-DF57-4D85-AE9A-8848A8FD45F3}" presName="parentText" presStyleLbl="node1" presStyleIdx="0" presStyleCnt="3" custLinFactNeighborX="-2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298B8-F3D1-4271-B375-3C2E6B691D9D}" type="pres">
      <dgm:prSet presAssocID="{5A09D8AC-DF57-4D85-AE9A-8848A8FD45F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65A38-0517-436B-B8D8-DF384F640310}" type="pres">
      <dgm:prSet presAssocID="{1ECC3349-6D7A-4728-93BA-6CFADE62BDAA}" presName="sp" presStyleCnt="0"/>
      <dgm:spPr/>
    </dgm:pt>
    <dgm:pt modelId="{E87D0536-289C-4713-B1A6-11C3DD7CD13C}" type="pres">
      <dgm:prSet presAssocID="{D5466D14-64FA-461D-ABE3-6F1D400E734A}" presName="linNode" presStyleCnt="0"/>
      <dgm:spPr/>
    </dgm:pt>
    <dgm:pt modelId="{D487AA02-F246-4FC0-B8C4-04110A794098}" type="pres">
      <dgm:prSet presAssocID="{D5466D14-64FA-461D-ABE3-6F1D400E734A}" presName="parentText" presStyleLbl="node1" presStyleIdx="1" presStyleCnt="3" custLinFactNeighborX="-2790" custLinFactNeighborY="-4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FD520-063F-4869-8E5A-CA8A1975754A}" type="pres">
      <dgm:prSet presAssocID="{D5466D14-64FA-461D-ABE3-6F1D400E73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878D2-ED27-4D08-ABA2-BAED9A0D89D8}" type="pres">
      <dgm:prSet presAssocID="{9B910D8B-717C-46A2-9E80-75510B6F1C65}" presName="sp" presStyleCnt="0"/>
      <dgm:spPr/>
    </dgm:pt>
    <dgm:pt modelId="{1DE20225-C88D-499F-BD11-FFBD9F7C2ED4}" type="pres">
      <dgm:prSet presAssocID="{7B46F633-D08A-4EB9-9583-2F8DD1DA9B68}" presName="linNode" presStyleCnt="0"/>
      <dgm:spPr/>
    </dgm:pt>
    <dgm:pt modelId="{1622C599-2D3D-463C-A0DC-166CBF60FB0C}" type="pres">
      <dgm:prSet presAssocID="{7B46F633-D08A-4EB9-9583-2F8DD1DA9B6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280B3-266C-40BF-90C1-8C74F7CEAADF}" type="pres">
      <dgm:prSet presAssocID="{7B46F633-D08A-4EB9-9583-2F8DD1DA9B6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DACD85-4870-488E-8030-FFFDBD3742F8}" type="presOf" srcId="{285797E0-9D05-41A9-9FF4-254045E4AC31}" destId="{B8A298B8-F3D1-4271-B375-3C2E6B691D9D}" srcOrd="0" destOrd="0" presId="urn:microsoft.com/office/officeart/2005/8/layout/vList5"/>
    <dgm:cxn modelId="{1E3A39FE-CE5B-4044-8EDC-7BD414EA9450}" type="presOf" srcId="{2A9DA614-92EB-4918-938D-E8AC52627FD8}" destId="{03E280B3-266C-40BF-90C1-8C74F7CEAADF}" srcOrd="0" destOrd="0" presId="urn:microsoft.com/office/officeart/2005/8/layout/vList5"/>
    <dgm:cxn modelId="{89C3B0C7-4751-4BF0-A18B-65D183ABEA09}" type="presOf" srcId="{D5466D14-64FA-461D-ABE3-6F1D400E734A}" destId="{D487AA02-F246-4FC0-B8C4-04110A794098}" srcOrd="0" destOrd="0" presId="urn:microsoft.com/office/officeart/2005/8/layout/vList5"/>
    <dgm:cxn modelId="{2A95E5CA-F514-4757-B276-947F7512D3CA}" srcId="{C112114B-77D6-4D40-BCC4-80905A2FB7B1}" destId="{7B46F633-D08A-4EB9-9583-2F8DD1DA9B68}" srcOrd="2" destOrd="0" parTransId="{B429FDB1-AD1C-45C4-BD32-D9F3ACEB51D0}" sibTransId="{8C6A555F-9BDE-4CDB-8683-D4A088B1145C}"/>
    <dgm:cxn modelId="{005A0F41-5036-4275-9EEF-6037A2048CE4}" srcId="{D5466D14-64FA-461D-ABE3-6F1D400E734A}" destId="{AA8A48FB-9226-4BF4-9260-A01D8CC98D5D}" srcOrd="0" destOrd="0" parTransId="{978EE3D3-63EE-48B1-BD37-DA07B0674998}" sibTransId="{E75EBA65-5DBD-425A-B90B-EA21C4D3FB49}"/>
    <dgm:cxn modelId="{75EEF134-22DE-4A0E-8026-660A2B6FC89E}" srcId="{7B46F633-D08A-4EB9-9583-2F8DD1DA9B68}" destId="{2A9DA614-92EB-4918-938D-E8AC52627FD8}" srcOrd="0" destOrd="0" parTransId="{2634973C-E032-44FC-A0E7-8799E0F91D80}" sibTransId="{E3FAFE1A-F86D-4CE4-842B-16D07DD54A56}"/>
    <dgm:cxn modelId="{2286441C-06A8-4BEE-81CB-B6B745AA2B06}" type="presOf" srcId="{AA8A48FB-9226-4BF4-9260-A01D8CC98D5D}" destId="{753FD520-063F-4869-8E5A-CA8A1975754A}" srcOrd="0" destOrd="0" presId="urn:microsoft.com/office/officeart/2005/8/layout/vList5"/>
    <dgm:cxn modelId="{2C39FA09-38FB-4A29-AF10-2BEDC5C327B1}" srcId="{5A09D8AC-DF57-4D85-AE9A-8848A8FD45F3}" destId="{285797E0-9D05-41A9-9FF4-254045E4AC31}" srcOrd="0" destOrd="0" parTransId="{FD5B077E-1C9D-41AE-8633-3E2C33219244}" sibTransId="{BFFA30F7-66D1-419D-B444-3598FFF9CD47}"/>
    <dgm:cxn modelId="{DA5D1A4E-5133-449F-BBCF-DB28AEA758C0}" type="presOf" srcId="{7B46F633-D08A-4EB9-9583-2F8DD1DA9B68}" destId="{1622C599-2D3D-463C-A0DC-166CBF60FB0C}" srcOrd="0" destOrd="0" presId="urn:microsoft.com/office/officeart/2005/8/layout/vList5"/>
    <dgm:cxn modelId="{4A1EF789-9CD3-4AAC-9F85-E6176EEB17BD}" srcId="{C112114B-77D6-4D40-BCC4-80905A2FB7B1}" destId="{5A09D8AC-DF57-4D85-AE9A-8848A8FD45F3}" srcOrd="0" destOrd="0" parTransId="{77E5F478-B78F-4F1B-ACE9-A7CC5C2BA3A0}" sibTransId="{1ECC3349-6D7A-4728-93BA-6CFADE62BDAA}"/>
    <dgm:cxn modelId="{59188AC1-7AD2-4865-AE65-7F67B211D778}" srcId="{C112114B-77D6-4D40-BCC4-80905A2FB7B1}" destId="{D5466D14-64FA-461D-ABE3-6F1D400E734A}" srcOrd="1" destOrd="0" parTransId="{75A02047-447A-4B5D-8A5E-9B9DF43E678E}" sibTransId="{9B910D8B-717C-46A2-9E80-75510B6F1C65}"/>
    <dgm:cxn modelId="{F8824BBE-D400-4048-832A-47CA58C11ADE}" type="presOf" srcId="{5A09D8AC-DF57-4D85-AE9A-8848A8FD45F3}" destId="{579EE570-9D22-4B68-949F-331C26D20227}" srcOrd="0" destOrd="0" presId="urn:microsoft.com/office/officeart/2005/8/layout/vList5"/>
    <dgm:cxn modelId="{1D3BE56B-9C08-4760-BCC0-812A617BB990}" type="presOf" srcId="{C112114B-77D6-4D40-BCC4-80905A2FB7B1}" destId="{4BB5BAA5-8B93-4E91-8E0E-360797D9B203}" srcOrd="0" destOrd="0" presId="urn:microsoft.com/office/officeart/2005/8/layout/vList5"/>
    <dgm:cxn modelId="{1CD150DE-0E05-46E8-9CD5-12A2637A8427}" type="presParOf" srcId="{4BB5BAA5-8B93-4E91-8E0E-360797D9B203}" destId="{3D9F164C-3DEF-47F1-A2B4-5BC00ACDF8E8}" srcOrd="0" destOrd="0" presId="urn:microsoft.com/office/officeart/2005/8/layout/vList5"/>
    <dgm:cxn modelId="{C3374DF5-2E99-457D-A628-7CA33E92EB96}" type="presParOf" srcId="{3D9F164C-3DEF-47F1-A2B4-5BC00ACDF8E8}" destId="{579EE570-9D22-4B68-949F-331C26D20227}" srcOrd="0" destOrd="0" presId="urn:microsoft.com/office/officeart/2005/8/layout/vList5"/>
    <dgm:cxn modelId="{A7122D15-BB40-434A-AEE0-5922368A426C}" type="presParOf" srcId="{3D9F164C-3DEF-47F1-A2B4-5BC00ACDF8E8}" destId="{B8A298B8-F3D1-4271-B375-3C2E6B691D9D}" srcOrd="1" destOrd="0" presId="urn:microsoft.com/office/officeart/2005/8/layout/vList5"/>
    <dgm:cxn modelId="{F2F9CF1E-891F-4631-A130-05CEBC67FD1A}" type="presParOf" srcId="{4BB5BAA5-8B93-4E91-8E0E-360797D9B203}" destId="{ADE65A38-0517-436B-B8D8-DF384F640310}" srcOrd="1" destOrd="0" presId="urn:microsoft.com/office/officeart/2005/8/layout/vList5"/>
    <dgm:cxn modelId="{B639EB0D-93B6-4BE6-B4F5-649D57A06002}" type="presParOf" srcId="{4BB5BAA5-8B93-4E91-8E0E-360797D9B203}" destId="{E87D0536-289C-4713-B1A6-11C3DD7CD13C}" srcOrd="2" destOrd="0" presId="urn:microsoft.com/office/officeart/2005/8/layout/vList5"/>
    <dgm:cxn modelId="{C647E882-247E-4891-A5A6-24B35BDE497E}" type="presParOf" srcId="{E87D0536-289C-4713-B1A6-11C3DD7CD13C}" destId="{D487AA02-F246-4FC0-B8C4-04110A794098}" srcOrd="0" destOrd="0" presId="urn:microsoft.com/office/officeart/2005/8/layout/vList5"/>
    <dgm:cxn modelId="{270FA42B-70E6-4076-A5EF-4A3610966770}" type="presParOf" srcId="{E87D0536-289C-4713-B1A6-11C3DD7CD13C}" destId="{753FD520-063F-4869-8E5A-CA8A1975754A}" srcOrd="1" destOrd="0" presId="urn:microsoft.com/office/officeart/2005/8/layout/vList5"/>
    <dgm:cxn modelId="{19604C4B-3D8F-4701-A518-603F896EA9CE}" type="presParOf" srcId="{4BB5BAA5-8B93-4E91-8E0E-360797D9B203}" destId="{640878D2-ED27-4D08-ABA2-BAED9A0D89D8}" srcOrd="3" destOrd="0" presId="urn:microsoft.com/office/officeart/2005/8/layout/vList5"/>
    <dgm:cxn modelId="{B134A1B7-769E-418B-9762-8AD158859696}" type="presParOf" srcId="{4BB5BAA5-8B93-4E91-8E0E-360797D9B203}" destId="{1DE20225-C88D-499F-BD11-FFBD9F7C2ED4}" srcOrd="4" destOrd="0" presId="urn:microsoft.com/office/officeart/2005/8/layout/vList5"/>
    <dgm:cxn modelId="{D98794CA-FCFD-4F59-A6C7-E132599C40B9}" type="presParOf" srcId="{1DE20225-C88D-499F-BD11-FFBD9F7C2ED4}" destId="{1622C599-2D3D-463C-A0DC-166CBF60FB0C}" srcOrd="0" destOrd="0" presId="urn:microsoft.com/office/officeart/2005/8/layout/vList5"/>
    <dgm:cxn modelId="{60A4D035-95B3-4BB4-BF44-6C9041962C51}" type="presParOf" srcId="{1DE20225-C88D-499F-BD11-FFBD9F7C2ED4}" destId="{03E280B3-266C-40BF-90C1-8C74F7CEAA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A070E-3CE8-400B-B457-3934BF6ECCDE}">
      <dsp:nvSpPr>
        <dsp:cNvPr id="0" name=""/>
        <dsp:cNvSpPr/>
      </dsp:nvSpPr>
      <dsp:spPr>
        <a:xfrm>
          <a:off x="0" y="24781"/>
          <a:ext cx="7717535" cy="936000"/>
        </a:xfrm>
        <a:prstGeom prst="rightArrow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6296A-41E2-447C-8A7B-30775399F80F}">
      <dsp:nvSpPr>
        <dsp:cNvPr id="0" name=""/>
        <dsp:cNvSpPr/>
      </dsp:nvSpPr>
      <dsp:spPr>
        <a:xfrm>
          <a:off x="5302560" y="246391"/>
          <a:ext cx="2016055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5 years</a:t>
          </a:r>
          <a:endParaRPr lang="en-US" sz="1300" b="1" kern="12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5302560" y="246391"/>
        <a:ext cx="2016055" cy="468000"/>
      </dsp:txXfrm>
    </dsp:sp>
    <dsp:sp modelId="{DDC528A8-F4C2-4809-8203-68EF8AFEEF6B}">
      <dsp:nvSpPr>
        <dsp:cNvPr id="0" name=""/>
        <dsp:cNvSpPr/>
      </dsp:nvSpPr>
      <dsp:spPr>
        <a:xfrm>
          <a:off x="2744186" y="246391"/>
          <a:ext cx="2016055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5 years</a:t>
          </a:r>
          <a:endParaRPr lang="en-US" sz="1300" b="1" kern="12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2744186" y="246391"/>
        <a:ext cx="2016055" cy="468000"/>
      </dsp:txXfrm>
    </dsp:sp>
    <dsp:sp modelId="{AC0C6352-F9D6-409F-AF5B-6175D5D5AF8F}">
      <dsp:nvSpPr>
        <dsp:cNvPr id="0" name=""/>
        <dsp:cNvSpPr/>
      </dsp:nvSpPr>
      <dsp:spPr>
        <a:xfrm>
          <a:off x="118495" y="246395"/>
          <a:ext cx="2016055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5 years</a:t>
          </a:r>
          <a:endParaRPr lang="en-US" sz="1300" b="1" kern="12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118495" y="246395"/>
        <a:ext cx="2016055" cy="46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A070E-3CE8-400B-B457-3934BF6ECCDE}">
      <dsp:nvSpPr>
        <dsp:cNvPr id="0" name=""/>
        <dsp:cNvSpPr/>
      </dsp:nvSpPr>
      <dsp:spPr>
        <a:xfrm>
          <a:off x="0" y="24781"/>
          <a:ext cx="7717535" cy="936000"/>
        </a:xfrm>
        <a:prstGeom prst="rightArrow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6296A-41E2-447C-8A7B-30775399F80F}">
      <dsp:nvSpPr>
        <dsp:cNvPr id="0" name=""/>
        <dsp:cNvSpPr/>
      </dsp:nvSpPr>
      <dsp:spPr>
        <a:xfrm>
          <a:off x="5302560" y="246391"/>
          <a:ext cx="2016055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10% treatment failures</a:t>
          </a:r>
          <a:endParaRPr lang="en-US" sz="1300" b="1" kern="12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5302560" y="246391"/>
        <a:ext cx="2016055" cy="468000"/>
      </dsp:txXfrm>
    </dsp:sp>
    <dsp:sp modelId="{DDC528A8-F4C2-4809-8203-68EF8AFEEF6B}">
      <dsp:nvSpPr>
        <dsp:cNvPr id="0" name=""/>
        <dsp:cNvSpPr/>
      </dsp:nvSpPr>
      <dsp:spPr>
        <a:xfrm>
          <a:off x="2744186" y="246391"/>
          <a:ext cx="2016055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10% treatment failures</a:t>
          </a:r>
          <a:endParaRPr lang="en-US" sz="1300" b="1" kern="12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2744186" y="246391"/>
        <a:ext cx="2016055" cy="468000"/>
      </dsp:txXfrm>
    </dsp:sp>
    <dsp:sp modelId="{AC0C6352-F9D6-409F-AF5B-6175D5D5AF8F}">
      <dsp:nvSpPr>
        <dsp:cNvPr id="0" name=""/>
        <dsp:cNvSpPr/>
      </dsp:nvSpPr>
      <dsp:spPr>
        <a:xfrm>
          <a:off x="118495" y="246395"/>
          <a:ext cx="2016055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10% treatment failures</a:t>
          </a:r>
          <a:endParaRPr lang="en-US" sz="1300" b="1" kern="1200" dirty="0"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118495" y="246395"/>
        <a:ext cx="2016055" cy="46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FD45-74D7-4A39-890A-63A6F245EED5}">
      <dsp:nvSpPr>
        <dsp:cNvPr id="0" name=""/>
        <dsp:cNvSpPr/>
      </dsp:nvSpPr>
      <dsp:spPr>
        <a:xfrm>
          <a:off x="814467" y="0"/>
          <a:ext cx="1782167" cy="8910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3 ACTs</a:t>
          </a:r>
          <a:endParaRPr lang="en-US" sz="4600" kern="1200" dirty="0"/>
        </a:p>
      </dsp:txBody>
      <dsp:txXfrm>
        <a:off x="840566" y="26099"/>
        <a:ext cx="1729969" cy="838885"/>
      </dsp:txXfrm>
    </dsp:sp>
    <dsp:sp modelId="{123614C7-EE4E-482B-9129-CAD0B0216FA6}">
      <dsp:nvSpPr>
        <dsp:cNvPr id="0" name=""/>
        <dsp:cNvSpPr/>
      </dsp:nvSpPr>
      <dsp:spPr>
        <a:xfrm>
          <a:off x="992683" y="891083"/>
          <a:ext cx="178216" cy="668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733"/>
              </a:lnTo>
              <a:lnTo>
                <a:pt x="178216" y="66873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E99AD-BED0-43A8-95A7-01253C190063}">
      <dsp:nvSpPr>
        <dsp:cNvPr id="0" name=""/>
        <dsp:cNvSpPr/>
      </dsp:nvSpPr>
      <dsp:spPr>
        <a:xfrm>
          <a:off x="1170900" y="1114275"/>
          <a:ext cx="1425734" cy="89108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Sequential Deployment</a:t>
          </a:r>
          <a:endParaRPr lang="en-US" sz="2000" kern="1200" dirty="0"/>
        </a:p>
      </dsp:txBody>
      <dsp:txXfrm>
        <a:off x="1196999" y="1140374"/>
        <a:ext cx="1373536" cy="838885"/>
      </dsp:txXfrm>
    </dsp:sp>
    <dsp:sp modelId="{9C3AC135-8279-4985-8A0A-E8AF8EA45727}">
      <dsp:nvSpPr>
        <dsp:cNvPr id="0" name=""/>
        <dsp:cNvSpPr/>
      </dsp:nvSpPr>
      <dsp:spPr>
        <a:xfrm>
          <a:off x="992683" y="891083"/>
          <a:ext cx="178216" cy="178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588"/>
              </a:lnTo>
              <a:lnTo>
                <a:pt x="178216" y="17825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49E09-5922-43AE-B037-42DD0EBC5C0C}">
      <dsp:nvSpPr>
        <dsp:cNvPr id="0" name=""/>
        <dsp:cNvSpPr/>
      </dsp:nvSpPr>
      <dsp:spPr>
        <a:xfrm>
          <a:off x="1170900" y="2228129"/>
          <a:ext cx="1425734" cy="891083"/>
        </a:xfrm>
        <a:prstGeom prst="roundRect">
          <a:avLst>
            <a:gd name="adj" fmla="val 10000"/>
          </a:avLst>
        </a:prstGeom>
        <a:solidFill>
          <a:srgbClr val="FF5050">
            <a:alpha val="89804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5-years Cycling</a:t>
          </a:r>
          <a:endParaRPr lang="en-US" sz="2000" kern="1200" dirty="0"/>
        </a:p>
      </dsp:txBody>
      <dsp:txXfrm>
        <a:off x="1196999" y="2254228"/>
        <a:ext cx="1373536" cy="838885"/>
      </dsp:txXfrm>
    </dsp:sp>
    <dsp:sp modelId="{A78F67A3-D890-4D9E-A80B-091E1DCEC49B}">
      <dsp:nvSpPr>
        <dsp:cNvPr id="0" name=""/>
        <dsp:cNvSpPr/>
      </dsp:nvSpPr>
      <dsp:spPr>
        <a:xfrm>
          <a:off x="992683" y="891083"/>
          <a:ext cx="178216" cy="2896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442"/>
              </a:lnTo>
              <a:lnTo>
                <a:pt x="178216" y="289644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4C29F-D57E-40C1-80C7-4F6164F38306}">
      <dsp:nvSpPr>
        <dsp:cNvPr id="0" name=""/>
        <dsp:cNvSpPr/>
      </dsp:nvSpPr>
      <dsp:spPr>
        <a:xfrm>
          <a:off x="1170900" y="3341984"/>
          <a:ext cx="1425734" cy="89108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MFT</a:t>
          </a:r>
          <a:endParaRPr lang="en-US" sz="2000" kern="1200" dirty="0"/>
        </a:p>
      </dsp:txBody>
      <dsp:txXfrm>
        <a:off x="1196999" y="3368083"/>
        <a:ext cx="1373536" cy="838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298B8-F3D1-4271-B375-3C2E6B691D9D}">
      <dsp:nvSpPr>
        <dsp:cNvPr id="0" name=""/>
        <dsp:cNvSpPr/>
      </dsp:nvSpPr>
      <dsp:spPr>
        <a:xfrm rot="5400000">
          <a:off x="2556482" y="-639781"/>
          <a:ext cx="1438378" cy="3082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total number of treatment failures (including non-treated cases)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34179" y="252738"/>
        <a:ext cx="3012768" cy="1297946"/>
      </dsp:txXfrm>
    </dsp:sp>
    <dsp:sp modelId="{579EE570-9D22-4B68-949F-331C26D20227}">
      <dsp:nvSpPr>
        <dsp:cNvPr id="0" name=""/>
        <dsp:cNvSpPr/>
      </dsp:nvSpPr>
      <dsp:spPr>
        <a:xfrm>
          <a:off x="0" y="2724"/>
          <a:ext cx="1734179" cy="17979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olidFill>
                <a:srgbClr val="C00000"/>
              </a:solidFill>
            </a:rPr>
            <a:t>NTF</a:t>
          </a:r>
          <a:endParaRPr lang="en-US" sz="4600" kern="1200" dirty="0">
            <a:solidFill>
              <a:srgbClr val="C00000"/>
            </a:solidFill>
          </a:endParaRPr>
        </a:p>
      </dsp:txBody>
      <dsp:txXfrm>
        <a:off x="84656" y="87380"/>
        <a:ext cx="1564867" cy="1628661"/>
      </dsp:txXfrm>
    </dsp:sp>
    <dsp:sp modelId="{753FD520-063F-4869-8E5A-CA8A1975754A}">
      <dsp:nvSpPr>
        <dsp:cNvPr id="0" name=""/>
        <dsp:cNvSpPr/>
      </dsp:nvSpPr>
      <dsp:spPr>
        <a:xfrm rot="5400000">
          <a:off x="2556482" y="1248090"/>
          <a:ext cx="1438378" cy="3082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Useful Therapeutic Life: Time until the treatment failure rate reaches 10%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34179" y="2140609"/>
        <a:ext cx="3012768" cy="1297946"/>
      </dsp:txXfrm>
    </dsp:sp>
    <dsp:sp modelId="{D487AA02-F246-4FC0-B8C4-04110A794098}">
      <dsp:nvSpPr>
        <dsp:cNvPr id="0" name=""/>
        <dsp:cNvSpPr/>
      </dsp:nvSpPr>
      <dsp:spPr>
        <a:xfrm>
          <a:off x="0" y="1882127"/>
          <a:ext cx="1734179" cy="17979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UTL</a:t>
          </a:r>
          <a:endParaRPr lang="en-US" sz="4600" kern="1200" dirty="0"/>
        </a:p>
      </dsp:txBody>
      <dsp:txXfrm>
        <a:off x="84656" y="1966783"/>
        <a:ext cx="1564867" cy="1628661"/>
      </dsp:txXfrm>
    </dsp:sp>
    <dsp:sp modelId="{03E280B3-266C-40BF-90C1-8C74F7CEAADF}">
      <dsp:nvSpPr>
        <dsp:cNvPr id="0" name=""/>
        <dsp:cNvSpPr/>
      </dsp:nvSpPr>
      <dsp:spPr>
        <a:xfrm rot="5400000">
          <a:off x="2556482" y="3135961"/>
          <a:ext cx="1438378" cy="3082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Artermisinin Mono-Therapy Use: The number of treatments with an ACT where the parasites have resistance to the partner drug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34179" y="4028480"/>
        <a:ext cx="3012768" cy="1297946"/>
      </dsp:txXfrm>
    </dsp:sp>
    <dsp:sp modelId="{1622C599-2D3D-463C-A0DC-166CBF60FB0C}">
      <dsp:nvSpPr>
        <dsp:cNvPr id="0" name=""/>
        <dsp:cNvSpPr/>
      </dsp:nvSpPr>
      <dsp:spPr>
        <a:xfrm>
          <a:off x="0" y="3778467"/>
          <a:ext cx="1734179" cy="17979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AMU</a:t>
          </a:r>
          <a:endParaRPr lang="en-US" sz="4600" kern="1200" dirty="0"/>
        </a:p>
      </dsp:txBody>
      <dsp:txXfrm>
        <a:off x="84656" y="3863123"/>
        <a:ext cx="1564867" cy="1628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7AE85-61E5-49A7-9F38-6785F7525E9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10F57-C57D-4409-B71E-B04F5AEC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4A4C-37E9-4CCC-B754-5C73B7C3E45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3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10F57-C57D-4409-B71E-B04F5AEC2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4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Variance in time-to-emergence is greater for MFT strategies than for cycling or sequential strategies, resulting in a subset of simulations with long emergence times</a:t>
            </a:r>
          </a:p>
          <a:p>
            <a:r>
              <a:rPr lang="en-US" dirty="0" smtClean="0"/>
              <a:t>low numbers of treatment failures are closely associated with long times to resistance emergence.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10F57-C57D-4409-B71E-B04F5AEC2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4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BF1-4858-44A1-9CF7-3DB5EBE865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9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3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BB93-D797-421C-9432-849DAC34E67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545A-B45E-437D-8FB5-7C2CE239E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955" y="1080050"/>
            <a:ext cx="8372060" cy="164809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Novel Population-Level Malaria Treatment Strategies for the 2020s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069" y="3635046"/>
            <a:ext cx="8143832" cy="1032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latin typeface="Oswald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Nguyen Tran</a:t>
            </a:r>
            <a:endParaRPr lang="en-US" sz="2000" b="1" dirty="0">
              <a:latin typeface="Oswald" panose="02000503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30000"/>
              </a:lnSpc>
            </a:pPr>
            <a:endParaRPr lang="en-US" sz="700" i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Center </a:t>
            </a:r>
            <a:r>
              <a:rPr lang="en-US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Infectious Disease </a:t>
            </a:r>
            <a:r>
              <a:rPr lang="en-US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Dynamics (CIDD), </a:t>
            </a:r>
            <a:r>
              <a:rPr lang="en-US" sz="20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Dept</a:t>
            </a:r>
            <a:r>
              <a:rPr lang="en-US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Biology, Penn </a:t>
            </a:r>
            <a:r>
              <a:rPr lang="en-US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 University</a:t>
            </a:r>
            <a:endParaRPr lang="en-US" sz="20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 descr="http://onwardstate.com/wp-content/uploads/2015/07/Screen-Shot-2015-08-04-at-1.56.47-A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8" y="5865831"/>
            <a:ext cx="2286656" cy="9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8754" y="6421020"/>
            <a:ext cx="2588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BMGF Malaria Modeling Consortium</a:t>
            </a:r>
            <a:endParaRPr lang="en-US" sz="14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4" descr="https://static.wixstatic.com/media/ebce7d_c2608f10c9134ab892fe81e4a4d4960f.jpg/v1/fill/w_350,h_70,al_c,q_80,usm_0.66_1.00_0.01/ebce7d_c2608f10c9134ab892fe81e4a4d4960f.web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86" y="5946720"/>
            <a:ext cx="2371497" cy="4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7501" y="5946720"/>
            <a:ext cx="3204968" cy="492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6th Annual Disease Modeling Symposium</a:t>
            </a:r>
          </a:p>
          <a:p>
            <a:pPr algn="ctr">
              <a:lnSpc>
                <a:spcPct val="130000"/>
              </a:lnSpc>
            </a:pP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April 16</a:t>
            </a:r>
            <a:r>
              <a:rPr lang="en-US" sz="1200" baseline="30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18</a:t>
            </a:r>
            <a:r>
              <a:rPr lang="en-US" sz="1200" baseline="30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, 2018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505" y="1592251"/>
            <a:ext cx="3862638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(1)  having many different antimalarial compounds in the parasites’ environment makes drug-resistance evolution difficult.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32847" y="938468"/>
            <a:ext cx="4305148" cy="4885275"/>
            <a:chOff x="4438864" y="1023605"/>
            <a:chExt cx="4305148" cy="48852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8864" y="1023605"/>
              <a:ext cx="4305148" cy="488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rc 5"/>
            <p:cNvSpPr/>
            <p:nvPr/>
          </p:nvSpPr>
          <p:spPr>
            <a:xfrm rot="12888478">
              <a:off x="5171667" y="3165791"/>
              <a:ext cx="2107573" cy="1722770"/>
            </a:xfrm>
            <a:prstGeom prst="arc">
              <a:avLst>
                <a:gd name="adj1" fmla="val 14045403"/>
                <a:gd name="adj2" fmla="val 0"/>
              </a:avLst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Arc 6"/>
            <p:cNvSpPr/>
            <p:nvPr/>
          </p:nvSpPr>
          <p:spPr>
            <a:xfrm rot="5615587">
              <a:off x="6151146" y="2936295"/>
              <a:ext cx="2862485" cy="1059895"/>
            </a:xfrm>
            <a:prstGeom prst="arc">
              <a:avLst>
                <a:gd name="adj1" fmla="val 14533322"/>
                <a:gd name="adj2" fmla="val 0"/>
              </a:avLst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60" descr="pf2"/>
            <p:cNvPicPr>
              <a:picLocks noChangeAspect="1" noChangeArrowheads="1"/>
            </p:cNvPicPr>
            <p:nvPr/>
          </p:nvPicPr>
          <p:blipFill>
            <a:blip r:embed="rId3" cstate="print"/>
            <a:srcRect l="15921"/>
            <a:stretch>
              <a:fillRect/>
            </a:stretch>
          </p:blipFill>
          <p:spPr bwMode="auto">
            <a:xfrm>
              <a:off x="8021750" y="2801418"/>
              <a:ext cx="201215" cy="260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0" descr="pf2"/>
            <p:cNvPicPr>
              <a:picLocks noChangeAspect="1" noChangeArrowheads="1"/>
            </p:cNvPicPr>
            <p:nvPr/>
          </p:nvPicPr>
          <p:blipFill>
            <a:blip r:embed="rId3" cstate="print"/>
            <a:srcRect l="15921"/>
            <a:stretch>
              <a:fillRect/>
            </a:stretch>
          </p:blipFill>
          <p:spPr bwMode="auto">
            <a:xfrm>
              <a:off x="6314525" y="4861460"/>
              <a:ext cx="201215" cy="260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0" descr="pf2"/>
            <p:cNvPicPr>
              <a:picLocks noChangeAspect="1" noChangeArrowheads="1"/>
            </p:cNvPicPr>
            <p:nvPr/>
          </p:nvPicPr>
          <p:blipFill>
            <a:blip r:embed="rId3" cstate="print"/>
            <a:srcRect l="15921"/>
            <a:stretch>
              <a:fillRect/>
            </a:stretch>
          </p:blipFill>
          <p:spPr bwMode="auto">
            <a:xfrm>
              <a:off x="5403669" y="3062165"/>
              <a:ext cx="201215" cy="260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63824" y="6430064"/>
            <a:ext cx="2565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Boni et al, </a:t>
            </a:r>
            <a:r>
              <a:rPr lang="en-US" sz="11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PLoS</a:t>
            </a:r>
            <a:r>
              <a:rPr lang="en-US" sz="11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Med</a:t>
            </a: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3783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672" y="557862"/>
            <a:ext cx="893169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(2)  cycling allows for early fixation of resistant genotypes, lowers the mean fitness of the parasite population, and makes future invasions easier.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85851" y="2091360"/>
            <a:ext cx="6893952" cy="4218340"/>
            <a:chOff x="1543051" y="2343151"/>
            <a:chExt cx="6014500" cy="36802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3051" y="2343151"/>
              <a:ext cx="6014500" cy="322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4857750" y="2400300"/>
              <a:ext cx="0" cy="3314700"/>
            </a:xfrm>
            <a:prstGeom prst="line">
              <a:avLst/>
            </a:prstGeom>
            <a:ln w="571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605894" y="2400300"/>
              <a:ext cx="0" cy="3314700"/>
            </a:xfrm>
            <a:prstGeom prst="line">
              <a:avLst/>
            </a:prstGeom>
            <a:ln w="571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69576" y="5486400"/>
              <a:ext cx="35779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Adobe Fan Heiti Std B" pitchFamily="34" charset="-128"/>
                  <a:ea typeface="Adobe Fan Heiti Std B" pitchFamily="34" charset="-128"/>
                </a:rPr>
                <a:t>15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00650" y="5486400"/>
              <a:ext cx="35779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Adobe Fan Heiti Std B" pitchFamily="34" charset="-128"/>
                  <a:ea typeface="Adobe Fan Heiti Std B" pitchFamily="34" charset="-128"/>
                </a:rPr>
                <a:t>12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3476" y="5486400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Adobe Fan Heiti Std B" pitchFamily="34" charset="-128"/>
                  <a:ea typeface="Adobe Fan Heiti Std B" pitchFamily="34" charset="-128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76298" y="5486400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Adobe Fan Heiti Std B" pitchFamily="34" charset="-128"/>
                  <a:ea typeface="Adobe Fan Heiti Std B" pitchFamily="34" charset="-128"/>
                </a:rPr>
                <a:t>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66006" y="5486400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Adobe Fan Heiti Std B" pitchFamily="34" charset="-128"/>
                  <a:ea typeface="Adobe Fan Heiti Std B" pitchFamily="34" charset="-128"/>
                </a:rPr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91068" y="5700198"/>
              <a:ext cx="59080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Years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4828" y="6435595"/>
            <a:ext cx="22156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Nguyen et al, </a:t>
            </a:r>
            <a:r>
              <a:rPr lang="en-US" sz="105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Lancet Global Health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050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44" y="1043681"/>
            <a:ext cx="4203981" cy="48377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9373" y="1043681"/>
            <a:ext cx="4177808" cy="2586260"/>
            <a:chOff x="323963" y="3351943"/>
            <a:chExt cx="5570411" cy="34483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963" y="3351943"/>
              <a:ext cx="5570411" cy="30012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725" y="6260793"/>
              <a:ext cx="4778398" cy="53949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51140" y="4348181"/>
            <a:ext cx="395187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(3) cycling policies are susceptible to epidemiological rebounds.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408" y="6402465"/>
            <a:ext cx="22156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Nguyen et al, </a:t>
            </a:r>
            <a:r>
              <a:rPr lang="en-US" sz="105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Lancet Global Health</a:t>
            </a:r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7920" y="5552845"/>
            <a:ext cx="440210" cy="426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236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489" y="773813"/>
            <a:ext cx="468768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When does MFT not work well?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376" y="2072297"/>
            <a:ext cx="7820873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When the available therapies have different efficacies.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When a single locus can affect resistance levels to multiple drugs (pleiotropy).</a:t>
            </a:r>
          </a:p>
        </p:txBody>
      </p:sp>
    </p:spTree>
    <p:extLst>
      <p:ext uri="{BB962C8B-B14F-4D97-AF65-F5344CB8AC3E}">
        <p14:creationId xmlns:p14="http://schemas.microsoft.com/office/powerpoint/2010/main" val="30383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2082" y="2994042"/>
            <a:ext cx="9725025" cy="73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New drug introductions in the 2020s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1" y="426984"/>
            <a:ext cx="8344788" cy="613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98" y="108503"/>
            <a:ext cx="5454402" cy="63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7" y="1113367"/>
            <a:ext cx="7833227" cy="2285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3" y="3998844"/>
            <a:ext cx="7046152" cy="19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439" y="850473"/>
            <a:ext cx="437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Treatment adjustment for </a:t>
            </a:r>
            <a:r>
              <a:rPr lang="en-US" sz="24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2020</a:t>
            </a: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5" y="2172056"/>
            <a:ext cx="8069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Country X uses </a:t>
            </a:r>
            <a:r>
              <a:rPr lang="en-US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Dihydroartemisinin-Piperaquine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(DHA-PPQ) for ten years.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At year ten, OZ439-Amodiaquine combination is introduced at level </a:t>
            </a:r>
            <a:r>
              <a:rPr lang="en-US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 </a:t>
            </a:r>
            <a:endParaRPr lang="en-US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 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fraction </a:t>
            </a:r>
            <a:r>
              <a:rPr lang="en-US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of patients are treated with OZ439-AQ, and the remaining 1-</a:t>
            </a:r>
            <a:r>
              <a:rPr lang="en-US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</a:t>
            </a:r>
            <a: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patients are treated with DHA-PPQ.</a:t>
            </a:r>
          </a:p>
        </p:txBody>
      </p:sp>
    </p:spTree>
    <p:extLst>
      <p:ext uri="{BB962C8B-B14F-4D97-AF65-F5344CB8AC3E}">
        <p14:creationId xmlns:p14="http://schemas.microsoft.com/office/powerpoint/2010/main" val="20241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690" y="501604"/>
            <a:ext cx="8250683" cy="5946427"/>
            <a:chOff x="124691" y="565569"/>
            <a:chExt cx="7190282" cy="51821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27" y="1371770"/>
              <a:ext cx="5485946" cy="411446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026239" y="3662795"/>
              <a:ext cx="11400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DHA-PPQ used as</a:t>
              </a:r>
            </a:p>
            <a:p>
              <a:pPr algn="ctr"/>
              <a:r>
                <a:rPr lang="en-US" sz="1050" dirty="0"/>
                <a:t>first-line therapy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4582391" y="3943350"/>
              <a:ext cx="174568" cy="18080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37955" y="1119101"/>
              <a:ext cx="2313017" cy="2830482"/>
            </a:xfrm>
            <a:custGeom>
              <a:avLst/>
              <a:gdLst>
                <a:gd name="connsiteX0" fmla="*/ 3275215 w 3275215"/>
                <a:gd name="connsiteY0" fmla="*/ 3657600 h 3657600"/>
                <a:gd name="connsiteX1" fmla="*/ 2003367 w 3275215"/>
                <a:gd name="connsiteY1" fmla="*/ 1138844 h 3657600"/>
                <a:gd name="connsiteX2" fmla="*/ 0 w 3275215"/>
                <a:gd name="connsiteY2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5215" h="3657600">
                  <a:moveTo>
                    <a:pt x="3275215" y="3657600"/>
                  </a:moveTo>
                  <a:cubicBezTo>
                    <a:pt x="2912225" y="2703022"/>
                    <a:pt x="2549236" y="1748444"/>
                    <a:pt x="2003367" y="1138844"/>
                  </a:cubicBezTo>
                  <a:cubicBezTo>
                    <a:pt x="1457498" y="529244"/>
                    <a:pt x="728749" y="264622"/>
                    <a:pt x="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691" y="565569"/>
              <a:ext cx="2138449" cy="237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At year 10, replace DHA-PPQ with OZ439-AQ.</a:t>
              </a:r>
            </a:p>
            <a:p>
              <a:endParaRPr lang="en-US" sz="1350" dirty="0"/>
            </a:p>
            <a:p>
              <a:r>
                <a:rPr lang="en-US" sz="1350" dirty="0"/>
                <a:t>Either completely replace (q=1.0).</a:t>
              </a:r>
            </a:p>
            <a:p>
              <a:endParaRPr lang="en-US" sz="1350" dirty="0"/>
            </a:p>
            <a:p>
              <a:r>
                <a:rPr lang="en-US" sz="1350" dirty="0"/>
                <a:t>Or, partially replace so that 80% of patients receive the new therapy (q=0.80) and 20% are still treated with DHA-PPQ.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364037">
              <a:off x="5119528" y="2816185"/>
              <a:ext cx="1425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complete replacement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9829094">
              <a:off x="5405824" y="3452461"/>
              <a:ext cx="12602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partial replacement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48937" y="5486230"/>
              <a:ext cx="5405912" cy="26151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OZ439 has a longer half-life than DHA, so the rate of evolution goes up after year 10.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0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0607" y="1591462"/>
            <a:ext cx="9039433" cy="322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3600" dirty="0" smtClean="0">
              <a:latin typeface="Oswald Regular" panose="02000503000000000000" pitchFamily="2" charset="0"/>
            </a:endParaRPr>
          </a:p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dirty="0" smtClean="0">
                <a:latin typeface="Oswald Regular" panose="02000503000000000000" pitchFamily="2" charset="0"/>
              </a:rPr>
              <a:t>How can we treat and cure as many people as possible without driving drug resistance too strongly?</a:t>
            </a:r>
            <a:endParaRPr lang="en-US" sz="36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1410" y="609769"/>
            <a:ext cx="8407878" cy="5771153"/>
            <a:chOff x="1829027" y="1371770"/>
            <a:chExt cx="5994275" cy="41144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27" y="1371770"/>
              <a:ext cx="5485946" cy="41144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397912" y="2474840"/>
              <a:ext cx="1425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complete replacement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80466" y="2838127"/>
              <a:ext cx="12602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partial replacement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26239" y="3662795"/>
              <a:ext cx="11400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DHA-PPQ used as</a:t>
              </a:r>
            </a:p>
            <a:p>
              <a:pPr algn="ctr"/>
              <a:r>
                <a:rPr lang="en-US" sz="1050" dirty="0"/>
                <a:t>first-line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9840" y="552785"/>
            <a:ext cx="8299758" cy="5696940"/>
            <a:chOff x="1829027" y="1371770"/>
            <a:chExt cx="5994275" cy="4114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27" y="1371770"/>
              <a:ext cx="5485946" cy="41144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397912" y="2474840"/>
              <a:ext cx="1425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complete replacement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80466" y="2838127"/>
              <a:ext cx="12602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partial replacement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6239" y="3662795"/>
              <a:ext cx="11400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DHA-PPQ used as</a:t>
              </a:r>
            </a:p>
            <a:p>
              <a:pPr algn="ctr"/>
              <a:r>
                <a:rPr lang="en-US" sz="1050" dirty="0"/>
                <a:t>first-line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4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884" y="1029863"/>
            <a:ext cx="8721116" cy="4973371"/>
            <a:chOff x="1829027" y="1371770"/>
            <a:chExt cx="7214962" cy="4114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27" y="1371770"/>
              <a:ext cx="5485946" cy="41144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397912" y="2474840"/>
              <a:ext cx="1425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complete replacement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80466" y="2838127"/>
              <a:ext cx="12602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partial replacement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5400677" y="3752715"/>
              <a:ext cx="1485899" cy="5602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86576" y="3671420"/>
              <a:ext cx="21574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In this situation, your current TF rate is high (37%) so your best short-term strategy is to do a complete replacement.</a:t>
              </a:r>
            </a:p>
            <a:p>
              <a:endParaRPr lang="en-US" sz="1350" dirty="0"/>
            </a:p>
            <a:p>
              <a:r>
                <a:rPr lang="en-US" sz="1350" dirty="0"/>
                <a:t>The best long-term strategy is still a partial replacement.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26239" y="3662795"/>
              <a:ext cx="11400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DHA-PPQ used as</a:t>
              </a:r>
            </a:p>
            <a:p>
              <a:pPr algn="ctr"/>
              <a:r>
                <a:rPr lang="en-US" sz="1050" dirty="0"/>
                <a:t>first-line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59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5844" y="735664"/>
            <a:ext cx="8050701" cy="5525987"/>
            <a:chOff x="1829027" y="1371770"/>
            <a:chExt cx="5994275" cy="4114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27" y="1371770"/>
              <a:ext cx="5485946" cy="41144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397912" y="2474840"/>
              <a:ext cx="1425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complete replacement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80466" y="2838127"/>
              <a:ext cx="12602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partial replacement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6239" y="3662795"/>
              <a:ext cx="11400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DHA-PPQ used as</a:t>
              </a:r>
            </a:p>
            <a:p>
              <a:pPr algn="ctr"/>
              <a:r>
                <a:rPr lang="en-US" sz="1050" dirty="0"/>
                <a:t>first-line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5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9358" y="616226"/>
            <a:ext cx="8121588" cy="5638800"/>
            <a:chOff x="1829027" y="1371770"/>
            <a:chExt cx="5994275" cy="4114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27" y="1371770"/>
              <a:ext cx="5485946" cy="41144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397912" y="2474840"/>
              <a:ext cx="1425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complete replacement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80466" y="2838127"/>
              <a:ext cx="12602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partial replacement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6239" y="3662795"/>
              <a:ext cx="11400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DHA-PPQ used as</a:t>
              </a:r>
            </a:p>
            <a:p>
              <a:pPr algn="ctr"/>
              <a:r>
                <a:rPr lang="en-US" sz="1050" dirty="0"/>
                <a:t>first-line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4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304" y="6347035"/>
            <a:ext cx="8315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itchFamily="34" charset="0"/>
              </a:rPr>
              <a:t>Here, the introduction of the new combination is happening when failure with the previous combination is between </a:t>
            </a:r>
            <a:r>
              <a:rPr lang="en-US" sz="1200" b="1" dirty="0">
                <a:latin typeface="Calibri" pitchFamily="34" charset="0"/>
              </a:rPr>
              <a:t>30% and 40%</a:t>
            </a:r>
            <a:r>
              <a:rPr lang="en-US" sz="1200" dirty="0">
                <a:latin typeface="Calibri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920" y="545981"/>
            <a:ext cx="77710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General relationship between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100" dirty="0"/>
              <a:t> and the number of treatment failures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04801" y="961479"/>
            <a:ext cx="5568743" cy="5271787"/>
            <a:chOff x="938073" y="1767331"/>
            <a:chExt cx="4070196" cy="3854671"/>
          </a:xfrm>
        </p:grpSpPr>
        <p:grpSp>
          <p:nvGrpSpPr>
            <p:cNvPr id="9" name="Group 8"/>
            <p:cNvGrpSpPr/>
            <p:nvPr/>
          </p:nvGrpSpPr>
          <p:grpSpPr>
            <a:xfrm>
              <a:off x="938073" y="1767331"/>
              <a:ext cx="4070196" cy="3854671"/>
              <a:chOff x="938073" y="1767331"/>
              <a:chExt cx="4070196" cy="3854671"/>
            </a:xfrm>
          </p:grpSpPr>
          <p:sp>
            <p:nvSpPr>
              <p:cNvPr id="5" name="TextBox 4"/>
              <p:cNvSpPr txBox="1"/>
              <p:nvPr/>
            </p:nvSpPr>
            <p:spPr>
              <a:xfrm rot="16200000">
                <a:off x="9325" y="3170496"/>
                <a:ext cx="2365328" cy="5078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/>
                  <a:t>Number of Treatment Failures</a:t>
                </a:r>
              </a:p>
              <a:p>
                <a:pPr algn="ctr"/>
                <a:r>
                  <a:rPr lang="en-US" sz="1350" dirty="0"/>
                  <a:t>During Years 10 to 20 (NTF</a:t>
                </a:r>
                <a:r>
                  <a:rPr lang="en-US" sz="1350" baseline="-25000" dirty="0"/>
                  <a:t>10-20</a:t>
                </a:r>
                <a:r>
                  <a:rPr lang="en-US" sz="1350" dirty="0"/>
                  <a:t>)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480044" y="1767331"/>
                <a:ext cx="3528225" cy="3854671"/>
                <a:chOff x="1480044" y="1767331"/>
                <a:chExt cx="3528225" cy="3854671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012" r="6100" b="-555"/>
                <a:stretch/>
              </p:blipFill>
              <p:spPr>
                <a:xfrm>
                  <a:off x="1480044" y="1767331"/>
                  <a:ext cx="3066622" cy="3456384"/>
                </a:xfrm>
                <a:prstGeom prst="rect">
                  <a:avLst/>
                </a:prstGeom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2902371" y="5160337"/>
                  <a:ext cx="210589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r>
                    <a:rPr lang="en-US" sz="2400" dirty="0"/>
                    <a:t> </a:t>
                  </a:r>
                  <a:r>
                    <a:rPr lang="en-US" sz="1500" dirty="0"/>
                    <a:t>= “replacement level”</a:t>
                  </a:r>
                </a:p>
              </p:txBody>
            </p:sp>
          </p:grpSp>
        </p:grpSp>
        <p:sp>
          <p:nvSpPr>
            <p:cNvPr id="6" name="Freeform 5"/>
            <p:cNvSpPr/>
            <p:nvPr/>
          </p:nvSpPr>
          <p:spPr bwMode="auto">
            <a:xfrm>
              <a:off x="1878265" y="2315465"/>
              <a:ext cx="2387279" cy="1149254"/>
            </a:xfrm>
            <a:custGeom>
              <a:avLst/>
              <a:gdLst>
                <a:gd name="connsiteX0" fmla="*/ 0 w 3183038"/>
                <a:gd name="connsiteY0" fmla="*/ 0 h 1399665"/>
                <a:gd name="connsiteX1" fmla="*/ 1655180 w 3183038"/>
                <a:gd name="connsiteY1" fmla="*/ 1331088 h 1399665"/>
                <a:gd name="connsiteX2" fmla="*/ 3183038 w 3183038"/>
                <a:gd name="connsiteY2" fmla="*/ 1088020 h 139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3038" h="1399665">
                  <a:moveTo>
                    <a:pt x="0" y="0"/>
                  </a:moveTo>
                  <a:cubicBezTo>
                    <a:pt x="562337" y="574875"/>
                    <a:pt x="1124674" y="1149751"/>
                    <a:pt x="1655180" y="1331088"/>
                  </a:cubicBezTo>
                  <a:cubicBezTo>
                    <a:pt x="2185686" y="1512425"/>
                    <a:pt x="2684362" y="1300222"/>
                    <a:pt x="3183038" y="1088020"/>
                  </a:cubicBezTo>
                </a:path>
              </a:pathLst>
            </a:cu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8026" y="4988205"/>
              <a:ext cx="2689137" cy="2194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0        </a:t>
              </a:r>
              <a:r>
                <a:rPr lang="en-US" sz="1350" dirty="0" smtClean="0"/>
                <a:t>     0.2            </a:t>
              </a:r>
              <a:r>
                <a:rPr lang="en-US" sz="1350" dirty="0"/>
                <a:t>0.4     </a:t>
              </a:r>
              <a:r>
                <a:rPr lang="en-US" sz="1350" dirty="0" smtClean="0"/>
                <a:t>     </a:t>
              </a:r>
              <a:r>
                <a:rPr lang="en-US" sz="1350" dirty="0"/>
                <a:t>0.6    </a:t>
              </a:r>
              <a:r>
                <a:rPr lang="en-US" sz="1350" dirty="0" smtClean="0"/>
                <a:t>        </a:t>
              </a:r>
              <a:r>
                <a:rPr lang="en-US" sz="1350" dirty="0"/>
                <a:t>0.8      </a:t>
              </a:r>
              <a:r>
                <a:rPr lang="en-US" sz="1350" dirty="0" smtClean="0"/>
                <a:t>      1.0</a:t>
              </a: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74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354" y="1280889"/>
            <a:ext cx="8104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1.  Do not wait until you have a lot of failures ( supported by all previous modeling work we have done ).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 Replace early, replace partially.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3.  All other things being equal, if you currently have a lot of treatment failures in the population, a complete replacement is the best short-term strategy.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966" y="214511"/>
            <a:ext cx="5522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Lessons learned from this analysis</a:t>
            </a:r>
            <a:endParaRPr lang="en-US" sz="28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0512" y="2662637"/>
            <a:ext cx="972502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Triple Artemisinin Combination Therapies</a:t>
            </a:r>
            <a:br>
              <a:rPr lang="en-US" sz="36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36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(TACTs) 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4" y="209626"/>
            <a:ext cx="4988462" cy="6433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9538" y="6262947"/>
            <a:ext cx="1972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Ashley et al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 </a:t>
            </a:r>
            <a:r>
              <a:rPr lang="en-US" sz="1200" i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Engl</a:t>
            </a:r>
            <a:r>
              <a:rPr lang="en-US" sz="12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 </a:t>
            </a:r>
            <a:r>
              <a:rPr lang="en-US" sz="12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Med, </a:t>
            </a: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2014</a:t>
            </a:r>
            <a:endParaRPr 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0497" y="779227"/>
            <a:ext cx="34588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ACT failure rates over 30% with the DHA-PPQ and ASMQ has been reported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failure of ACTs against malaria infection severely threatens malaria control and elimination efforts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Partial drug resistance will accelerate the spread and emergence of fully resistance strain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3283" y="1725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Tracking Resistance to Artemisinin Collaboration II (TRACII</a:t>
            </a:r>
            <a:r>
              <a:rPr lang="en-US" sz="2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  <a:endParaRPr lang="en-US" sz="28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25433"/>
            <a:ext cx="8173444" cy="4866198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1200"/>
              </a:spcBef>
            </a:pPr>
            <a:r>
              <a:rPr lang="en-US" dirty="0"/>
              <a:t>Involving 15 study sites in 10 countries across Asia and </a:t>
            </a:r>
            <a:r>
              <a:rPr lang="en-US" dirty="0" smtClean="0"/>
              <a:t>Africa</a:t>
            </a:r>
          </a:p>
          <a:p>
            <a:pPr marL="0">
              <a:spcBef>
                <a:spcPts val="1200"/>
              </a:spcBef>
            </a:pPr>
            <a:endParaRPr lang="en-US" dirty="0" smtClean="0"/>
          </a:p>
          <a:p>
            <a:pPr marL="0">
              <a:spcBef>
                <a:spcPts val="1200"/>
              </a:spcBef>
            </a:pPr>
            <a:r>
              <a:rPr lang="en-US" dirty="0" smtClean="0"/>
              <a:t>Investigate </a:t>
            </a:r>
            <a:r>
              <a:rPr lang="en-US" dirty="0"/>
              <a:t>the safety, tolerability and efficacy of Triple Artemisinin-based Combination Therapies (TACTs) </a:t>
            </a:r>
            <a:r>
              <a:rPr lang="en-US" dirty="0" smtClean="0"/>
              <a:t>:</a:t>
            </a:r>
          </a:p>
          <a:p>
            <a:pPr marL="457200" lvl="2">
              <a:spcBef>
                <a:spcPts val="1200"/>
              </a:spcBef>
            </a:pPr>
            <a:r>
              <a:rPr lang="en-US" dirty="0" err="1" smtClean="0"/>
              <a:t>Dihydroartemisinin-piperaquine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mefloquine (DPM)</a:t>
            </a:r>
          </a:p>
          <a:p>
            <a:pPr marL="457200" lvl="2">
              <a:spcBef>
                <a:spcPts val="1200"/>
              </a:spcBef>
            </a:pPr>
            <a:r>
              <a:rPr lang="en-US" dirty="0" smtClean="0"/>
              <a:t>Artemether-lumefantrine </a:t>
            </a:r>
            <a:r>
              <a:rPr lang="en-US" dirty="0"/>
              <a:t>with amodiaquine</a:t>
            </a:r>
            <a:r>
              <a:rPr lang="en-US" dirty="0" smtClean="0"/>
              <a:t>. (ALAQ)</a:t>
            </a:r>
          </a:p>
          <a:p>
            <a:pPr marL="457200" lvl="2">
              <a:spcBef>
                <a:spcPts val="1200"/>
              </a:spcBef>
            </a:pPr>
            <a:endParaRPr lang="en-US" dirty="0" smtClean="0"/>
          </a:p>
          <a:p>
            <a:pPr marL="0">
              <a:spcBef>
                <a:spcPts val="1200"/>
              </a:spcBef>
            </a:pPr>
            <a:r>
              <a:rPr lang="en-US" dirty="0" smtClean="0"/>
              <a:t>Preliminary results: DPM has 99% </a:t>
            </a:r>
            <a:r>
              <a:rPr lang="en-US" dirty="0"/>
              <a:t>efficacy in Binh </a:t>
            </a:r>
            <a:r>
              <a:rPr lang="en-US" dirty="0" err="1"/>
              <a:t>Phuoc</a:t>
            </a:r>
            <a:r>
              <a:rPr lang="en-US" dirty="0"/>
              <a:t> </a:t>
            </a:r>
            <a:r>
              <a:rPr lang="en-US" dirty="0" smtClean="0"/>
              <a:t>Province (Vietnam) (efficacy of </a:t>
            </a:r>
            <a:r>
              <a:rPr lang="en-US" smtClean="0"/>
              <a:t>DHA-PPQ </a:t>
            </a:r>
            <a:r>
              <a:rPr lang="en-US" smtClean="0"/>
              <a:t>is </a:t>
            </a:r>
            <a:r>
              <a:rPr lang="en-US" dirty="0" smtClean="0"/>
              <a:t>50%-80% in 2015)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534367" y="296652"/>
            <a:ext cx="6239061" cy="785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Status Quo Strategies</a:t>
            </a:r>
            <a:endParaRPr lang="en-US" sz="255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0126" y="1220066"/>
            <a:ext cx="7717535" cy="3318804"/>
            <a:chOff x="970126" y="1220066"/>
            <a:chExt cx="7717535" cy="3318804"/>
          </a:xfrm>
        </p:grpSpPr>
        <p:grpSp>
          <p:nvGrpSpPr>
            <p:cNvPr id="8" name="Group 7"/>
            <p:cNvGrpSpPr/>
            <p:nvPr/>
          </p:nvGrpSpPr>
          <p:grpSpPr>
            <a:xfrm>
              <a:off x="996631" y="2425148"/>
              <a:ext cx="7451416" cy="2113722"/>
              <a:chOff x="1003256" y="2539932"/>
              <a:chExt cx="7140206" cy="20254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256" y="2539932"/>
                <a:ext cx="2084504" cy="202544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1107" y="2539932"/>
                <a:ext cx="2084504" cy="202544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958" y="2539932"/>
                <a:ext cx="2084504" cy="2025442"/>
              </a:xfrm>
              <a:prstGeom prst="rect">
                <a:avLst/>
              </a:prstGeom>
            </p:spPr>
          </p:pic>
        </p:grpSp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3527092685"/>
                </p:ext>
              </p:extLst>
            </p:nvPr>
          </p:nvGraphicFramePr>
          <p:xfrm>
            <a:off x="970126" y="1404732"/>
            <a:ext cx="7717535" cy="9607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810000" y="1220066"/>
              <a:ext cx="1491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5-year Cycling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075" y="4545495"/>
            <a:ext cx="7717535" cy="1145448"/>
            <a:chOff x="890075" y="4545495"/>
            <a:chExt cx="7717535" cy="1145448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4039539353"/>
                </p:ext>
              </p:extLst>
            </p:nvPr>
          </p:nvGraphicFramePr>
          <p:xfrm>
            <a:off x="890075" y="4545495"/>
            <a:ext cx="7717535" cy="9607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556368" y="5321611"/>
              <a:ext cx="2384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Sequential Deployment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92196" y="1954924"/>
            <a:ext cx="6604441" cy="658012"/>
            <a:chOff x="1692196" y="1954924"/>
            <a:chExt cx="6604441" cy="658012"/>
          </a:xfrm>
        </p:grpSpPr>
        <p:sp>
          <p:nvSpPr>
            <p:cNvPr id="2" name="TextBox 1"/>
            <p:cNvSpPr txBox="1"/>
            <p:nvPr/>
          </p:nvSpPr>
          <p:spPr>
            <a:xfrm>
              <a:off x="1692196" y="1966605"/>
              <a:ext cx="660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AL</a:t>
              </a:r>
              <a:endParaRPr lang="en-US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2561" y="1958410"/>
              <a:ext cx="1269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ASAQ</a:t>
              </a:r>
              <a:endParaRPr lang="en-US" sz="3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98974" y="1954924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DHA-PPQ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22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Low transmission settings</a:t>
            </a:r>
            <a:endParaRPr lang="en-US" sz="32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C3DA56-D28A-4C4D-A80D-B701FB13C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 or ASAQ as first-line therapy</a:t>
            </a:r>
          </a:p>
          <a:p>
            <a:pPr>
              <a:lnSpc>
                <a:spcPct val="150000"/>
              </a:lnSpc>
            </a:pPr>
            <a:r>
              <a:rPr lang="en-US" dirty="0"/>
              <a:t>50% </a:t>
            </a:r>
            <a:r>
              <a:rPr lang="en-US" dirty="0" smtClean="0"/>
              <a:t>of </a:t>
            </a:r>
            <a:r>
              <a:rPr lang="en-US" dirty="0"/>
              <a:t>individuals receive </a:t>
            </a:r>
            <a:r>
              <a:rPr lang="en-US" dirty="0" smtClean="0"/>
              <a:t>treatment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transmission setting has </a:t>
            </a:r>
            <a:r>
              <a:rPr lang="en-US" dirty="0" smtClean="0"/>
              <a:t>EIR=1 (</a:t>
            </a:r>
            <a:r>
              <a:rPr lang="en-US" i="1" dirty="0"/>
              <a:t>Pf</a:t>
            </a:r>
            <a:r>
              <a:rPr lang="en-US" dirty="0"/>
              <a:t> Pr</a:t>
            </a:r>
            <a:r>
              <a:rPr lang="en-US" baseline="-25000" dirty="0"/>
              <a:t>2-10</a:t>
            </a:r>
            <a:r>
              <a:rPr lang="en-US" dirty="0"/>
              <a:t> = 3</a:t>
            </a:r>
            <a:r>
              <a:rPr lang="en-US" dirty="0" smtClean="0"/>
              <a:t>%)</a:t>
            </a:r>
          </a:p>
          <a:p>
            <a:pPr>
              <a:lnSpc>
                <a:spcPct val="150000"/>
              </a:lnSpc>
            </a:pPr>
            <a:r>
              <a:rPr lang="en-US" dirty="0"/>
              <a:t>TACTs are introduced and replaced AL / ASAQ at the year 2020.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83099" y="1270046"/>
            <a:ext cx="9943973" cy="4541029"/>
            <a:chOff x="-12039" y="1700745"/>
            <a:chExt cx="9141343" cy="4174499"/>
          </a:xfrm>
        </p:grpSpPr>
        <p:grpSp>
          <p:nvGrpSpPr>
            <p:cNvPr id="5" name="Group 4"/>
            <p:cNvGrpSpPr/>
            <p:nvPr/>
          </p:nvGrpSpPr>
          <p:grpSpPr>
            <a:xfrm>
              <a:off x="217226" y="1700745"/>
              <a:ext cx="8685080" cy="2445423"/>
              <a:chOff x="655579" y="1380461"/>
              <a:chExt cx="7830800" cy="220488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603F5A2-2BEA-4E2B-B10F-153A480BBE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8819"/>
              <a:stretch/>
            </p:blipFill>
            <p:spPr>
              <a:xfrm>
                <a:off x="657622" y="1418067"/>
                <a:ext cx="7828757" cy="208871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603F5A2-2BEA-4E2B-B10F-153A480BBE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4037"/>
              <a:stretch/>
            </p:blipFill>
            <p:spPr>
              <a:xfrm>
                <a:off x="655579" y="3342006"/>
                <a:ext cx="7828757" cy="24334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 flipH="1">
                <a:off x="2306631" y="1380461"/>
                <a:ext cx="1225475" cy="30008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AL Baseline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flipH="1">
                <a:off x="5933114" y="1380461"/>
                <a:ext cx="1225475" cy="30008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ASAQ Baseline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4BB945-BACB-4333-8B30-320679151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238" b="71455"/>
            <a:stretch/>
          </p:blipFill>
          <p:spPr>
            <a:xfrm>
              <a:off x="-12039" y="4669297"/>
              <a:ext cx="9141343" cy="120594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AB33DB-E3EE-4486-8038-AA6E59435AD0}"/>
              </a:ext>
            </a:extLst>
          </p:cNvPr>
          <p:cNvSpPr txBox="1"/>
          <p:nvPr/>
        </p:nvSpPr>
        <p:spPr>
          <a:xfrm>
            <a:off x="2137945" y="5700781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NTF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06096-D699-4D78-9062-50535B679C7E}"/>
              </a:ext>
            </a:extLst>
          </p:cNvPr>
          <p:cNvSpPr txBox="1"/>
          <p:nvPr/>
        </p:nvSpPr>
        <p:spPr>
          <a:xfrm>
            <a:off x="6629565" y="571956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NTF</a:t>
            </a:r>
          </a:p>
        </p:txBody>
      </p:sp>
    </p:spTree>
    <p:extLst>
      <p:ext uri="{BB962C8B-B14F-4D97-AF65-F5344CB8AC3E}">
        <p14:creationId xmlns:p14="http://schemas.microsoft.com/office/powerpoint/2010/main" val="3798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03F5A2-2BEA-4E2B-B10F-153A480BB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68" r="3473"/>
          <a:stretch/>
        </p:blipFill>
        <p:spPr>
          <a:xfrm>
            <a:off x="0" y="2006498"/>
            <a:ext cx="9086155" cy="2455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620418" y="1451517"/>
            <a:ext cx="163396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 Baseline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336459" y="1451517"/>
            <a:ext cx="163396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ASAQ Baseline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43362" y="1288039"/>
            <a:ext cx="1399429" cy="718459"/>
            <a:chOff x="7833776" y="665698"/>
            <a:chExt cx="1190625" cy="685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A091AE-ECFD-4EB4-82C5-34B6E1469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3776" y="665698"/>
              <a:ext cx="1190625" cy="685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65F5D1-3859-416D-98C8-49E6C9B40D81}"/>
                </a:ext>
              </a:extLst>
            </p:cNvPr>
            <p:cNvSpPr/>
            <p:nvPr/>
          </p:nvSpPr>
          <p:spPr>
            <a:xfrm>
              <a:off x="8326799" y="768995"/>
              <a:ext cx="518662" cy="17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Baseline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20418" y="4810635"/>
            <a:ext cx="6338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TACTs slow down the spread of K-13 resistant alleles</a:t>
            </a:r>
          </a:p>
        </p:txBody>
      </p:sp>
    </p:spTree>
    <p:extLst>
      <p:ext uri="{BB962C8B-B14F-4D97-AF65-F5344CB8AC3E}">
        <p14:creationId xmlns:p14="http://schemas.microsoft.com/office/powerpoint/2010/main" val="3036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Next…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4" name="Scenario_4_30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273" y="1356734"/>
            <a:ext cx="8760250" cy="51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Copy\mol.ax\Boni Lab Photos\2015 03 Mong Bridge and HTD\DSC_8935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4102" y="-29370"/>
            <a:ext cx="13138958" cy="3107286"/>
          </a:xfrm>
          <a:prstGeom prst="rect">
            <a:avLst/>
          </a:prstGeom>
          <a:noFill/>
        </p:spPr>
      </p:pic>
      <p:pic>
        <p:nvPicPr>
          <p:cNvPr id="1028" name="Picture 4" descr="http://www.tropmedres.ac/_static/website/images/moru-logo.png">
            <a:extLst>
              <a:ext uri="{FF2B5EF4-FFF2-40B4-BE49-F238E27FC236}">
                <a16:creationId xmlns:a16="http://schemas.microsoft.com/office/drawing/2014/main" id="{143ED808-13D2-45A6-94B7-6EDCEA6E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72" y="3345417"/>
            <a:ext cx="1909170" cy="5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equity.psu.edu/communication-guidelines/assets/PSHORRGB2C.png/image_preview">
            <a:extLst>
              <a:ext uri="{FF2B5EF4-FFF2-40B4-BE49-F238E27FC236}">
                <a16:creationId xmlns:a16="http://schemas.microsoft.com/office/drawing/2014/main" id="{C9DD7FD5-41B7-4E0F-B76B-D44084D0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22" y="4936131"/>
            <a:ext cx="2616756" cy="8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E6632-48F0-49F2-A9DD-1C1F9DE19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5" y="3069965"/>
            <a:ext cx="1317308" cy="1135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5C242A-CA67-4825-B30D-6931BAEEF255}"/>
              </a:ext>
            </a:extLst>
          </p:cNvPr>
          <p:cNvSpPr txBox="1"/>
          <p:nvPr/>
        </p:nvSpPr>
        <p:spPr>
          <a:xfrm>
            <a:off x="702985" y="4006831"/>
            <a:ext cx="2560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Tran Tinh </a:t>
            </a:r>
            <a:r>
              <a:rPr lang="en-US" dirty="0" smtClean="0"/>
              <a:t>Hien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Ha Minh Lam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Dang </a:t>
            </a:r>
            <a:r>
              <a:rPr lang="en-US" dirty="0"/>
              <a:t>Duy Hoang Giang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E3629-141E-4824-AF17-30238486FDF4}"/>
              </a:ext>
            </a:extLst>
          </p:cNvPr>
          <p:cNvSpPr txBox="1"/>
          <p:nvPr/>
        </p:nvSpPr>
        <p:spPr>
          <a:xfrm>
            <a:off x="6346544" y="4006790"/>
            <a:ext cx="20842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Arjen M </a:t>
            </a:r>
            <a:r>
              <a:rPr lang="en-US" dirty="0" err="1"/>
              <a:t>Dondorp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err="1"/>
              <a:t>Olivo</a:t>
            </a:r>
            <a:r>
              <a:rPr lang="en-US" dirty="0"/>
              <a:t> </a:t>
            </a:r>
            <a:r>
              <a:rPr lang="en-US" dirty="0" err="1"/>
              <a:t>Miotto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Ricardo Aguas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Lisa J White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Nicholas J White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75413-2F6E-40E5-AE2E-D29F1445B21A}"/>
              </a:ext>
            </a:extLst>
          </p:cNvPr>
          <p:cNvSpPr txBox="1"/>
          <p:nvPr/>
        </p:nvSpPr>
        <p:spPr>
          <a:xfrm>
            <a:off x="3944541" y="5482513"/>
            <a:ext cx="2459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Maciej F. </a:t>
            </a:r>
            <a:r>
              <a:rPr lang="en-US" dirty="0" smtClean="0"/>
              <a:t>Boni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Tran Nguyen Anh Thu</a:t>
            </a:r>
          </a:p>
          <a:p>
            <a:endParaRPr lang="en-US" dirty="0"/>
          </a:p>
        </p:txBody>
      </p:sp>
      <p:pic>
        <p:nvPicPr>
          <p:cNvPr id="10" name="Picture 8" descr="C:\Users\mboni\Pictures\logos\LKSF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5571" y="6124089"/>
            <a:ext cx="2948429" cy="687967"/>
          </a:xfrm>
          <a:prstGeom prst="rect">
            <a:avLst/>
          </a:prstGeom>
          <a:noFill/>
        </p:spPr>
      </p:pic>
      <p:pic>
        <p:nvPicPr>
          <p:cNvPr id="11" name="Picture 4" descr="https://static.wixstatic.com/media/ebce7d_c2608f10c9134ab892fe81e4a4d4960f.jpg/v1/fill/w_350,h_70,al_c,q_80,usm_0.66_1.00_0.01/ebce7d_c2608f10c9134ab892fe81e4a4d4960f.web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2" y="6063936"/>
            <a:ext cx="3200040" cy="6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EB2F5A-5C3D-4AF5-B083-B7324EC04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26522"/>
            <a:ext cx="7772400" cy="100495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87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27F5D-28F3-4AF7-A5F6-DFB7137E8CC2}"/>
              </a:ext>
            </a:extLst>
          </p:cNvPr>
          <p:cNvSpPr/>
          <p:nvPr/>
        </p:nvSpPr>
        <p:spPr>
          <a:xfrm>
            <a:off x="2603590" y="5565567"/>
            <a:ext cx="403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128 resistant genotypes in the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E58D7-FF4A-4908-949D-C4E5E20E9E3D}"/>
              </a:ext>
            </a:extLst>
          </p:cNvPr>
          <p:cNvSpPr txBox="1"/>
          <p:nvPr/>
        </p:nvSpPr>
        <p:spPr>
          <a:xfrm>
            <a:off x="2833884" y="2850549"/>
            <a:ext cx="356540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spc="900" dirty="0"/>
              <a:t>TYY--C1x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7D7936-A990-45CB-8111-8231778B5577}"/>
              </a:ext>
            </a:extLst>
          </p:cNvPr>
          <p:cNvGrpSpPr/>
          <p:nvPr/>
        </p:nvGrpSpPr>
        <p:grpSpPr>
          <a:xfrm>
            <a:off x="1243233" y="2061041"/>
            <a:ext cx="1821242" cy="1020426"/>
            <a:chOff x="1657643" y="1605054"/>
            <a:chExt cx="2428323" cy="1360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2B65DA-08D8-4437-9CBD-F93E3A7676E5}"/>
                </a:ext>
              </a:extLst>
            </p:cNvPr>
            <p:cNvSpPr txBox="1"/>
            <p:nvPr/>
          </p:nvSpPr>
          <p:spPr>
            <a:xfrm>
              <a:off x="1657643" y="1605054"/>
              <a:ext cx="18989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pfcrt</a:t>
              </a: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 </a:t>
              </a:r>
              <a:r>
                <a:rPr lang="en-US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76T</a:t>
              </a:r>
              <a:endParaRPr lang="en-US" sz="13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2FFBB5D4-6E5F-47C1-8726-20808F7EDC3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193002" y="2072657"/>
              <a:ext cx="1011576" cy="774353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C00F299-A6C8-486C-86EE-F2F8EFB15487}"/>
              </a:ext>
            </a:extLst>
          </p:cNvPr>
          <p:cNvGrpSpPr/>
          <p:nvPr/>
        </p:nvGrpSpPr>
        <p:grpSpPr>
          <a:xfrm>
            <a:off x="4019996" y="1328674"/>
            <a:ext cx="3352456" cy="1961438"/>
            <a:chOff x="5359994" y="628564"/>
            <a:chExt cx="4469941" cy="26152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80D362-0E2E-41A3-A0A0-39A72E66EE26}"/>
                </a:ext>
              </a:extLst>
            </p:cNvPr>
            <p:cNvSpPr/>
            <p:nvPr/>
          </p:nvSpPr>
          <p:spPr>
            <a:xfrm>
              <a:off x="5359994" y="628564"/>
              <a:ext cx="4469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pfmdr1</a:t>
              </a: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 (no second copy)</a:t>
              </a:r>
              <a:endParaRPr lang="en-US" dirty="0"/>
            </a:p>
          </p:txBody>
        </p: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0D03D0E3-83FD-4B40-8EC9-823C931DB2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79310" y="2120355"/>
              <a:ext cx="2243592" cy="332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CD21BEE-14A9-42B7-8076-980435DF9801}"/>
              </a:ext>
            </a:extLst>
          </p:cNvPr>
          <p:cNvGrpSpPr/>
          <p:nvPr/>
        </p:nvGrpSpPr>
        <p:grpSpPr>
          <a:xfrm>
            <a:off x="5560542" y="1976535"/>
            <a:ext cx="2782026" cy="1067420"/>
            <a:chOff x="7414054" y="1492379"/>
            <a:chExt cx="3709367" cy="14232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50C495-8ABB-40F2-AE9D-94C8D99A8496}"/>
                </a:ext>
              </a:extLst>
            </p:cNvPr>
            <p:cNvSpPr/>
            <p:nvPr/>
          </p:nvSpPr>
          <p:spPr>
            <a:xfrm>
              <a:off x="7570825" y="1492379"/>
              <a:ext cx="35525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10">
                <a:buClr>
                  <a:srgbClr val="000000"/>
                </a:buClr>
              </a:pPr>
              <a:r>
                <a:rPr lang="en-US" i="1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plasmepsin</a:t>
              </a: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, 1 copy</a:t>
              </a:r>
              <a:endParaRPr lang="en-US" sz="13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693945D-6BFF-4000-B4D1-800EF6848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4054" y="1921883"/>
              <a:ext cx="844301" cy="993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1AD596-B0CF-4AD6-89FF-8E2CEA199496}"/>
              </a:ext>
            </a:extLst>
          </p:cNvPr>
          <p:cNvGrpSpPr/>
          <p:nvPr/>
        </p:nvGrpSpPr>
        <p:grpSpPr>
          <a:xfrm>
            <a:off x="559836" y="3503413"/>
            <a:ext cx="2945567" cy="977594"/>
            <a:chOff x="746448" y="3528218"/>
            <a:chExt cx="3927423" cy="13034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E28FAC-04C6-4F41-AE08-4F1B0E60FB56}"/>
                </a:ext>
              </a:extLst>
            </p:cNvPr>
            <p:cNvSpPr/>
            <p:nvPr/>
          </p:nvSpPr>
          <p:spPr>
            <a:xfrm>
              <a:off x="746448" y="4339234"/>
              <a:ext cx="248065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10">
                <a:buClr>
                  <a:srgbClr val="000000"/>
                </a:buClr>
              </a:pPr>
              <a:r>
                <a:rPr lang="en-US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pfmdr1</a:t>
              </a: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 </a:t>
              </a:r>
              <a:r>
                <a:rPr lang="en-US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86Y</a:t>
              </a:r>
              <a:endParaRPr lang="en-US" sz="13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84168000-14E3-4819-A13E-AD6B77EC9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854" y="3528218"/>
              <a:ext cx="1527017" cy="100311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E9263E-B83A-4077-9DCC-C65ADFED7211}"/>
              </a:ext>
            </a:extLst>
          </p:cNvPr>
          <p:cNvGrpSpPr/>
          <p:nvPr/>
        </p:nvGrpSpPr>
        <p:grpSpPr>
          <a:xfrm>
            <a:off x="2692824" y="3581915"/>
            <a:ext cx="1700337" cy="923329"/>
            <a:chOff x="3590433" y="3632887"/>
            <a:chExt cx="2267116" cy="12311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005770-B76B-4BB7-9359-8C2782C02742}"/>
                </a:ext>
              </a:extLst>
            </p:cNvPr>
            <p:cNvSpPr/>
            <p:nvPr/>
          </p:nvSpPr>
          <p:spPr>
            <a:xfrm>
              <a:off x="3590433" y="4371550"/>
              <a:ext cx="226711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10">
                <a:buClr>
                  <a:srgbClr val="000000"/>
                </a:buClr>
              </a:pPr>
              <a:r>
                <a:rPr lang="en-US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pfmdr1</a:t>
              </a: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 </a:t>
              </a:r>
              <a:r>
                <a:rPr lang="en-US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Y184</a:t>
              </a:r>
              <a:endParaRPr lang="en-US" sz="13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99CB1E1-8C12-455F-80C8-E9159CA252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5002" y="3632887"/>
              <a:ext cx="195452" cy="766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81A9AA-B8FD-46DF-9607-AA0CC370EE4D}"/>
              </a:ext>
            </a:extLst>
          </p:cNvPr>
          <p:cNvGrpSpPr/>
          <p:nvPr/>
        </p:nvGrpSpPr>
        <p:grpSpPr>
          <a:xfrm>
            <a:off x="4942192" y="3571676"/>
            <a:ext cx="1838067" cy="1465486"/>
            <a:chOff x="5861801" y="3619234"/>
            <a:chExt cx="2450756" cy="19539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4CF2E9-B063-4977-83DF-053780FF56E3}"/>
                </a:ext>
              </a:extLst>
            </p:cNvPr>
            <p:cNvSpPr/>
            <p:nvPr/>
          </p:nvSpPr>
          <p:spPr>
            <a:xfrm>
              <a:off x="5861801" y="5080773"/>
              <a:ext cx="245075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10">
                <a:buClr>
                  <a:srgbClr val="000000"/>
                </a:buClr>
              </a:pPr>
              <a:r>
                <a:rPr lang="en-US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kelch13</a:t>
              </a: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 </a:t>
              </a:r>
              <a:r>
                <a:rPr lang="en-US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C580</a:t>
              </a:r>
              <a:endParaRPr lang="en-US" sz="13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5DC6A27-9969-4236-8703-9052F69B99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7404" y="3619234"/>
              <a:ext cx="1417985" cy="1592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96196BD-9901-4BFC-8F54-14A2C91562BB}"/>
              </a:ext>
            </a:extLst>
          </p:cNvPr>
          <p:cNvGrpSpPr/>
          <p:nvPr/>
        </p:nvGrpSpPr>
        <p:grpSpPr>
          <a:xfrm>
            <a:off x="6067169" y="3581914"/>
            <a:ext cx="2791047" cy="718768"/>
            <a:chOff x="8089557" y="3632886"/>
            <a:chExt cx="3721395" cy="9583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7CE81D-A16D-4FB3-827E-BAE19B5F9E2B}"/>
                </a:ext>
              </a:extLst>
            </p:cNvPr>
            <p:cNvSpPr/>
            <p:nvPr/>
          </p:nvSpPr>
          <p:spPr>
            <a:xfrm>
              <a:off x="8258356" y="4098801"/>
              <a:ext cx="35525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10">
                <a:buClr>
                  <a:srgbClr val="000000"/>
                </a:buClr>
              </a:pP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ourier New"/>
                  <a:ea typeface="DejaVu Sans"/>
                </a:rPr>
                <a:t>no extra mutations</a:t>
              </a:r>
              <a:endParaRPr lang="en-US" sz="13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35209AE-1BED-4F94-9E6D-45B5EDCA4C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9557" y="3632886"/>
              <a:ext cx="444843" cy="5272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C7C481-3484-46D6-A541-DF7693D9F222}"/>
              </a:ext>
            </a:extLst>
          </p:cNvPr>
          <p:cNvSpPr txBox="1"/>
          <p:nvPr/>
        </p:nvSpPr>
        <p:spPr>
          <a:xfrm>
            <a:off x="470602" y="4415966"/>
            <a:ext cx="2256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Amodiaquine resistant</a:t>
            </a:r>
          </a:p>
          <a:p>
            <a:r>
              <a:rPr lang="en-US" sz="13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Lumefantrine sensitive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4F8225-9651-4002-9A2B-134D4258AB10}"/>
              </a:ext>
            </a:extLst>
          </p:cNvPr>
          <p:cNvSpPr txBox="1"/>
          <p:nvPr/>
        </p:nvSpPr>
        <p:spPr>
          <a:xfrm>
            <a:off x="4978291" y="4959464"/>
            <a:ext cx="22561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Artemisinin </a:t>
            </a:r>
            <a:r>
              <a:rPr lang="en-US" sz="13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719716-D352-4493-B137-32943C872ACF}"/>
              </a:ext>
            </a:extLst>
          </p:cNvPr>
          <p:cNvSpPr txBox="1"/>
          <p:nvPr/>
        </p:nvSpPr>
        <p:spPr>
          <a:xfrm>
            <a:off x="1100797" y="1428474"/>
            <a:ext cx="22561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spc="-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Chloroquine </a:t>
            </a:r>
            <a:r>
              <a:rPr lang="en-US" sz="135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resistant</a:t>
            </a:r>
          </a:p>
          <a:p>
            <a:r>
              <a:rPr lang="en-US" sz="135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Amodiaquine resistant</a:t>
            </a:r>
          </a:p>
          <a:p>
            <a:r>
              <a:rPr lang="en-US" sz="13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Lumefantrine sensitive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09A1E-E529-4DA7-B9B7-4DFA7470422F}"/>
              </a:ext>
            </a:extLst>
          </p:cNvPr>
          <p:cNvSpPr txBox="1"/>
          <p:nvPr/>
        </p:nvSpPr>
        <p:spPr>
          <a:xfrm>
            <a:off x="2603591" y="4418980"/>
            <a:ext cx="2256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Amodiaquine resistant</a:t>
            </a:r>
          </a:p>
          <a:p>
            <a:r>
              <a:rPr lang="en-US" sz="13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Lumefantrine sensitive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F13F01-E5C6-4984-A02D-DA05A8C4C16E}"/>
              </a:ext>
            </a:extLst>
          </p:cNvPr>
          <p:cNvSpPr txBox="1"/>
          <p:nvPr/>
        </p:nvSpPr>
        <p:spPr>
          <a:xfrm>
            <a:off x="6233984" y="2290509"/>
            <a:ext cx="22561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Piperaquine sensitive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0F0CDF-7876-4005-92D3-B8C30C2AEA96}"/>
              </a:ext>
            </a:extLst>
          </p:cNvPr>
          <p:cNvSpPr txBox="1"/>
          <p:nvPr/>
        </p:nvSpPr>
        <p:spPr>
          <a:xfrm>
            <a:off x="4550029" y="898202"/>
            <a:ext cx="2256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Mefloquine sensitive</a:t>
            </a:r>
          </a:p>
          <a:p>
            <a:r>
              <a:rPr lang="en-US" sz="13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Lumefantrine sensitive</a:t>
            </a:r>
          </a:p>
        </p:txBody>
      </p:sp>
    </p:spTree>
    <p:extLst>
      <p:ext uri="{BB962C8B-B14F-4D97-AF65-F5344CB8AC3E}">
        <p14:creationId xmlns:p14="http://schemas.microsoft.com/office/powerpoint/2010/main" val="19160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26" grpId="0"/>
      <p:bldP spid="27" grpId="0"/>
      <p:bldP spid="29" grpId="0"/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DDDAA-5AC1-4644-982E-02E758F0C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857251"/>
            <a:ext cx="9142857" cy="51428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0B02A2-FEF2-4035-8CA1-DEA52D2BDD9D}"/>
              </a:ext>
            </a:extLst>
          </p:cNvPr>
          <p:cNvSpPr/>
          <p:nvPr/>
        </p:nvSpPr>
        <p:spPr>
          <a:xfrm>
            <a:off x="203200" y="2901950"/>
            <a:ext cx="2120900" cy="349250"/>
          </a:xfrm>
          <a:prstGeom prst="rect">
            <a:avLst/>
          </a:prstGeom>
          <a:solidFill>
            <a:srgbClr val="869891">
              <a:alpha val="34902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496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9BC7-A437-4B8A-A55D-11D1FCA7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Drug-by-genotype efficacy table</a:t>
            </a:r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9AA3B62-573E-43B3-ADE4-8C1F2DB1AA16}"/>
              </a:ext>
            </a:extLst>
          </p:cNvPr>
          <p:cNvGraphicFramePr/>
          <p:nvPr>
            <p:extLst/>
          </p:nvPr>
        </p:nvGraphicFramePr>
        <p:xfrm>
          <a:off x="832648" y="2224151"/>
          <a:ext cx="7478708" cy="28610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2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4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34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43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0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2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ID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Genotype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AS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LM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AQ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PPQ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MQ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CQ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AL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ASAQ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DHA-PPQ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AS-MQ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0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b="0" strike="noStrike" spc="-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KN</a:t>
                      </a: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Y--C1x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69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73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87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79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80</a:t>
                      </a:r>
                      <a:endParaRPr lang="en-US" sz="13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…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K</a:t>
                      </a:r>
                      <a:r>
                        <a:rPr lang="en-US" sz="130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Y</a:t>
                      </a: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Y--C1x</a:t>
                      </a: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69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83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70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90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79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94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91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97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…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64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T</a:t>
                      </a: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NY--C1x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69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77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82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79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97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…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127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TY</a:t>
                      </a: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F</a:t>
                      </a:r>
                      <a:r>
                        <a:rPr lang="en-US" sz="130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Y</a:t>
                      </a:r>
                      <a:r>
                        <a:rPr lang="en-US" sz="13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FY2X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0800" marR="1080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25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59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73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50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69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effectLst/>
                        </a:rPr>
                        <a:t>80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42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64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383530" y="3497580"/>
            <a:ext cx="1823768" cy="2350602"/>
            <a:chOff x="7178040" y="3520440"/>
            <a:chExt cx="2431690" cy="31341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324FDD-5219-4DA6-8483-350CFEF109EF}"/>
                </a:ext>
              </a:extLst>
            </p:cNvPr>
            <p:cNvSpPr txBox="1"/>
            <p:nvPr/>
          </p:nvSpPr>
          <p:spPr>
            <a:xfrm>
              <a:off x="7589520" y="5977467"/>
              <a:ext cx="20202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/>
                <a:t>pfcrt </a:t>
              </a:r>
              <a:r>
                <a:rPr lang="en-US" sz="1350" dirty="0"/>
                <a:t>76T (strong)</a:t>
              </a:r>
            </a:p>
            <a:p>
              <a:r>
                <a:rPr lang="en-US" sz="1350" i="1" dirty="0"/>
                <a:t>pfmdr1</a:t>
              </a:r>
              <a:r>
                <a:rPr lang="en-US" sz="1350" dirty="0"/>
                <a:t> 86Y (weak)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A022DC-C5AE-4191-9A38-2B86C1B74D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2068" y="4521201"/>
              <a:ext cx="390312" cy="14795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15FB3D-1A0E-413A-B1FA-F38B8E4714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78040" y="3520440"/>
              <a:ext cx="411480" cy="2446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52C2AB-2303-43AE-A8AF-554F9E98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314" y="5229666"/>
            <a:ext cx="7886700" cy="1757435"/>
          </a:xfrm>
        </p:spPr>
        <p:txBody>
          <a:bodyPr>
            <a:normAutofit/>
          </a:bodyPr>
          <a:lstStyle/>
          <a:p>
            <a:pPr lvl="1"/>
            <a:r>
              <a:rPr lang="en-US" sz="1350" dirty="0"/>
              <a:t>3-day dosing</a:t>
            </a:r>
          </a:p>
          <a:p>
            <a:pPr lvl="1"/>
            <a:r>
              <a:rPr lang="en-US" sz="1350" dirty="0"/>
              <a:t>Independent acting</a:t>
            </a:r>
          </a:p>
          <a:p>
            <a:pPr lvl="1"/>
            <a:r>
              <a:rPr lang="en-US" sz="1350" dirty="0"/>
              <a:t>Independent absorption mechanism (different metabolize enzyme)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719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8242-FFED-459E-902E-2E26A18E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7838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Assumptions about drug usage during 2006 – 2040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3864A3-8379-47B0-94AE-24D6F2B2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3655"/>
            <a:ext cx="7886700" cy="3263504"/>
          </a:xfrm>
        </p:spPr>
        <p:txBody>
          <a:bodyPr/>
          <a:lstStyle/>
          <a:p>
            <a:r>
              <a:rPr lang="en-US" dirty="0"/>
              <a:t>We assume that AL / ASAQ was not widely used in 2006, and that gradually the usage of AL/ASAQ increased from 2006 to 2020 to 2040</a:t>
            </a:r>
          </a:p>
          <a:p>
            <a:r>
              <a:rPr lang="en-US" dirty="0"/>
              <a:t>Drug Usage by Year: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103532-7CE4-4DDC-99AA-8BAFE7418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50209"/>
              </p:ext>
            </p:extLst>
          </p:nvPr>
        </p:nvGraphicFramePr>
        <p:xfrm>
          <a:off x="986458" y="3735823"/>
          <a:ext cx="6789422" cy="25260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7345">
                  <a:extLst>
                    <a:ext uri="{9D8B030D-6E8A-4147-A177-3AD203B41FA5}">
                      <a16:colId xmlns:a16="http://schemas.microsoft.com/office/drawing/2014/main" val="2265342759"/>
                    </a:ext>
                  </a:extLst>
                </a:gridCol>
                <a:gridCol w="2370592">
                  <a:extLst>
                    <a:ext uri="{9D8B030D-6E8A-4147-A177-3AD203B41FA5}">
                      <a16:colId xmlns:a16="http://schemas.microsoft.com/office/drawing/2014/main" val="3435343307"/>
                    </a:ext>
                  </a:extLst>
                </a:gridCol>
                <a:gridCol w="1210495">
                  <a:extLst>
                    <a:ext uri="{9D8B030D-6E8A-4147-A177-3AD203B41FA5}">
                      <a16:colId xmlns:a16="http://schemas.microsoft.com/office/drawing/2014/main" val="4076756332"/>
                    </a:ext>
                  </a:extLst>
                </a:gridCol>
                <a:gridCol w="1210495">
                  <a:extLst>
                    <a:ext uri="{9D8B030D-6E8A-4147-A177-3AD203B41FA5}">
                      <a16:colId xmlns:a16="http://schemas.microsoft.com/office/drawing/2014/main" val="579407698"/>
                    </a:ext>
                  </a:extLst>
                </a:gridCol>
                <a:gridCol w="1210495">
                  <a:extLst>
                    <a:ext uri="{9D8B030D-6E8A-4147-A177-3AD203B41FA5}">
                      <a16:colId xmlns:a16="http://schemas.microsoft.com/office/drawing/2014/main" val="4255284527"/>
                    </a:ext>
                  </a:extLst>
                </a:gridCol>
              </a:tblGrid>
              <a:tr h="2814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20568003"/>
                  </a:ext>
                </a:extLst>
              </a:tr>
              <a:tr h="5557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Recommended First-line Therapies (RFT) (AL / ASAQ)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2.50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17.86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21901104"/>
                  </a:ext>
                </a:extLst>
              </a:tr>
              <a:tr h="2814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Off-policy Purchase (OPP)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47.50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32.14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4293854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AQ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14.25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9.64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3.00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4259718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CQ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14.25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9.64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3.00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24376875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SP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14.25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9.64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3.00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86813383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4.75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3.21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i="1" u="none" strike="noStrike" dirty="0">
                          <a:effectLst/>
                        </a:rPr>
                        <a:t>1.00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96831505"/>
                  </a:ext>
                </a:extLst>
              </a:tr>
              <a:tr h="2814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No Treatment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0129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84077" y="2199862"/>
            <a:ext cx="7375847" cy="2464904"/>
            <a:chOff x="1053795" y="2373329"/>
            <a:chExt cx="6480049" cy="21655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795" y="2373331"/>
              <a:ext cx="2118193" cy="21655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51" y="2373329"/>
              <a:ext cx="2118193" cy="21655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988" y="2373330"/>
              <a:ext cx="2243663" cy="2165539"/>
            </a:xfrm>
            <a:prstGeom prst="rect">
              <a:avLst/>
            </a:prstGeom>
          </p:spPr>
        </p:pic>
      </p:grpSp>
      <p:sp>
        <p:nvSpPr>
          <p:cNvPr id="10" name="Title 6"/>
          <p:cNvSpPr txBox="1">
            <a:spLocks/>
          </p:cNvSpPr>
          <p:nvPr/>
        </p:nvSpPr>
        <p:spPr>
          <a:xfrm>
            <a:off x="534367" y="296652"/>
            <a:ext cx="6239061" cy="7857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Multiple First-line Therapies (MFT)</a:t>
            </a:r>
            <a:endParaRPr lang="en-US" sz="255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97997" y="5087955"/>
            <a:ext cx="6806419" cy="940502"/>
            <a:chOff x="1692196" y="1918655"/>
            <a:chExt cx="6806419" cy="940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692196" y="1966605"/>
                  <a:ext cx="862737" cy="892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 smtClean="0"/>
                    <a:t>AL</a:t>
                  </a:r>
                  <a:endParaRPr lang="en-US" sz="36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196" y="1966605"/>
                  <a:ext cx="862737" cy="892552"/>
                </a:xfrm>
                <a:prstGeom prst="rect">
                  <a:avLst/>
                </a:prstGeom>
                <a:blipFill>
                  <a:blip r:embed="rId4"/>
                  <a:stretch>
                    <a:fillRect r="-20423" b="-130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032561" y="1918655"/>
                  <a:ext cx="1471172" cy="892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 smtClean="0"/>
                    <a:t>ASAQ</a:t>
                  </a:r>
                  <a:endParaRPr lang="en-US" sz="36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561" y="1918655"/>
                  <a:ext cx="1471172" cy="892552"/>
                </a:xfrm>
                <a:prstGeom prst="rect">
                  <a:avLst/>
                </a:prstGeom>
                <a:blipFill>
                  <a:blip r:embed="rId5"/>
                  <a:stretch>
                    <a:fillRect r="-10744" b="-130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98974" y="1954924"/>
                  <a:ext cx="2199641" cy="892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 smtClean="0"/>
                    <a:t>DHA-PPQ</a:t>
                  </a:r>
                  <a:endParaRPr lang="en-US" sz="36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974" y="1954924"/>
                  <a:ext cx="2199641" cy="892552"/>
                </a:xfrm>
                <a:prstGeom prst="rect">
                  <a:avLst/>
                </a:prstGeom>
                <a:blipFill>
                  <a:blip r:embed="rId6"/>
                  <a:stretch>
                    <a:fillRect r="-7202" b="-130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55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1959808"/>
              </p:ext>
            </p:extLst>
          </p:nvPr>
        </p:nvGraphicFramePr>
        <p:xfrm>
          <a:off x="-477323" y="1184277"/>
          <a:ext cx="3411102" cy="4233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 rot="16200000">
            <a:off x="2398969" y="2724590"/>
            <a:ext cx="1607108" cy="1612521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Model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9041723"/>
              </p:ext>
            </p:extLst>
          </p:nvPr>
        </p:nvGraphicFramePr>
        <p:xfrm>
          <a:off x="4114800" y="841513"/>
          <a:ext cx="4817164" cy="557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4367" y="296652"/>
            <a:ext cx="6239061" cy="785738"/>
          </a:xfrm>
        </p:spPr>
        <p:txBody>
          <a:bodyPr>
            <a:normAutofit/>
          </a:bodyPr>
          <a:lstStyle/>
          <a:p>
            <a:r>
              <a:rPr lang="en-US" sz="255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Evaluation Criteria</a:t>
            </a:r>
            <a:endParaRPr lang="en-US" sz="255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73425" y="1840785"/>
            <a:ext cx="6001113" cy="3736864"/>
            <a:chOff x="1741336" y="2434756"/>
            <a:chExt cx="5039395" cy="3138007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r="64233" b="48743"/>
            <a:stretch>
              <a:fillRect/>
            </a:stretch>
          </p:blipFill>
          <p:spPr bwMode="auto">
            <a:xfrm>
              <a:off x="1824873" y="2434756"/>
              <a:ext cx="4955858" cy="31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741336" y="2775005"/>
              <a:ext cx="906448" cy="2472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86119" y="3232486"/>
              <a:ext cx="461665" cy="111710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Prevalence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83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Shape of a drug-resistance epidemic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677680" y="1158007"/>
            <a:ext cx="2558075" cy="1629855"/>
            <a:chOff x="1990" y="1158"/>
            <a:chExt cx="892" cy="649"/>
          </a:xfrm>
        </p:grpSpPr>
        <p:sp>
          <p:nvSpPr>
            <p:cNvPr id="5" name="Line 21"/>
            <p:cNvSpPr>
              <a:spLocks noChangeShapeType="1"/>
            </p:cNvSpPr>
            <p:nvPr/>
          </p:nvSpPr>
          <p:spPr bwMode="auto">
            <a:xfrm>
              <a:off x="2288" y="1313"/>
              <a:ext cx="113" cy="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1990" y="1158"/>
              <a:ext cx="89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/>
                <a:t>treatment begins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3668325" y="4426505"/>
            <a:ext cx="3638923" cy="2197416"/>
            <a:chOff x="1372888" y="3706504"/>
            <a:chExt cx="2015168" cy="1389702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 flipV="1">
              <a:off x="1372888" y="3706504"/>
              <a:ext cx="325119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520305" y="4759501"/>
              <a:ext cx="1867751" cy="33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dirty="0"/>
                <a:t>resistance emerges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56717" y="1366272"/>
            <a:ext cx="3619011" cy="422561"/>
            <a:chOff x="2956717" y="1366272"/>
            <a:chExt cx="3619011" cy="422561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956717" y="1788833"/>
              <a:ext cx="359515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068358" y="1366272"/>
              <a:ext cx="3507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Number of treatment failures (NTF)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05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6062" y="221146"/>
            <a:ext cx="8897938" cy="760413"/>
          </a:xfrm>
        </p:spPr>
        <p:txBody>
          <a:bodyPr>
            <a:noAutofit/>
          </a:bodyPr>
          <a:lstStyle/>
          <a:p>
            <a:r>
              <a:rPr lang="en-US" sz="21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Treatment strategy comparisons with 3 artemisinin-combination therapies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615110" y="5684425"/>
            <a:ext cx="29643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 risk measure of de facto “artemisinin monotherapy use”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289" y="6534986"/>
            <a:ext cx="2297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Nguyen et al, </a:t>
            </a:r>
            <a:r>
              <a:rPr lang="en-US" sz="11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Lancet Global Health</a:t>
            </a:r>
            <a:r>
              <a:rPr lang="en-US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74522"/>
          <a:stretch/>
        </p:blipFill>
        <p:spPr>
          <a:xfrm>
            <a:off x="936946" y="1208598"/>
            <a:ext cx="3038808" cy="4368332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437341" y="5662064"/>
            <a:ext cx="2538413" cy="78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Number of  Treatment Failures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 Per 100 Persons,  Per Year 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 r="73217"/>
          <a:stretch/>
        </p:blipFill>
        <p:spPr>
          <a:xfrm>
            <a:off x="5080884" y="1232451"/>
            <a:ext cx="3128440" cy="44671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92487" y="981559"/>
            <a:ext cx="4436828" cy="561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3"/>
          <a:stretch/>
        </p:blipFill>
        <p:spPr>
          <a:xfrm>
            <a:off x="1367122" y="879682"/>
            <a:ext cx="6409757" cy="5799413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1133" y="0"/>
            <a:ext cx="9295503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</a:t>
            </a:r>
            <a:r>
              <a:rPr lang="en-US" sz="21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ime </a:t>
            </a:r>
            <a:r>
              <a:rPr lang="en-US" sz="21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taken to reach an average of 1% resistance frequency in the </a:t>
            </a:r>
            <a:r>
              <a:rPr lang="en-US" sz="21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population</a:t>
            </a:r>
            <a:endParaRPr lang="en-US" sz="21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269557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700" dirty="0"/>
              <a:t>There are three main reasons that MFT outperforms cycling or rotation policies in the long-run.</a:t>
            </a:r>
          </a:p>
        </p:txBody>
      </p:sp>
    </p:spTree>
    <p:extLst>
      <p:ext uri="{BB962C8B-B14F-4D97-AF65-F5344CB8AC3E}">
        <p14:creationId xmlns:p14="http://schemas.microsoft.com/office/powerpoint/2010/main" val="14564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4" ma:contentTypeDescription="Create a new document." ma:contentTypeScope="" ma:versionID="4a8c512ff700f1370f24f1a0421ad245">
  <xsd:schema xmlns:xsd="http://www.w3.org/2001/XMLSchema" xmlns:xs="http://www.w3.org/2001/XMLSchema" xmlns:p="http://schemas.microsoft.com/office/2006/metadata/properties" xmlns:ns2="6d2bc46a-f014-48ed-be59-9d6cf5da36fb" xmlns:ns3="c17fc5fa-0ed1-405d-819e-6760170c3f5c" targetNamespace="http://schemas.microsoft.com/office/2006/metadata/properties" ma:root="true" ma:fieldsID="3fe2412516e8256566b42b6ddf83d34a" ns2:_="" ns3:_="">
    <xsd:import namespace="6d2bc46a-f014-48ed-be59-9d6cf5da36fb"/>
    <xsd:import namespace="c17fc5fa-0ed1-405d-819e-6760170c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c5fa-0ed1-405d-819e-6760170c3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6FCQ3RPYFS27-334089976-505</_dlc_DocId>
    <_dlc_DocIdUrl xmlns="6d2bc46a-f014-48ed-be59-9d6cf5da36fb">
      <Url>https://idmod.sharepoint.com/symposium/_layouts/15/DocIdRedir.aspx?ID=6FCQ3RPYFS27-334089976-505</Url>
      <Description>6FCQ3RPYFS27-334089976-505</Description>
    </_dlc_DocIdUrl>
  </documentManagement>
</p:properties>
</file>

<file path=customXml/itemProps1.xml><?xml version="1.0" encoding="utf-8"?>
<ds:datastoreItem xmlns:ds="http://schemas.openxmlformats.org/officeDocument/2006/customXml" ds:itemID="{7399DFEA-1952-4DDD-A8D3-726E839DECF3}"/>
</file>

<file path=customXml/itemProps2.xml><?xml version="1.0" encoding="utf-8"?>
<ds:datastoreItem xmlns:ds="http://schemas.openxmlformats.org/officeDocument/2006/customXml" ds:itemID="{37258E2A-20C7-48AE-B6A7-526DDD783CD7}"/>
</file>

<file path=customXml/itemProps3.xml><?xml version="1.0" encoding="utf-8"?>
<ds:datastoreItem xmlns:ds="http://schemas.openxmlformats.org/officeDocument/2006/customXml" ds:itemID="{F34CF6D8-15AE-4A51-8418-4F158BB7E568}"/>
</file>

<file path=customXml/itemProps4.xml><?xml version="1.0" encoding="utf-8"?>
<ds:datastoreItem xmlns:ds="http://schemas.openxmlformats.org/officeDocument/2006/customXml" ds:itemID="{80F41B07-5D37-4CB3-BB39-3BD4E442CD7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1179</Words>
  <Application>Microsoft Office PowerPoint</Application>
  <PresentationFormat>On-screen Show (4:3)</PresentationFormat>
  <Paragraphs>323</Paragraphs>
  <Slides>39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Calibri Light</vt:lpstr>
      <vt:lpstr>Calibri</vt:lpstr>
      <vt:lpstr>Oswald Regular</vt:lpstr>
      <vt:lpstr>Open Sans Light</vt:lpstr>
      <vt:lpstr>Courier New</vt:lpstr>
      <vt:lpstr>Open Sans Semibold</vt:lpstr>
      <vt:lpstr>Tahoma</vt:lpstr>
      <vt:lpstr>Lucida Grande</vt:lpstr>
      <vt:lpstr>Segoe UI Historic</vt:lpstr>
      <vt:lpstr>Oswald</vt:lpstr>
      <vt:lpstr>Arial</vt:lpstr>
      <vt:lpstr>Adobe Fan Heiti Std B</vt:lpstr>
      <vt:lpstr>Wingdings</vt:lpstr>
      <vt:lpstr>DejaVu Sans</vt:lpstr>
      <vt:lpstr>Cambria Math</vt:lpstr>
      <vt:lpstr>Times New Roman</vt:lpstr>
      <vt:lpstr>Office Theme</vt:lpstr>
      <vt:lpstr>Novel Population-Level Malaria Treatment Strategies for the 2020s</vt:lpstr>
      <vt:lpstr>PowerPoint Presentation</vt:lpstr>
      <vt:lpstr>PowerPoint Presentation</vt:lpstr>
      <vt:lpstr>PowerPoint Presentation</vt:lpstr>
      <vt:lpstr>Evaluation Criteria</vt:lpstr>
      <vt:lpstr>Shape of a drug-resistance epidemic</vt:lpstr>
      <vt:lpstr>Treatment strategy comparisons with 3 artemisinin-combination therapies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Tracking Resistance to Artemisinin Collaboration II (TRACII)</vt:lpstr>
      <vt:lpstr>Low transmission settings</vt:lpstr>
      <vt:lpstr>PowerPoint Presentation</vt:lpstr>
      <vt:lpstr>PowerPoint Presentation</vt:lpstr>
      <vt:lpstr>Next…</vt:lpstr>
      <vt:lpstr>PowerPoint Presentation</vt:lpstr>
      <vt:lpstr>Thank you</vt:lpstr>
      <vt:lpstr>PowerPoint Presentation</vt:lpstr>
      <vt:lpstr>PowerPoint Presentation</vt:lpstr>
      <vt:lpstr>Drug-by-genotype efficacy table</vt:lpstr>
      <vt:lpstr>Assumptions about drug usage during 2006 – 2040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Merlin Tran</dc:creator>
  <cp:lastModifiedBy>Merlin Tran</cp:lastModifiedBy>
  <cp:revision>87</cp:revision>
  <dcterms:created xsi:type="dcterms:W3CDTF">2018-04-12T15:57:59Z</dcterms:created>
  <dcterms:modified xsi:type="dcterms:W3CDTF">2018-04-16T14:31:57Z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8e4b7f17-b597-4964-91cc-5a99b64f86dc</vt:lpwstr>
  </property>
</Properties>
</file>