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326" r:id="rId3"/>
    <p:sldId id="338" r:id="rId4"/>
    <p:sldId id="294" r:id="rId5"/>
    <p:sldId id="275" r:id="rId6"/>
    <p:sldId id="276" r:id="rId7"/>
    <p:sldId id="273" r:id="rId8"/>
    <p:sldId id="325" r:id="rId9"/>
    <p:sldId id="329" r:id="rId10"/>
    <p:sldId id="327" r:id="rId11"/>
    <p:sldId id="334" r:id="rId12"/>
    <p:sldId id="335" r:id="rId13"/>
    <p:sldId id="336" r:id="rId14"/>
    <p:sldId id="298" r:id="rId15"/>
    <p:sldId id="311" r:id="rId16"/>
    <p:sldId id="312" r:id="rId17"/>
    <p:sldId id="313" r:id="rId18"/>
    <p:sldId id="337" r:id="rId19"/>
    <p:sldId id="315" r:id="rId20"/>
    <p:sldId id="316" r:id="rId21"/>
    <p:sldId id="339" r:id="rId22"/>
    <p:sldId id="317" r:id="rId23"/>
    <p:sldId id="323" r:id="rId24"/>
    <p:sldId id="324" r:id="rId25"/>
    <p:sldId id="301" r:id="rId26"/>
    <p:sldId id="340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/>
    <p:restoredTop sz="81977" autoAdjust="0"/>
  </p:normalViewPr>
  <p:slideViewPr>
    <p:cSldViewPr snapToGrid="0" snapToObjects="1">
      <p:cViewPr varScale="1">
        <p:scale>
          <a:sx n="71" d="100"/>
          <a:sy n="71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95A1-4AAE-CE4A-A44B-F2FA71EEF68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4C0CC-B101-1147-80D1-5A3C2739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4C0CC-B101-1147-80D1-5A3C27391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scale-up of antiretroviral therapy (ART) to more than 20 million people worldwide is at the forefront of efforts to reverse the HIV epidemic by 2030.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underlying assumption here is that increased ART coverage, in conjunction with other prevention methods, will lower the population prevalence of detectable viremia (PDV</a:t>
            </a:r>
            <a:r>
              <a:rPr lang="en-Z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thus reduce the overall incidence of HIV infection.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 this background, the UNAIDS have recently reported an 8% decline in the number of new HIV infections between 2010 and 2015, which they have attributed to ART coverage and other prevention strategies such as voluntary circumcision and condom use.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UNAIDS results are derived from mathematical models, which relies on non-representative data from infected and uninfected pregnant women attending antenatal clinics.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empirical evidence is now critically needed to corroborate whether, and in which populations, HIV incidence has declined following the comprehensive roll-out of combination prevention strategies.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4C0CC-B101-1147-80D1-5A3C27391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dynamic environment, we have yet to quantify trends in the population incidence of HIV infection among men and women since the nation-wide roll-out of ART in 2004.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4C0CC-B101-1147-80D1-5A3C273911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4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C44E-F125-4FE9-B056-5C75A737B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6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4C0CC-B101-1147-80D1-5A3C273911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9399"/>
            <a:ext cx="9144000" cy="727458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81047"/>
            <a:ext cx="9144000" cy="40044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25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56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1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CC0AE-6DC0-4D8D-B1FB-2A075A8BF08F}" type="datetimeFigureOut">
              <a:rPr lang="en-GB" smtClean="0"/>
              <a:pPr/>
              <a:t>16/04/2018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039" y="737420"/>
            <a:ext cx="101326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800" b="1" dirty="0">
                <a:latin typeface="Arial" panose="020B0604020202020204" pitchFamily="34" charset="0"/>
                <a:cs typeface="Arial" panose="020B0604020202020204" pitchFamily="34" charset="0"/>
              </a:rPr>
              <a:t>Trends in the HIV incidence rate following ART scale-up in a rural and hyper-endemic South Africa population (2004–2015)</a:t>
            </a:r>
            <a:endParaRPr lang="en-ZA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9A7A1-8964-4BF5-BBFE-3678BB65046C}"/>
              </a:ext>
            </a:extLst>
          </p:cNvPr>
          <p:cNvSpPr txBox="1"/>
          <p:nvPr/>
        </p:nvSpPr>
        <p:spPr>
          <a:xfrm>
            <a:off x="961335" y="3018238"/>
            <a:ext cx="102092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Alain Vandormael, PhD</a:t>
            </a:r>
          </a:p>
          <a:p>
            <a:pPr algn="ctr">
              <a:spcBef>
                <a:spcPts val="12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School of Nursing and Public Health,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KwaZulu-Natal, South Africa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2FDAF-210E-4CF3-B4BE-C7278EA7CFE4}"/>
              </a:ext>
            </a:extLst>
          </p:cNvPr>
          <p:cNvSpPr txBox="1"/>
          <p:nvPr/>
        </p:nvSpPr>
        <p:spPr>
          <a:xfrm>
            <a:off x="1944711" y="5022057"/>
            <a:ext cx="824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IDM Symposium, Seattle,</a:t>
            </a:r>
          </a:p>
          <a:p>
            <a:pPr algn="ctr"/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 16 May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1545F-0085-4DE2-8DC8-6507C51AA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01" y="5440433"/>
            <a:ext cx="1113579" cy="15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4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6755BD4-1DC5-4313-B7DA-50B4860EF748}"/>
              </a:ext>
            </a:extLst>
          </p:cNvPr>
          <p:cNvSpPr txBox="1"/>
          <p:nvPr/>
        </p:nvSpPr>
        <p:spPr>
          <a:xfrm>
            <a:off x="370876" y="5605566"/>
            <a:ext cx="1063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Tanser, F., Vandormael, A., </a:t>
            </a:r>
            <a:r>
              <a:rPr lang="en-GB" dirty="0" err="1"/>
              <a:t>Cuadros</a:t>
            </a:r>
            <a:r>
              <a:rPr lang="en-GB" dirty="0"/>
              <a:t>, D., Phillips, A., de Oliveira, T., Tomita, A., </a:t>
            </a:r>
            <a:r>
              <a:rPr lang="en-GB" dirty="0" err="1"/>
              <a:t>Bärnighausen</a:t>
            </a:r>
            <a:r>
              <a:rPr lang="en-GB" dirty="0"/>
              <a:t>, T., Pillay, D. (2017). Effect of population viral load on prospective HIV incidence in a hyper-endemic rural South African community: a population-based cohort study. </a:t>
            </a:r>
            <a:r>
              <a:rPr lang="en-GB" i="1" dirty="0"/>
              <a:t>Science Translational Medicine</a:t>
            </a:r>
            <a:r>
              <a:rPr lang="en-GB" dirty="0"/>
              <a:t>, 9: eaam8012.</a:t>
            </a:r>
            <a:endParaRPr lang="en-Z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FD3E3B-13EE-4052-B6BC-EF31E56FD3FA}"/>
              </a:ext>
            </a:extLst>
          </p:cNvPr>
          <p:cNvGrpSpPr/>
          <p:nvPr/>
        </p:nvGrpSpPr>
        <p:grpSpPr>
          <a:xfrm>
            <a:off x="163928" y="387299"/>
            <a:ext cx="5219441" cy="4726665"/>
            <a:chOff x="163928" y="387299"/>
            <a:chExt cx="5219441" cy="47266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B4AC0E-4D1B-40B2-8F4E-0B6AA69D061F}"/>
                </a:ext>
              </a:extLst>
            </p:cNvPr>
            <p:cNvGrpSpPr/>
            <p:nvPr/>
          </p:nvGrpSpPr>
          <p:grpSpPr>
            <a:xfrm>
              <a:off x="163928" y="504704"/>
              <a:ext cx="5219441" cy="4609260"/>
              <a:chOff x="767644" y="767644"/>
              <a:chExt cx="4378001" cy="384161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00450CE-D593-4AD8-AC43-FA464ABDF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43867" y="1187583"/>
                <a:ext cx="3901778" cy="3421677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2C027A-C4EC-49E8-BFF9-16DA340F3DB3}"/>
                  </a:ext>
                </a:extLst>
              </p:cNvPr>
              <p:cNvSpPr/>
              <p:nvPr/>
            </p:nvSpPr>
            <p:spPr>
              <a:xfrm>
                <a:off x="767644" y="767644"/>
                <a:ext cx="790223" cy="824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22BE1E-DDB4-4C5C-9549-175B931000B9}"/>
                </a:ext>
              </a:extLst>
            </p:cNvPr>
            <p:cNvSpPr txBox="1"/>
            <p:nvPr/>
          </p:nvSpPr>
          <p:spPr>
            <a:xfrm>
              <a:off x="634978" y="387299"/>
              <a:ext cx="4184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PDV</a:t>
              </a:r>
              <a:r>
                <a:rPr lang="en-GB" sz="2400" baseline="-25000" dirty="0"/>
                <a:t>+ </a:t>
              </a:r>
              <a:r>
                <a:rPr lang="en-GB" sz="2400" dirty="0"/>
                <a:t>HR = 1.005, p-value = 0.40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72BF6-D233-43AE-821B-1AB3B73C15A2}"/>
              </a:ext>
            </a:extLst>
          </p:cNvPr>
          <p:cNvGrpSpPr/>
          <p:nvPr/>
        </p:nvGrpSpPr>
        <p:grpSpPr>
          <a:xfrm>
            <a:off x="5490946" y="387299"/>
            <a:ext cx="5417308" cy="4726665"/>
            <a:chOff x="5490946" y="387299"/>
            <a:chExt cx="5417308" cy="47266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F44464D-41EA-49E4-BE8C-B3F4705550CB}"/>
                </a:ext>
              </a:extLst>
            </p:cNvPr>
            <p:cNvGrpSpPr/>
            <p:nvPr/>
          </p:nvGrpSpPr>
          <p:grpSpPr>
            <a:xfrm>
              <a:off x="5490946" y="753060"/>
              <a:ext cx="4995351" cy="4360904"/>
              <a:chOff x="6208889" y="767644"/>
              <a:chExt cx="4106782" cy="370290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0C72F21-94CF-403D-8EC4-04F3DDE06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9617" y="965048"/>
                <a:ext cx="3856054" cy="3505504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EFCBD2-4D55-4D25-94E1-6E00689786A6}"/>
                  </a:ext>
                </a:extLst>
              </p:cNvPr>
              <p:cNvSpPr/>
              <p:nvPr/>
            </p:nvSpPr>
            <p:spPr>
              <a:xfrm>
                <a:off x="6208889" y="767644"/>
                <a:ext cx="745067" cy="632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6D7EC6-C6DD-4916-9460-C046159A92ED}"/>
                </a:ext>
              </a:extLst>
            </p:cNvPr>
            <p:cNvSpPr txBox="1"/>
            <p:nvPr/>
          </p:nvSpPr>
          <p:spPr>
            <a:xfrm>
              <a:off x="6504798" y="387299"/>
              <a:ext cx="4403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PDV</a:t>
              </a:r>
              <a:r>
                <a:rPr lang="en-GB" sz="2400" baseline="-25000" dirty="0"/>
                <a:t>P </a:t>
              </a:r>
              <a:r>
                <a:rPr lang="en-GB" sz="2400" dirty="0"/>
                <a:t>HR = 1.070, p-value &lt; 0.001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9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0704AE-6F18-4069-87FE-1D4023E6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528" y="386592"/>
            <a:ext cx="6084816" cy="60848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D52F7B-2CAB-4592-B052-A21C3BDFA9F2}"/>
              </a:ext>
            </a:extLst>
          </p:cNvPr>
          <p:cNvGrpSpPr/>
          <p:nvPr/>
        </p:nvGrpSpPr>
        <p:grpSpPr>
          <a:xfrm>
            <a:off x="6950528" y="4823459"/>
            <a:ext cx="2103120" cy="719258"/>
            <a:chOff x="6950528" y="4823459"/>
            <a:chExt cx="2103120" cy="7192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F8C667-9CBF-47D8-9019-20609173DD1C}"/>
                </a:ext>
              </a:extLst>
            </p:cNvPr>
            <p:cNvSpPr txBox="1"/>
            <p:nvPr/>
          </p:nvSpPr>
          <p:spPr>
            <a:xfrm>
              <a:off x="7221899" y="5234940"/>
              <a:ext cx="1761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p-value=0.008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416574-23CC-40C3-B687-84B6D063B8BA}"/>
                </a:ext>
              </a:extLst>
            </p:cNvPr>
            <p:cNvGrpSpPr/>
            <p:nvPr/>
          </p:nvGrpSpPr>
          <p:grpSpPr>
            <a:xfrm>
              <a:off x="6950528" y="4823459"/>
              <a:ext cx="2103120" cy="411480"/>
              <a:chOff x="6964680" y="4884420"/>
              <a:chExt cx="2103120" cy="41148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1255844-2F86-4D04-900E-7D41AC06B079}"/>
                  </a:ext>
                </a:extLst>
              </p:cNvPr>
              <p:cNvGrpSpPr/>
              <p:nvPr/>
            </p:nvGrpSpPr>
            <p:grpSpPr>
              <a:xfrm>
                <a:off x="6964680" y="4884420"/>
                <a:ext cx="2103120" cy="297180"/>
                <a:chOff x="6934200" y="5120640"/>
                <a:chExt cx="2103120" cy="29718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62242E1-98D2-42D0-9849-406BF3794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5120640"/>
                  <a:ext cx="0" cy="297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A8BAA97-8C47-4867-A98F-44EBC621E6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7320" y="5181600"/>
                  <a:ext cx="0" cy="236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8037D5E-BB37-434B-BE88-DF3CF9DA967C}"/>
                    </a:ext>
                  </a:extLst>
                </p:cNvPr>
                <p:cNvCxnSpPr/>
                <p:nvPr/>
              </p:nvCxnSpPr>
              <p:spPr>
                <a:xfrm>
                  <a:off x="6934200" y="5417820"/>
                  <a:ext cx="21031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3AD72D-2693-4570-90D7-F6056E988827}"/>
                  </a:ext>
                </a:extLst>
              </p:cNvPr>
              <p:cNvCxnSpPr/>
              <p:nvPr/>
            </p:nvCxnSpPr>
            <p:spPr>
              <a:xfrm>
                <a:off x="8023860" y="518160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287C18-849A-4C75-8BCC-39939FEB7650}"/>
              </a:ext>
            </a:extLst>
          </p:cNvPr>
          <p:cNvGrpSpPr/>
          <p:nvPr/>
        </p:nvGrpSpPr>
        <p:grpSpPr>
          <a:xfrm>
            <a:off x="4365189" y="977900"/>
            <a:ext cx="4702611" cy="723068"/>
            <a:chOff x="4365189" y="977900"/>
            <a:chExt cx="4702611" cy="7230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54506F-A2A4-4A40-ABC1-35AB8E362DAE}"/>
                </a:ext>
              </a:extLst>
            </p:cNvPr>
            <p:cNvSpPr txBox="1"/>
            <p:nvPr/>
          </p:nvSpPr>
          <p:spPr>
            <a:xfrm>
              <a:off x="6205418" y="977900"/>
              <a:ext cx="1761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p-value&lt;0.001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BA4129-CBB2-4131-B108-E1CD07E35A4C}"/>
                </a:ext>
              </a:extLst>
            </p:cNvPr>
            <p:cNvGrpSpPr/>
            <p:nvPr/>
          </p:nvGrpSpPr>
          <p:grpSpPr>
            <a:xfrm rot="10800000">
              <a:off x="4365189" y="1289488"/>
              <a:ext cx="4702611" cy="411480"/>
              <a:chOff x="6964680" y="4884420"/>
              <a:chExt cx="2103120" cy="41148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51B9897-71BD-49C8-9550-ACF49C1675E6}"/>
                  </a:ext>
                </a:extLst>
              </p:cNvPr>
              <p:cNvGrpSpPr/>
              <p:nvPr/>
            </p:nvGrpSpPr>
            <p:grpSpPr>
              <a:xfrm>
                <a:off x="6964680" y="4884420"/>
                <a:ext cx="2103120" cy="297180"/>
                <a:chOff x="6934200" y="5120640"/>
                <a:chExt cx="2103120" cy="29718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85B57C4-BA51-4B1E-B091-1CBF8D0C0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5120640"/>
                  <a:ext cx="0" cy="297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4FEDC6B-FDCC-4925-8D7C-1DEBB2DEBE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7320" y="5181600"/>
                  <a:ext cx="0" cy="236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2703F02-DE38-4754-8863-35429E4CB56F}"/>
                    </a:ext>
                  </a:extLst>
                </p:cNvPr>
                <p:cNvCxnSpPr/>
                <p:nvPr/>
              </p:nvCxnSpPr>
              <p:spPr>
                <a:xfrm>
                  <a:off x="6934200" y="5417820"/>
                  <a:ext cx="21031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8C34690-E1F5-4F5C-B8F2-FCBCF85993D4}"/>
                  </a:ext>
                </a:extLst>
              </p:cNvPr>
              <p:cNvCxnSpPr/>
              <p:nvPr/>
            </p:nvCxnSpPr>
            <p:spPr>
              <a:xfrm>
                <a:off x="8023860" y="518160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0E52478-BC90-420C-9486-B04EF7D63295}"/>
              </a:ext>
            </a:extLst>
          </p:cNvPr>
          <p:cNvGrpSpPr/>
          <p:nvPr/>
        </p:nvGrpSpPr>
        <p:grpSpPr>
          <a:xfrm>
            <a:off x="6964680" y="2523928"/>
            <a:ext cx="2119839" cy="679596"/>
            <a:chOff x="6964680" y="2523928"/>
            <a:chExt cx="2119839" cy="6795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D1247C-4F59-46DB-8660-3400214F0055}"/>
                </a:ext>
              </a:extLst>
            </p:cNvPr>
            <p:cNvGrpSpPr/>
            <p:nvPr/>
          </p:nvGrpSpPr>
          <p:grpSpPr>
            <a:xfrm>
              <a:off x="6964680" y="2523928"/>
              <a:ext cx="2103120" cy="411480"/>
              <a:chOff x="6964680" y="4884420"/>
              <a:chExt cx="2103120" cy="41148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9090C38-C00B-4DEA-9427-046B5712A74A}"/>
                  </a:ext>
                </a:extLst>
              </p:cNvPr>
              <p:cNvGrpSpPr/>
              <p:nvPr/>
            </p:nvGrpSpPr>
            <p:grpSpPr>
              <a:xfrm>
                <a:off x="6964680" y="4884420"/>
                <a:ext cx="2103120" cy="297180"/>
                <a:chOff x="6934200" y="5120640"/>
                <a:chExt cx="2103120" cy="29718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A6386C6-BD94-44F0-8BEC-E072E48C22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5120640"/>
                  <a:ext cx="0" cy="2971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358EFF8-64E4-47D6-89A4-90D3989644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7320" y="5181600"/>
                  <a:ext cx="0" cy="236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3DBC312-9447-4FD9-B93E-15903084FA38}"/>
                    </a:ext>
                  </a:extLst>
                </p:cNvPr>
                <p:cNvCxnSpPr/>
                <p:nvPr/>
              </p:nvCxnSpPr>
              <p:spPr>
                <a:xfrm>
                  <a:off x="6934200" y="5417820"/>
                  <a:ext cx="21031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DCA2502-9CC4-476C-8C6E-69996813C455}"/>
                  </a:ext>
                </a:extLst>
              </p:cNvPr>
              <p:cNvCxnSpPr/>
              <p:nvPr/>
            </p:nvCxnSpPr>
            <p:spPr>
              <a:xfrm>
                <a:off x="8023860" y="5181600"/>
                <a:ext cx="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281A6A-F2D2-49E1-8BFF-697829B7BE66}"/>
                </a:ext>
              </a:extLst>
            </p:cNvPr>
            <p:cNvSpPr txBox="1"/>
            <p:nvPr/>
          </p:nvSpPr>
          <p:spPr>
            <a:xfrm>
              <a:off x="7323496" y="2895747"/>
              <a:ext cx="1761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p-value=0.45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2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12E308-C436-4415-A26F-DA0B9E15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22" y="369711"/>
            <a:ext cx="6118577" cy="61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0704AE-6F18-4069-87FE-1D4023E6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528" y="386592"/>
            <a:ext cx="6084816" cy="60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5A6E-8F90-4622-ACCC-23B685D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91D2A-8EEE-441D-8849-C6754112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07440-05BB-47D8-85C8-C072FA6E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5A6E-8F90-4622-ACCC-23B685D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8B4C1-BB2E-4CA8-A24B-29B5A72E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996B8-3133-4076-BC2C-93C0DE4B2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2C928-9F5A-44BE-9414-19719CCC1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89F468-3E34-4593-BCC3-7C84F519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926825-A75E-4E82-BEEB-0A6F808C7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0B9A0F-EA69-4D8B-8F7D-9259DDC9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96552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5A6E-8F90-4622-ACCC-23B685D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8B4C1-BB2E-4CA8-A24B-29B5A72E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BFC8D-B483-48FD-B6F6-C70B4F9D0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F10BA-5E65-49F7-A3F4-54EB0425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A8D63-7AC1-4B99-8BA5-49B4C5471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4284F-DDB0-4E53-BF60-EB68F5553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70A01-1C03-4BA2-A40A-7939D95B3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7AF488-4490-4B39-B805-DAB931994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AA5E2-8339-462C-8447-9E9A351C7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4F1DA3-D434-4BA6-94BB-ACDE2377A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0913"/>
            <a:ext cx="8366514" cy="483335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DF5FF-CD12-404C-A24B-6BE063CA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6381"/>
            <a:ext cx="7707723" cy="3609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BC03C-2FF1-434C-BC7A-334DAD988F65}"/>
              </a:ext>
            </a:extLst>
          </p:cNvPr>
          <p:cNvSpPr txBox="1"/>
          <p:nvPr/>
        </p:nvSpPr>
        <p:spPr>
          <a:xfrm>
            <a:off x="532504" y="5328607"/>
            <a:ext cx="3506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Source: UNAIDS (2017) Ending AIDS: Progress toward 90-90-90.</a:t>
            </a:r>
          </a:p>
        </p:txBody>
      </p:sp>
    </p:spTree>
    <p:extLst>
      <p:ext uri="{BB962C8B-B14F-4D97-AF65-F5344CB8AC3E}">
        <p14:creationId xmlns:p14="http://schemas.microsoft.com/office/powerpoint/2010/main" val="25946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5A6E-8F90-4622-ACCC-23B685D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8B4C1-BB2E-4CA8-A24B-29B5A72E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BFC8D-B483-48FD-B6F6-C70B4F9D0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F10BA-5E65-49F7-A3F4-54EB0425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A8D63-7AC1-4B99-8BA5-49B4C5471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4284F-DDB0-4E53-BF60-EB68F5553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70A01-1C03-4BA2-A40A-7939D95B3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7AF488-4490-4B39-B805-DAB931994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AA5E2-8339-462C-8447-9E9A351C7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27978-7F83-4436-9FCE-22AB153AD8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D96394-FE23-410B-B884-772564652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0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5A6E-8F90-4622-ACCC-23B685DC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97" y="782613"/>
            <a:ext cx="6400813" cy="5486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B612A7-FD9B-44F2-BD88-1C2E2947D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C12041-E67A-4469-B7AE-0AA148AA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613BE8-2DEB-46F4-A4F5-F9BC59035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3" y="685794"/>
            <a:ext cx="6400813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6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D87A-63E6-478D-A673-DB578A0F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4348389"/>
          </a:xfrm>
        </p:spPr>
        <p:txBody>
          <a:bodyPr/>
          <a:lstStyle/>
          <a:p>
            <a:r>
              <a:rPr lang="en-ZA" dirty="0"/>
              <a:t>Male HIV incidence declined by 50% between 2010 and 2015. </a:t>
            </a:r>
          </a:p>
          <a:p>
            <a:r>
              <a:rPr lang="en-ZA" dirty="0"/>
              <a:t>However, there is still a high force of infection among women in our study population. </a:t>
            </a:r>
          </a:p>
          <a:p>
            <a:r>
              <a:rPr lang="en-ZA" dirty="0"/>
              <a:t>Compare with a recent population-based study in Rakai, Uganda—greater declines in HIV incidence observed among men. </a:t>
            </a:r>
          </a:p>
          <a:p>
            <a:r>
              <a:rPr lang="en-ZA" dirty="0"/>
              <a:t>Hypothesize that the decrease in male incidence is driven by higher uptake of ART among women and increased male circumcision. 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36574-1158-42DF-9CF6-53FD7218EB88}"/>
              </a:ext>
            </a:extLst>
          </p:cNvPr>
          <p:cNvSpPr txBox="1"/>
          <p:nvPr/>
        </p:nvSpPr>
        <p:spPr>
          <a:xfrm>
            <a:off x="1034143" y="39188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496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D87A-63E6-478D-A673-DB578A0F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1059243"/>
            <a:ext cx="10515600" cy="4348389"/>
          </a:xfrm>
        </p:spPr>
        <p:txBody>
          <a:bodyPr/>
          <a:lstStyle/>
          <a:p>
            <a:r>
              <a:rPr lang="en-ZA" dirty="0"/>
              <a:t>Use a statistical model to evaluate changes in HIV incidence as a result of ART coverage, circumcision, and prevalence of detectable viremia (PDV</a:t>
            </a:r>
            <a:r>
              <a:rPr lang="en-ZA" baseline="-25000" dirty="0"/>
              <a:t>P</a:t>
            </a:r>
            <a:r>
              <a:rPr lang="en-ZA" dirty="0"/>
              <a:t>), and age, among others.</a:t>
            </a:r>
          </a:p>
          <a:p>
            <a:r>
              <a:rPr lang="en-ZA" dirty="0"/>
              <a:t> Quantify joint/marginal contributions to the incidence rate ratios.</a:t>
            </a:r>
          </a:p>
          <a:p>
            <a:r>
              <a:rPr lang="en-ZA" dirty="0"/>
              <a:t>Modelling exercises: by how much must the PDV</a:t>
            </a:r>
            <a:r>
              <a:rPr lang="en-ZA" baseline="-25000" dirty="0"/>
              <a:t>P </a:t>
            </a:r>
            <a:r>
              <a:rPr lang="en-ZA" dirty="0"/>
              <a:t>decrease for reduction in HIV incidence rate.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36574-1158-42DF-9CF6-53FD7218EB88}"/>
              </a:ext>
            </a:extLst>
          </p:cNvPr>
          <p:cNvSpPr txBox="1"/>
          <p:nvPr/>
        </p:nvSpPr>
        <p:spPr>
          <a:xfrm>
            <a:off x="1034143" y="18748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Going forward</a:t>
            </a:r>
          </a:p>
        </p:txBody>
      </p:sp>
    </p:spTree>
    <p:extLst>
      <p:ext uri="{BB962C8B-B14F-4D97-AF65-F5344CB8AC3E}">
        <p14:creationId xmlns:p14="http://schemas.microsoft.com/office/powerpoint/2010/main" val="15676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270" y="526167"/>
            <a:ext cx="5257800" cy="819150"/>
          </a:xfrm>
        </p:spPr>
        <p:txBody>
          <a:bodyPr/>
          <a:lstStyle/>
          <a:p>
            <a:r>
              <a:rPr lang="en-ZA" sz="4000" b="1" dirty="0"/>
              <a:t>Acknowledgements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17" y="4386259"/>
            <a:ext cx="2140213" cy="1202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9" y="4262656"/>
            <a:ext cx="1326199" cy="1326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1" y="2142057"/>
            <a:ext cx="2500352" cy="1350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70" y="2211356"/>
            <a:ext cx="2732326" cy="988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09" y="4516180"/>
            <a:ext cx="5572125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63" y="1809716"/>
            <a:ext cx="1791878" cy="1791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9DC982-C2D2-4804-B3B5-3828FCE97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0718" y="1466125"/>
            <a:ext cx="2702053" cy="27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8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451A5A9-2E5E-48BA-AEBF-7B87B5E4632A}"/>
              </a:ext>
            </a:extLst>
          </p:cNvPr>
          <p:cNvGrpSpPr/>
          <p:nvPr/>
        </p:nvGrpSpPr>
        <p:grpSpPr>
          <a:xfrm>
            <a:off x="1792947" y="1043492"/>
            <a:ext cx="4351462" cy="3887063"/>
            <a:chOff x="1792947" y="1043492"/>
            <a:chExt cx="4351462" cy="3887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297033-AA2B-4FCD-A2F7-69612C08C742}"/>
                    </a:ext>
                  </a:extLst>
                </p:cNvPr>
                <p:cNvSpPr txBox="1"/>
                <p:nvPr/>
              </p:nvSpPr>
              <p:spPr>
                <a:xfrm>
                  <a:off x="4361323" y="1684234"/>
                  <a:ext cx="8606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/>
                    <a:t>S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297033-AA2B-4FCD-A2F7-69612C08C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323" y="1684234"/>
                  <a:ext cx="860611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0563" t="-10526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C8CB5A-86D4-4A54-8200-14623DCDF55F}"/>
                </a:ext>
              </a:extLst>
            </p:cNvPr>
            <p:cNvGrpSpPr/>
            <p:nvPr/>
          </p:nvGrpSpPr>
          <p:grpSpPr>
            <a:xfrm>
              <a:off x="1792947" y="1043492"/>
              <a:ext cx="4351462" cy="3887063"/>
              <a:chOff x="3512377" y="925160"/>
              <a:chExt cx="4351462" cy="3887063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8A81BA6-D061-4331-B7E5-F958D84C3DAC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>
                <a:off x="4679582" y="2665176"/>
                <a:ext cx="0" cy="108521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5043277-1F3A-4C94-8206-8D2ADAE1D3EB}"/>
                  </a:ext>
                </a:extLst>
              </p:cNvPr>
              <p:cNvGrpSpPr/>
              <p:nvPr/>
            </p:nvGrpSpPr>
            <p:grpSpPr>
              <a:xfrm>
                <a:off x="3528508" y="925160"/>
                <a:ext cx="3250603" cy="1740016"/>
                <a:chOff x="3528508" y="925160"/>
                <a:chExt cx="3250603" cy="1740016"/>
              </a:xfrm>
            </p:grpSpPr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18D0E460-A5A5-478F-8D3F-4DD319468FB5}"/>
                    </a:ext>
                  </a:extLst>
                </p:cNvPr>
                <p:cNvCxnSpPr/>
                <p:nvPr/>
              </p:nvCxnSpPr>
              <p:spPr>
                <a:xfrm>
                  <a:off x="4679582" y="925160"/>
                  <a:ext cx="0" cy="89288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0D6FB2D-ED95-48EB-9DD5-99C880A873E7}"/>
                    </a:ext>
                  </a:extLst>
                </p:cNvPr>
                <p:cNvSpPr txBox="1"/>
                <p:nvPr/>
              </p:nvSpPr>
              <p:spPr>
                <a:xfrm>
                  <a:off x="4991548" y="1043492"/>
                  <a:ext cx="8713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/>
                    <a:t>b</a:t>
                  </a: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E417A3B-512F-4C5C-82BC-69EE0C1FD330}"/>
                    </a:ext>
                  </a:extLst>
                </p:cNvPr>
                <p:cNvGrpSpPr/>
                <p:nvPr/>
              </p:nvGrpSpPr>
              <p:grpSpPr>
                <a:xfrm>
                  <a:off x="3528508" y="1834179"/>
                  <a:ext cx="3250603" cy="830997"/>
                  <a:chOff x="3528508" y="1834179"/>
                  <a:chExt cx="3250603" cy="830997"/>
                </a:xfrm>
              </p:grpSpPr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1B4E675B-5471-4011-9331-7DF0DD59D660}"/>
                      </a:ext>
                    </a:extLst>
                  </p:cNvPr>
                  <p:cNvSpPr txBox="1"/>
                  <p:nvPr/>
                </p:nvSpPr>
                <p:spPr>
                  <a:xfrm>
                    <a:off x="3528508" y="1834179"/>
                    <a:ext cx="2334410" cy="83099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Susceptible</a:t>
                    </a:r>
                  </a:p>
                  <a:p>
                    <a:pPr algn="ctr"/>
                    <a:r>
                      <a:rPr lang="en-GB" sz="2400" dirty="0"/>
                      <a:t>(S)</a:t>
                    </a:r>
                  </a:p>
                </p:txBody>
              </p:sp>
              <p:cxnSp>
                <p:nvCxnSpPr>
                  <p:cNvPr id="10" name="Straight Arrow Connector 9">
                    <a:extLst>
                      <a:ext uri="{FF2B5EF4-FFF2-40B4-BE49-F238E27FC236}">
                        <a16:creationId xmlns:a16="http://schemas.microsoft.com/office/drawing/2014/main" id="{7A3D2B36-104F-4543-8523-175FDAEBA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73670" y="2232212"/>
                    <a:ext cx="905441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BF4461C-3D97-472C-85F2-03B8CAF3EDFC}"/>
                  </a:ext>
                </a:extLst>
              </p:cNvPr>
              <p:cNvGrpSpPr/>
              <p:nvPr/>
            </p:nvGrpSpPr>
            <p:grpSpPr>
              <a:xfrm>
                <a:off x="3512377" y="3750394"/>
                <a:ext cx="3249703" cy="830997"/>
                <a:chOff x="3512377" y="3750394"/>
                <a:chExt cx="3249703" cy="830997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DF92F2B-4F64-4450-A03E-E8958625B521}"/>
                    </a:ext>
                  </a:extLst>
                </p:cNvPr>
                <p:cNvSpPr txBox="1"/>
                <p:nvPr/>
              </p:nvSpPr>
              <p:spPr>
                <a:xfrm>
                  <a:off x="3512377" y="3750394"/>
                  <a:ext cx="2334410" cy="8309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Infected</a:t>
                  </a:r>
                </a:p>
                <a:p>
                  <a:pPr algn="ctr"/>
                  <a:r>
                    <a:rPr lang="en-GB" sz="2400" dirty="0"/>
                    <a:t>(I)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4C6FB71-D22B-4A14-94AF-55C198178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56639" y="4140793"/>
                  <a:ext cx="90544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7B2906A-0BDE-4056-95F5-F954692B46D1}"/>
                      </a:ext>
                    </a:extLst>
                  </p:cNvPr>
                  <p:cNvSpPr txBox="1"/>
                  <p:nvPr/>
                </p:nvSpPr>
                <p:spPr>
                  <a:xfrm>
                    <a:off x="5109882" y="2857510"/>
                    <a:ext cx="2355925" cy="645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400" dirty="0"/>
                      <a:t>S</a:t>
                    </a:r>
                    <a14:m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den>
                            </m:f>
                          </m:e>
                        </m:d>
                      </m:oMath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7B2906A-0BDE-4056-95F5-F954692B46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9882" y="2857510"/>
                    <a:ext cx="2355925" cy="6450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876"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F05A556-8BE8-4C84-AC0C-6FA5114F5649}"/>
                      </a:ext>
                    </a:extLst>
                  </p:cNvPr>
                  <p:cNvSpPr txBox="1"/>
                  <p:nvPr/>
                </p:nvSpPr>
                <p:spPr>
                  <a:xfrm>
                    <a:off x="5981250" y="4350558"/>
                    <a:ext cx="188258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F05A556-8BE8-4C84-AC0C-6FA5114F5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1250" y="4350558"/>
                    <a:ext cx="188258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3C8EA6-9FB1-42AE-9486-F0BBAEE546B6}"/>
                  </a:ext>
                </a:extLst>
              </p:cNvPr>
              <p:cNvSpPr txBox="1"/>
              <p:nvPr/>
            </p:nvSpPr>
            <p:spPr>
              <a:xfrm>
                <a:off x="7297264" y="1821680"/>
                <a:ext cx="44500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 = rate enter sexually active pop.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400" dirty="0"/>
                  <a:t> = rate leave sexually active pop.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2400" dirty="0"/>
                  <a:t> = prob. of transmission </a:t>
                </a:r>
              </a:p>
              <a:p>
                <a:r>
                  <a:rPr lang="en-GB" sz="2400" dirty="0"/>
                  <a:t>c = sex contact rate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/>
                  <a:t> = HIV mortality rate</a:t>
                </a:r>
              </a:p>
              <a:p>
                <a:r>
                  <a:rPr lang="en-GB" sz="2400" dirty="0"/>
                  <a:t>D = number detectable viremia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3C8EA6-9FB1-42AE-9486-F0BBAEE54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64" y="1821680"/>
                <a:ext cx="4450087" cy="2308324"/>
              </a:xfrm>
              <a:prstGeom prst="rect">
                <a:avLst/>
              </a:prstGeom>
              <a:blipFill>
                <a:blip r:embed="rId5"/>
                <a:stretch>
                  <a:fillRect l="-2055" t="-2116" b="-5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193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C0BB1-4F77-4CED-90B6-653F6851C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14" y="416641"/>
            <a:ext cx="5936835" cy="57209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09532-CDCB-4CE5-84C5-92A6C792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07" y="459291"/>
            <a:ext cx="5892575" cy="56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ACED7D-41DB-49BE-9C1A-1FAEF66F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463" y="540415"/>
            <a:ext cx="1981200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64FE0-52C0-4EBB-B193-82D8F9442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2" y="98484"/>
            <a:ext cx="7016002" cy="1898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13F96D-C05C-4214-8934-557F0E3D0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713" y="1996497"/>
            <a:ext cx="9277350" cy="2543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FF609-90A3-4E60-AC0E-7EEA09D75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13" y="2700870"/>
            <a:ext cx="226695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EE3F41-FB2E-42E6-B39B-653973E59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71444"/>
            <a:ext cx="7901696" cy="2084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494709-2185-4453-9227-A46207A51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388" y="5451586"/>
            <a:ext cx="44386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68AB-A9C9-4601-A48F-0F449AE9E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824" y="550396"/>
            <a:ext cx="9144000" cy="948484"/>
          </a:xfrm>
        </p:spPr>
        <p:txBody>
          <a:bodyPr/>
          <a:lstStyle/>
          <a:p>
            <a:r>
              <a:rPr lang="en-ZA" sz="4000" b="1" dirty="0"/>
              <a:t>Research Aim:</a:t>
            </a:r>
            <a:endParaRPr lang="en-ZA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6A9B8-51B0-4385-AFEF-5CBCF8B5E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824" y="1810591"/>
            <a:ext cx="9144000" cy="400444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ZA" dirty="0"/>
              <a:t>To quantify trends in the directly-observed HIV incidence rate among men and women following ART scale-up between 2004 and 2015. </a:t>
            </a:r>
            <a:endParaRPr lang="en-GB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575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0" y="195943"/>
            <a:ext cx="5167982" cy="45973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44" y="274585"/>
            <a:ext cx="5525465" cy="451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B8F09-0797-4FC9-97D2-A0A115529C20}"/>
              </a:ext>
            </a:extLst>
          </p:cNvPr>
          <p:cNvSpPr txBox="1"/>
          <p:nvPr/>
        </p:nvSpPr>
        <p:spPr>
          <a:xfrm>
            <a:off x="323310" y="4785837"/>
            <a:ext cx="564851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≈ 90,000 people under demographic surveillance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Population-based HIV testing (2004-present)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All consenting adults &gt;15 years age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E5C80-1785-476A-8055-F2500039141D}"/>
              </a:ext>
            </a:extLst>
          </p:cNvPr>
          <p:cNvSpPr txBox="1"/>
          <p:nvPr/>
        </p:nvSpPr>
        <p:spPr>
          <a:xfrm>
            <a:off x="6316458" y="4796030"/>
            <a:ext cx="5782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~30% HIV prevalence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Characterised by high rates of unemployment, mobility and low marital rates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68227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039" y="737420"/>
            <a:ext cx="98715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E0C7-2B25-48E2-B6D5-C53EBA28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4" y="188084"/>
            <a:ext cx="4958683" cy="310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7B8C9-E5CD-4D8B-8794-34041C40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51" y="164237"/>
            <a:ext cx="4691975" cy="3127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5E6E1-6907-4AB2-A522-FE6A7D00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64" y="3457728"/>
            <a:ext cx="4958683" cy="3256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6FCBFF-A157-45CA-9921-DEB8102E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651" y="3461062"/>
            <a:ext cx="4705262" cy="30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73AE0-B7D4-4ABE-A896-907BB783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52" y="490813"/>
            <a:ext cx="6006696" cy="587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252F9-2C9C-43F0-8B8D-67ECCB8FF64C}"/>
              </a:ext>
            </a:extLst>
          </p:cNvPr>
          <p:cNvSpPr txBox="1"/>
          <p:nvPr/>
        </p:nvSpPr>
        <p:spPr>
          <a:xfrm>
            <a:off x="631065" y="608139"/>
            <a:ext cx="3116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400" b="1" dirty="0"/>
              <a:t>HIV Testing</a:t>
            </a:r>
          </a:p>
        </p:txBody>
      </p:sp>
    </p:spTree>
    <p:extLst>
      <p:ext uri="{BB962C8B-B14F-4D97-AF65-F5344CB8AC3E}">
        <p14:creationId xmlns:p14="http://schemas.microsoft.com/office/powerpoint/2010/main" val="180300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F2FDBD-A2D6-44BD-8B45-400F8223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808" y="321972"/>
            <a:ext cx="9466291" cy="621188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3E270-1E1B-47C2-BE43-FDF9DF507C6B}"/>
              </a:ext>
            </a:extLst>
          </p:cNvPr>
          <p:cNvSpPr txBox="1"/>
          <p:nvPr/>
        </p:nvSpPr>
        <p:spPr>
          <a:xfrm>
            <a:off x="570047" y="482182"/>
            <a:ext cx="4456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400" b="1" dirty="0"/>
              <a:t>Viral Load (VL) Testing</a:t>
            </a:r>
          </a:p>
        </p:txBody>
      </p:sp>
    </p:spTree>
    <p:extLst>
      <p:ext uri="{BB962C8B-B14F-4D97-AF65-F5344CB8AC3E}">
        <p14:creationId xmlns:p14="http://schemas.microsoft.com/office/powerpoint/2010/main" val="176742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2DC4BC-CD0D-480A-A7A5-CD75D1BE39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65" y="872884"/>
            <a:ext cx="10303097" cy="376955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91FBA-21C0-4AED-8574-E852E925D7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65" y="4500770"/>
            <a:ext cx="4198512" cy="149790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115FD-6737-4371-BA82-BB831D94B8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85" y="4500770"/>
            <a:ext cx="4252030" cy="1497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28089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7117</TotalTime>
  <Words>614</Words>
  <Application>Microsoft Office PowerPoint</Application>
  <PresentationFormat>Widescreen</PresentationFormat>
  <Paragraphs>64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White slides</vt:lpstr>
      <vt:lpstr>PowerPoint Presentation</vt:lpstr>
      <vt:lpstr>PowerPoint Presentation</vt:lpstr>
      <vt:lpstr>PowerPoint Presentation</vt:lpstr>
      <vt:lpstr>Research Aim: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Howse</dc:creator>
  <cp:lastModifiedBy>Al Bundy</cp:lastModifiedBy>
  <cp:revision>235</cp:revision>
  <cp:lastPrinted>2016-09-12T14:49:05Z</cp:lastPrinted>
  <dcterms:created xsi:type="dcterms:W3CDTF">2016-09-12T13:11:25Z</dcterms:created>
  <dcterms:modified xsi:type="dcterms:W3CDTF">2018-04-16T17:50:52Z</dcterms:modified>
</cp:coreProperties>
</file>