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36" r:id="rId2"/>
    <p:sldId id="361" r:id="rId3"/>
    <p:sldId id="441" r:id="rId4"/>
    <p:sldId id="363" r:id="rId5"/>
    <p:sldId id="414" r:id="rId6"/>
    <p:sldId id="427" r:id="rId7"/>
    <p:sldId id="261" r:id="rId8"/>
    <p:sldId id="415" r:id="rId9"/>
    <p:sldId id="392" r:id="rId10"/>
    <p:sldId id="422" r:id="rId11"/>
    <p:sldId id="394" r:id="rId12"/>
    <p:sldId id="418" r:id="rId13"/>
    <p:sldId id="372" r:id="rId14"/>
    <p:sldId id="437" r:id="rId15"/>
    <p:sldId id="257" r:id="rId16"/>
    <p:sldId id="416" r:id="rId17"/>
    <p:sldId id="357" r:id="rId18"/>
    <p:sldId id="417" r:id="rId19"/>
    <p:sldId id="409" r:id="rId20"/>
    <p:sldId id="385" r:id="rId21"/>
    <p:sldId id="431" r:id="rId22"/>
    <p:sldId id="442" r:id="rId23"/>
    <p:sldId id="433" r:id="rId24"/>
    <p:sldId id="400" r:id="rId25"/>
    <p:sldId id="43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3"/>
    <p:restoredTop sz="85755"/>
  </p:normalViewPr>
  <p:slideViewPr>
    <p:cSldViewPr snapToGrid="0" snapToObjects="1">
      <p:cViewPr>
        <p:scale>
          <a:sx n="95" d="100"/>
          <a:sy n="95" d="100"/>
        </p:scale>
        <p:origin x="96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D2AAD6-872A-934E-8AD8-AF098796DC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9E0D7-59FA-1144-9F96-898166E9C6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7E51E-73FF-2F4B-95CF-00ABFA0AF76B}" type="datetimeFigureOut">
              <a:rPr lang="en-US" smtClean="0"/>
              <a:t>4/13/19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28796-A0C9-0348-A4A7-A2DB62B86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37582-F445-EA41-9166-4810037EF4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AE4C6-E0EA-0C44-8613-07C8D6EF2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92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B2FFF-DB4D-5A49-BA11-17D85A7FD1C1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89DAE-5D43-D449-AAF4-935360EC3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57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89DAE-5D43-D449-AAF4-935360EC35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24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7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835434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45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89DAE-5D43-D449-AAF4-935360EC35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8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2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1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41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0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90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5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2DA00-B653-FD4C-9218-CC02164854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8399-E479-214E-8505-83FD423AC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0E6E0-0100-A74A-9C5E-B0EFD4D8B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3F07-7BB3-E44D-89A5-8F2A2A3F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0F398-73BF-F34B-9654-F6BBCBA8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6F1C9-E86F-F647-9FB8-2F62F94B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0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9E41-4596-964E-98CD-B96F48C2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D7D41-CECD-9F49-884D-D3BF3B66A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BFB-2C11-4B45-9B43-B8FAC4CC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C493-E3FD-A645-BB0E-33B456D0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5A445-CFE8-C343-8DF5-01A8A4E3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1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08A84E-0A97-8D4A-867E-48FFE7D05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8BE53-527D-B246-8BF4-92DD26778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BAE68-2394-9F4F-A90B-87EC37B5D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1C3DF-49FA-524B-982D-7D9492F3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9B3C1-3620-1844-9E47-6D513348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9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18FF-5D6B-F541-A50B-1CB92B45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F3099-D092-1341-B97A-9C26402A0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FE9B0-EDF7-F24F-9F3C-702C756A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F0799-DEF6-154C-8116-7C4BAB231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2BA1-6614-1941-990E-F6F3EEBC6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5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EC964-7B1C-1B49-B2B0-911A3E1C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81BD7-6EAD-DF44-AE04-0B970A194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7BA24-EE0D-F040-B264-486E9F0D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D90BB-30E9-1C4F-B46A-9851D452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1CE42-8E3B-6A45-9239-B89CD93A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1069-0864-7C4E-BE72-45DFF214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A5AA1-9C74-8B45-B775-828D750F5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991CD-9B2F-4A4B-9C0D-2F6AAE41F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24E0F-A578-2340-8B55-AAF3C1A2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67DF7-05F7-4E4E-BFB3-E2820928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D412F-5DDB-1443-BA71-DF303821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0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B9126-D2A8-C347-927C-124AC5AC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8A937-62E1-0D40-A492-131C5D71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25476-C3F0-6446-9E3B-51668E11D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B0B63-592A-3041-9A74-1EFD4994C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E1E09-C45A-4044-B837-3A4915AE2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E5189-358A-094B-968E-F1B624BE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DE3145-F76C-EB4F-A08D-161719BD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AB165-9B0A-D146-964F-4B6CDA33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65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28FA-A949-EA47-A3CA-B1E79D25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D68B7-DA09-4C46-9622-34D2B7E3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AE3B-057F-FA42-989B-F8BE9725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64112-D966-0944-827C-A528BB34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2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9E2290-3F0E-DA4E-9A42-507FA516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A6863-C976-7A43-B1F2-AE25B16D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C18C8-5960-F74E-928D-D1F34D5B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3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7A3F-B881-C041-AC9C-E48627F7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CC56C-426D-8547-8A4F-462936FE8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299DD-38F3-AC4E-A6F8-9AFC29FD5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841CD-DB43-2949-B7C2-B1A3336D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FA9BA-B70A-5E49-B896-28D0DB0C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10A61-0E6A-3245-9E1D-818A32A7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0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5BDF-6551-8E4D-9AC1-DD8F493F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FA8DF-1FA2-AF40-98E7-AFFF93245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33EAB-E437-5A4E-8A8A-F9F42781C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FE091-EAAF-F84C-855F-5EDD2F2C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84F98-A790-1545-B84B-275305EB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45EC2-FEAC-4845-A692-33A55E9F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9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CBEE3-FA6E-6648-B8E9-099F44E2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2BE10-0B03-354F-AF62-29DCD2DB7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43B37-FFE8-C846-A0FA-6EEBD53CB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ECD0-941C-5347-8132-A75C2610F4E4}" type="datetimeFigureOut">
              <a:rPr lang="en-US" smtClean="0"/>
              <a:t>4/11/19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1C238-192F-404C-857A-C8A8F483D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BC827-E698-344D-891E-B1FF5058A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07EE2-3E13-2344-AD9B-9C0779A04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jpe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7.emf"/><Relationship Id="rId12" Type="http://schemas.openxmlformats.org/officeDocument/2006/relationships/image" Target="../media/image5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6BFF-A3E1-A041-A796-05CB60B3E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6816" y="1891148"/>
            <a:ext cx="7129252" cy="194356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Genetic Signals of 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Plasmodium falciparum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Reveal Transmission Dynamics and Track Infections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35FBA-36AC-F74F-9B43-73ECA1A42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0024" y="4942782"/>
            <a:ext cx="4419599" cy="691536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+mj-lt"/>
              </a:rPr>
              <a:t>Sarah K. Volkman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EC2AA-CA21-3F44-8B18-DD3EDB534F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2" t="25217" r="17341" b="9420"/>
          <a:stretch/>
        </p:blipFill>
        <p:spPr>
          <a:xfrm>
            <a:off x="250722" y="0"/>
            <a:ext cx="4208373" cy="6162261"/>
          </a:xfrm>
          <a:prstGeom prst="rect">
            <a:avLst/>
          </a:prstGeom>
        </p:spPr>
      </p:pic>
      <p:pic>
        <p:nvPicPr>
          <p:cNvPr id="12" name="Picture 11" descr="HarvardChan_logo_hrz_cmyk.eps">
            <a:extLst>
              <a:ext uri="{FF2B5EF4-FFF2-40B4-BE49-F238E27FC236}">
                <a16:creationId xmlns:a16="http://schemas.microsoft.com/office/drawing/2014/main" id="{5EEF2C38-67D5-2C40-8F26-8152C2F57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25" y="5906888"/>
            <a:ext cx="5140898" cy="85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6C1B4-1B2D-3A4D-B7AF-15CFAA709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40" y="5915588"/>
            <a:ext cx="1767168" cy="836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4265BD-A635-A64D-9F24-4E3D28115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066" y="6003545"/>
            <a:ext cx="26035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0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176EB2-5761-4E49-B8DF-AF467827B951}"/>
              </a:ext>
            </a:extLst>
          </p:cNvPr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EVIDENCE FOR IMPORTED INFECTIONS </a:t>
            </a:r>
          </a:p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LOW TRANSMISSION REGION: RICHARD TOLL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02C9A-E8A6-904A-9EB0-ABBA66CB3CF5}"/>
              </a:ext>
            </a:extLst>
          </p:cNvPr>
          <p:cNvSpPr txBox="1"/>
          <p:nvPr/>
        </p:nvSpPr>
        <p:spPr>
          <a:xfrm>
            <a:off x="1007809" y="6155213"/>
            <a:ext cx="10097498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+mj-lt"/>
              </a:rPr>
              <a:t>Identical parasites detected in Richard Toll and 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</a:rPr>
              <a:t>Thiès</a:t>
            </a:r>
            <a:r>
              <a:rPr lang="en-US" sz="2400" b="1" i="1" dirty="0">
                <a:solidFill>
                  <a:srgbClr val="C00000"/>
                </a:solidFill>
                <a:latin typeface="+mj-lt"/>
              </a:rPr>
              <a:t> consistent with importation.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3677C5-6AED-104E-9198-0EC1DCFFE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989"/>
          <a:stretch/>
        </p:blipFill>
        <p:spPr>
          <a:xfrm>
            <a:off x="-87086" y="1948652"/>
            <a:ext cx="12112069" cy="3929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562B4-75DB-0943-A2AE-5A8BA9752693}"/>
              </a:ext>
            </a:extLst>
          </p:cNvPr>
          <p:cNvSpPr txBox="1"/>
          <p:nvPr/>
        </p:nvSpPr>
        <p:spPr>
          <a:xfrm>
            <a:off x="1367037" y="1210059"/>
            <a:ext cx="100974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Twenty-one percent (21%) of Richard Toll are related to </a:t>
            </a:r>
            <a:r>
              <a:rPr lang="en-US" sz="2400" dirty="0" err="1">
                <a:latin typeface="+mj-lt"/>
              </a:rPr>
              <a:t>Thiès</a:t>
            </a:r>
            <a:r>
              <a:rPr lang="en-US" sz="2400" dirty="0">
                <a:latin typeface="+mj-lt"/>
              </a:rPr>
              <a:t> parasites.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67C22D-F61E-104A-B8F7-E055244CAFEE}"/>
              </a:ext>
            </a:extLst>
          </p:cNvPr>
          <p:cNvSpPr/>
          <p:nvPr/>
        </p:nvSpPr>
        <p:spPr>
          <a:xfrm>
            <a:off x="3030584" y="1948652"/>
            <a:ext cx="6035040" cy="3668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0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E5276C6-9832-1C4A-B3B3-8812011AC514}"/>
              </a:ext>
            </a:extLst>
          </p:cNvPr>
          <p:cNvSpPr txBox="1"/>
          <p:nvPr/>
        </p:nvSpPr>
        <p:spPr>
          <a:xfrm>
            <a:off x="0" y="3122"/>
            <a:ext cx="12192000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EVIDENCE FOR LOCAL INFECTIONS </a:t>
            </a:r>
          </a:p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LOW TRANSMISSION REGION: RICHARD TOLL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5206AE-2D49-4A4E-AC65-C9E79926268F}"/>
              </a:ext>
            </a:extLst>
          </p:cNvPr>
          <p:cNvGrpSpPr/>
          <p:nvPr/>
        </p:nvGrpSpPr>
        <p:grpSpPr>
          <a:xfrm>
            <a:off x="4963853" y="5442534"/>
            <a:ext cx="1279534" cy="646331"/>
            <a:chOff x="9714309" y="2224296"/>
            <a:chExt cx="1279534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EA5DB8-7207-874A-A637-A02600D5382E}"/>
                </a:ext>
              </a:extLst>
            </p:cNvPr>
            <p:cNvSpPr txBox="1"/>
            <p:nvPr/>
          </p:nvSpPr>
          <p:spPr>
            <a:xfrm>
              <a:off x="9935027" y="2224296"/>
              <a:ext cx="1058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Travel</a:t>
              </a:r>
            </a:p>
            <a:p>
              <a:r>
                <a:rPr lang="en-US" dirty="0"/>
                <a:t>Travel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88083D-3BD3-8B4E-AE11-E1DC6C8DD178}"/>
                </a:ext>
              </a:extLst>
            </p:cNvPr>
            <p:cNvSpPr/>
            <p:nvPr/>
          </p:nvSpPr>
          <p:spPr>
            <a:xfrm>
              <a:off x="9714309" y="2594622"/>
              <a:ext cx="220718" cy="2127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5D04BB-0095-2A4B-B3BE-35CB7571D534}"/>
                </a:ext>
              </a:extLst>
            </p:cNvPr>
            <p:cNvSpPr/>
            <p:nvPr/>
          </p:nvSpPr>
          <p:spPr>
            <a:xfrm>
              <a:off x="9714309" y="2332445"/>
              <a:ext cx="220718" cy="21275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5BAB27-3FC5-4B40-8FED-760D63509138}"/>
              </a:ext>
            </a:extLst>
          </p:cNvPr>
          <p:cNvGrpSpPr/>
          <p:nvPr/>
        </p:nvGrpSpPr>
        <p:grpSpPr>
          <a:xfrm>
            <a:off x="1632857" y="1222070"/>
            <a:ext cx="3189514" cy="5141682"/>
            <a:chOff x="5976257" y="1175903"/>
            <a:chExt cx="3189514" cy="51416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7AEDC7-8C3F-D444-B967-BEC7E927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4268" y="1315620"/>
              <a:ext cx="2574524" cy="4419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8EE448-7EEF-3F4A-AD89-C1CD90728F06}"/>
                </a:ext>
              </a:extLst>
            </p:cNvPr>
            <p:cNvSpPr txBox="1"/>
            <p:nvPr/>
          </p:nvSpPr>
          <p:spPr>
            <a:xfrm>
              <a:off x="6647281" y="5629312"/>
              <a:ext cx="24301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Concordant   Discordant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0298B9-7BF9-D648-9172-E0746F61D090}"/>
                </a:ext>
              </a:extLst>
            </p:cNvPr>
            <p:cNvSpPr txBox="1"/>
            <p:nvPr/>
          </p:nvSpPr>
          <p:spPr>
            <a:xfrm>
              <a:off x="6423834" y="1254661"/>
              <a:ext cx="301686" cy="50629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Aft>
                  <a:spcPts val="1500"/>
                </a:spcAft>
              </a:pPr>
              <a:r>
                <a:rPr lang="en-US" dirty="0"/>
                <a:t>9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8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7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6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5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4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3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2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1</a:t>
              </a:r>
            </a:p>
            <a:p>
              <a:pPr>
                <a:spcAft>
                  <a:spcPts val="1500"/>
                </a:spcAft>
              </a:pPr>
              <a:r>
                <a:rPr lang="en-US" dirty="0"/>
                <a:t>0</a:t>
              </a:r>
            </a:p>
            <a:p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0BEC5B-2659-2B44-8E42-E50E28DF0250}"/>
                </a:ext>
              </a:extLst>
            </p:cNvPr>
            <p:cNvSpPr/>
            <p:nvPr/>
          </p:nvSpPr>
          <p:spPr>
            <a:xfrm>
              <a:off x="6647281" y="1254661"/>
              <a:ext cx="2518490" cy="214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57AE3F-3F1B-4144-82AD-A47916964301}"/>
                </a:ext>
              </a:extLst>
            </p:cNvPr>
            <p:cNvSpPr/>
            <p:nvPr/>
          </p:nvSpPr>
          <p:spPr>
            <a:xfrm>
              <a:off x="5976257" y="1175903"/>
              <a:ext cx="3107549" cy="48979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30B1AF-CFD3-6A41-BB4C-E16DE1B964D5}"/>
                </a:ext>
              </a:extLst>
            </p:cNvPr>
            <p:cNvSpPr txBox="1"/>
            <p:nvPr/>
          </p:nvSpPr>
          <p:spPr>
            <a:xfrm rot="16200000">
              <a:off x="5440496" y="3403827"/>
              <a:ext cx="160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Households (n)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E15D451-738D-294D-ADCB-53DBBD9E4142}"/>
              </a:ext>
            </a:extLst>
          </p:cNvPr>
          <p:cNvSpPr txBox="1"/>
          <p:nvPr/>
        </p:nvSpPr>
        <p:spPr>
          <a:xfrm>
            <a:off x="6122081" y="1925858"/>
            <a:ext cx="507931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Genetically similar (concordant) infections are more likely within households with no travel history.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4C8D1-AF17-DB4F-9DC8-C19773DAD39E}"/>
              </a:ext>
            </a:extLst>
          </p:cNvPr>
          <p:cNvSpPr txBox="1"/>
          <p:nvPr/>
        </p:nvSpPr>
        <p:spPr>
          <a:xfrm>
            <a:off x="2829697" y="135979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 = 0.01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19084-8D33-8B44-A689-18FCE850A02C}"/>
              </a:ext>
            </a:extLst>
          </p:cNvPr>
          <p:cNvSpPr txBox="1"/>
          <p:nvPr/>
        </p:nvSpPr>
        <p:spPr>
          <a:xfrm>
            <a:off x="480002" y="6302254"/>
            <a:ext cx="11526770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  <a:cs typeface="Arial" panose="020B0604020202020204" pitchFamily="34" charset="0"/>
              </a:rPr>
              <a:t>Genetic data can differentiate local verses imported infections, including at household level.</a:t>
            </a:r>
          </a:p>
        </p:txBody>
      </p:sp>
    </p:spTree>
    <p:extLst>
      <p:ext uri="{BB962C8B-B14F-4D97-AF65-F5344CB8AC3E}">
        <p14:creationId xmlns:p14="http://schemas.microsoft.com/office/powerpoint/2010/main" val="312103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E5276C6-9832-1C4A-B3B3-8812011AC514}"/>
              </a:ext>
            </a:extLst>
          </p:cNvPr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EVIDENCE FOR LOCAL INFECTIONS </a:t>
            </a:r>
          </a:p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LOW TRANSMISSION REGION: RICHARD TOLL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0A331-3D2A-3D42-8F02-3F7A7209922A}"/>
              </a:ext>
            </a:extLst>
          </p:cNvPr>
          <p:cNvSpPr txBox="1"/>
          <p:nvPr/>
        </p:nvSpPr>
        <p:spPr>
          <a:xfrm>
            <a:off x="7156360" y="2586343"/>
            <a:ext cx="461327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Identical parasites persisting across multiple years suggests local transmission.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0A56BC-1F51-B140-B069-F6A87964184E}"/>
              </a:ext>
            </a:extLst>
          </p:cNvPr>
          <p:cNvGrpSpPr/>
          <p:nvPr/>
        </p:nvGrpSpPr>
        <p:grpSpPr>
          <a:xfrm>
            <a:off x="1139842" y="1263731"/>
            <a:ext cx="5202621" cy="5223636"/>
            <a:chOff x="1139842" y="1067788"/>
            <a:chExt cx="5202621" cy="52236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A7E1F2-ED74-CD4C-89A6-5E5B10DF5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2497" y="1369779"/>
              <a:ext cx="4706545" cy="461965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CD51C9-5986-8B49-B6FF-9967F3DFFF3B}"/>
                </a:ext>
              </a:extLst>
            </p:cNvPr>
            <p:cNvSpPr/>
            <p:nvPr/>
          </p:nvSpPr>
          <p:spPr>
            <a:xfrm>
              <a:off x="1139842" y="1067788"/>
              <a:ext cx="5202621" cy="522363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9026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3E24C7-2B9C-7347-A0A7-8C6C18DF93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-432"/>
          <a:stretch/>
        </p:blipFill>
        <p:spPr>
          <a:xfrm>
            <a:off x="461453" y="1611166"/>
            <a:ext cx="6326328" cy="3731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D1C8E-3469-5F4D-9F6D-18847D8C6C77}"/>
              </a:ext>
            </a:extLst>
          </p:cNvPr>
          <p:cNvSpPr txBox="1"/>
          <p:nvPr/>
        </p:nvSpPr>
        <p:spPr>
          <a:xfrm>
            <a:off x="0" y="177"/>
            <a:ext cx="12191999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cap="all" dirty="0">
                <a:solidFill>
                  <a:schemeClr val="accent3">
                    <a:lumMod val="50000"/>
                  </a:schemeClr>
                </a:solidFill>
                <a:latin typeface="Calibri Light" panose="020F0302020204030204"/>
                <a:ea typeface="+mn-ea"/>
                <a:cs typeface="+mn-cs"/>
              </a:rPr>
              <a:t>TRANSMISSION DYNAMICS &amp; PERSISTING INFECTIONS</a:t>
            </a:r>
          </a:p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TRANSITION FROM MODERATE TO LOW TRANSMISSION: THIES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7C895D-F9F3-6B47-BADD-7BE4D665FF58}"/>
              </a:ext>
            </a:extLst>
          </p:cNvPr>
          <p:cNvSpPr/>
          <p:nvPr/>
        </p:nvSpPr>
        <p:spPr>
          <a:xfrm>
            <a:off x="7346677" y="883718"/>
            <a:ext cx="4461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Persistence of identical parasite barcodes across transmission seasons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07B424-6448-7E4C-9DEA-C8CC6925748F}"/>
              </a:ext>
            </a:extLst>
          </p:cNvPr>
          <p:cNvSpPr/>
          <p:nvPr/>
        </p:nvSpPr>
        <p:spPr>
          <a:xfrm>
            <a:off x="513972" y="922600"/>
            <a:ext cx="5269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Track patterns of highly related parasites within the population, consistent with inbreeding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FAE80-7BF0-B74E-A493-F54E5C101BC6}"/>
              </a:ext>
            </a:extLst>
          </p:cNvPr>
          <p:cNvSpPr txBox="1"/>
          <p:nvPr/>
        </p:nvSpPr>
        <p:spPr>
          <a:xfrm>
            <a:off x="921033" y="5116371"/>
            <a:ext cx="5890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2006  2007  2008  2009  2010   2011  2012  2013  2014  2015  2016 2017 2018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BA633-BD26-4245-A764-C870A574A3CF}"/>
              </a:ext>
            </a:extLst>
          </p:cNvPr>
          <p:cNvSpPr txBox="1"/>
          <p:nvPr/>
        </p:nvSpPr>
        <p:spPr>
          <a:xfrm rot="16200000">
            <a:off x="-1276582" y="2745725"/>
            <a:ext cx="32425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Fraction of IBS &gt;0.95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70504E-A8AD-3649-9BBD-603C808A8F35}"/>
              </a:ext>
            </a:extLst>
          </p:cNvPr>
          <p:cNvSpPr txBox="1"/>
          <p:nvPr/>
        </p:nvSpPr>
        <p:spPr>
          <a:xfrm>
            <a:off x="448712" y="1766737"/>
            <a:ext cx="532518" cy="35035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0.07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0.06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0.02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</a:p>
          <a:p>
            <a:pPr>
              <a:spcAft>
                <a:spcPts val="100"/>
              </a:spcAft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0.00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788B1-387D-904E-AACC-F09E501DD476}"/>
              </a:ext>
            </a:extLst>
          </p:cNvPr>
          <p:cNvGrpSpPr/>
          <p:nvPr/>
        </p:nvGrpSpPr>
        <p:grpSpPr>
          <a:xfrm>
            <a:off x="7255039" y="1617450"/>
            <a:ext cx="4936961" cy="5240550"/>
            <a:chOff x="7255039" y="1617450"/>
            <a:chExt cx="4936961" cy="5240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8035055-E557-F34F-9D66-4BF25A434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5039" y="1617450"/>
              <a:ext cx="4644804" cy="5240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786D77-7594-D243-B192-A0222866B827}"/>
                </a:ext>
              </a:extLst>
            </p:cNvPr>
            <p:cNvSpPr txBox="1"/>
            <p:nvPr/>
          </p:nvSpPr>
          <p:spPr>
            <a:xfrm>
              <a:off x="7255039" y="1623708"/>
              <a:ext cx="493696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2006        2008        2010        2012        2014        2016        2018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D3AA348-3047-3148-8428-46468E7D47DE}"/>
              </a:ext>
            </a:extLst>
          </p:cNvPr>
          <p:cNvSpPr/>
          <p:nvPr/>
        </p:nvSpPr>
        <p:spPr>
          <a:xfrm>
            <a:off x="169295" y="1642956"/>
            <a:ext cx="6527138" cy="38427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4CB9A-C963-A04C-8C2E-13A1904E0627}"/>
              </a:ext>
            </a:extLst>
          </p:cNvPr>
          <p:cNvSpPr/>
          <p:nvPr/>
        </p:nvSpPr>
        <p:spPr>
          <a:xfrm>
            <a:off x="7156013" y="1623708"/>
            <a:ext cx="4869732" cy="5169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F0528-7239-F34D-A734-50275E17B320}"/>
              </a:ext>
            </a:extLst>
          </p:cNvPr>
          <p:cNvSpPr txBox="1"/>
          <p:nvPr/>
        </p:nvSpPr>
        <p:spPr>
          <a:xfrm>
            <a:off x="65579" y="6331515"/>
            <a:ext cx="951186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Use modeling to interpret observed changes in parasite population structure.</a:t>
            </a:r>
          </a:p>
        </p:txBody>
      </p:sp>
    </p:spTree>
    <p:extLst>
      <p:ext uri="{BB962C8B-B14F-4D97-AF65-F5344CB8AC3E}">
        <p14:creationId xmlns:p14="http://schemas.microsoft.com/office/powerpoint/2010/main" val="306342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7F9F3-F9C4-D84E-B41D-B99C6ECB06A8}"/>
              </a:ext>
            </a:extLst>
          </p:cNvPr>
          <p:cNvSpPr txBox="1"/>
          <p:nvPr/>
        </p:nvSpPr>
        <p:spPr>
          <a:xfrm>
            <a:off x="0" y="7844"/>
            <a:ext cx="12192000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EPIDEMIOLOGICAL MODELING OF SENEGAL GENETIC DATA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  <a:latin typeface="+mj-lt"/>
              </a:rPr>
              <a:t>ALBERT LEE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75E56-B774-C944-8DB0-17F10BB0B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46" y="1105958"/>
            <a:ext cx="11771276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Investigating transmission trends: detect transmission declines and rebounds</a:t>
            </a:r>
          </a:p>
          <a:p>
            <a:r>
              <a:rPr lang="en-US" dirty="0">
                <a:latin typeface="+mj-lt"/>
              </a:rPr>
              <a:t>Reveal </a:t>
            </a:r>
            <a:r>
              <a:rPr lang="en-US" dirty="0" err="1">
                <a:latin typeface="+mj-lt"/>
              </a:rPr>
              <a:t>spatio</a:t>
            </a:r>
            <a:r>
              <a:rPr lang="en-US" dirty="0">
                <a:latin typeface="+mj-lt"/>
              </a:rPr>
              <a:t>-temporal trends of malaria transmission in </a:t>
            </a:r>
            <a:r>
              <a:rPr lang="en-US" dirty="0" err="1">
                <a:latin typeface="+mj-lt"/>
              </a:rPr>
              <a:t>Thiès</a:t>
            </a:r>
            <a:r>
              <a:rPr lang="en-US" dirty="0">
                <a:latin typeface="+mj-lt"/>
              </a:rPr>
              <a:t>, Senegal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E3B3C8-F882-5142-B9B6-116D528D9EB6}"/>
              </a:ext>
            </a:extLst>
          </p:cNvPr>
          <p:cNvGrpSpPr/>
          <p:nvPr/>
        </p:nvGrpSpPr>
        <p:grpSpPr>
          <a:xfrm>
            <a:off x="7217566" y="2230768"/>
            <a:ext cx="4724399" cy="4271632"/>
            <a:chOff x="4724400" y="1047750"/>
            <a:chExt cx="3581400" cy="3365388"/>
          </a:xfrm>
        </p:grpSpPr>
        <p:sp>
          <p:nvSpPr>
            <p:cNvPr id="6" name="Freeform: Shape 18">
              <a:extLst>
                <a:ext uri="{FF2B5EF4-FFF2-40B4-BE49-F238E27FC236}">
                  <a16:creationId xmlns:a16="http://schemas.microsoft.com/office/drawing/2014/main" id="{45A50392-ADD7-9D43-A549-18C8D69681BA}"/>
                </a:ext>
              </a:extLst>
            </p:cNvPr>
            <p:cNvSpPr/>
            <p:nvPr/>
          </p:nvSpPr>
          <p:spPr>
            <a:xfrm>
              <a:off x="5079730" y="2441837"/>
              <a:ext cx="3012050" cy="1971301"/>
            </a:xfrm>
            <a:custGeom>
              <a:avLst/>
              <a:gdLst>
                <a:gd name="connsiteX0" fmla="*/ 0 w 3702756"/>
                <a:gd name="connsiteY0" fmla="*/ 993422 h 2423348"/>
                <a:gd name="connsiteX1" fmla="*/ 1061156 w 3702756"/>
                <a:gd name="connsiteY1" fmla="*/ 165570 h 2423348"/>
                <a:gd name="connsiteX2" fmla="*/ 2302934 w 3702756"/>
                <a:gd name="connsiteY2" fmla="*/ 0 h 2423348"/>
                <a:gd name="connsiteX3" fmla="*/ 3315171 w 3702756"/>
                <a:gd name="connsiteY3" fmla="*/ 327378 h 2423348"/>
                <a:gd name="connsiteX4" fmla="*/ 3702756 w 3702756"/>
                <a:gd name="connsiteY4" fmla="*/ 1158992 h 2423348"/>
                <a:gd name="connsiteX5" fmla="*/ 2999082 w 3702756"/>
                <a:gd name="connsiteY5" fmla="*/ 1268118 h 2423348"/>
                <a:gd name="connsiteX6" fmla="*/ 2423349 w 3702756"/>
                <a:gd name="connsiteY6" fmla="*/ 2423348 h 2423348"/>
                <a:gd name="connsiteX7" fmla="*/ 18815 w 3702756"/>
                <a:gd name="connsiteY7" fmla="*/ 2254015 h 2423348"/>
                <a:gd name="connsiteX8" fmla="*/ 188149 w 3702756"/>
                <a:gd name="connsiteY8" fmla="*/ 1335852 h 2423348"/>
                <a:gd name="connsiteX9" fmla="*/ 0 w 3702756"/>
                <a:gd name="connsiteY9" fmla="*/ 993422 h 2423348"/>
                <a:gd name="connsiteX0" fmla="*/ 0 w 3702756"/>
                <a:gd name="connsiteY0" fmla="*/ 993422 h 2423348"/>
                <a:gd name="connsiteX1" fmla="*/ 1061156 w 3702756"/>
                <a:gd name="connsiteY1" fmla="*/ 165570 h 2423348"/>
                <a:gd name="connsiteX2" fmla="*/ 2302934 w 3702756"/>
                <a:gd name="connsiteY2" fmla="*/ 0 h 2423348"/>
                <a:gd name="connsiteX3" fmla="*/ 3315171 w 3702756"/>
                <a:gd name="connsiteY3" fmla="*/ 327378 h 2423348"/>
                <a:gd name="connsiteX4" fmla="*/ 3702756 w 3702756"/>
                <a:gd name="connsiteY4" fmla="*/ 1158992 h 2423348"/>
                <a:gd name="connsiteX5" fmla="*/ 2999082 w 3702756"/>
                <a:gd name="connsiteY5" fmla="*/ 1268118 h 2423348"/>
                <a:gd name="connsiteX6" fmla="*/ 2423349 w 3702756"/>
                <a:gd name="connsiteY6" fmla="*/ 2423348 h 2423348"/>
                <a:gd name="connsiteX7" fmla="*/ 18815 w 3702756"/>
                <a:gd name="connsiteY7" fmla="*/ 2254015 h 2423348"/>
                <a:gd name="connsiteX8" fmla="*/ 160954 w 3702756"/>
                <a:gd name="connsiteY8" fmla="*/ 1317721 h 2423348"/>
                <a:gd name="connsiteX9" fmla="*/ 0 w 3702756"/>
                <a:gd name="connsiteY9" fmla="*/ 993422 h 242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2756" h="2423348">
                  <a:moveTo>
                    <a:pt x="0" y="993422"/>
                  </a:moveTo>
                  <a:lnTo>
                    <a:pt x="1061156" y="165570"/>
                  </a:lnTo>
                  <a:lnTo>
                    <a:pt x="2302934" y="0"/>
                  </a:lnTo>
                  <a:lnTo>
                    <a:pt x="3315171" y="327378"/>
                  </a:lnTo>
                  <a:lnTo>
                    <a:pt x="3702756" y="1158992"/>
                  </a:lnTo>
                  <a:lnTo>
                    <a:pt x="2999082" y="1268118"/>
                  </a:lnTo>
                  <a:lnTo>
                    <a:pt x="2423349" y="2423348"/>
                  </a:lnTo>
                  <a:lnTo>
                    <a:pt x="18815" y="2254015"/>
                  </a:lnTo>
                  <a:lnTo>
                    <a:pt x="160954" y="1317721"/>
                  </a:lnTo>
                  <a:lnTo>
                    <a:pt x="0" y="993422"/>
                  </a:lnTo>
                  <a:close/>
                </a:path>
              </a:pathLst>
            </a:custGeom>
            <a:noFill/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B482E7B7-34D1-5A48-9727-31A4A1811E14}"/>
                </a:ext>
              </a:extLst>
            </p:cNvPr>
            <p:cNvSpPr/>
            <p:nvPr/>
          </p:nvSpPr>
          <p:spPr>
            <a:xfrm>
              <a:off x="4724400" y="1047750"/>
              <a:ext cx="3581400" cy="2127413"/>
            </a:xfrm>
            <a:custGeom>
              <a:avLst/>
              <a:gdLst>
                <a:gd name="connsiteX0" fmla="*/ 425215 w 4402666"/>
                <a:gd name="connsiteY0" fmla="*/ 2615259 h 2615259"/>
                <a:gd name="connsiteX1" fmla="*/ 1475081 w 4402666"/>
                <a:gd name="connsiteY1" fmla="*/ 1798696 h 2615259"/>
                <a:gd name="connsiteX2" fmla="*/ 2758252 w 4402666"/>
                <a:gd name="connsiteY2" fmla="*/ 1625600 h 2615259"/>
                <a:gd name="connsiteX3" fmla="*/ 3725333 w 4402666"/>
                <a:gd name="connsiteY3" fmla="*/ 1949215 h 2615259"/>
                <a:gd name="connsiteX4" fmla="*/ 4402666 w 4402666"/>
                <a:gd name="connsiteY4" fmla="*/ 1444978 h 2615259"/>
                <a:gd name="connsiteX5" fmla="*/ 3382903 w 4402666"/>
                <a:gd name="connsiteY5" fmla="*/ 319852 h 2615259"/>
                <a:gd name="connsiteX6" fmla="*/ 2129837 w 4402666"/>
                <a:gd name="connsiteY6" fmla="*/ 0 h 2615259"/>
                <a:gd name="connsiteX7" fmla="*/ 1719674 w 4402666"/>
                <a:gd name="connsiteY7" fmla="*/ 244593 h 2615259"/>
                <a:gd name="connsiteX8" fmla="*/ 564444 w 4402666"/>
                <a:gd name="connsiteY8" fmla="*/ 240830 h 2615259"/>
                <a:gd name="connsiteX9" fmla="*/ 0 w 4402666"/>
                <a:gd name="connsiteY9" fmla="*/ 1580444 h 2615259"/>
                <a:gd name="connsiteX10" fmla="*/ 425215 w 4402666"/>
                <a:gd name="connsiteY10" fmla="*/ 2615259 h 261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2666" h="2615259">
                  <a:moveTo>
                    <a:pt x="425215" y="2615259"/>
                  </a:moveTo>
                  <a:lnTo>
                    <a:pt x="1475081" y="1798696"/>
                  </a:lnTo>
                  <a:lnTo>
                    <a:pt x="2758252" y="1625600"/>
                  </a:lnTo>
                  <a:lnTo>
                    <a:pt x="3725333" y="1949215"/>
                  </a:lnTo>
                  <a:lnTo>
                    <a:pt x="4402666" y="1444978"/>
                  </a:lnTo>
                  <a:lnTo>
                    <a:pt x="3382903" y="319852"/>
                  </a:lnTo>
                  <a:lnTo>
                    <a:pt x="2129837" y="0"/>
                  </a:lnTo>
                  <a:lnTo>
                    <a:pt x="1719674" y="244593"/>
                  </a:lnTo>
                  <a:lnTo>
                    <a:pt x="564444" y="240830"/>
                  </a:lnTo>
                  <a:lnTo>
                    <a:pt x="0" y="1580444"/>
                  </a:lnTo>
                  <a:lnTo>
                    <a:pt x="425215" y="2615259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22753B6F-3D4B-7943-B884-E2A9CC336D23}"/>
                </a:ext>
              </a:extLst>
            </p:cNvPr>
            <p:cNvSpPr/>
            <p:nvPr/>
          </p:nvSpPr>
          <p:spPr>
            <a:xfrm>
              <a:off x="4724400" y="1051629"/>
              <a:ext cx="3561805" cy="3361509"/>
            </a:xfrm>
            <a:custGeom>
              <a:avLst/>
              <a:gdLst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724297 w 3561805"/>
                <a:gd name="connsiteY3" fmla="*/ 0 h 3361509"/>
                <a:gd name="connsiteX4" fmla="*/ 2751908 w 3561805"/>
                <a:gd name="connsiteY4" fmla="*/ 261257 h 3361509"/>
                <a:gd name="connsiteX5" fmla="*/ 3561805 w 3561805"/>
                <a:gd name="connsiteY5" fmla="*/ 1166949 h 3361509"/>
                <a:gd name="connsiteX6" fmla="*/ 3021874 w 3561805"/>
                <a:gd name="connsiteY6" fmla="*/ 1576252 h 3361509"/>
                <a:gd name="connsiteX7" fmla="*/ 3361508 w 3561805"/>
                <a:gd name="connsiteY7" fmla="*/ 2342606 h 3361509"/>
                <a:gd name="connsiteX8" fmla="*/ 2333897 w 3561805"/>
                <a:gd name="connsiteY8" fmla="*/ 3361509 h 3361509"/>
                <a:gd name="connsiteX9" fmla="*/ 365760 w 3561805"/>
                <a:gd name="connsiteY9" fmla="*/ 3213463 h 3361509"/>
                <a:gd name="connsiteX10" fmla="*/ 470262 w 3561805"/>
                <a:gd name="connsiteY10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333897 w 3561805"/>
                <a:gd name="connsiteY9" fmla="*/ 3361509 h 3361509"/>
                <a:gd name="connsiteX10" fmla="*/ 365760 w 3561805"/>
                <a:gd name="connsiteY10" fmla="*/ 3213463 h 3361509"/>
                <a:gd name="connsiteX11" fmla="*/ 470262 w 3561805"/>
                <a:gd name="connsiteY11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906055 w 3561805"/>
                <a:gd name="connsiteY9" fmla="*/ 2590461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741792 w 3561805"/>
                <a:gd name="connsiteY9" fmla="*/ 2486427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741792 w 3561805"/>
                <a:gd name="connsiteY9" fmla="*/ 2486427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741792 w 3561805"/>
                <a:gd name="connsiteY9" fmla="*/ 2486427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785595 w 3561805"/>
                <a:gd name="connsiteY9" fmla="*/ 2415246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785595 w 3561805"/>
                <a:gd name="connsiteY9" fmla="*/ 2415246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  <a:gd name="connsiteX0" fmla="*/ 470262 w 3561805"/>
                <a:gd name="connsiteY0" fmla="*/ 2464526 h 3361509"/>
                <a:gd name="connsiteX1" fmla="*/ 0 w 3561805"/>
                <a:gd name="connsiteY1" fmla="*/ 1280160 h 3361509"/>
                <a:gd name="connsiteX2" fmla="*/ 452845 w 3561805"/>
                <a:gd name="connsiteY2" fmla="*/ 191589 h 3361509"/>
                <a:gd name="connsiteX3" fmla="*/ 1411257 w 3561805"/>
                <a:gd name="connsiteY3" fmla="*/ 192215 h 3361509"/>
                <a:gd name="connsiteX4" fmla="*/ 1724297 w 3561805"/>
                <a:gd name="connsiteY4" fmla="*/ 0 h 3361509"/>
                <a:gd name="connsiteX5" fmla="*/ 2751908 w 3561805"/>
                <a:gd name="connsiteY5" fmla="*/ 261257 h 3361509"/>
                <a:gd name="connsiteX6" fmla="*/ 3561805 w 3561805"/>
                <a:gd name="connsiteY6" fmla="*/ 1166949 h 3361509"/>
                <a:gd name="connsiteX7" fmla="*/ 3021874 w 3561805"/>
                <a:gd name="connsiteY7" fmla="*/ 1576252 h 3361509"/>
                <a:gd name="connsiteX8" fmla="*/ 3361508 w 3561805"/>
                <a:gd name="connsiteY8" fmla="*/ 2342606 h 3361509"/>
                <a:gd name="connsiteX9" fmla="*/ 2785595 w 3561805"/>
                <a:gd name="connsiteY9" fmla="*/ 2415246 h 3361509"/>
                <a:gd name="connsiteX10" fmla="*/ 2333897 w 3561805"/>
                <a:gd name="connsiteY10" fmla="*/ 3361509 h 3361509"/>
                <a:gd name="connsiteX11" fmla="*/ 365760 w 3561805"/>
                <a:gd name="connsiteY11" fmla="*/ 3213463 h 3361509"/>
                <a:gd name="connsiteX12" fmla="*/ 470262 w 3561805"/>
                <a:gd name="connsiteY12" fmla="*/ 2464526 h 336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1805" h="3361509">
                  <a:moveTo>
                    <a:pt x="470262" y="2464526"/>
                  </a:moveTo>
                  <a:lnTo>
                    <a:pt x="0" y="1280160"/>
                  </a:lnTo>
                  <a:lnTo>
                    <a:pt x="452845" y="191589"/>
                  </a:lnTo>
                  <a:cubicBezTo>
                    <a:pt x="876350" y="186322"/>
                    <a:pt x="1015130" y="192007"/>
                    <a:pt x="1411257" y="192215"/>
                  </a:cubicBezTo>
                  <a:cubicBezTo>
                    <a:pt x="1614162" y="73388"/>
                    <a:pt x="1619950" y="64072"/>
                    <a:pt x="1724297" y="0"/>
                  </a:cubicBezTo>
                  <a:lnTo>
                    <a:pt x="2751908" y="261257"/>
                  </a:lnTo>
                  <a:lnTo>
                    <a:pt x="3561805" y="1166949"/>
                  </a:lnTo>
                  <a:lnTo>
                    <a:pt x="3021874" y="1576252"/>
                  </a:lnTo>
                  <a:lnTo>
                    <a:pt x="3361508" y="2342606"/>
                  </a:lnTo>
                  <a:cubicBezTo>
                    <a:pt x="3039952" y="2392372"/>
                    <a:pt x="3057873" y="2381906"/>
                    <a:pt x="2785595" y="2415246"/>
                  </a:cubicBezTo>
                  <a:lnTo>
                    <a:pt x="2333897" y="3361509"/>
                  </a:lnTo>
                  <a:lnTo>
                    <a:pt x="365760" y="3213463"/>
                  </a:lnTo>
                  <a:lnTo>
                    <a:pt x="470262" y="2464526"/>
                  </a:lnTo>
                  <a:close/>
                </a:path>
              </a:pathLst>
            </a:custGeom>
            <a:noFill/>
            <a:ln w="2857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Content Placeholder 4" descr="Man">
              <a:extLst>
                <a:ext uri="{FF2B5EF4-FFF2-40B4-BE49-F238E27FC236}">
                  <a16:creationId xmlns:a16="http://schemas.microsoft.com/office/drawing/2014/main" id="{0FA21F09-42B7-2B4D-9F12-E3E8AAF3C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23224" y="1678679"/>
              <a:ext cx="685800" cy="685800"/>
            </a:xfrm>
            <a:prstGeom prst="rect">
              <a:avLst/>
            </a:prstGeom>
          </p:spPr>
        </p:pic>
        <p:pic>
          <p:nvPicPr>
            <p:cNvPr id="10" name="Content Placeholder 4" descr="Man">
              <a:extLst>
                <a:ext uri="{FF2B5EF4-FFF2-40B4-BE49-F238E27FC236}">
                  <a16:creationId xmlns:a16="http://schemas.microsoft.com/office/drawing/2014/main" id="{86FEB738-A7CA-0044-AAC4-DEE66F240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9213" y="2691340"/>
              <a:ext cx="685800" cy="6858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FA01F24-8195-EC4E-850E-3F118233FD72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2133158"/>
              <a:ext cx="1010926" cy="81959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90D63A-F5DB-6C48-8C59-E6D9C252A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76" y="2184764"/>
              <a:ext cx="612636" cy="508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3426A69-84B6-D249-8E15-0B81AFC1A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564564">
              <a:off x="5570116" y="1836296"/>
              <a:ext cx="190500" cy="48577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AD0F1B3-25E5-A341-9D43-1153BD4C77CB}"/>
                </a:ext>
              </a:extLst>
            </p:cNvPr>
            <p:cNvCxnSpPr>
              <a:cxnSpLocks/>
            </p:cNvCxnSpPr>
            <p:nvPr/>
          </p:nvCxnSpPr>
          <p:spPr>
            <a:xfrm>
              <a:off x="5811991" y="2204348"/>
              <a:ext cx="874477" cy="70406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75D1975-4319-6046-AF50-09764B8A32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400" y="2944629"/>
              <a:ext cx="1135372" cy="6157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2CFDF8-D781-B442-91D7-A97D1FBFEED9}"/>
                </a:ext>
              </a:extLst>
            </p:cNvPr>
            <p:cNvCxnSpPr>
              <a:cxnSpLocks/>
            </p:cNvCxnSpPr>
            <p:nvPr/>
          </p:nvCxnSpPr>
          <p:spPr>
            <a:xfrm>
              <a:off x="5534976" y="3589327"/>
              <a:ext cx="554030" cy="27782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14FFFC5-E03B-8544-A39E-10F11021B4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6876" y="3370386"/>
              <a:ext cx="348373" cy="45237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B8CC67-CC00-2447-A741-AF50C3C37620}"/>
                </a:ext>
              </a:extLst>
            </p:cNvPr>
            <p:cNvSpPr txBox="1"/>
            <p:nvPr/>
          </p:nvSpPr>
          <p:spPr>
            <a:xfrm>
              <a:off x="5840940" y="1772628"/>
              <a:ext cx="809864" cy="276999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CGATATG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B271A98-0D4A-0840-8306-FD2529B5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564564">
              <a:off x="7193539" y="2922413"/>
              <a:ext cx="190500" cy="4857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19DE42-B3FC-8145-8946-B4E4FD246539}"/>
                </a:ext>
              </a:extLst>
            </p:cNvPr>
            <p:cNvSpPr txBox="1"/>
            <p:nvPr/>
          </p:nvSpPr>
          <p:spPr>
            <a:xfrm>
              <a:off x="7464363" y="2858745"/>
              <a:ext cx="809864" cy="276999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CGATATG</a:t>
              </a:r>
            </a:p>
          </p:txBody>
        </p:sp>
        <p:sp>
          <p:nvSpPr>
            <p:cNvPr id="21" name="Arrow: Curved Left 40">
              <a:extLst>
                <a:ext uri="{FF2B5EF4-FFF2-40B4-BE49-F238E27FC236}">
                  <a16:creationId xmlns:a16="http://schemas.microsoft.com/office/drawing/2014/main" id="{12015948-3DC7-E44A-818A-898163FE6025}"/>
                </a:ext>
              </a:extLst>
            </p:cNvPr>
            <p:cNvSpPr/>
            <p:nvPr/>
          </p:nvSpPr>
          <p:spPr>
            <a:xfrm rot="19515802">
              <a:off x="7039311" y="1386206"/>
              <a:ext cx="477288" cy="1450502"/>
            </a:xfrm>
            <a:prstGeom prst="curved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Arrow: Curved Left 50">
              <a:extLst>
                <a:ext uri="{FF2B5EF4-FFF2-40B4-BE49-F238E27FC236}">
                  <a16:creationId xmlns:a16="http://schemas.microsoft.com/office/drawing/2014/main" id="{C6DE3046-A901-1C4F-99E5-D698C2D32316}"/>
                </a:ext>
              </a:extLst>
            </p:cNvPr>
            <p:cNvSpPr/>
            <p:nvPr/>
          </p:nvSpPr>
          <p:spPr>
            <a:xfrm rot="7981851">
              <a:off x="5919411" y="2149210"/>
              <a:ext cx="477288" cy="1745480"/>
            </a:xfrm>
            <a:prstGeom prst="curved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3" name="Content Placeholder 4" descr="Man">
              <a:extLst>
                <a:ext uri="{FF2B5EF4-FFF2-40B4-BE49-F238E27FC236}">
                  <a16:creationId xmlns:a16="http://schemas.microsoft.com/office/drawing/2014/main" id="{524B8070-4BAB-0445-8B3C-FF421B99C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05400" y="2416845"/>
              <a:ext cx="685800" cy="685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4AE039-0807-6342-A4CA-FFFBF7243F92}"/>
                </a:ext>
              </a:extLst>
            </p:cNvPr>
            <p:cNvSpPr txBox="1"/>
            <p:nvPr/>
          </p:nvSpPr>
          <p:spPr>
            <a:xfrm>
              <a:off x="5663332" y="2583752"/>
              <a:ext cx="809864" cy="276999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CGATATG</a:t>
              </a:r>
            </a:p>
          </p:txBody>
        </p:sp>
        <p:pic>
          <p:nvPicPr>
            <p:cNvPr id="25" name="Content Placeholder 4" descr="Man">
              <a:extLst>
                <a:ext uri="{FF2B5EF4-FFF2-40B4-BE49-F238E27FC236}">
                  <a16:creationId xmlns:a16="http://schemas.microsoft.com/office/drawing/2014/main" id="{09A5F99A-9F9D-B34A-97B5-8136F4EE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09424" y="2412098"/>
              <a:ext cx="685800" cy="685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E00C32-A9AB-E443-A878-6012011E2BA8}"/>
                </a:ext>
              </a:extLst>
            </p:cNvPr>
            <p:cNvSpPr txBox="1"/>
            <p:nvPr/>
          </p:nvSpPr>
          <p:spPr>
            <a:xfrm>
              <a:off x="7267356" y="2426605"/>
              <a:ext cx="809864" cy="64633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CGATATG</a:t>
              </a:r>
            </a:p>
            <a:p>
              <a:pPr algn="ctr"/>
              <a:r>
                <a:rPr lang="en-US" sz="1200" dirty="0"/>
                <a:t>CTCAATG</a:t>
              </a:r>
            </a:p>
            <a:p>
              <a:pPr algn="ctr"/>
              <a:r>
                <a:rPr lang="en-US" sz="1200" dirty="0"/>
                <a:t>CGCTATG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82C0E93-1094-D74C-81D8-6096C5F84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75" y="2598250"/>
            <a:ext cx="6795163" cy="30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85" y="840667"/>
            <a:ext cx="5822960" cy="1180375"/>
          </a:xfrm>
        </p:spPr>
        <p:txBody>
          <a:bodyPr>
            <a:noAutofit/>
          </a:bodyPr>
          <a:lstStyle/>
          <a:p>
            <a:r>
              <a:rPr lang="en-US" sz="2667" dirty="0"/>
              <a:t>Malaria in Haiti</a:t>
            </a:r>
            <a:r>
              <a:rPr lang="en-US" sz="2400" dirty="0"/>
              <a:t>:</a:t>
            </a:r>
            <a:r>
              <a:rPr lang="en-US" sz="2667" dirty="0"/>
              <a:t> Genomic Epidemiology at the Lower Limits of Transmission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847" y="1891364"/>
            <a:ext cx="5020207" cy="4846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33" dirty="0"/>
              <a:t>3 different methods of genotyping bloodspots from malaria +</a:t>
            </a:r>
            <a:r>
              <a:rPr lang="en-US" sz="2133" dirty="0" err="1"/>
              <a:t>ve</a:t>
            </a:r>
            <a:r>
              <a:rPr lang="en-US" sz="2133" dirty="0"/>
              <a:t> patients. </a:t>
            </a:r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r>
              <a:rPr lang="en-US" sz="2133" dirty="0"/>
              <a:t>What can we learn from each genotyping method in a region of extremely low diversity?</a:t>
            </a:r>
          </a:p>
          <a:p>
            <a:pPr marL="0" indent="0">
              <a:buNone/>
            </a:pPr>
            <a:endParaRPr lang="en-US" sz="2133" dirty="0"/>
          </a:p>
          <a:p>
            <a:pPr marL="0" indent="0">
              <a:buNone/>
            </a:pPr>
            <a:r>
              <a:rPr lang="en-US" sz="2133" b="1" dirty="0"/>
              <a:t>Session: </a:t>
            </a:r>
          </a:p>
          <a:p>
            <a:r>
              <a:rPr lang="en-US" sz="2133" dirty="0"/>
              <a:t>Understanding genomic surveillance data and implications for malaria elimination</a:t>
            </a:r>
          </a:p>
          <a:p>
            <a:r>
              <a:rPr lang="en-US" sz="2267" dirty="0"/>
              <a:t>Weds 11:00-12:15, Juniper</a:t>
            </a:r>
          </a:p>
        </p:txBody>
      </p:sp>
      <p:pic>
        <p:nvPicPr>
          <p:cNvPr id="5" name="Picture 4" descr="network_geo_c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3414"/>
          <a:stretch/>
        </p:blipFill>
        <p:spPr>
          <a:xfrm>
            <a:off x="6422124" y="2242025"/>
            <a:ext cx="5010560" cy="428986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760792" y="790494"/>
            <a:ext cx="4821609" cy="1280720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66773" lvl="2" indent="0">
              <a:buNone/>
            </a:pPr>
            <a:r>
              <a:rPr lang="en-US" sz="2933" dirty="0"/>
              <a:t>Seth Redmond</a:t>
            </a:r>
          </a:p>
          <a:p>
            <a:pPr marL="1219170" lvl="2" indent="0">
              <a:buNone/>
            </a:pPr>
            <a:r>
              <a:rPr lang="en-US" sz="2267" dirty="0"/>
              <a:t>HSPH / Broad Institute /</a:t>
            </a:r>
            <a:br>
              <a:rPr lang="en-US" sz="2267" dirty="0"/>
            </a:br>
            <a:r>
              <a:rPr lang="en-US" sz="2267" dirty="0" err="1"/>
              <a:t>Monash</a:t>
            </a:r>
            <a:r>
              <a:rPr lang="en-US" sz="2267" dirty="0"/>
              <a:t> University </a:t>
            </a:r>
            <a:endParaRPr lang="en-US" dirty="0"/>
          </a:p>
        </p:txBody>
      </p:sp>
      <p:pic>
        <p:nvPicPr>
          <p:cNvPr id="8" name="Picture 7" descr="seth_redmond_sq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9" r="10128" b="9605"/>
          <a:stretch/>
        </p:blipFill>
        <p:spPr>
          <a:xfrm>
            <a:off x="6830149" y="853865"/>
            <a:ext cx="893403" cy="1153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B6D0B-E370-5C40-882D-DB7216957CC3}"/>
              </a:ext>
            </a:extLst>
          </p:cNvPr>
          <p:cNvSpPr txBox="1"/>
          <p:nvPr/>
        </p:nvSpPr>
        <p:spPr>
          <a:xfrm>
            <a:off x="0" y="0"/>
            <a:ext cx="12191999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DETECTING RELATEDNESS IN LOWEST TRANSMISSION CONTEXT—HAITI 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  <a:latin typeface="+mj-lt"/>
              </a:rPr>
              <a:t>SETH REDMOND</a:t>
            </a:r>
          </a:p>
        </p:txBody>
      </p:sp>
    </p:spTree>
    <p:extLst>
      <p:ext uri="{BB962C8B-B14F-4D97-AF65-F5344CB8AC3E}">
        <p14:creationId xmlns:p14="http://schemas.microsoft.com/office/powerpoint/2010/main" val="76935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A3921234-CA62-DB44-8F9F-836377F6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3542" r="15331" b="19529"/>
          <a:stretch/>
        </p:blipFill>
        <p:spPr>
          <a:xfrm>
            <a:off x="4813831" y="2380690"/>
            <a:ext cx="7378169" cy="3945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7A0777-8A35-0743-9DA6-713BD26FE1E3}"/>
              </a:ext>
            </a:extLst>
          </p:cNvPr>
          <p:cNvSpPr txBox="1"/>
          <p:nvPr/>
        </p:nvSpPr>
        <p:spPr>
          <a:xfrm>
            <a:off x="0" y="-3886"/>
            <a:ext cx="12192000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00000"/>
                </a:solidFill>
                <a:latin typeface="+mj-lt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APPLY GENETIC SURVEILLANCE TO RANGE OF TRANSMISSION LEVELS</a:t>
            </a:r>
          </a:p>
          <a:p>
            <a:r>
              <a:rPr lang="en-US" dirty="0"/>
              <a:t>HIGH BURDEN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0B1C4-7C5B-AF47-9316-87A5ED567AD9}"/>
              </a:ext>
            </a:extLst>
          </p:cNvPr>
          <p:cNvSpPr txBox="1"/>
          <p:nvPr/>
        </p:nvSpPr>
        <p:spPr>
          <a:xfrm>
            <a:off x="393127" y="1145646"/>
            <a:ext cx="55031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+mj-lt"/>
                <a:cs typeface="Gill Sans" panose="020B0502020104020203" pitchFamily="34" charset="-79"/>
              </a:rPr>
              <a:t>RED ZONE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Highest incidence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Kédougou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 (&gt;450/1000)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Gill Sans" panose="020B0502020104020203" pitchFamily="34" charset="-79"/>
              </a:rPr>
              <a:t>CHALLENGES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High complexity of infection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7030A0"/>
                </a:solidFill>
                <a:latin typeface="+mj-lt"/>
                <a:cs typeface="Gill Sans" panose="020B0502020104020203" pitchFamily="34" charset="-79"/>
              </a:rPr>
              <a:t>KEY INDICATORS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Parasite relatedness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OPPORTUNITIES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Intervention impact evaluation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DECISION-MAKING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Intervention impact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Effective intervention combinations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 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D7BDA003-ECF1-0644-A788-41E4444437A6}"/>
              </a:ext>
            </a:extLst>
          </p:cNvPr>
          <p:cNvSpPr>
            <a:spLocks noChangeAspect="1"/>
          </p:cNvSpPr>
          <p:nvPr/>
        </p:nvSpPr>
        <p:spPr>
          <a:xfrm>
            <a:off x="9245683" y="5604787"/>
            <a:ext cx="457200" cy="457200"/>
          </a:xfrm>
          <a:prstGeom prst="star5">
            <a:avLst/>
          </a:prstGeom>
          <a:solidFill>
            <a:srgbClr val="FF2F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C2E857-D7BB-864E-A38C-31BDC9305F75}"/>
              </a:ext>
            </a:extLst>
          </p:cNvPr>
          <p:cNvSpPr/>
          <p:nvPr/>
        </p:nvSpPr>
        <p:spPr>
          <a:xfrm>
            <a:off x="6300225" y="6351771"/>
            <a:ext cx="38186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Malaria incidence across Senegal, 2017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AFBB6-2973-9C46-BD87-8381B8DBF53B}"/>
              </a:ext>
            </a:extLst>
          </p:cNvPr>
          <p:cNvSpPr/>
          <p:nvPr/>
        </p:nvSpPr>
        <p:spPr>
          <a:xfrm>
            <a:off x="10623981" y="2813164"/>
            <a:ext cx="13720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</a:rPr>
              <a:t>Incidence </a:t>
            </a:r>
          </a:p>
          <a:p>
            <a:r>
              <a:rPr lang="en-US" sz="1200" b="1" i="1" dirty="0">
                <a:latin typeface="Arial" panose="020B0604020202020204" pitchFamily="34" charset="0"/>
              </a:rPr>
              <a:t>per 1000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98256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3D19353-7049-D744-858D-1BCFA756AFF8}"/>
              </a:ext>
            </a:extLst>
          </p:cNvPr>
          <p:cNvGrpSpPr/>
          <p:nvPr/>
        </p:nvGrpSpPr>
        <p:grpSpPr>
          <a:xfrm>
            <a:off x="407716" y="695301"/>
            <a:ext cx="8318205" cy="5223906"/>
            <a:chOff x="712517" y="836819"/>
            <a:chExt cx="8318205" cy="52239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7AEA8D-BFAD-3B46-BA00-052D3601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517" y="836819"/>
              <a:ext cx="8318205" cy="52239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B7537C-C941-774E-9DED-0042029982BB}"/>
                </a:ext>
              </a:extLst>
            </p:cNvPr>
            <p:cNvSpPr/>
            <p:nvPr/>
          </p:nvSpPr>
          <p:spPr>
            <a:xfrm>
              <a:off x="712517" y="1338943"/>
              <a:ext cx="7571511" cy="46593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A24A642-FB85-8F43-AC4E-D423486B21B1}"/>
              </a:ext>
            </a:extLst>
          </p:cNvPr>
          <p:cNvSpPr txBox="1"/>
          <p:nvPr/>
        </p:nvSpPr>
        <p:spPr>
          <a:xfrm>
            <a:off x="0" y="0"/>
            <a:ext cx="12192000" cy="80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 cap="all" dirty="0">
                <a:solidFill>
                  <a:srgbClr val="C00000"/>
                </a:solidFill>
                <a:latin typeface="+mj-lt"/>
              </a:rPr>
              <a:t>GENETIC measures of transmission to assess impact of interventions </a:t>
            </a:r>
            <a:r>
              <a:rPr lang="en-US" sz="2600" b="1" dirty="0">
                <a:solidFill>
                  <a:srgbClr val="C00000"/>
                </a:solidFill>
                <a:latin typeface="Calibri Light" panose="020F0302020204030204"/>
                <a:ea typeface="+mn-ea"/>
                <a:cs typeface="+mn-cs"/>
              </a:rPr>
              <a:t>KÉDOUGOU, SENEGAL</a:t>
            </a:r>
            <a:endParaRPr lang="en-US" sz="2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538F20-FF4F-DD4E-8E1D-BE0E43A134CC}"/>
              </a:ext>
            </a:extLst>
          </p:cNvPr>
          <p:cNvSpPr/>
          <p:nvPr/>
        </p:nvSpPr>
        <p:spPr>
          <a:xfrm>
            <a:off x="4871620" y="8970313"/>
            <a:ext cx="5479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Increasing IBD fraction indicates reduction of parasite diversity consistent with decreasing transmission. 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C4FE5-8FF5-3848-9820-5ED0C3E6E0C1}"/>
              </a:ext>
            </a:extLst>
          </p:cNvPr>
          <p:cNvSpPr txBox="1"/>
          <p:nvPr/>
        </p:nvSpPr>
        <p:spPr>
          <a:xfrm>
            <a:off x="8537910" y="2374282"/>
            <a:ext cx="337106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Changes in parasite relatedness as early indicator of intervention impact on transmission.</a:t>
            </a:r>
          </a:p>
        </p:txBody>
      </p:sp>
    </p:spTree>
    <p:extLst>
      <p:ext uri="{BB962C8B-B14F-4D97-AF65-F5344CB8AC3E}">
        <p14:creationId xmlns:p14="http://schemas.microsoft.com/office/powerpoint/2010/main" val="810932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A3921234-CA62-DB44-8F9F-836377F6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3542" r="15331" b="19529"/>
          <a:stretch/>
        </p:blipFill>
        <p:spPr>
          <a:xfrm>
            <a:off x="4813831" y="2380690"/>
            <a:ext cx="7378169" cy="3945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7A0777-8A35-0743-9DA6-713BD26FE1E3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APPLY GENETIC SURVEILLANCE TO RANGE OF TRANSMISSION LEVELS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0B1C4-7C5B-AF47-9316-87A5ED567AD9}"/>
              </a:ext>
            </a:extLst>
          </p:cNvPr>
          <p:cNvSpPr txBox="1"/>
          <p:nvPr/>
        </p:nvSpPr>
        <p:spPr>
          <a:xfrm>
            <a:off x="393127" y="525154"/>
            <a:ext cx="5503175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+mj-lt"/>
                <a:cs typeface="Gill Sans" panose="020B0502020104020203" pitchFamily="34" charset="-79"/>
              </a:rPr>
              <a:t>YELLOW ISLAND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High incidence in “sea of green”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Diourbel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 (~100/1000)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Gill Sans" panose="020B0502020104020203" pitchFamily="34" charset="-79"/>
              </a:rPr>
              <a:t>CHALLENGES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Isolated demography (religious schools)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Historically difficult to deploy interventions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7030A0"/>
                </a:solidFill>
                <a:latin typeface="+mj-lt"/>
                <a:cs typeface="Gill Sans" panose="020B0502020104020203" pitchFamily="34" charset="-79"/>
              </a:rPr>
              <a:t>KEY INDICATORS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Complexity of Infection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Parasite relatedness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Spatiotemporal relationships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OPPORTUNITIES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Identify parasite origin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Reveal infection patterns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DECISION-MAKING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Intervention selection and targeting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 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D7BDA003-ECF1-0644-A788-41E4444437A6}"/>
              </a:ext>
            </a:extLst>
          </p:cNvPr>
          <p:cNvSpPr>
            <a:spLocks noChangeAspect="1"/>
          </p:cNvSpPr>
          <p:nvPr/>
        </p:nvSpPr>
        <p:spPr>
          <a:xfrm>
            <a:off x="5997987" y="3895992"/>
            <a:ext cx="457200" cy="457200"/>
          </a:xfrm>
          <a:prstGeom prst="star5">
            <a:avLst/>
          </a:prstGeom>
          <a:solidFill>
            <a:srgbClr val="FF2F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3C7AC-9690-E346-B72C-60667C889EC6}"/>
              </a:ext>
            </a:extLst>
          </p:cNvPr>
          <p:cNvSpPr/>
          <p:nvPr/>
        </p:nvSpPr>
        <p:spPr>
          <a:xfrm>
            <a:off x="10623981" y="2813164"/>
            <a:ext cx="13720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</a:rPr>
              <a:t>Incidence </a:t>
            </a:r>
          </a:p>
          <a:p>
            <a:r>
              <a:rPr lang="en-US" sz="1200" b="1" i="1" dirty="0">
                <a:latin typeface="Arial" panose="020B0604020202020204" pitchFamily="34" charset="0"/>
              </a:rPr>
              <a:t>per 1000</a:t>
            </a:r>
            <a:endParaRPr lang="en-US" sz="1200" b="1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BB181-F3C7-314A-AA32-544E8D8AF65C}"/>
              </a:ext>
            </a:extLst>
          </p:cNvPr>
          <p:cNvSpPr/>
          <p:nvPr/>
        </p:nvSpPr>
        <p:spPr>
          <a:xfrm>
            <a:off x="6300225" y="6351771"/>
            <a:ext cx="38186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Malaria incidence across Senegal,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635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C6FEC6-B89A-2744-935A-54372EF07419}"/>
              </a:ext>
            </a:extLst>
          </p:cNvPr>
          <p:cNvSpPr txBox="1"/>
          <p:nvPr/>
        </p:nvSpPr>
        <p:spPr>
          <a:xfrm>
            <a:off x="0" y="11983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SHARED PARASITES ACROSS GEOGRAPHY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ED5BD7D7-8ADE-3242-87D9-D424F4CD1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3542" r="33066" b="19529"/>
          <a:stretch/>
        </p:blipFill>
        <p:spPr>
          <a:xfrm>
            <a:off x="1450091" y="648592"/>
            <a:ext cx="8876960" cy="6209408"/>
          </a:xfrm>
          <a:prstGeom prst="rect">
            <a:avLst/>
          </a:prstGeom>
        </p:spPr>
      </p:pic>
      <p:sp>
        <p:nvSpPr>
          <p:cNvPr id="21" name="5-Point Star 20">
            <a:extLst>
              <a:ext uri="{FF2B5EF4-FFF2-40B4-BE49-F238E27FC236}">
                <a16:creationId xmlns:a16="http://schemas.microsoft.com/office/drawing/2014/main" id="{9EF9D172-F94C-1B4E-86E3-55234E85C8BA}"/>
              </a:ext>
            </a:extLst>
          </p:cNvPr>
          <p:cNvSpPr>
            <a:spLocks noChangeAspect="1"/>
          </p:cNvSpPr>
          <p:nvPr/>
        </p:nvSpPr>
        <p:spPr>
          <a:xfrm>
            <a:off x="3496525" y="3181288"/>
            <a:ext cx="457200" cy="457200"/>
          </a:xfrm>
          <a:prstGeom prst="star5">
            <a:avLst/>
          </a:prstGeom>
          <a:solidFill>
            <a:schemeClr val="accent2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CB992212-BF8E-6040-A373-B671848D0550}"/>
              </a:ext>
            </a:extLst>
          </p:cNvPr>
          <p:cNvSpPr>
            <a:spLocks noChangeAspect="1"/>
          </p:cNvSpPr>
          <p:nvPr/>
        </p:nvSpPr>
        <p:spPr>
          <a:xfrm>
            <a:off x="2576870" y="3193707"/>
            <a:ext cx="457200" cy="457200"/>
          </a:xfrm>
          <a:prstGeom prst="star5">
            <a:avLst/>
          </a:prstGeom>
          <a:solidFill>
            <a:schemeClr val="accent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F9A9A026-280F-C245-BD2B-AABD0F874CBD}"/>
              </a:ext>
            </a:extLst>
          </p:cNvPr>
          <p:cNvSpPr>
            <a:spLocks noChangeAspect="1"/>
          </p:cNvSpPr>
          <p:nvPr/>
        </p:nvSpPr>
        <p:spPr>
          <a:xfrm>
            <a:off x="8909352" y="6057776"/>
            <a:ext cx="457200" cy="457200"/>
          </a:xfrm>
          <a:prstGeom prst="star5">
            <a:avLst/>
          </a:prstGeom>
          <a:solidFill>
            <a:srgbClr val="FF0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7A0777-8A35-0743-9DA6-713BD26FE1E3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GENETIC SURVEILLANCE ACROSS TRANSMISSION LEVELS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E74F1-31B7-9245-9FBE-C378E767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7" y="951722"/>
            <a:ext cx="10837118" cy="5728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FA437-38AC-8547-9121-0B80B3CF3968}"/>
              </a:ext>
            </a:extLst>
          </p:cNvPr>
          <p:cNvSpPr txBox="1"/>
          <p:nvPr/>
        </p:nvSpPr>
        <p:spPr>
          <a:xfrm>
            <a:off x="6927995" y="6488668"/>
            <a:ext cx="526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Figure from Gates Foundation: Genomic Epidemiology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0E69F-D519-F44D-B6F2-DC3324B48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94" y="774440"/>
            <a:ext cx="1482165" cy="150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94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08C3E6-362B-294E-BBB6-7974684D18F2}"/>
              </a:ext>
            </a:extLst>
          </p:cNvPr>
          <p:cNvSpPr txBox="1"/>
          <p:nvPr/>
        </p:nvSpPr>
        <p:spPr>
          <a:xfrm>
            <a:off x="0" y="11985"/>
            <a:ext cx="1219200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LARGER PROPORTION OF SHARED PARASITES FROM DIOURBEL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FC2A2-891E-AF4B-8821-6C1A5B27F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62" r="26590" b="34382"/>
          <a:stretch/>
        </p:blipFill>
        <p:spPr>
          <a:xfrm>
            <a:off x="6075350" y="2636061"/>
            <a:ext cx="1400187" cy="10002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BC34A6-8379-5D44-BD5E-E7960FCA012C}"/>
              </a:ext>
            </a:extLst>
          </p:cNvPr>
          <p:cNvSpPr txBox="1"/>
          <p:nvPr/>
        </p:nvSpPr>
        <p:spPr>
          <a:xfrm>
            <a:off x="833077" y="6310099"/>
            <a:ext cx="10620948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Large proportion (47%) of </a:t>
            </a:r>
            <a:r>
              <a:rPr lang="en-US" sz="2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Diourbel</a:t>
            </a:r>
            <a:r>
              <a:rPr lang="en-US" sz="2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parasites share genotype with another parasite.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17761A-93D6-8D45-BCCC-0D3400D0C9BA}"/>
              </a:ext>
            </a:extLst>
          </p:cNvPr>
          <p:cNvGrpSpPr/>
          <p:nvPr/>
        </p:nvGrpSpPr>
        <p:grpSpPr>
          <a:xfrm>
            <a:off x="367863" y="816270"/>
            <a:ext cx="6311203" cy="4898499"/>
            <a:chOff x="283780" y="740300"/>
            <a:chExt cx="6311203" cy="48984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CAB41F-6543-3644-9A25-79FF90FA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9292"/>
            <a:stretch/>
          </p:blipFill>
          <p:spPr>
            <a:xfrm>
              <a:off x="283780" y="740300"/>
              <a:ext cx="5055476" cy="489849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CCDA944-B305-E042-A37F-D1936FE44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624" t="25019" b="50414"/>
            <a:stretch/>
          </p:blipFill>
          <p:spPr>
            <a:xfrm>
              <a:off x="325820" y="4394192"/>
              <a:ext cx="1213687" cy="12034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7D5D2A9-2DC7-344E-A229-A759BFBD6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624" t="48931" b="25204"/>
            <a:stretch/>
          </p:blipFill>
          <p:spPr>
            <a:xfrm>
              <a:off x="5381296" y="4371772"/>
              <a:ext cx="1213687" cy="126702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216E565-77E0-8544-85C4-1F617DDCC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75408" r="79423"/>
            <a:stretch/>
          </p:blipFill>
          <p:spPr>
            <a:xfrm>
              <a:off x="4092364" y="3189549"/>
              <a:ext cx="1288932" cy="120464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FCA1B5-301E-E54D-8E95-76BB2C4AF66F}"/>
              </a:ext>
            </a:extLst>
          </p:cNvPr>
          <p:cNvGrpSpPr/>
          <p:nvPr/>
        </p:nvGrpSpPr>
        <p:grpSpPr>
          <a:xfrm>
            <a:off x="7976196" y="1934510"/>
            <a:ext cx="3520965" cy="4056994"/>
            <a:chOff x="8187559" y="1828799"/>
            <a:chExt cx="3520965" cy="40569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538CA3-F51C-2740-A0F1-817F6F232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60" t="22464" r="24050" b="1392"/>
            <a:stretch/>
          </p:blipFill>
          <p:spPr>
            <a:xfrm>
              <a:off x="8292662" y="1828799"/>
              <a:ext cx="3415862" cy="397291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9EC2D7-51D0-0645-B24C-E730520FB30C}"/>
                </a:ext>
              </a:extLst>
            </p:cNvPr>
            <p:cNvSpPr/>
            <p:nvPr/>
          </p:nvSpPr>
          <p:spPr>
            <a:xfrm>
              <a:off x="8187559" y="1828799"/>
              <a:ext cx="3520965" cy="405699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A4D40A8-D016-344C-BC3C-E21000F60B0C}"/>
              </a:ext>
            </a:extLst>
          </p:cNvPr>
          <p:cNvSpPr txBox="1"/>
          <p:nvPr/>
        </p:nvSpPr>
        <p:spPr>
          <a:xfrm>
            <a:off x="7861738" y="1067327"/>
            <a:ext cx="3468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Percentage of parasites within barcode clusters, by site (2018)</a:t>
            </a:r>
          </a:p>
        </p:txBody>
      </p:sp>
    </p:spTree>
    <p:extLst>
      <p:ext uri="{BB962C8B-B14F-4D97-AF65-F5344CB8AC3E}">
        <p14:creationId xmlns:p14="http://schemas.microsoft.com/office/powerpoint/2010/main" val="1308923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C6FEC6-B89A-2744-935A-54372EF07419}"/>
              </a:ext>
            </a:extLst>
          </p:cNvPr>
          <p:cNvSpPr txBox="1"/>
          <p:nvPr/>
        </p:nvSpPr>
        <p:spPr>
          <a:xfrm>
            <a:off x="0" y="11983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CHALLENGES FOR EPIDEMIOLOGICAL MODELING OF GENETIC DATA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ED5BD7D7-8ADE-3242-87D9-D424F4CD1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3542" r="33066" b="19529"/>
          <a:stretch/>
        </p:blipFill>
        <p:spPr>
          <a:xfrm>
            <a:off x="8218652" y="442870"/>
            <a:ext cx="3973348" cy="27793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6F387D-7D5B-CE4A-87FD-A47789D550FD}"/>
              </a:ext>
            </a:extLst>
          </p:cNvPr>
          <p:cNvGrpSpPr>
            <a:grpSpLocks noChangeAspect="1"/>
          </p:cNvGrpSpPr>
          <p:nvPr/>
        </p:nvGrpSpPr>
        <p:grpSpPr>
          <a:xfrm>
            <a:off x="8384058" y="3222215"/>
            <a:ext cx="3642535" cy="3474720"/>
            <a:chOff x="1012371" y="2253343"/>
            <a:chExt cx="4016830" cy="38317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07DF35-9BA0-D14C-BB0D-0510AE3D7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55" t="20984" r="20743" b="21828"/>
            <a:stretch/>
          </p:blipFill>
          <p:spPr>
            <a:xfrm>
              <a:off x="1012371" y="2253343"/>
              <a:ext cx="4016830" cy="38317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E97FAB-C72C-9F41-8A4A-40FC9BBC2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4955" y="3555530"/>
              <a:ext cx="637756" cy="637756"/>
            </a:xfrm>
            <a:prstGeom prst="rect">
              <a:avLst/>
            </a:prstGeom>
          </p:spPr>
        </p:pic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598389-7128-EE45-9DA8-B5BB39A9B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5" y="768293"/>
            <a:ext cx="7605010" cy="592864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2000"/>
              </a:spcAft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CHALLENGES</a:t>
            </a:r>
          </a:p>
          <a:p>
            <a:pPr marL="800100" lvl="1" indent="-342900">
              <a:spcBef>
                <a:spcPts val="1000"/>
              </a:spcBef>
              <a:spcAft>
                <a:spcPts val="2000"/>
              </a:spcAft>
            </a:pPr>
            <a:r>
              <a:rPr lang="en-US" sz="2800" dirty="0">
                <a:latin typeface="+mj-lt"/>
              </a:rPr>
              <a:t>Population-level genetic data of clinic samples</a:t>
            </a:r>
          </a:p>
          <a:p>
            <a:pPr marL="800100" lvl="1" indent="-342900">
              <a:spcBef>
                <a:spcPts val="1000"/>
              </a:spcBef>
              <a:spcAft>
                <a:spcPts val="2000"/>
              </a:spcAft>
            </a:pPr>
            <a:r>
              <a:rPr lang="en-US" sz="2800" dirty="0">
                <a:latin typeface="+mj-lt"/>
              </a:rPr>
              <a:t>Aggregated epidemiological data</a:t>
            </a:r>
          </a:p>
          <a:p>
            <a:pPr marL="342900" indent="-342900">
              <a:spcAft>
                <a:spcPts val="2000"/>
              </a:spcAft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OPPORTUNITIES</a:t>
            </a:r>
          </a:p>
          <a:p>
            <a:pPr marL="800100" lvl="1" indent="-342900">
              <a:spcBef>
                <a:spcPts val="1000"/>
              </a:spcBef>
              <a:spcAft>
                <a:spcPts val="2000"/>
              </a:spcAft>
            </a:pPr>
            <a:r>
              <a:rPr lang="en-US" sz="2800" b="1" i="1" dirty="0">
                <a:latin typeface="+mj-lt"/>
              </a:rPr>
              <a:t>Interpretation of genetic signals requires fine-scale mapping</a:t>
            </a:r>
          </a:p>
          <a:p>
            <a:pPr marL="800100" lvl="1" indent="-342900">
              <a:spcBef>
                <a:spcPts val="1000"/>
              </a:spcBef>
              <a:spcAft>
                <a:spcPts val="2000"/>
              </a:spcAft>
            </a:pPr>
            <a:r>
              <a:rPr lang="en-US" sz="2800" dirty="0">
                <a:latin typeface="+mj-lt"/>
              </a:rPr>
              <a:t>Develop fine spatial maps of population and infections across catchments </a:t>
            </a:r>
          </a:p>
          <a:p>
            <a:pPr marL="800100" lvl="1" indent="-342900">
              <a:spcBef>
                <a:spcPts val="1000"/>
              </a:spcBef>
              <a:spcAft>
                <a:spcPts val="2000"/>
              </a:spcAft>
            </a:pPr>
            <a:r>
              <a:rPr lang="en-US" sz="2800" dirty="0">
                <a:latin typeface="+mj-lt"/>
              </a:rPr>
              <a:t>Align genetic and epidemiological data</a:t>
            </a:r>
          </a:p>
          <a:p>
            <a:pPr marL="800100" lvl="1" indent="-342900">
              <a:spcBef>
                <a:spcPts val="1000"/>
              </a:spcBef>
              <a:spcAft>
                <a:spcPts val="2000"/>
              </a:spcAft>
            </a:pPr>
            <a:r>
              <a:rPr lang="en-US" sz="2800" dirty="0">
                <a:latin typeface="+mj-lt"/>
              </a:rPr>
              <a:t>Capture samples across seasonality</a:t>
            </a:r>
          </a:p>
          <a:p>
            <a:pPr marL="342900" indent="-342900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CCAF78E-4527-2F4A-A817-F4388E0CDF85}"/>
              </a:ext>
            </a:extLst>
          </p:cNvPr>
          <p:cNvSpPr/>
          <p:nvPr/>
        </p:nvSpPr>
        <p:spPr>
          <a:xfrm>
            <a:off x="8642085" y="1751526"/>
            <a:ext cx="484632" cy="231819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9AFF14-8624-644B-8BC4-D9940D19EF75}"/>
              </a:ext>
            </a:extLst>
          </p:cNvPr>
          <p:cNvSpPr txBox="1"/>
          <p:nvPr/>
        </p:nvSpPr>
        <p:spPr>
          <a:xfrm>
            <a:off x="8522283" y="1463210"/>
            <a:ext cx="72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THIES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474E1D-E01F-864A-AE5F-5BC4FBDA6BC8}"/>
              </a:ext>
            </a:extLst>
          </p:cNvPr>
          <p:cNvSpPr txBox="1"/>
          <p:nvPr/>
        </p:nvSpPr>
        <p:spPr>
          <a:xfrm>
            <a:off x="8522283" y="4069724"/>
            <a:ext cx="72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THIES</a:t>
            </a:r>
          </a:p>
        </p:txBody>
      </p:sp>
    </p:spTree>
    <p:extLst>
      <p:ext uri="{BB962C8B-B14F-4D97-AF65-F5344CB8AC3E}">
        <p14:creationId xmlns:p14="http://schemas.microsoft.com/office/powerpoint/2010/main" val="142882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C6FEC6-B89A-2744-935A-54372EF07419}"/>
              </a:ext>
            </a:extLst>
          </p:cNvPr>
          <p:cNvSpPr txBox="1"/>
          <p:nvPr/>
        </p:nvSpPr>
        <p:spPr>
          <a:xfrm>
            <a:off x="0" y="11983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INTEGRATING GENETICS, EPIDEMIOLOGY, MAPPING AND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9A810-CFC6-CF40-8213-415FF3405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197" y="2087462"/>
            <a:ext cx="5053555" cy="3478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62AC66-48A0-4640-A7A8-F04DF48B3846}"/>
              </a:ext>
            </a:extLst>
          </p:cNvPr>
          <p:cNvSpPr txBox="1"/>
          <p:nvPr/>
        </p:nvSpPr>
        <p:spPr>
          <a:xfrm>
            <a:off x="254018" y="402529"/>
            <a:ext cx="1193798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i="1" dirty="0">
                <a:latin typeface="+mj-lt"/>
                <a:cs typeface="Arial" panose="020B0604020202020204" pitchFamily="34" charset="0"/>
              </a:rPr>
              <a:t>Senegal is creating a genetic epidemiology map of the entire country.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i="1" dirty="0">
                <a:latin typeface="+mj-lt"/>
                <a:cs typeface="Arial" panose="020B0604020202020204" pitchFamily="34" charset="0"/>
              </a:rPr>
              <a:t>Bringing routine data, risk mapping, and genetic epidemiology together to stratify intervention strategies for elimination.</a:t>
            </a:r>
          </a:p>
        </p:txBody>
      </p: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ED5BD7D7-8ADE-3242-87D9-D424F4CD1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3542" r="33066" b="19529"/>
          <a:stretch/>
        </p:blipFill>
        <p:spPr>
          <a:xfrm>
            <a:off x="0" y="1464847"/>
            <a:ext cx="7089139" cy="4958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214E3-F649-CE43-A40B-6F4F6DB350CC}"/>
              </a:ext>
            </a:extLst>
          </p:cNvPr>
          <p:cNvSpPr txBox="1"/>
          <p:nvPr/>
        </p:nvSpPr>
        <p:spPr>
          <a:xfrm>
            <a:off x="121023" y="6315652"/>
            <a:ext cx="7780250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Integrating Genetics, Epidemiology, Mapping, and Modeling</a:t>
            </a:r>
          </a:p>
        </p:txBody>
      </p:sp>
    </p:spTree>
    <p:extLst>
      <p:ext uri="{BB962C8B-B14F-4D97-AF65-F5344CB8AC3E}">
        <p14:creationId xmlns:p14="http://schemas.microsoft.com/office/powerpoint/2010/main" val="1725387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7F9F3-F9C4-D84E-B41D-B99C6ECB06A8}"/>
              </a:ext>
            </a:extLst>
          </p:cNvPr>
          <p:cNvSpPr txBox="1"/>
          <p:nvPr/>
        </p:nvSpPr>
        <p:spPr>
          <a:xfrm>
            <a:off x="2" y="-12314"/>
            <a:ext cx="1219199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GENETIC SURVEILLANCE FOR DECISION-MAKING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24F21-ED8C-264B-9897-7D67999FE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51" y="3612951"/>
            <a:ext cx="11692513" cy="2607227"/>
          </a:xfrm>
        </p:spPr>
        <p:txBody>
          <a:bodyPr>
            <a:noAutofit/>
          </a:bodyPr>
          <a:lstStyle/>
          <a:p>
            <a:pPr>
              <a:spcAft>
                <a:spcPts val="2000"/>
              </a:spcAft>
            </a:pPr>
            <a:r>
              <a:rPr lang="en-US" sz="3200" b="1" i="1" dirty="0">
                <a:latin typeface="+mj-lt"/>
              </a:rPr>
              <a:t>Transmission patterns </a:t>
            </a:r>
            <a:r>
              <a:rPr lang="en-US" sz="3200" dirty="0">
                <a:latin typeface="+mj-lt"/>
              </a:rPr>
              <a:t>for stratification of appropriate interventions.</a:t>
            </a:r>
          </a:p>
          <a:p>
            <a:pPr>
              <a:spcAft>
                <a:spcPts val="2000"/>
              </a:spcAft>
            </a:pPr>
            <a:r>
              <a:rPr lang="en-US" sz="3200" b="1" i="1" dirty="0">
                <a:latin typeface="+mj-lt"/>
              </a:rPr>
              <a:t>Transmission metrics </a:t>
            </a:r>
            <a:r>
              <a:rPr lang="en-US" sz="3200" dirty="0">
                <a:latin typeface="+mj-lt"/>
              </a:rPr>
              <a:t>for intervention impact assessment.</a:t>
            </a:r>
          </a:p>
          <a:p>
            <a:pPr>
              <a:spcAft>
                <a:spcPts val="2000"/>
              </a:spcAft>
            </a:pPr>
            <a:r>
              <a:rPr lang="en-US" sz="3200" b="1" i="1" dirty="0">
                <a:latin typeface="+mj-lt"/>
              </a:rPr>
              <a:t>Sources of infection </a:t>
            </a:r>
            <a:r>
              <a:rPr lang="en-US" sz="3200" dirty="0">
                <a:latin typeface="+mj-lt"/>
              </a:rPr>
              <a:t>for intervention targeting.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BA3353-6C92-1F4B-8813-AAD2F87D1BC0}"/>
              </a:ext>
            </a:extLst>
          </p:cNvPr>
          <p:cNvGrpSpPr/>
          <p:nvPr/>
        </p:nvGrpSpPr>
        <p:grpSpPr>
          <a:xfrm>
            <a:off x="-412017" y="1095081"/>
            <a:ext cx="12337464" cy="2162854"/>
            <a:chOff x="-412017" y="1095081"/>
            <a:chExt cx="12337464" cy="21628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1F4795-6189-624E-A864-38A3F22865DA}"/>
                </a:ext>
              </a:extLst>
            </p:cNvPr>
            <p:cNvGrpSpPr/>
            <p:nvPr/>
          </p:nvGrpSpPr>
          <p:grpSpPr>
            <a:xfrm>
              <a:off x="149954" y="1623783"/>
              <a:ext cx="11775493" cy="1634152"/>
              <a:chOff x="149954" y="1623783"/>
              <a:chExt cx="11775493" cy="163415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E834173-3777-D844-82D5-15ACEBD32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7086"/>
              <a:stretch/>
            </p:blipFill>
            <p:spPr>
              <a:xfrm>
                <a:off x="7711368" y="1666313"/>
                <a:ext cx="1861581" cy="158468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F057631-4492-F04B-BB9C-44F1D8C519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4913" r="18161" b="25681"/>
              <a:stretch/>
            </p:blipFill>
            <p:spPr>
              <a:xfrm>
                <a:off x="3348122" y="1708565"/>
                <a:ext cx="2011299" cy="153038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84798E8-1B65-A94C-BF6C-7FA94BCF8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9185" y="1696516"/>
                <a:ext cx="2385926" cy="1554480"/>
              </a:xfrm>
              <a:prstGeom prst="rect">
                <a:avLst/>
              </a:prstGeom>
            </p:spPr>
          </p:pic>
          <p:pic>
            <p:nvPicPr>
              <p:cNvPr id="17" name="Image 6">
                <a:extLst>
                  <a:ext uri="{FF2B5EF4-FFF2-40B4-BE49-F238E27FC236}">
                    <a16:creationId xmlns:a16="http://schemas.microsoft.com/office/drawing/2014/main" id="{E727A714-E2C3-EA45-9984-CED780A92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5911" y="1708565"/>
                <a:ext cx="2002849" cy="153038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A16C421-E323-8E40-9810-7EE85CEA6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33377" y="1696516"/>
                <a:ext cx="2392070" cy="1554480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5BAF820-5D01-EE40-8F75-8CAA730B0CCE}"/>
                  </a:ext>
                </a:extLst>
              </p:cNvPr>
              <p:cNvGrpSpPr/>
              <p:nvPr/>
            </p:nvGrpSpPr>
            <p:grpSpPr>
              <a:xfrm>
                <a:off x="149954" y="1623783"/>
                <a:ext cx="1115456" cy="1634152"/>
                <a:chOff x="149954" y="1623783"/>
                <a:chExt cx="1115456" cy="1634152"/>
              </a:xfrm>
            </p:grpSpPr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72F47213-9628-3049-BF98-C94E9E5FE3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954" y="1623783"/>
                  <a:ext cx="1115456" cy="815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1">
                  <a:extLst>
                    <a:ext uri="{FF2B5EF4-FFF2-40B4-BE49-F238E27FC236}">
                      <a16:creationId xmlns:a16="http://schemas.microsoft.com/office/drawing/2014/main" id="{A3FEB6E3-3522-054A-8B4C-C5EFC445DB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5937" y="2420349"/>
                  <a:ext cx="863491" cy="837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1C084B-103D-F041-A2B4-1DB6605D05A0}"/>
                </a:ext>
              </a:extLst>
            </p:cNvPr>
            <p:cNvSpPr/>
            <p:nvPr/>
          </p:nvSpPr>
          <p:spPr>
            <a:xfrm>
              <a:off x="1876570" y="1095081"/>
              <a:ext cx="23475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Community </a:t>
              </a:r>
            </a:p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Engagement</a:t>
              </a:r>
              <a:endParaRPr lang="en-US" sz="1600" dirty="0">
                <a:solidFill>
                  <a:srgbClr val="A72E26"/>
                </a:solidFill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EDC1CE-24BF-7945-8152-576C371EA4DC}"/>
                </a:ext>
              </a:extLst>
            </p:cNvPr>
            <p:cNvSpPr/>
            <p:nvPr/>
          </p:nvSpPr>
          <p:spPr>
            <a:xfrm>
              <a:off x="4165157" y="1095081"/>
              <a:ext cx="14486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Data Generation</a:t>
              </a:r>
              <a:endParaRPr lang="en-US" sz="1600" dirty="0">
                <a:solidFill>
                  <a:srgbClr val="A72E26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9F900F-4331-6945-AE6A-C487B2CB0801}"/>
                </a:ext>
              </a:extLst>
            </p:cNvPr>
            <p:cNvSpPr/>
            <p:nvPr/>
          </p:nvSpPr>
          <p:spPr>
            <a:xfrm>
              <a:off x="7520439" y="1095081"/>
              <a:ext cx="20244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Decision </a:t>
              </a:r>
            </a:p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Making</a:t>
              </a:r>
              <a:endParaRPr lang="en-US" sz="1600" dirty="0">
                <a:solidFill>
                  <a:srgbClr val="A72E26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0C29AD-3EBF-7C4C-A78F-4AF705C31D7F}"/>
                </a:ext>
              </a:extLst>
            </p:cNvPr>
            <p:cNvSpPr/>
            <p:nvPr/>
          </p:nvSpPr>
          <p:spPr>
            <a:xfrm>
              <a:off x="5554910" y="1095081"/>
              <a:ext cx="20244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Data Analysis</a:t>
              </a:r>
            </a:p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Review</a:t>
              </a:r>
              <a:endParaRPr lang="en-US" sz="1600" dirty="0">
                <a:solidFill>
                  <a:srgbClr val="A72E26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188DE7-353F-6F48-B4DE-8ADBF911547E}"/>
                </a:ext>
              </a:extLst>
            </p:cNvPr>
            <p:cNvSpPr/>
            <p:nvPr/>
          </p:nvSpPr>
          <p:spPr>
            <a:xfrm>
              <a:off x="9485967" y="1095081"/>
              <a:ext cx="20244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Implementation</a:t>
              </a:r>
            </a:p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Interventions</a:t>
              </a:r>
              <a:endParaRPr lang="en-US" sz="1600" dirty="0">
                <a:solidFill>
                  <a:srgbClr val="A72E26"/>
                </a:solidFill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94B24F-4773-604D-8D1B-9CF0A9406FF2}"/>
                </a:ext>
              </a:extLst>
            </p:cNvPr>
            <p:cNvSpPr/>
            <p:nvPr/>
          </p:nvSpPr>
          <p:spPr>
            <a:xfrm>
              <a:off x="-412017" y="1095081"/>
              <a:ext cx="23475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Surveillance and</a:t>
              </a:r>
            </a:p>
            <a:p>
              <a:pPr marL="0" lvl="1" algn="ctr"/>
              <a:r>
                <a:rPr lang="en-US" sz="1600" b="1" dirty="0">
                  <a:solidFill>
                    <a:srgbClr val="A72E26"/>
                  </a:solidFill>
                  <a:latin typeface="+mj-lt"/>
                </a:rPr>
                <a:t>Sampling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376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rvardChan_logo_hrz_cmyk.eps">
            <a:extLst>
              <a:ext uri="{FF2B5EF4-FFF2-40B4-BE49-F238E27FC236}">
                <a16:creationId xmlns:a16="http://schemas.microsoft.com/office/drawing/2014/main" id="{90D81283-ECB8-784A-893C-2231EE020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" y="452874"/>
            <a:ext cx="3272256" cy="54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883CD1-5329-344C-802A-051267F6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" y="5184852"/>
            <a:ext cx="2266439" cy="56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Broad_210px.jpg">
            <a:extLst>
              <a:ext uri="{FF2B5EF4-FFF2-40B4-BE49-F238E27FC236}">
                <a16:creationId xmlns:a16="http://schemas.microsoft.com/office/drawing/2014/main" id="{2663B2DA-9CE9-CA49-BABF-AE24219C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3" y="2794310"/>
            <a:ext cx="2038918" cy="59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293D212C-7CE5-AA47-811B-DFB43E567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74" y="555142"/>
            <a:ext cx="933649" cy="90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ECF6EBC5-E5AD-A544-B862-387C50BAC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8935" r="10719" b="40273"/>
          <a:stretch>
            <a:fillRect/>
          </a:stretch>
        </p:blipFill>
        <p:spPr bwMode="auto">
          <a:xfrm>
            <a:off x="8632578" y="402451"/>
            <a:ext cx="3559422" cy="100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B3D238F-A340-094D-A175-43B4593D19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554" y="2782958"/>
            <a:ext cx="1330449" cy="2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id="{F6DE1A92-8D0D-1F49-99E9-707043908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419" y="1612295"/>
            <a:ext cx="798270" cy="96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3B1A6CFA-737E-0047-81D8-230C074322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011" y="1655805"/>
            <a:ext cx="773061" cy="85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BA25577C-1290-434D-B46F-DA9EE815F4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83" y="3675491"/>
            <a:ext cx="2475390" cy="8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D4F4B72-2548-9A4D-B36D-C93F658D9E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88" y="2696175"/>
            <a:ext cx="1098804" cy="109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1DC42A-9CCC-024E-8309-90608F3F5F63}"/>
              </a:ext>
            </a:extLst>
          </p:cNvPr>
          <p:cNvSpPr txBox="1"/>
          <p:nvPr/>
        </p:nvSpPr>
        <p:spPr>
          <a:xfrm>
            <a:off x="126163" y="1295128"/>
            <a:ext cx="2045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Dyann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Wirth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Sarah Volkman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Rachel Daniels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EB638-C061-F748-BDCF-8DCAF1BC6ED5}"/>
              </a:ext>
            </a:extLst>
          </p:cNvPr>
          <p:cNvSpPr txBox="1"/>
          <p:nvPr/>
        </p:nvSpPr>
        <p:spPr>
          <a:xfrm>
            <a:off x="126163" y="3685670"/>
            <a:ext cx="2467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Bronwyn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MacInnis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Steve Schaffner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Tim Farrell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29B55-0924-3046-8E66-915B3A709023}"/>
              </a:ext>
            </a:extLst>
          </p:cNvPr>
          <p:cNvSpPr txBox="1"/>
          <p:nvPr/>
        </p:nvSpPr>
        <p:spPr>
          <a:xfrm>
            <a:off x="126163" y="6047351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Dan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Hartl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AF719F-77DC-3448-904C-EBD15A224125}"/>
              </a:ext>
            </a:extLst>
          </p:cNvPr>
          <p:cNvSpPr txBox="1"/>
          <p:nvPr/>
        </p:nvSpPr>
        <p:spPr>
          <a:xfrm>
            <a:off x="3483288" y="1472470"/>
            <a:ext cx="2058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Daouda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Ndiaye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Awa B. Deme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Aida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Badiane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3ADB7-943F-BC45-914F-FD1FDEA87140}"/>
              </a:ext>
            </a:extLst>
          </p:cNvPr>
          <p:cNvSpPr txBox="1"/>
          <p:nvPr/>
        </p:nvSpPr>
        <p:spPr>
          <a:xfrm>
            <a:off x="6488883" y="4501706"/>
            <a:ext cx="2771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Richard W.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Steketee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Julie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Thwing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Kathy Sturm-Ramirez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D45C1F-ED08-9D43-8269-F053316E5350}"/>
              </a:ext>
            </a:extLst>
          </p:cNvPr>
          <p:cNvSpPr txBox="1"/>
          <p:nvPr/>
        </p:nvSpPr>
        <p:spPr>
          <a:xfrm>
            <a:off x="6488883" y="1087123"/>
            <a:ext cx="26552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Michael Hainsworth</a:t>
            </a: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Yakou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Dieye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Gnagna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Dieng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Philippe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Guinot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7C9B61-6885-6C41-B709-6947B5E02D4A}"/>
              </a:ext>
            </a:extLst>
          </p:cNvPr>
          <p:cNvSpPr txBox="1"/>
          <p:nvPr/>
        </p:nvSpPr>
        <p:spPr>
          <a:xfrm>
            <a:off x="3483288" y="3811615"/>
            <a:ext cx="317516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Doudou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Sene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Mouhamad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Sy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Fatou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B. Fall</a:t>
            </a: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Coumba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Ndoffene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Diouf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Medoune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Ndiop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Moustapha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Cisse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Alioune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Badara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Gueye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r>
              <a:rPr lang="en-US" sz="2400" dirty="0" err="1">
                <a:latin typeface="+mj-lt"/>
                <a:cs typeface="Arial" panose="020B0604020202020204" pitchFamily="34" charset="0"/>
              </a:rPr>
              <a:t>Oumar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Sarr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22D6C1-7F5C-B849-BDF7-6CDBA4A8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1" b="57487"/>
          <a:stretch>
            <a:fillRect/>
          </a:stretch>
        </p:blipFill>
        <p:spPr bwMode="auto">
          <a:xfrm>
            <a:off x="6339183" y="452874"/>
            <a:ext cx="2370401" cy="65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76B4E9-1BE5-9E4F-8177-16A290DDE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83" y="2661502"/>
            <a:ext cx="2079840" cy="54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D2A95F-9B6E-D54D-A344-7359279A710F}"/>
              </a:ext>
            </a:extLst>
          </p:cNvPr>
          <p:cNvSpPr txBox="1"/>
          <p:nvPr/>
        </p:nvSpPr>
        <p:spPr>
          <a:xfrm>
            <a:off x="6488883" y="3209107"/>
            <a:ext cx="2508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Caterina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Guinovart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8A6C32-C737-2E4B-B037-C90AD65AED99}"/>
              </a:ext>
            </a:extLst>
          </p:cNvPr>
          <p:cNvSpPr txBox="1"/>
          <p:nvPr/>
        </p:nvSpPr>
        <p:spPr>
          <a:xfrm>
            <a:off x="9664048" y="4423297"/>
            <a:ext cx="2149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Edward Wenger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Josh Proctor</a:t>
            </a:r>
          </a:p>
          <a:p>
            <a:r>
              <a:rPr lang="en-US" sz="2400" dirty="0">
                <a:latin typeface="+mj-lt"/>
                <a:cs typeface="Arial" panose="020B0604020202020204" pitchFamily="34" charset="0"/>
              </a:rPr>
              <a:t>Albert Lee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3A7F5D-F13B-D541-AD37-592C3A726872}"/>
              </a:ext>
            </a:extLst>
          </p:cNvPr>
          <p:cNvSpPr txBox="1"/>
          <p:nvPr/>
        </p:nvSpPr>
        <p:spPr>
          <a:xfrm>
            <a:off x="0" y="-822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ACKNOWLEDGEMENTS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32A1F9-6BD9-C44A-9B03-1949C43595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88246" y="3670772"/>
            <a:ext cx="1930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20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94822-01FB-2145-BB5F-FE3ACC74D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" t="15883" r="6584" b="6078"/>
          <a:stretch/>
        </p:blipFill>
        <p:spPr>
          <a:xfrm>
            <a:off x="0" y="14821"/>
            <a:ext cx="5553635" cy="68431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7E0491-E242-5E4B-B3E7-12AD802C5C2C}"/>
              </a:ext>
            </a:extLst>
          </p:cNvPr>
          <p:cNvSpPr txBox="1">
            <a:spLocks/>
          </p:cNvSpPr>
          <p:nvPr/>
        </p:nvSpPr>
        <p:spPr>
          <a:xfrm>
            <a:off x="6043228" y="2232432"/>
            <a:ext cx="7129252" cy="194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/>
              <a:t>Thanks!   Merci!   </a:t>
            </a:r>
            <a:r>
              <a:rPr lang="en-US" sz="4000" i="1" dirty="0" err="1"/>
              <a:t>Jërejëf</a:t>
            </a:r>
            <a:r>
              <a:rPr lang="en-US" sz="40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37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B3BCE0-037F-964F-8A6E-E315CF33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391" y="2651925"/>
            <a:ext cx="2696303" cy="2293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C63CF-D1AE-B248-AFE1-CC936093E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06"/>
          <a:stretch/>
        </p:blipFill>
        <p:spPr>
          <a:xfrm>
            <a:off x="8777428" y="4945872"/>
            <a:ext cx="3362978" cy="2001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EB0D6F-A822-F349-9E78-258CC6FCE224}"/>
              </a:ext>
            </a:extLst>
          </p:cNvPr>
          <p:cNvSpPr txBox="1"/>
          <p:nvPr/>
        </p:nvSpPr>
        <p:spPr>
          <a:xfrm>
            <a:off x="389966" y="662162"/>
            <a:ext cx="413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j-lt"/>
              </a:rPr>
              <a:t>Measure Transmission</a:t>
            </a:r>
          </a:p>
          <a:p>
            <a:r>
              <a:rPr lang="en-US" i="1" dirty="0">
                <a:latin typeface="+mj-lt"/>
              </a:rPr>
              <a:t>Detect changes in transmission and the impact of interventions on transmission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C83D3A-D350-774E-A368-81E948B21AB2}"/>
              </a:ext>
            </a:extLst>
          </p:cNvPr>
          <p:cNvSpPr txBox="1"/>
          <p:nvPr/>
        </p:nvSpPr>
        <p:spPr>
          <a:xfrm>
            <a:off x="389966" y="5048274"/>
            <a:ext cx="4133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Drug Resistance Surveillance</a:t>
            </a:r>
          </a:p>
          <a:p>
            <a:r>
              <a:rPr lang="en-US" i="1" dirty="0">
                <a:latin typeface="+mj-lt"/>
              </a:rPr>
              <a:t>Detect and monitor resistance to drugs and insecticides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D072DB-9C17-5D42-AA90-F25F6E187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804" y="-1"/>
            <a:ext cx="3926619" cy="268014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66B738C-D84C-C149-916B-CE3CB3BB1297}"/>
              </a:ext>
            </a:extLst>
          </p:cNvPr>
          <p:cNvGrpSpPr/>
          <p:nvPr/>
        </p:nvGrpSpPr>
        <p:grpSpPr>
          <a:xfrm>
            <a:off x="5283618" y="-1"/>
            <a:ext cx="3080793" cy="6747654"/>
            <a:chOff x="4852700" y="-1"/>
            <a:chExt cx="3080793" cy="6747654"/>
          </a:xfrm>
        </p:grpSpPr>
        <p:pic>
          <p:nvPicPr>
            <p:cNvPr id="32" name="Content Placeholder 3">
              <a:extLst>
                <a:ext uri="{FF2B5EF4-FFF2-40B4-BE49-F238E27FC236}">
                  <a16:creationId xmlns:a16="http://schemas.microsoft.com/office/drawing/2014/main" id="{7F13B8D3-B897-424A-979E-6F64D41FD7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8" t="23542" r="32487" b="19529"/>
            <a:stretch/>
          </p:blipFill>
          <p:spPr>
            <a:xfrm>
              <a:off x="4998607" y="-1"/>
              <a:ext cx="2640750" cy="1828800"/>
            </a:xfrm>
            <a:prstGeom prst="rect">
              <a:avLst/>
            </a:prstGeom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1ABE1533-F66D-6F4B-A0CC-46BAC9DE9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8" t="23542" r="32487" b="19529"/>
            <a:stretch/>
          </p:blipFill>
          <p:spPr>
            <a:xfrm>
              <a:off x="5098217" y="2344703"/>
              <a:ext cx="2640750" cy="1828800"/>
            </a:xfrm>
            <a:prstGeom prst="rect">
              <a:avLst/>
            </a:prstGeom>
          </p:spPr>
        </p:pic>
        <p:sp>
          <p:nvSpPr>
            <p:cNvPr id="28" name="Shape 107">
              <a:extLst>
                <a:ext uri="{FF2B5EF4-FFF2-40B4-BE49-F238E27FC236}">
                  <a16:creationId xmlns:a16="http://schemas.microsoft.com/office/drawing/2014/main" id="{DD79695E-E2B8-984A-BC90-2D754C5F49F7}"/>
                </a:ext>
              </a:extLst>
            </p:cNvPr>
            <p:cNvSpPr/>
            <p:nvPr/>
          </p:nvSpPr>
          <p:spPr>
            <a:xfrm rot="18684335">
              <a:off x="4815779" y="2422482"/>
              <a:ext cx="2356192" cy="1518093"/>
            </a:xfrm>
            <a:prstGeom prst="ellipse">
              <a:avLst/>
            </a:prstGeom>
            <a:noFill/>
            <a:ln w="76200" cap="flat" cmpd="sng">
              <a:solidFill>
                <a:srgbClr val="4B94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" name="Content Placeholder 3">
              <a:extLst>
                <a:ext uri="{FF2B5EF4-FFF2-40B4-BE49-F238E27FC236}">
                  <a16:creationId xmlns:a16="http://schemas.microsoft.com/office/drawing/2014/main" id="{B7B4327C-596B-E641-A673-42F997387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8" t="23542" r="32487" b="19529"/>
            <a:stretch/>
          </p:blipFill>
          <p:spPr>
            <a:xfrm>
              <a:off x="5098217" y="4572000"/>
              <a:ext cx="2640750" cy="1828800"/>
            </a:xfrm>
            <a:prstGeom prst="rect">
              <a:avLst/>
            </a:prstGeom>
          </p:spPr>
        </p:pic>
        <p:sp>
          <p:nvSpPr>
            <p:cNvPr id="25" name="Shape 107">
              <a:extLst>
                <a:ext uri="{FF2B5EF4-FFF2-40B4-BE49-F238E27FC236}">
                  <a16:creationId xmlns:a16="http://schemas.microsoft.com/office/drawing/2014/main" id="{66AD0996-40E5-D141-BDCD-ED382A0C52D1}"/>
                </a:ext>
              </a:extLst>
            </p:cNvPr>
            <p:cNvSpPr/>
            <p:nvPr/>
          </p:nvSpPr>
          <p:spPr>
            <a:xfrm>
              <a:off x="4852700" y="4490231"/>
              <a:ext cx="3080793" cy="2257422"/>
            </a:xfrm>
            <a:prstGeom prst="ellipse">
              <a:avLst/>
            </a:prstGeom>
            <a:noFill/>
            <a:ln w="762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107">
              <a:extLst>
                <a:ext uri="{FF2B5EF4-FFF2-40B4-BE49-F238E27FC236}">
                  <a16:creationId xmlns:a16="http://schemas.microsoft.com/office/drawing/2014/main" id="{818DF849-0CE2-9F47-B9FC-D7BAAC3D9043}"/>
                </a:ext>
              </a:extLst>
            </p:cNvPr>
            <p:cNvSpPr/>
            <p:nvPr/>
          </p:nvSpPr>
          <p:spPr>
            <a:xfrm rot="1573535">
              <a:off x="6636886" y="852610"/>
              <a:ext cx="1150027" cy="1071098"/>
            </a:xfrm>
            <a:prstGeom prst="ellipse">
              <a:avLst/>
            </a:prstGeom>
            <a:noFill/>
            <a:ln w="76200" cap="flat" cmpd="sng">
              <a:solidFill>
                <a:srgbClr val="941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28D6779-15BA-5B46-B714-210928AF7707}"/>
              </a:ext>
            </a:extLst>
          </p:cNvPr>
          <p:cNvSpPr txBox="1"/>
          <p:nvPr/>
        </p:nvSpPr>
        <p:spPr>
          <a:xfrm>
            <a:off x="389966" y="2847643"/>
            <a:ext cx="5062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Parasite Relatedness and Connectivity</a:t>
            </a:r>
          </a:p>
          <a:p>
            <a:r>
              <a:rPr lang="en-US" i="1" dirty="0">
                <a:latin typeface="+mj-lt"/>
              </a:rPr>
              <a:t>Determine the sources of infection and distinguish between local and imported infections</a:t>
            </a:r>
          </a:p>
        </p:txBody>
      </p:sp>
    </p:spTree>
    <p:extLst>
      <p:ext uri="{BB962C8B-B14F-4D97-AF65-F5344CB8AC3E}">
        <p14:creationId xmlns:p14="http://schemas.microsoft.com/office/powerpoint/2010/main" val="46037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7A0777-8A35-0743-9DA6-713BD26FE1E3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GENETIC DIVERSITY &amp; TRANSMISSION INTENSITY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95793-6DDE-9C41-90A5-00D4FDAF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3" y="1150256"/>
            <a:ext cx="12123400" cy="52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40C75-26CA-0C4B-9ED9-39BEF36F4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206" y="646518"/>
            <a:ext cx="7009853" cy="5907330"/>
          </a:xfrm>
        </p:spPr>
        <p:txBody>
          <a:bodyPr>
            <a:noAutofit/>
          </a:bodyPr>
          <a:lstStyle/>
          <a:p>
            <a:pPr>
              <a:spcAft>
                <a:spcPts val="2000"/>
              </a:spcAft>
            </a:pPr>
            <a:r>
              <a:rPr lang="en-US" b="1" i="1" dirty="0">
                <a:latin typeface="+mj-lt"/>
              </a:rPr>
              <a:t>Identical By Descent (IBD) </a:t>
            </a:r>
            <a:r>
              <a:rPr lang="en-US" dirty="0">
                <a:latin typeface="+mj-lt"/>
              </a:rPr>
              <a:t>alleles come from common ancestor.</a:t>
            </a:r>
          </a:p>
          <a:p>
            <a:pPr>
              <a:spcAft>
                <a:spcPts val="2000"/>
              </a:spcAft>
            </a:pPr>
            <a:r>
              <a:rPr lang="en-US" b="1" i="1" dirty="0">
                <a:latin typeface="+mj-lt"/>
              </a:rPr>
              <a:t>Identical By State (IBS) </a:t>
            </a:r>
            <a:r>
              <a:rPr lang="en-US" dirty="0">
                <a:latin typeface="+mj-lt"/>
              </a:rPr>
              <a:t>alleles</a:t>
            </a:r>
            <a:r>
              <a:rPr lang="en-US" b="1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are genetically the same.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IBD accounts for meiotic recombination.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Requires ~100 – 200 informative markers.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Methods to estimate IBD from IBS.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Probability that an allele is IBD is a metric of </a:t>
            </a:r>
            <a:r>
              <a:rPr lang="en-US" b="1" i="1" dirty="0">
                <a:latin typeface="+mj-lt"/>
              </a:rPr>
              <a:t>genetic relatedness</a:t>
            </a:r>
            <a:r>
              <a:rPr lang="en-US" dirty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B864B18-F648-D645-8532-E899CEAF2EDC}"/>
              </a:ext>
            </a:extLst>
          </p:cNvPr>
          <p:cNvSpPr txBox="1"/>
          <p:nvPr/>
        </p:nvSpPr>
        <p:spPr>
          <a:xfrm>
            <a:off x="0" y="-15241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GENETIC RELATEDNESS—IDENTITY BY DESCENT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DD6400B-5BEC-F349-8C64-735A5D793B68}"/>
              </a:ext>
            </a:extLst>
          </p:cNvPr>
          <p:cNvGrpSpPr/>
          <p:nvPr/>
        </p:nvGrpSpPr>
        <p:grpSpPr>
          <a:xfrm>
            <a:off x="7862905" y="646519"/>
            <a:ext cx="4052909" cy="3399972"/>
            <a:chOff x="7862905" y="163038"/>
            <a:chExt cx="4052909" cy="3399972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1D23BFD-9F99-7A4C-8629-1499B3FACBDE}"/>
                </a:ext>
              </a:extLst>
            </p:cNvPr>
            <p:cNvSpPr/>
            <p:nvPr/>
          </p:nvSpPr>
          <p:spPr>
            <a:xfrm rot="5400000">
              <a:off x="8154630" y="-128687"/>
              <a:ext cx="3399972" cy="39834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7359CFB-5EA6-1F45-96A5-2AE7C2D6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3243" y="901542"/>
              <a:ext cx="2755900" cy="20701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F6CA868-00EC-664E-8449-DC83686C4307}"/>
                </a:ext>
              </a:extLst>
            </p:cNvPr>
            <p:cNvSpPr txBox="1"/>
            <p:nvPr/>
          </p:nvSpPr>
          <p:spPr>
            <a:xfrm flipH="1">
              <a:off x="7911372" y="256739"/>
              <a:ext cx="400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Identity By Descent (IBD)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991357E-DDDD-494C-8744-68BDFDCF56A7}"/>
                </a:ext>
              </a:extLst>
            </p:cNvPr>
            <p:cNvSpPr txBox="1"/>
            <p:nvPr/>
          </p:nvSpPr>
          <p:spPr>
            <a:xfrm>
              <a:off x="9449967" y="3088046"/>
              <a:ext cx="1940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+mj-lt"/>
                </a:rPr>
                <a:t>Relatedness = 0.25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0FF5A9-CAC9-8746-979A-DB9643A1383E}"/>
              </a:ext>
            </a:extLst>
          </p:cNvPr>
          <p:cNvGrpSpPr/>
          <p:nvPr/>
        </p:nvGrpSpPr>
        <p:grpSpPr>
          <a:xfrm>
            <a:off x="7862906" y="4159392"/>
            <a:ext cx="4329094" cy="2293963"/>
            <a:chOff x="7862906" y="3875611"/>
            <a:chExt cx="4329094" cy="2293963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A263D11-5F9C-9941-95B2-65C8BE76F011}"/>
                </a:ext>
              </a:extLst>
            </p:cNvPr>
            <p:cNvSpPr/>
            <p:nvPr/>
          </p:nvSpPr>
          <p:spPr>
            <a:xfrm rot="5400000">
              <a:off x="8707635" y="3030882"/>
              <a:ext cx="2293963" cy="39834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CF89F6D-518A-6C44-B624-DA8D89F8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1467" y="4531618"/>
              <a:ext cx="2451100" cy="129540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253575B-9F38-D04A-9B3C-C683D1AFF601}"/>
                </a:ext>
              </a:extLst>
            </p:cNvPr>
            <p:cNvSpPr txBox="1"/>
            <p:nvPr/>
          </p:nvSpPr>
          <p:spPr>
            <a:xfrm flipH="1">
              <a:off x="8187558" y="4024550"/>
              <a:ext cx="400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Identity By State (IBS)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BF7FA56-96AB-C642-A37F-8CA37B1970B1}"/>
                </a:ext>
              </a:extLst>
            </p:cNvPr>
            <p:cNvSpPr txBox="1"/>
            <p:nvPr/>
          </p:nvSpPr>
          <p:spPr>
            <a:xfrm>
              <a:off x="9261287" y="5740305"/>
              <a:ext cx="1940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+mj-lt"/>
                </a:rPr>
                <a:t>Relatedness = 0.50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78AC7819-404D-8D46-9B06-58BBDBD63880}"/>
              </a:ext>
            </a:extLst>
          </p:cNvPr>
          <p:cNvSpPr txBox="1"/>
          <p:nvPr/>
        </p:nvSpPr>
        <p:spPr>
          <a:xfrm>
            <a:off x="8688055" y="6489651"/>
            <a:ext cx="258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+mj-lt"/>
              </a:rPr>
              <a:t>Aimee Taylor, Wednesday</a:t>
            </a:r>
          </a:p>
        </p:txBody>
      </p:sp>
    </p:spTree>
    <p:extLst>
      <p:ext uri="{BB962C8B-B14F-4D97-AF65-F5344CB8AC3E}">
        <p14:creationId xmlns:p14="http://schemas.microsoft.com/office/powerpoint/2010/main" val="348152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BDEB1B46-025F-0641-8EE3-07534316507B}"/>
              </a:ext>
            </a:extLst>
          </p:cNvPr>
          <p:cNvSpPr/>
          <p:nvPr/>
        </p:nvSpPr>
        <p:spPr>
          <a:xfrm>
            <a:off x="6697357" y="1072062"/>
            <a:ext cx="5202621" cy="522363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40C75-26CA-0C4B-9ED9-39BEF36F4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63" y="809878"/>
            <a:ext cx="5974904" cy="5907330"/>
          </a:xfrm>
        </p:spPr>
        <p:txBody>
          <a:bodyPr>
            <a:noAutofit/>
          </a:bodyPr>
          <a:lstStyle/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Molecular barcode genotyping.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Barcode only informative at &gt;0.95 relatedness 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Barcode estimates IBS, but IBD can be inferred using </a:t>
            </a:r>
            <a:r>
              <a:rPr lang="en-US" b="1" i="1" dirty="0" err="1">
                <a:latin typeface="+mj-lt"/>
              </a:rPr>
              <a:t>hmmIBD</a:t>
            </a:r>
            <a:r>
              <a:rPr lang="en-US" dirty="0">
                <a:latin typeface="+mj-lt"/>
              </a:rPr>
              <a:t> and population-specific allele frequencies.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More informative genotyping data is being obtained from natural infections. </a:t>
            </a:r>
          </a:p>
          <a:p>
            <a:pPr>
              <a:spcAft>
                <a:spcPts val="2000"/>
              </a:spcAft>
            </a:pPr>
            <a:r>
              <a:rPr lang="en-US" dirty="0">
                <a:latin typeface="+mj-lt"/>
              </a:rPr>
              <a:t>For the purpose of this analysis </a:t>
            </a:r>
            <a:r>
              <a:rPr lang="en-US" b="1" i="1" dirty="0">
                <a:latin typeface="+mj-lt"/>
              </a:rPr>
              <a:t>relatedness </a:t>
            </a:r>
            <a:r>
              <a:rPr lang="en-US" dirty="0">
                <a:latin typeface="+mj-lt"/>
              </a:rPr>
              <a:t>is defined as </a:t>
            </a:r>
            <a:r>
              <a:rPr lang="en-US" b="1" i="1" dirty="0">
                <a:latin typeface="+mj-lt"/>
              </a:rPr>
              <a:t>&gt;0.95 IBS</a:t>
            </a:r>
            <a:r>
              <a:rPr lang="en-US" dirty="0">
                <a:latin typeface="+mj-lt"/>
              </a:rPr>
              <a:t>.</a:t>
            </a:r>
            <a:r>
              <a:rPr lang="en-US" b="1" i="1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3BC5D-1734-FB44-AA0A-2144CAB9DE0D}"/>
              </a:ext>
            </a:extLst>
          </p:cNvPr>
          <p:cNvSpPr txBox="1"/>
          <p:nvPr/>
        </p:nvSpPr>
        <p:spPr>
          <a:xfrm>
            <a:off x="6652917" y="534984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C9FCA1-DFE1-854F-9318-9927F0ED6EF6}"/>
              </a:ext>
            </a:extLst>
          </p:cNvPr>
          <p:cNvSpPr txBox="1"/>
          <p:nvPr/>
        </p:nvSpPr>
        <p:spPr>
          <a:xfrm>
            <a:off x="6652917" y="557349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96FFF-C066-7D4D-BEE8-2403590D29CE}"/>
              </a:ext>
            </a:extLst>
          </p:cNvPr>
          <p:cNvSpPr txBox="1"/>
          <p:nvPr/>
        </p:nvSpPr>
        <p:spPr>
          <a:xfrm>
            <a:off x="6652917" y="5809020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249D37-3D8E-904D-8FB6-79508BCC2BA3}"/>
              </a:ext>
            </a:extLst>
          </p:cNvPr>
          <p:cNvGrpSpPr/>
          <p:nvPr/>
        </p:nvGrpSpPr>
        <p:grpSpPr>
          <a:xfrm flipV="1">
            <a:off x="6849623" y="1358554"/>
            <a:ext cx="4898087" cy="3301864"/>
            <a:chOff x="135732" y="990600"/>
            <a:chExt cx="6607968" cy="4843463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C4426621-8190-474C-B5F3-E29D957D296C}"/>
                </a:ext>
              </a:extLst>
            </p:cNvPr>
            <p:cNvSpPr>
              <a:spLocks/>
            </p:cNvSpPr>
            <p:nvPr/>
          </p:nvSpPr>
          <p:spPr bwMode="auto">
            <a:xfrm rot="21588217">
              <a:off x="152400" y="992189"/>
              <a:ext cx="923924" cy="207962"/>
            </a:xfrm>
            <a:prstGeom prst="roundRect">
              <a:avLst>
                <a:gd name="adj" fmla="val 50000"/>
              </a:avLst>
            </a:prstGeom>
            <a:solidFill>
              <a:srgbClr val="9BBB59">
                <a:lumMod val="75000"/>
              </a:srgbClr>
            </a:solidFill>
            <a:ln w="3175" cap="flat" cmpd="sng">
              <a:noFill/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EB57FEA7-8E10-5F4F-B42E-0D2F9B6FF03E}"/>
                </a:ext>
              </a:extLst>
            </p:cNvPr>
            <p:cNvSpPr>
              <a:spLocks/>
            </p:cNvSpPr>
            <p:nvPr/>
          </p:nvSpPr>
          <p:spPr bwMode="auto">
            <a:xfrm rot="21588217">
              <a:off x="1074737" y="990600"/>
              <a:ext cx="449262" cy="207962"/>
            </a:xfrm>
            <a:prstGeom prst="roundRect">
              <a:avLst>
                <a:gd name="adj" fmla="val 50000"/>
              </a:avLst>
            </a:prstGeom>
            <a:solidFill>
              <a:srgbClr val="9BBB59">
                <a:lumMod val="75000"/>
              </a:srgbClr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  <a:ex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42A7281A-5FD8-344F-AD09-6DD0D3C08348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2399" y="1343211"/>
              <a:ext cx="2026463" cy="209292"/>
              <a:chOff x="-12395" y="-19143"/>
              <a:chExt cx="1921700" cy="264464"/>
            </a:xfrm>
            <a:solidFill>
              <a:srgbClr val="9BBB59">
                <a:lumMod val="75000"/>
              </a:srgbClr>
            </a:solidFill>
          </p:grpSpPr>
          <p:sp>
            <p:nvSpPr>
              <p:cNvPr id="77" name="AutoShape 10">
                <a:extLst>
                  <a:ext uri="{FF2B5EF4-FFF2-40B4-BE49-F238E27FC236}">
                    <a16:creationId xmlns:a16="http://schemas.microsoft.com/office/drawing/2014/main" id="{FAC8ABF5-189C-A14B-B9A3-9B4EA73D5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395" y="-10481"/>
                <a:ext cx="876168" cy="255802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78" name="AutoShape 11">
                <a:extLst>
                  <a:ext uri="{FF2B5EF4-FFF2-40B4-BE49-F238E27FC236}">
                    <a16:creationId xmlns:a16="http://schemas.microsoft.com/office/drawing/2014/main" id="{63F22777-A073-7D4D-A5A5-DA553489A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549" y="-19143"/>
                <a:ext cx="1038756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6B0AA7C9-6347-4B4D-BD87-158454E53D0E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2399" y="1695735"/>
              <a:ext cx="2188391" cy="221176"/>
              <a:chOff x="-12236" y="-26050"/>
              <a:chExt cx="2075256" cy="279481"/>
            </a:xfrm>
            <a:solidFill>
              <a:srgbClr val="9BBB59">
                <a:lumMod val="75000"/>
              </a:srgbClr>
            </a:solidFill>
          </p:grpSpPr>
          <p:sp>
            <p:nvSpPr>
              <p:cNvPr id="75" name="AutoShape 13">
                <a:extLst>
                  <a:ext uri="{FF2B5EF4-FFF2-40B4-BE49-F238E27FC236}">
                    <a16:creationId xmlns:a16="http://schemas.microsoft.com/office/drawing/2014/main" id="{2E3CE076-DD04-9C40-96D4-8074BB749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236" y="-17417"/>
                <a:ext cx="1192311" cy="27084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76" name="AutoShape 14">
                <a:extLst>
                  <a:ext uri="{FF2B5EF4-FFF2-40B4-BE49-F238E27FC236}">
                    <a16:creationId xmlns:a16="http://schemas.microsoft.com/office/drawing/2014/main" id="{51A92C83-4B83-DC40-AF76-5B2C5240F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52" y="-26050"/>
                <a:ext cx="876168" cy="27084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2448DE16-0757-734F-8954-EB0CB9162EA0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9543" y="2060120"/>
              <a:ext cx="2583680" cy="209212"/>
              <a:chOff x="-11646" y="-18946"/>
              <a:chExt cx="2450109" cy="264362"/>
            </a:xfrm>
            <a:solidFill>
              <a:srgbClr val="9BBB59">
                <a:lumMod val="75000"/>
              </a:srgbClr>
            </a:solidFill>
          </p:grpSpPr>
          <p:sp>
            <p:nvSpPr>
              <p:cNvPr id="73" name="AutoShape 16">
                <a:extLst>
                  <a:ext uri="{FF2B5EF4-FFF2-40B4-BE49-F238E27FC236}">
                    <a16:creationId xmlns:a16="http://schemas.microsoft.com/office/drawing/2014/main" id="{3B4040AC-FB83-E64E-A4F4-6B26E88CA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646" y="-10383"/>
                <a:ext cx="1190052" cy="25579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74" name="AutoShape 17">
                <a:extLst>
                  <a:ext uri="{FF2B5EF4-FFF2-40B4-BE49-F238E27FC236}">
                    <a16:creationId xmlns:a16="http://schemas.microsoft.com/office/drawing/2014/main" id="{C6B7E40A-5C9B-7D42-9B8F-429D9F795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7440" y="-18946"/>
                <a:ext cx="1251023" cy="261821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4" name="Group 18">
              <a:extLst>
                <a:ext uri="{FF2B5EF4-FFF2-40B4-BE49-F238E27FC236}">
                  <a16:creationId xmlns:a16="http://schemas.microsoft.com/office/drawing/2014/main" id="{7132C429-61AC-6243-B2AC-C548E8184DB1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781" y="2414937"/>
              <a:ext cx="2912296" cy="218693"/>
              <a:chOff x="-10171" y="-22466"/>
              <a:chExt cx="2761737" cy="276343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71" name="AutoShape 19">
                <a:extLst>
                  <a:ext uri="{FF2B5EF4-FFF2-40B4-BE49-F238E27FC236}">
                    <a16:creationId xmlns:a16="http://schemas.microsoft.com/office/drawing/2014/main" id="{57422BBB-927F-D94C-AABB-F9BA3E01D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71" y="-16971"/>
                <a:ext cx="910040" cy="27084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72" name="AutoShape 20">
                <a:extLst>
                  <a:ext uri="{FF2B5EF4-FFF2-40B4-BE49-F238E27FC236}">
                    <a16:creationId xmlns:a16="http://schemas.microsoft.com/office/drawing/2014/main" id="{96B91B6B-5556-BF48-AB5F-6E6A476B2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903" y="-22466"/>
                <a:ext cx="1842663" cy="26783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5" name="Group 21">
              <a:extLst>
                <a:ext uri="{FF2B5EF4-FFF2-40B4-BE49-F238E27FC236}">
                  <a16:creationId xmlns:a16="http://schemas.microsoft.com/office/drawing/2014/main" id="{DF534555-068A-D54D-9D46-6848729A827E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781" y="2769986"/>
              <a:ext cx="3212336" cy="213888"/>
              <a:chOff x="-10267" y="-17641"/>
              <a:chExt cx="3046266" cy="270271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69" name="AutoShape 22">
                <a:extLst>
                  <a:ext uri="{FF2B5EF4-FFF2-40B4-BE49-F238E27FC236}">
                    <a16:creationId xmlns:a16="http://schemas.microsoft.com/office/drawing/2014/main" id="{91E10D1A-47D9-E945-BF3B-D45BC3AF3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67" y="-9192"/>
                <a:ext cx="961978" cy="261822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>
                <a:outerShdw blurRad="50800" dist="25400" dir="5400000" algn="ctr" rotWithShape="0">
                  <a:srgbClr val="424242">
                    <a:alpha val="7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70" name="AutoShape 23">
                <a:extLst>
                  <a:ext uri="{FF2B5EF4-FFF2-40B4-BE49-F238E27FC236}">
                    <a16:creationId xmlns:a16="http://schemas.microsoft.com/office/drawing/2014/main" id="{801C90C4-65EE-6843-83AB-F9ECCD2F7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487" y="-17641"/>
                <a:ext cx="2077512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6" name="Group 24">
              <a:extLst>
                <a:ext uri="{FF2B5EF4-FFF2-40B4-BE49-F238E27FC236}">
                  <a16:creationId xmlns:a16="http://schemas.microsoft.com/office/drawing/2014/main" id="{C583ADB4-E337-B541-933F-5421D858AC4C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781" y="3134287"/>
              <a:ext cx="3093273" cy="209140"/>
              <a:chOff x="-10363" y="-18796"/>
              <a:chExt cx="2933358" cy="264273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67" name="AutoShape 25">
                <a:extLst>
                  <a:ext uri="{FF2B5EF4-FFF2-40B4-BE49-F238E27FC236}">
                    <a16:creationId xmlns:a16="http://schemas.microsoft.com/office/drawing/2014/main" id="{D4CFDFA8-046D-074F-BA1B-AF0A0ED62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63" y="-10326"/>
                <a:ext cx="1607814" cy="255803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68" name="AutoShape 26">
                <a:extLst>
                  <a:ext uri="{FF2B5EF4-FFF2-40B4-BE49-F238E27FC236}">
                    <a16:creationId xmlns:a16="http://schemas.microsoft.com/office/drawing/2014/main" id="{42292D37-8AF0-B741-95DD-D50557115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518" y="-18796"/>
                <a:ext cx="1307477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7" name="Group 27">
              <a:extLst>
                <a:ext uri="{FF2B5EF4-FFF2-40B4-BE49-F238E27FC236}">
                  <a16:creationId xmlns:a16="http://schemas.microsoft.com/office/drawing/2014/main" id="{3DA9D5A4-E929-BD48-A058-45E2BCA28AA2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782" y="3486641"/>
              <a:ext cx="3321876" cy="213871"/>
              <a:chOff x="-10458" y="-26186"/>
              <a:chExt cx="3150143" cy="270252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65" name="AutoShape 28">
                <a:extLst>
                  <a:ext uri="{FF2B5EF4-FFF2-40B4-BE49-F238E27FC236}">
                    <a16:creationId xmlns:a16="http://schemas.microsoft.com/office/drawing/2014/main" id="{2B1DD6A3-B8E4-7A44-AEFF-7E840A3B8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58" y="-17756"/>
                <a:ext cx="783583" cy="261822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66" name="AutoShape 29">
                <a:extLst>
                  <a:ext uri="{FF2B5EF4-FFF2-40B4-BE49-F238E27FC236}">
                    <a16:creationId xmlns:a16="http://schemas.microsoft.com/office/drawing/2014/main" id="{92EEDFF4-E3CB-374F-B92A-B84730E85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418" y="-26186"/>
                <a:ext cx="2355267" cy="26181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id="{246F031F-F221-2C48-A39F-FC84C32109D4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3980" y="3835835"/>
              <a:ext cx="3305250" cy="207400"/>
              <a:chOff x="0" y="0"/>
              <a:chExt cx="3134377" cy="262073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63" name="AutoShape 31">
                <a:extLst>
                  <a:ext uri="{FF2B5EF4-FFF2-40B4-BE49-F238E27FC236}">
                    <a16:creationId xmlns:a16="http://schemas.microsoft.com/office/drawing/2014/main" id="{B955ED16-9775-3C4E-9FAF-E46A99B19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29" y="-8188"/>
                <a:ext cx="2371074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64" name="AutoShape 32">
                <a:extLst>
                  <a:ext uri="{FF2B5EF4-FFF2-40B4-BE49-F238E27FC236}">
                    <a16:creationId xmlns:a16="http://schemas.microsoft.com/office/drawing/2014/main" id="{A8D89F88-4834-9C46-9C70-6227AC59D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580" y="-16623"/>
                <a:ext cx="751970" cy="261821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19" name="Group 33">
              <a:extLst>
                <a:ext uri="{FF2B5EF4-FFF2-40B4-BE49-F238E27FC236}">
                  <a16:creationId xmlns:a16="http://schemas.microsoft.com/office/drawing/2014/main" id="{F7390D4D-AC3E-7942-A157-7D74F9A55794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2433" y="4193914"/>
              <a:ext cx="3906205" cy="207400"/>
              <a:chOff x="0" y="0"/>
              <a:chExt cx="3704264" cy="262073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61" name="AutoShape 34">
                <a:extLst>
                  <a:ext uri="{FF2B5EF4-FFF2-40B4-BE49-F238E27FC236}">
                    <a16:creationId xmlns:a16="http://schemas.microsoft.com/office/drawing/2014/main" id="{DBF6B8DD-1FD6-824E-9273-C2FFDF6CE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19" y="-9425"/>
                <a:ext cx="2005251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62" name="AutoShape 35">
                <a:extLst>
                  <a:ext uri="{FF2B5EF4-FFF2-40B4-BE49-F238E27FC236}">
                    <a16:creationId xmlns:a16="http://schemas.microsoft.com/office/drawing/2014/main" id="{F8C4D028-715D-ED48-B846-7B1BED4AA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708" y="-17753"/>
                <a:ext cx="1689108" cy="261821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20" name="Group 36">
              <a:extLst>
                <a:ext uri="{FF2B5EF4-FFF2-40B4-BE49-F238E27FC236}">
                  <a16:creationId xmlns:a16="http://schemas.microsoft.com/office/drawing/2014/main" id="{221CDBE5-D6A2-FD4E-8D37-8F1AE06FA6B2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35732" y="4537089"/>
              <a:ext cx="4600619" cy="216070"/>
              <a:chOff x="-17561" y="-19063"/>
              <a:chExt cx="4362778" cy="273029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59" name="AutoShape 37">
                <a:extLst>
                  <a:ext uri="{FF2B5EF4-FFF2-40B4-BE49-F238E27FC236}">
                    <a16:creationId xmlns:a16="http://schemas.microsoft.com/office/drawing/2014/main" id="{195A48F9-06C2-9647-9C95-6205D0FA7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561" y="-16882"/>
                <a:ext cx="1851696" cy="27084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60" name="AutoShape 38">
                <a:extLst>
                  <a:ext uri="{FF2B5EF4-FFF2-40B4-BE49-F238E27FC236}">
                    <a16:creationId xmlns:a16="http://schemas.microsoft.com/office/drawing/2014/main" id="{5115F7AE-85E2-3D46-8924-7345CC263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878" y="-19063"/>
                <a:ext cx="2513339" cy="270848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>
                <a:outerShdw blurRad="50800" dist="25400" dir="5400000" algn="ctr" rotWithShape="0">
                  <a:srgbClr val="424242">
                    <a:alpha val="7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21" name="Group 39">
              <a:extLst>
                <a:ext uri="{FF2B5EF4-FFF2-40B4-BE49-F238E27FC236}">
                  <a16:creationId xmlns:a16="http://schemas.microsoft.com/office/drawing/2014/main" id="{B280285C-3446-3946-A4FB-7F54FC5FD00E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389" y="4910386"/>
              <a:ext cx="4764711" cy="207400"/>
              <a:chOff x="0" y="0"/>
              <a:chExt cx="4518387" cy="262073"/>
            </a:xfrm>
            <a:solidFill>
              <a:srgbClr val="9BBB59">
                <a:lumMod val="75000"/>
              </a:srgbClr>
            </a:solidFill>
            <a:effectLst/>
          </p:grpSpPr>
          <p:sp>
            <p:nvSpPr>
              <p:cNvPr id="57" name="AutoShape 40">
                <a:extLst>
                  <a:ext uri="{FF2B5EF4-FFF2-40B4-BE49-F238E27FC236}">
                    <a16:creationId xmlns:a16="http://schemas.microsoft.com/office/drawing/2014/main" id="{886D60B1-426B-E547-AD38-E7B584BDF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691" y="-8992"/>
                <a:ext cx="2513338" cy="261821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58" name="AutoShape 41">
                <a:extLst>
                  <a:ext uri="{FF2B5EF4-FFF2-40B4-BE49-F238E27FC236}">
                    <a16:creationId xmlns:a16="http://schemas.microsoft.com/office/drawing/2014/main" id="{679A8532-BD58-E54E-8ED6-8E6A89736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3391" y="-17166"/>
                <a:ext cx="2005251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>
                <a:outerShdw blurRad="50800" dist="25400" dir="5400000" algn="ctr" rotWithShape="0">
                  <a:srgbClr val="424242">
                    <a:alpha val="7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22" name="Group 42">
              <a:extLst>
                <a:ext uri="{FF2B5EF4-FFF2-40B4-BE49-F238E27FC236}">
                  <a16:creationId xmlns:a16="http://schemas.microsoft.com/office/drawing/2014/main" id="{C6199D95-A822-D24B-9343-7A7C5736A730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526" y="5268479"/>
              <a:ext cx="6116859" cy="207400"/>
              <a:chOff x="0" y="0"/>
              <a:chExt cx="5800632" cy="262073"/>
            </a:xfrm>
            <a:solidFill>
              <a:srgbClr val="77933C"/>
            </a:solidFill>
            <a:effectLst/>
          </p:grpSpPr>
          <p:sp>
            <p:nvSpPr>
              <p:cNvPr id="55" name="AutoShape 43">
                <a:extLst>
                  <a:ext uri="{FF2B5EF4-FFF2-40B4-BE49-F238E27FC236}">
                    <a16:creationId xmlns:a16="http://schemas.microsoft.com/office/drawing/2014/main" id="{9CDC79A1-0015-B04A-AD5F-AC243490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819" y="-10344"/>
                <a:ext cx="2341717" cy="255802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>
                <a:outerShdw blurRad="50800" dist="25400" dir="5400000" algn="ctr" rotWithShape="0">
                  <a:srgbClr val="424242">
                    <a:alpha val="7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56" name="AutoShape 44">
                <a:extLst>
                  <a:ext uri="{FF2B5EF4-FFF2-40B4-BE49-F238E27FC236}">
                    <a16:creationId xmlns:a16="http://schemas.microsoft.com/office/drawing/2014/main" id="{9147A1DA-1572-7F4D-9AC3-A0096B594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674" y="-18273"/>
                <a:ext cx="3450477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>
                <a:outerShdw blurRad="50800" dist="25400" dir="5400000" algn="ctr" rotWithShape="0">
                  <a:srgbClr val="424242">
                    <a:alpha val="70000"/>
                  </a:srgbClr>
                </a:outerShdw>
              </a:effec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23" name="Group 45">
              <a:extLst>
                <a:ext uri="{FF2B5EF4-FFF2-40B4-BE49-F238E27FC236}">
                  <a16:creationId xmlns:a16="http://schemas.microsoft.com/office/drawing/2014/main" id="{14D53174-A901-414E-8662-19AA2EF4E21A}"/>
                </a:ext>
              </a:extLst>
            </p:cNvPr>
            <p:cNvGrpSpPr>
              <a:grpSpLocks/>
            </p:cNvGrpSpPr>
            <p:nvPr/>
          </p:nvGrpSpPr>
          <p:grpSpPr bwMode="auto">
            <a:xfrm rot="21599024">
              <a:off x="154662" y="5626663"/>
              <a:ext cx="6589038" cy="207400"/>
              <a:chOff x="0" y="0"/>
              <a:chExt cx="6248400" cy="262073"/>
            </a:xfrm>
            <a:solidFill>
              <a:srgbClr val="77933C"/>
            </a:solidFill>
          </p:grpSpPr>
          <p:sp>
            <p:nvSpPr>
              <p:cNvPr id="53" name="AutoShape 46">
                <a:extLst>
                  <a:ext uri="{FF2B5EF4-FFF2-40B4-BE49-F238E27FC236}">
                    <a16:creationId xmlns:a16="http://schemas.microsoft.com/office/drawing/2014/main" id="{17AFAB5A-F3BF-3440-B036-2967E6970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950" y="-8648"/>
                <a:ext cx="2147515" cy="261819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54" name="AutoShape 47">
                <a:extLst>
                  <a:ext uri="{FF2B5EF4-FFF2-40B4-BE49-F238E27FC236}">
                    <a16:creationId xmlns:a16="http://schemas.microsoft.com/office/drawing/2014/main" id="{B6C6C363-F106-284E-A8F8-118634C47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309" y="-10477"/>
                <a:ext cx="4100828" cy="255802"/>
              </a:xfrm>
              <a:prstGeom prst="roundRect">
                <a:avLst>
                  <a:gd name="adj" fmla="val 50000"/>
                </a:avLst>
              </a:prstGeom>
              <a:grpFill/>
              <a:ln w="25400" cap="flat" cmpd="sng">
                <a:noFill/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sp>
          <p:nvSpPr>
            <p:cNvPr id="24" name="AutoShape 49" descr="handdrawn_rope_2x.jpeg">
              <a:extLst>
                <a:ext uri="{FF2B5EF4-FFF2-40B4-BE49-F238E27FC236}">
                  <a16:creationId xmlns:a16="http://schemas.microsoft.com/office/drawing/2014/main" id="{76F8637D-0B24-6541-9707-A62C8D936064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628650" y="995363"/>
              <a:ext cx="85724" cy="1889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03152"/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25" name="AutoShape 50" descr="handdrawn_rope_2x.jpeg">
              <a:extLst>
                <a:ext uri="{FF2B5EF4-FFF2-40B4-BE49-F238E27FC236}">
                  <a16:creationId xmlns:a16="http://schemas.microsoft.com/office/drawing/2014/main" id="{377A725C-00D2-7B49-A381-FC578DD0EBA2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338138" y="1355724"/>
              <a:ext cx="85724" cy="1873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26" name="AutoShape 51" descr="handdrawn_rope_2x.jpeg">
              <a:extLst>
                <a:ext uri="{FF2B5EF4-FFF2-40B4-BE49-F238E27FC236}">
                  <a16:creationId xmlns:a16="http://schemas.microsoft.com/office/drawing/2014/main" id="{67CF3FCF-D634-2740-9A6F-046A52F52758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789113" y="2070104"/>
              <a:ext cx="61162" cy="190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03152"/>
            </a:solidFill>
            <a:ln w="254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27" name="AutoShape 54" descr="handdrawn_rope_2x.jpeg">
              <a:extLst>
                <a:ext uri="{FF2B5EF4-FFF2-40B4-BE49-F238E27FC236}">
                  <a16:creationId xmlns:a16="http://schemas.microsoft.com/office/drawing/2014/main" id="{445403E1-3071-EA40-8DE6-591D1BDC2065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545422" y="2770252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F97A744-E6DE-E741-BE8A-77867344C719}"/>
                </a:ext>
              </a:extLst>
            </p:cNvPr>
            <p:cNvGrpSpPr/>
            <p:nvPr/>
          </p:nvGrpSpPr>
          <p:grpSpPr>
            <a:xfrm>
              <a:off x="457200" y="3140007"/>
              <a:ext cx="1117600" cy="201683"/>
              <a:chOff x="457200" y="3132819"/>
              <a:chExt cx="1117600" cy="208871"/>
            </a:xfrm>
          </p:grpSpPr>
          <p:sp>
            <p:nvSpPr>
              <p:cNvPr id="49" name="AutoShape 55" descr="handdrawn_rope_2x.jpeg">
                <a:extLst>
                  <a:ext uri="{FF2B5EF4-FFF2-40B4-BE49-F238E27FC236}">
                    <a16:creationId xmlns:a16="http://schemas.microsoft.com/office/drawing/2014/main" id="{8612C787-7D86-044A-8CAF-D2013644C16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457200" y="3132819"/>
                <a:ext cx="85724" cy="2088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50" name="AutoShape 56" descr="handdrawn_rope_2x.jpeg">
                <a:extLst>
                  <a:ext uri="{FF2B5EF4-FFF2-40B4-BE49-F238E27FC236}">
                    <a16:creationId xmlns:a16="http://schemas.microsoft.com/office/drawing/2014/main" id="{50479652-3212-114C-8BA5-D33789D1ED2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800100" y="3132819"/>
                <a:ext cx="85724" cy="2088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51" name="AutoShape 57" descr="handdrawn_rope_2x.jpeg">
                <a:extLst>
                  <a:ext uri="{FF2B5EF4-FFF2-40B4-BE49-F238E27FC236}">
                    <a16:creationId xmlns:a16="http://schemas.microsoft.com/office/drawing/2014/main" id="{016679B2-7A8F-C34E-867B-B897F4038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1143000" y="3132819"/>
                <a:ext cx="85724" cy="2088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52" name="AutoShape 58" descr="handdrawn_rope_2x.jpeg">
                <a:extLst>
                  <a:ext uri="{FF2B5EF4-FFF2-40B4-BE49-F238E27FC236}">
                    <a16:creationId xmlns:a16="http://schemas.microsoft.com/office/drawing/2014/main" id="{446A49E5-CCB5-7D4C-AE28-B33302F9361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1489076" y="3132819"/>
                <a:ext cx="85724" cy="2088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sp>
          <p:nvSpPr>
            <p:cNvPr id="29" name="AutoShape 59" descr="handdrawn_rope_2x.jpeg">
              <a:extLst>
                <a:ext uri="{FF2B5EF4-FFF2-40B4-BE49-F238E27FC236}">
                  <a16:creationId xmlns:a16="http://schemas.microsoft.com/office/drawing/2014/main" id="{371F2058-48C5-2B4B-8293-827788C2BB5E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981200" y="3132819"/>
              <a:ext cx="85724" cy="2088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0" name="AutoShape 60" descr="handdrawn_rope_2x.jpeg">
              <a:extLst>
                <a:ext uri="{FF2B5EF4-FFF2-40B4-BE49-F238E27FC236}">
                  <a16:creationId xmlns:a16="http://schemas.microsoft.com/office/drawing/2014/main" id="{277C5098-450B-664F-A18C-283608820193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2324100" y="3132819"/>
              <a:ext cx="85724" cy="2088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1" name="AutoShape 61" descr="handdrawn_rope_2x.jpeg">
              <a:extLst>
                <a:ext uri="{FF2B5EF4-FFF2-40B4-BE49-F238E27FC236}">
                  <a16:creationId xmlns:a16="http://schemas.microsoft.com/office/drawing/2014/main" id="{114A436E-D4DB-9F42-9FC1-E4F156E11095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2667000" y="3131048"/>
              <a:ext cx="85724" cy="2106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2" name="AutoShape 62" descr="handdrawn_rope_2x.jpeg">
              <a:extLst>
                <a:ext uri="{FF2B5EF4-FFF2-40B4-BE49-F238E27FC236}">
                  <a16:creationId xmlns:a16="http://schemas.microsoft.com/office/drawing/2014/main" id="{4D75A554-1664-C04B-8055-2AB5B6EFB42E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3013075" y="3131048"/>
              <a:ext cx="85724" cy="2106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3" name="AutoShape 65" descr="handdrawn_rope_2x.jpeg">
              <a:extLst>
                <a:ext uri="{FF2B5EF4-FFF2-40B4-BE49-F238E27FC236}">
                  <a16:creationId xmlns:a16="http://schemas.microsoft.com/office/drawing/2014/main" id="{2D32453E-2BF0-5E42-90F5-23DC390F1B88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2662238" y="4186237"/>
              <a:ext cx="85724" cy="1889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49EC32-C7E7-D946-87BC-D86615C8DD8F}"/>
                </a:ext>
              </a:extLst>
            </p:cNvPr>
            <p:cNvGrpSpPr/>
            <p:nvPr/>
          </p:nvGrpSpPr>
          <p:grpSpPr>
            <a:xfrm>
              <a:off x="3262312" y="4903788"/>
              <a:ext cx="1266825" cy="207365"/>
              <a:chOff x="3262312" y="4903788"/>
              <a:chExt cx="1266825" cy="187325"/>
            </a:xfrm>
          </p:grpSpPr>
          <p:sp>
            <p:nvSpPr>
              <p:cNvPr id="47" name="AutoShape 67" descr="handdrawn_rope_2x.jpeg">
                <a:extLst>
                  <a:ext uri="{FF2B5EF4-FFF2-40B4-BE49-F238E27FC236}">
                    <a16:creationId xmlns:a16="http://schemas.microsoft.com/office/drawing/2014/main" id="{17E29324-ECF9-7646-9DAD-D61F0BBFD5E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4443413" y="4903788"/>
                <a:ext cx="85724" cy="1873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48" name="AutoShape 68" descr="handdrawn_rope_2x.jpeg">
                <a:extLst>
                  <a:ext uri="{FF2B5EF4-FFF2-40B4-BE49-F238E27FC236}">
                    <a16:creationId xmlns:a16="http://schemas.microsoft.com/office/drawing/2014/main" id="{3AEDCCA3-E865-DA49-BC9F-6738E6E6E5E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3262312" y="4903788"/>
                <a:ext cx="85724" cy="1873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5216B59-D272-F843-86FF-A28E24205FD7}"/>
                </a:ext>
              </a:extLst>
            </p:cNvPr>
            <p:cNvGrpSpPr/>
            <p:nvPr/>
          </p:nvGrpSpPr>
          <p:grpSpPr>
            <a:xfrm>
              <a:off x="628623" y="5259335"/>
              <a:ext cx="2462203" cy="213941"/>
              <a:chOff x="622304" y="5248859"/>
              <a:chExt cx="2462203" cy="223103"/>
            </a:xfrm>
          </p:grpSpPr>
          <p:sp>
            <p:nvSpPr>
              <p:cNvPr id="45" name="AutoShape 69" descr="handdrawn_rope_2x.jpeg">
                <a:extLst>
                  <a:ext uri="{FF2B5EF4-FFF2-40B4-BE49-F238E27FC236}">
                    <a16:creationId xmlns:a16="http://schemas.microsoft.com/office/drawing/2014/main" id="{B8077E5D-B6D4-584F-B85C-ABBC24740B7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3005142" y="5248859"/>
                <a:ext cx="79365" cy="22310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  <p:sp>
            <p:nvSpPr>
              <p:cNvPr id="46" name="AutoShape 70" descr="handdrawn_rope_2x.jpeg">
                <a:extLst>
                  <a:ext uri="{FF2B5EF4-FFF2-40B4-BE49-F238E27FC236}">
                    <a16:creationId xmlns:a16="http://schemas.microsoft.com/office/drawing/2014/main" id="{A4BFD053-C3A4-9642-9303-9CA753401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99024">
                <a:off x="622304" y="5252578"/>
                <a:ext cx="79365" cy="21938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>
                <a:solidFill>
                  <a:srgbClr val="FFFF00"/>
                </a:solidFill>
                <a:prstDash val="solid"/>
                <a:miter lim="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defTabSz="36670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Helvetica Neue Bold Condensed" charset="0"/>
                </a:endParaRPr>
              </a:p>
            </p:txBody>
          </p:sp>
        </p:grpSp>
        <p:sp>
          <p:nvSpPr>
            <p:cNvPr id="36" name="AutoShape 71" descr="handdrawn_rope_2x.jpeg">
              <a:extLst>
                <a:ext uri="{FF2B5EF4-FFF2-40B4-BE49-F238E27FC236}">
                  <a16:creationId xmlns:a16="http://schemas.microsoft.com/office/drawing/2014/main" id="{9A65839A-EEF9-1141-ACAE-B664A251D53A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3943322" y="5619751"/>
              <a:ext cx="93692" cy="2013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7" name="AutoShape 54" descr="handdrawn_rope_2x.jpeg">
              <a:extLst>
                <a:ext uri="{FF2B5EF4-FFF2-40B4-BE49-F238E27FC236}">
                  <a16:creationId xmlns:a16="http://schemas.microsoft.com/office/drawing/2014/main" id="{3EA440B9-BB76-4940-A1DB-84F79F626E08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339819" y="2781535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8" name="AutoShape 54" descr="handdrawn_rope_2x.jpeg">
              <a:extLst>
                <a:ext uri="{FF2B5EF4-FFF2-40B4-BE49-F238E27FC236}">
                  <a16:creationId xmlns:a16="http://schemas.microsoft.com/office/drawing/2014/main" id="{25398424-00F3-BF48-923C-8777730C9314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2340851" y="2415808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39" name="AutoShape 54" descr="handdrawn_rope_2x.jpeg">
              <a:extLst>
                <a:ext uri="{FF2B5EF4-FFF2-40B4-BE49-F238E27FC236}">
                  <a16:creationId xmlns:a16="http://schemas.microsoft.com/office/drawing/2014/main" id="{BF394179-BB16-4B4E-85D9-EAC84EA56EC0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789115" y="2059304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40" name="AutoShape 54" descr="handdrawn_rope_2x.jpeg">
              <a:extLst>
                <a:ext uri="{FF2B5EF4-FFF2-40B4-BE49-F238E27FC236}">
                  <a16:creationId xmlns:a16="http://schemas.microsoft.com/office/drawing/2014/main" id="{D26F9A31-1FBA-F149-8FAC-0A7EDA66C092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257657" y="990618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41" name="AutoShape 54" descr="handdrawn_rope_2x.jpeg">
              <a:extLst>
                <a:ext uri="{FF2B5EF4-FFF2-40B4-BE49-F238E27FC236}">
                  <a16:creationId xmlns:a16="http://schemas.microsoft.com/office/drawing/2014/main" id="{3CAF6D77-6BE2-274F-8781-09FC64FAA81E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628653" y="990716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42" name="AutoShape 54" descr="handdrawn_rope_2x.jpeg">
              <a:extLst>
                <a:ext uri="{FF2B5EF4-FFF2-40B4-BE49-F238E27FC236}">
                  <a16:creationId xmlns:a16="http://schemas.microsoft.com/office/drawing/2014/main" id="{377998DB-A62B-CD4C-B28F-9B89E93B8474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636270" y="3485099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43" name="AutoShape 54" descr="handdrawn_rope_2x.jpeg">
              <a:extLst>
                <a:ext uri="{FF2B5EF4-FFF2-40B4-BE49-F238E27FC236}">
                  <a16:creationId xmlns:a16="http://schemas.microsoft.com/office/drawing/2014/main" id="{393A316C-541E-0848-8A80-E80F97D43E65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661608" y="3828974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  <p:sp>
          <p:nvSpPr>
            <p:cNvPr id="44" name="AutoShape 54" descr="handdrawn_rope_2x.jpeg">
              <a:extLst>
                <a:ext uri="{FF2B5EF4-FFF2-40B4-BE49-F238E27FC236}">
                  <a16:creationId xmlns:a16="http://schemas.microsoft.com/office/drawing/2014/main" id="{0973F941-97D4-5949-9B6E-EE9F2065217D}"/>
                </a:ext>
              </a:extLst>
            </p:cNvPr>
            <p:cNvSpPr>
              <a:spLocks/>
            </p:cNvSpPr>
            <p:nvPr/>
          </p:nvSpPr>
          <p:spPr bwMode="auto">
            <a:xfrm rot="21599024">
              <a:off x="1697407" y="4181474"/>
              <a:ext cx="85718" cy="208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marL="0" marR="0" lvl="0" indent="0" defTabSz="36670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Helvetica Neue Bold Condensed" charset="0"/>
              </a:endParaRPr>
            </a:p>
          </p:txBody>
        </p:sp>
      </p:grp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A1A8B473-2624-7344-BBBA-1BE130ED8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29962"/>
              </p:ext>
            </p:extLst>
          </p:nvPr>
        </p:nvGraphicFramePr>
        <p:xfrm>
          <a:off x="7570688" y="5394076"/>
          <a:ext cx="4240728" cy="662940"/>
        </p:xfrm>
        <a:graphic>
          <a:graphicData uri="http://schemas.openxmlformats.org/drawingml/2006/table">
            <a:tbl>
              <a:tblPr/>
              <a:tblGrid>
                <a:gridCol w="176697">
                  <a:extLst>
                    <a:ext uri="{9D8B030D-6E8A-4147-A177-3AD203B41FA5}">
                      <a16:colId xmlns:a16="http://schemas.microsoft.com/office/drawing/2014/main" val="1874483352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1108734252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3442766974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3756148535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480710073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3224885001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808647527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116778880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355471435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4131877263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2047491430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2389682208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4091359687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2665471224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1160042795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377016753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238698995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586678368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1371946838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4022615577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1909890295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2597281790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2612818835"/>
                    </a:ext>
                  </a:extLst>
                </a:gridCol>
                <a:gridCol w="176697">
                  <a:extLst>
                    <a:ext uri="{9D8B030D-6E8A-4147-A177-3AD203B41FA5}">
                      <a16:colId xmlns:a16="http://schemas.microsoft.com/office/drawing/2014/main" val="1517116495"/>
                    </a:ext>
                  </a:extLst>
                </a:gridCol>
              </a:tblGrid>
              <a:tr h="175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96305"/>
                  </a:ext>
                </a:extLst>
              </a:tr>
              <a:tr h="175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398798"/>
                  </a:ext>
                </a:extLst>
              </a:tr>
              <a:tr h="1753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dirty="0">
                          <a:effectLst/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669824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5B864B18-F648-D645-8532-E899CEAF2EDC}"/>
              </a:ext>
            </a:extLst>
          </p:cNvPr>
          <p:cNvSpPr txBox="1"/>
          <p:nvPr/>
        </p:nvSpPr>
        <p:spPr>
          <a:xfrm>
            <a:off x="0" y="10637"/>
            <a:ext cx="1219199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GENETIC RELATEDNESS—IDENTITY BY STATE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53EC-D2AD-8346-B4B1-F11B7DF48643}"/>
              </a:ext>
            </a:extLst>
          </p:cNvPr>
          <p:cNvSpPr txBox="1"/>
          <p:nvPr/>
        </p:nvSpPr>
        <p:spPr>
          <a:xfrm>
            <a:off x="9085995" y="6500219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Daniels, Malaria Journal 2008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3E08F-4D4A-2748-B017-E1FF429E263F}"/>
              </a:ext>
            </a:extLst>
          </p:cNvPr>
          <p:cNvSpPr txBox="1"/>
          <p:nvPr/>
        </p:nvSpPr>
        <p:spPr>
          <a:xfrm>
            <a:off x="8522866" y="4257077"/>
            <a:ext cx="34245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 NUCLEOTIDE POLYMORPHISMS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Independent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High Minor Allele Frequency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/>
              <a:t>Discriminating</a:t>
            </a:r>
          </a:p>
        </p:txBody>
      </p:sp>
    </p:spTree>
    <p:extLst>
      <p:ext uri="{BB962C8B-B14F-4D97-AF65-F5344CB8AC3E}">
        <p14:creationId xmlns:p14="http://schemas.microsoft.com/office/powerpoint/2010/main" val="224546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88A686-0C4C-8349-9589-CC619DA75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01" y="1934365"/>
            <a:ext cx="5402342" cy="4105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E0AC8A-20B9-514F-A9D0-F180C719EFB5}"/>
              </a:ext>
            </a:extLst>
          </p:cNvPr>
          <p:cNvSpPr txBox="1"/>
          <p:nvPr/>
        </p:nvSpPr>
        <p:spPr>
          <a:xfrm>
            <a:off x="294755" y="6233101"/>
            <a:ext cx="6786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PNLP &amp; Senegal: Charting the Path to Malaria Elimination, (2018), PATH Malaria Control and Evaluation Partnership in Africa [MACEPA] </a:t>
            </a:r>
          </a:p>
          <a:p>
            <a:endParaRPr lang="en-US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A811D-2075-A147-BB13-BCAE441AE1CC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DECLINING TRANSMISSION IN SENEGAL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7B065-7908-AA4A-B19F-74A328E55460}"/>
              </a:ext>
            </a:extLst>
          </p:cNvPr>
          <p:cNvSpPr txBox="1"/>
          <p:nvPr/>
        </p:nvSpPr>
        <p:spPr>
          <a:xfrm>
            <a:off x="712971" y="723090"/>
            <a:ext cx="510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Stratification of malaria transmission intensity: </a:t>
            </a:r>
          </a:p>
          <a:p>
            <a:r>
              <a:rPr lang="en-US" sz="2000" dirty="0">
                <a:cs typeface="Arial" panose="020B0604020202020204" pitchFamily="34" charset="0"/>
              </a:rPr>
              <a:t>Senegal, 2010, 2013, and 2017.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0FB7B-666A-F34A-8FE8-15A21DE7FE6C}"/>
              </a:ext>
            </a:extLst>
          </p:cNvPr>
          <p:cNvSpPr txBox="1"/>
          <p:nvPr/>
        </p:nvSpPr>
        <p:spPr>
          <a:xfrm>
            <a:off x="7081126" y="723090"/>
            <a:ext cx="511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Estimated malaria cases:  Senegal, 2005-2017.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B8E7FF-11DA-604D-9C65-2D2C2E1D8E71}"/>
              </a:ext>
            </a:extLst>
          </p:cNvPr>
          <p:cNvGrpSpPr/>
          <p:nvPr/>
        </p:nvGrpSpPr>
        <p:grpSpPr>
          <a:xfrm>
            <a:off x="294755" y="1934365"/>
            <a:ext cx="6215776" cy="4105779"/>
            <a:chOff x="70753" y="1381211"/>
            <a:chExt cx="6215776" cy="41057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F3DE09-9CC1-8547-B773-79FB55601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5759" b="43735"/>
            <a:stretch/>
          </p:blipFill>
          <p:spPr>
            <a:xfrm>
              <a:off x="70753" y="1381211"/>
              <a:ext cx="6038312" cy="20578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B82484-BC5D-0543-B133-9AD67CB39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768" r="70782"/>
            <a:stretch/>
          </p:blipFill>
          <p:spPr>
            <a:xfrm>
              <a:off x="294755" y="3897205"/>
              <a:ext cx="3294708" cy="15897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A7CD94-5222-4449-A29C-F861979A4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186" b="43735"/>
            <a:stretch/>
          </p:blipFill>
          <p:spPr>
            <a:xfrm>
              <a:off x="3484178" y="3429121"/>
              <a:ext cx="2802351" cy="2057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96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A3921234-CA62-DB44-8F9F-836377F6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23542" r="15331" b="19529"/>
          <a:stretch/>
        </p:blipFill>
        <p:spPr>
          <a:xfrm>
            <a:off x="4813831" y="2380690"/>
            <a:ext cx="7378169" cy="3945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7A0777-8A35-0743-9DA6-713BD26FE1E3}"/>
              </a:ext>
            </a:extLst>
          </p:cNvPr>
          <p:cNvSpPr txBox="1"/>
          <p:nvPr/>
        </p:nvSpPr>
        <p:spPr>
          <a:xfrm>
            <a:off x="0" y="0"/>
            <a:ext cx="12191999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APPLY GENETIC SURVEILLANCE TO RANGE OF TRANSMISSION LEVELS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0B1C4-7C5B-AF47-9316-87A5ED567AD9}"/>
              </a:ext>
            </a:extLst>
          </p:cNvPr>
          <p:cNvSpPr txBox="1"/>
          <p:nvPr/>
        </p:nvSpPr>
        <p:spPr>
          <a:xfrm>
            <a:off x="393127" y="464196"/>
            <a:ext cx="5503175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Gill Sans" panose="020B0502020104020203" pitchFamily="34" charset="-79"/>
              </a:rPr>
              <a:t>GREEN ZONE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Lowest incidence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Richard Toll (&lt;1/1000)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Thiès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 (&lt;5/1000)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  <a:cs typeface="Gill Sans" panose="020B0502020104020203" pitchFamily="34" charset="-79"/>
              </a:rPr>
              <a:t>CHALLENGES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Identify infection sources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Interpret patterns of highly related parasites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7030A0"/>
                </a:solidFill>
                <a:latin typeface="+mj-lt"/>
                <a:cs typeface="Gill Sans" panose="020B0502020104020203" pitchFamily="34" charset="-79"/>
              </a:rPr>
              <a:t>KEY INDICATORS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Parasite relatedness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Spatiotemporal relationships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tx2"/>
                </a:solidFill>
                <a:latin typeface="+mj-lt"/>
                <a:cs typeface="Gill Sans" panose="020B0502020104020203" pitchFamily="34" charset="-79"/>
              </a:rPr>
              <a:t>OPPORTUNITIES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Identify parasite origin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Reveal infection patterns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DECISION-MAKING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Intervention selection and targeting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Gill Sans" panose="020B0502020104020203" pitchFamily="34" charset="-79"/>
              </a:rPr>
              <a:t> 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CDBAEBC7-CC68-654F-AF47-79C1F7B99969}"/>
              </a:ext>
            </a:extLst>
          </p:cNvPr>
          <p:cNvSpPr>
            <a:spLocks noChangeAspect="1"/>
          </p:cNvSpPr>
          <p:nvPr/>
        </p:nvSpPr>
        <p:spPr>
          <a:xfrm>
            <a:off x="5439102" y="3895992"/>
            <a:ext cx="457200" cy="457200"/>
          </a:xfrm>
          <a:prstGeom prst="star5">
            <a:avLst/>
          </a:prstGeom>
          <a:solidFill>
            <a:srgbClr val="FF2F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D7BDA003-ECF1-0644-A788-41E4444437A6}"/>
              </a:ext>
            </a:extLst>
          </p:cNvPr>
          <p:cNvSpPr>
            <a:spLocks noChangeAspect="1"/>
          </p:cNvSpPr>
          <p:nvPr/>
        </p:nvSpPr>
        <p:spPr>
          <a:xfrm>
            <a:off x="6061049" y="2388622"/>
            <a:ext cx="457200" cy="457200"/>
          </a:xfrm>
          <a:prstGeom prst="star5">
            <a:avLst/>
          </a:prstGeom>
          <a:solidFill>
            <a:srgbClr val="FF2F9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A78780-D4F9-044A-A969-0372698C31DA}"/>
              </a:ext>
            </a:extLst>
          </p:cNvPr>
          <p:cNvSpPr/>
          <p:nvPr/>
        </p:nvSpPr>
        <p:spPr>
          <a:xfrm>
            <a:off x="6692111" y="6404478"/>
            <a:ext cx="38186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Malaria incidence across Senegal, 2017</a:t>
            </a: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4D7926-661D-EE44-AEBF-C5616E69BCDC}"/>
              </a:ext>
            </a:extLst>
          </p:cNvPr>
          <p:cNvSpPr/>
          <p:nvPr/>
        </p:nvSpPr>
        <p:spPr>
          <a:xfrm>
            <a:off x="10623981" y="2813164"/>
            <a:ext cx="13720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</a:rPr>
              <a:t>Incidence </a:t>
            </a:r>
          </a:p>
          <a:p>
            <a:r>
              <a:rPr lang="en-US" sz="1200" b="1" i="1" dirty="0">
                <a:latin typeface="Arial" panose="020B0604020202020204" pitchFamily="34" charset="0"/>
              </a:rPr>
              <a:t>per 1000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03451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176EB2-5761-4E49-B8DF-AF467827B951}"/>
              </a:ext>
            </a:extLst>
          </p:cNvPr>
          <p:cNvSpPr txBox="1"/>
          <p:nvPr/>
        </p:nvSpPr>
        <p:spPr>
          <a:xfrm>
            <a:off x="0" y="159"/>
            <a:ext cx="12192000" cy="861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algn="r" defTabSz="914400" eaLnBrk="1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INCREASED LIKELIHOOD OF POLYGENOMIC INFECTIONS FROM TRAVELERS</a:t>
            </a:r>
          </a:p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LOW TRANSMISSION REGION: RICHARD TOLL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02C9A-E8A6-904A-9EB0-ABBA66CB3CF5}"/>
              </a:ext>
            </a:extLst>
          </p:cNvPr>
          <p:cNvSpPr txBox="1"/>
          <p:nvPr/>
        </p:nvSpPr>
        <p:spPr>
          <a:xfrm>
            <a:off x="6971167" y="2739598"/>
            <a:ext cx="438635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cs typeface="Arial" panose="020B0604020202020204" pitchFamily="34" charset="0"/>
              </a:rPr>
              <a:t>Individuals with recent travel history are more likely to have </a:t>
            </a:r>
            <a:r>
              <a:rPr lang="en-US" sz="2800" i="1" dirty="0" err="1">
                <a:solidFill>
                  <a:srgbClr val="C00000"/>
                </a:solidFill>
                <a:cs typeface="Arial" panose="020B0604020202020204" pitchFamily="34" charset="0"/>
              </a:rPr>
              <a:t>polygenomic</a:t>
            </a:r>
            <a:r>
              <a:rPr lang="en-US" sz="2800" i="1" dirty="0">
                <a:solidFill>
                  <a:srgbClr val="C00000"/>
                </a:solidFill>
                <a:cs typeface="Arial" panose="020B0604020202020204" pitchFamily="34" charset="0"/>
              </a:rPr>
              <a:t> infections.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0CF14-10A3-7643-A486-D051E7CEB66C}"/>
              </a:ext>
            </a:extLst>
          </p:cNvPr>
          <p:cNvSpPr txBox="1"/>
          <p:nvPr/>
        </p:nvSpPr>
        <p:spPr>
          <a:xfrm>
            <a:off x="7133660" y="6119682"/>
            <a:ext cx="4061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Fisher Exact Test, One-Tailed, p = 0.03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67DBA8-5381-2C4B-B0B6-3243658096AD}"/>
              </a:ext>
            </a:extLst>
          </p:cNvPr>
          <p:cNvGrpSpPr/>
          <p:nvPr/>
        </p:nvGrpSpPr>
        <p:grpSpPr>
          <a:xfrm>
            <a:off x="1629104" y="1048238"/>
            <a:ext cx="4759992" cy="5614642"/>
            <a:chOff x="1387366" y="1014338"/>
            <a:chExt cx="4759992" cy="561464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B6C77D-91D5-6E4A-9107-B40A25E1C106}"/>
                </a:ext>
              </a:extLst>
            </p:cNvPr>
            <p:cNvGrpSpPr/>
            <p:nvPr/>
          </p:nvGrpSpPr>
          <p:grpSpPr>
            <a:xfrm>
              <a:off x="1953137" y="1279218"/>
              <a:ext cx="4030362" cy="5151536"/>
              <a:chOff x="3772620" y="945935"/>
              <a:chExt cx="4030362" cy="515153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58E1443-13AB-7F47-8AF2-E6B5FF9FE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4567" y="1014337"/>
                <a:ext cx="3778415" cy="480839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ADDAFD-66AA-4B40-8413-E901D7097678}"/>
                  </a:ext>
                </a:extLst>
              </p:cNvPr>
              <p:cNvSpPr txBox="1"/>
              <p:nvPr/>
            </p:nvSpPr>
            <p:spPr>
              <a:xfrm>
                <a:off x="4308344" y="5728139"/>
                <a:ext cx="349463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         Travel                  No Travel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2A59BD-6248-B442-9D98-42BBD876F23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772620" y="945935"/>
                <a:ext cx="535724" cy="50013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0"/>
                  </a:spcAft>
                </a:pPr>
                <a:r>
                  <a:rPr lang="en-US" i="1" dirty="0"/>
                  <a:t>350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300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250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200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150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100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50</a:t>
                </a:r>
              </a:p>
              <a:p>
                <a:pPr>
                  <a:spcAft>
                    <a:spcPts val="3000"/>
                  </a:spcAft>
                </a:pPr>
                <a:r>
                  <a:rPr lang="en-US" i="1" dirty="0"/>
                  <a:t>0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5EDF3A-E429-874A-AF33-4F26721227DE}"/>
                </a:ext>
              </a:extLst>
            </p:cNvPr>
            <p:cNvSpPr/>
            <p:nvPr/>
          </p:nvSpPr>
          <p:spPr>
            <a:xfrm>
              <a:off x="2488861" y="1226661"/>
              <a:ext cx="3658497" cy="152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7A7B32-3272-FA40-A998-22AFABA06BAB}"/>
                </a:ext>
              </a:extLst>
            </p:cNvPr>
            <p:cNvSpPr/>
            <p:nvPr/>
          </p:nvSpPr>
          <p:spPr>
            <a:xfrm>
              <a:off x="1387366" y="1014338"/>
              <a:ext cx="4596134" cy="561464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76AEE8-B375-AA45-94C7-A9EC94D0DB74}"/>
                </a:ext>
              </a:extLst>
            </p:cNvPr>
            <p:cNvSpPr txBox="1"/>
            <p:nvPr/>
          </p:nvSpPr>
          <p:spPr>
            <a:xfrm>
              <a:off x="4954405" y="5194266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j-lt"/>
                </a:rPr>
                <a:t>20.1%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783E09-62A3-B943-8473-A3D9F4A46D3B}"/>
                </a:ext>
              </a:extLst>
            </p:cNvPr>
            <p:cNvSpPr txBox="1"/>
            <p:nvPr/>
          </p:nvSpPr>
          <p:spPr>
            <a:xfrm>
              <a:off x="3335750" y="4125777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j-lt"/>
                </a:rPr>
                <a:t>28.2%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4D2777-7D97-0248-9A9A-39A70957BC8E}"/>
                </a:ext>
              </a:extLst>
            </p:cNvPr>
            <p:cNvSpPr txBox="1"/>
            <p:nvPr/>
          </p:nvSpPr>
          <p:spPr>
            <a:xfrm rot="16200000">
              <a:off x="653062" y="3788460"/>
              <a:ext cx="2140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Number of Parasites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656101-D1A8-234F-80E2-09C8AC26243A}"/>
              </a:ext>
            </a:extLst>
          </p:cNvPr>
          <p:cNvGrpSpPr/>
          <p:nvPr/>
        </p:nvGrpSpPr>
        <p:grpSpPr>
          <a:xfrm>
            <a:off x="4206138" y="1289777"/>
            <a:ext cx="1758113" cy="646331"/>
            <a:chOff x="8177048" y="3148222"/>
            <a:chExt cx="1758113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915DBA-B1D7-514E-AF97-1B7131E11A23}"/>
                </a:ext>
              </a:extLst>
            </p:cNvPr>
            <p:cNvSpPr txBox="1"/>
            <p:nvPr/>
          </p:nvSpPr>
          <p:spPr>
            <a:xfrm>
              <a:off x="8386660" y="3148222"/>
              <a:ext cx="1548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</a:rPr>
                <a:t>Monogenomic</a:t>
              </a:r>
              <a:endParaRPr lang="en-US" dirty="0">
                <a:latin typeface="+mj-lt"/>
              </a:endParaRPr>
            </a:p>
            <a:p>
              <a:r>
                <a:rPr lang="en-US" dirty="0" err="1">
                  <a:latin typeface="+mj-lt"/>
                </a:rPr>
                <a:t>Polygenomic</a:t>
              </a:r>
              <a:endParaRPr lang="en-US" dirty="0"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62B61A-4B4E-6647-9073-1F6A0C8A8D13}"/>
                </a:ext>
              </a:extLst>
            </p:cNvPr>
            <p:cNvSpPr/>
            <p:nvPr/>
          </p:nvSpPr>
          <p:spPr>
            <a:xfrm>
              <a:off x="8177048" y="3233868"/>
              <a:ext cx="220718" cy="2127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3F0406-A8F0-C14D-97B9-3E089D596680}"/>
                </a:ext>
              </a:extLst>
            </p:cNvPr>
            <p:cNvSpPr/>
            <p:nvPr/>
          </p:nvSpPr>
          <p:spPr>
            <a:xfrm>
              <a:off x="8182303" y="3508232"/>
              <a:ext cx="220718" cy="21275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0603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7144</TotalTime>
  <Words>1175</Words>
  <Application>Microsoft Macintosh PowerPoint</Application>
  <PresentationFormat>Widescreen</PresentationFormat>
  <Paragraphs>348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Arial Narrow</vt:lpstr>
      <vt:lpstr>Calibri</vt:lpstr>
      <vt:lpstr>Calibri Light</vt:lpstr>
      <vt:lpstr>Gill Sans</vt:lpstr>
      <vt:lpstr>Gill Sans Light</vt:lpstr>
      <vt:lpstr>Helvetica Neue Bold Condensed</vt:lpstr>
      <vt:lpstr>Wingdings</vt:lpstr>
      <vt:lpstr>Office Theme</vt:lpstr>
      <vt:lpstr>Genetic Signals of Plasmodium falciparum Reveal Transmission Dynamics and Track Infections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Malaria in Haiti: Genomic Epidemiology at the Lower Limits of Transmission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K. Volkman</dc:creator>
  <cp:lastModifiedBy>Sarah K. Volkman</cp:lastModifiedBy>
  <cp:revision>206</cp:revision>
  <cp:lastPrinted>2019-04-13T15:14:27Z</cp:lastPrinted>
  <dcterms:created xsi:type="dcterms:W3CDTF">2019-04-11T00:45:56Z</dcterms:created>
  <dcterms:modified xsi:type="dcterms:W3CDTF">2019-04-16T05:48:00Z</dcterms:modified>
</cp:coreProperties>
</file>