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2" r:id="rId1"/>
  </p:sldMasterIdLst>
  <p:notesMasterIdLst>
    <p:notesMasterId r:id="rId52"/>
  </p:notesMasterIdLst>
  <p:handoutMasterIdLst>
    <p:handoutMasterId r:id="rId53"/>
  </p:handoutMasterIdLst>
  <p:sldIdLst>
    <p:sldId id="488" r:id="rId2"/>
    <p:sldId id="1048" r:id="rId3"/>
    <p:sldId id="1033" r:id="rId4"/>
    <p:sldId id="945" r:id="rId5"/>
    <p:sldId id="998" r:id="rId6"/>
    <p:sldId id="941" r:id="rId7"/>
    <p:sldId id="925" r:id="rId8"/>
    <p:sldId id="988" r:id="rId9"/>
    <p:sldId id="991" r:id="rId10"/>
    <p:sldId id="989" r:id="rId11"/>
    <p:sldId id="993" r:id="rId12"/>
    <p:sldId id="994" r:id="rId13"/>
    <p:sldId id="984" r:id="rId14"/>
    <p:sldId id="985" r:id="rId15"/>
    <p:sldId id="980" r:id="rId16"/>
    <p:sldId id="1047" r:id="rId17"/>
    <p:sldId id="996" r:id="rId18"/>
    <p:sldId id="1029" r:id="rId19"/>
    <p:sldId id="1021" r:id="rId20"/>
    <p:sldId id="992" r:id="rId21"/>
    <p:sldId id="995" r:id="rId22"/>
    <p:sldId id="1000" r:id="rId23"/>
    <p:sldId id="1002" r:id="rId24"/>
    <p:sldId id="947" r:id="rId25"/>
    <p:sldId id="1034" r:id="rId26"/>
    <p:sldId id="1009" r:id="rId27"/>
    <p:sldId id="1010" r:id="rId28"/>
    <p:sldId id="1027" r:id="rId29"/>
    <p:sldId id="1014" r:id="rId30"/>
    <p:sldId id="1022" r:id="rId31"/>
    <p:sldId id="1012" r:id="rId32"/>
    <p:sldId id="1023" r:id="rId33"/>
    <p:sldId id="1015" r:id="rId34"/>
    <p:sldId id="1026" r:id="rId35"/>
    <p:sldId id="1024" r:id="rId36"/>
    <p:sldId id="1013" r:id="rId37"/>
    <p:sldId id="1032" r:id="rId38"/>
    <p:sldId id="1035" r:id="rId39"/>
    <p:sldId id="1036" r:id="rId40"/>
    <p:sldId id="1038" r:id="rId41"/>
    <p:sldId id="1040" r:id="rId42"/>
    <p:sldId id="1041" r:id="rId43"/>
    <p:sldId id="1049" r:id="rId44"/>
    <p:sldId id="1028" r:id="rId45"/>
    <p:sldId id="1031" r:id="rId46"/>
    <p:sldId id="964" r:id="rId47"/>
    <p:sldId id="1044" r:id="rId48"/>
    <p:sldId id="1042" r:id="rId49"/>
    <p:sldId id="1043" r:id="rId50"/>
    <p:sldId id="1046" r:id="rId51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inberger, Daniel" initials="WD" lastIdx="3" clrIdx="0">
    <p:extLst/>
  </p:cmAuthor>
  <p:cmAuthor id="2" name="Dan Weinberger" initials="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FF0000"/>
    <a:srgbClr val="FF8103"/>
    <a:srgbClr val="377EB8"/>
    <a:srgbClr val="FFC000"/>
    <a:srgbClr val="FF9933"/>
    <a:srgbClr val="FFFFFF"/>
    <a:srgbClr val="CC6600"/>
    <a:srgbClr val="7A9FCC"/>
    <a:srgbClr val="5585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19" autoAdjust="0"/>
    <p:restoredTop sz="85078" autoAdjust="0"/>
  </p:normalViewPr>
  <p:slideViewPr>
    <p:cSldViewPr>
      <p:cViewPr>
        <p:scale>
          <a:sx n="100" d="100"/>
          <a:sy n="100" d="100"/>
        </p:scale>
        <p:origin x="60" y="-1890"/>
      </p:cViewPr>
      <p:guideLst>
        <p:guide orient="horz" pos="2208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DE1F7F-B3B6-4DAC-A2EA-901F254455CB}" type="doc">
      <dgm:prSet loTypeId="urn:microsoft.com/office/officeart/2005/8/layout/hChevron3" loCatId="process" qsTypeId="urn:microsoft.com/office/officeart/2005/8/quickstyle/simple1" qsCatId="simple" csTypeId="urn:microsoft.com/office/officeart/2005/8/colors/accent2_2" csCatId="accent2" phldr="1"/>
      <dgm:spPr/>
    </dgm:pt>
    <dgm:pt modelId="{186FC9D6-69D2-4128-AA05-02731602F7B4}" type="pres">
      <dgm:prSet presAssocID="{D4DE1F7F-B3B6-4DAC-A2EA-901F254455CB}" presName="Name0" presStyleCnt="0">
        <dgm:presLayoutVars>
          <dgm:dir/>
          <dgm:resizeHandles val="exact"/>
        </dgm:presLayoutVars>
      </dgm:prSet>
      <dgm:spPr/>
    </dgm:pt>
  </dgm:ptLst>
  <dgm:cxnLst>
    <dgm:cxn modelId="{CFFE6770-644D-4BBC-8925-024167A78D1C}" type="presOf" srcId="{D4DE1F7F-B3B6-4DAC-A2EA-901F254455CB}" destId="{186FC9D6-69D2-4128-AA05-02731602F7B4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defTabSz="91281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83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7" tIns="45713" rIns="91427" bIns="45713" numCol="1" anchor="b" anchorCtr="0" compatLnSpc="1">
            <a:prstTxWarp prst="textNoShape">
              <a:avLst/>
            </a:prstTxWarp>
          </a:bodyPr>
          <a:lstStyle>
            <a:lvl1pPr defTabSz="91281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83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7" tIns="45713" rIns="91427" bIns="45713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/>
            </a:lvl1pPr>
          </a:lstStyle>
          <a:p>
            <a:pPr>
              <a:defRPr/>
            </a:pPr>
            <a:fld id="{08BE1EFA-1C67-45CB-9C4E-4557D1486C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4631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435F2C8-C321-403E-BDD3-50FCC4582050}" type="datetimeFigureOut">
              <a:rPr lang="en-US"/>
              <a:pPr>
                <a:defRPr/>
              </a:pPr>
              <a:t>4/18/2017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05FE32C-8B9D-4D80-9BFD-DF30B0A175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7012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5FE32C-8B9D-4D80-9BFD-DF30B0A1750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361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20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en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913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5324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796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5FE32C-8B9D-4D80-9BFD-DF30B0A17504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311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5FE32C-8B9D-4D80-9BFD-DF30B0A17504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2890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5FE32C-8B9D-4D80-9BFD-DF30B0A17504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144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5FE32C-8B9D-4D80-9BFD-DF30B0A1750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077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5FE32C-8B9D-4D80-9BFD-DF30B0A1750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59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5FE32C-8B9D-4D80-9BFD-DF30B0A1750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311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5FE32C-8B9D-4D80-9BFD-DF30B0A1750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5FE32C-8B9D-4D80-9BFD-DF30B0A1750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645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5FE32C-8B9D-4D80-9BFD-DF30B0A1750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36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5FE32C-8B9D-4D80-9BFD-DF30B0A1750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951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531965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1BDEC-663F-4EA2-BCC1-F0481B3092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00346A"/>
          </a:solidFill>
          <a:ln>
            <a:solidFill>
              <a:srgbClr val="003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0617200" y="-118765"/>
            <a:ext cx="193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Yale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0617200" y="-118765"/>
            <a:ext cx="193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Yale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945" y="24168"/>
            <a:ext cx="823310" cy="6147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9323664" y="0"/>
            <a:ext cx="1330026" cy="64796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364E2-8FE0-4B5E-B756-1232108799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00346A"/>
          </a:solidFill>
          <a:ln>
            <a:solidFill>
              <a:srgbClr val="003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0617200" y="-118765"/>
            <a:ext cx="193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Yale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0617200" y="-118765"/>
            <a:ext cx="193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Yale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945" y="24168"/>
            <a:ext cx="823310" cy="6147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9323664" y="0"/>
            <a:ext cx="1330026" cy="64796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E3831-7304-4C05-9554-DF86D75D64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00346A"/>
          </a:solidFill>
          <a:ln>
            <a:solidFill>
              <a:srgbClr val="003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0617200" y="-118765"/>
            <a:ext cx="193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Yale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0617200" y="-118765"/>
            <a:ext cx="193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Yale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945" y="24168"/>
            <a:ext cx="823310" cy="6147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9323664" y="0"/>
            <a:ext cx="1330026" cy="64796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lIns="121897" tIns="121897" rIns="121897" bIns="121897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967573"/>
          </a:xfrm>
          <a:prstGeom prst="rect">
            <a:avLst/>
          </a:prstGeom>
        </p:spPr>
        <p:txBody>
          <a:bodyPr lIns="121897" tIns="121897" rIns="121897" bIns="121897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8947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981201"/>
            <a:ext cx="10871200" cy="4144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D18E2-3228-41F2-B1B0-C53ADF3044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00346A"/>
          </a:solidFill>
          <a:ln>
            <a:solidFill>
              <a:srgbClr val="003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0617200" y="-118765"/>
            <a:ext cx="193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Yale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945" y="24168"/>
            <a:ext cx="823310" cy="6147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9323664" y="0"/>
            <a:ext cx="1330026" cy="64796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8D190-8AA7-42AC-826D-039E4FEFA2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00346A"/>
          </a:solidFill>
          <a:ln>
            <a:solidFill>
              <a:srgbClr val="003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0617200" y="-118765"/>
            <a:ext cx="193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Yale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0617200" y="-118765"/>
            <a:ext cx="193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Yale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945" y="24168"/>
            <a:ext cx="823310" cy="6147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9323664" y="0"/>
            <a:ext cx="1330026" cy="64796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5D7C2-C006-4C35-B4B3-F7412BF5E4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00346A"/>
          </a:solidFill>
          <a:ln>
            <a:solidFill>
              <a:srgbClr val="003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0617200" y="-118765"/>
            <a:ext cx="193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Yale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10617200" y="-118765"/>
            <a:ext cx="193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Yale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945" y="24168"/>
            <a:ext cx="823310" cy="6147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9323664" y="0"/>
            <a:ext cx="1330026" cy="64796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E034E-398C-423B-8A6B-20882298A7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00346A"/>
          </a:solidFill>
          <a:ln>
            <a:solidFill>
              <a:srgbClr val="003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0617200" y="-118765"/>
            <a:ext cx="193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Yale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0617200" y="-118765"/>
            <a:ext cx="193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Yale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945" y="24168"/>
            <a:ext cx="823310" cy="6147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9323664" y="0"/>
            <a:ext cx="1330026" cy="64796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F3F30-1250-46F9-AE37-3F8096DC6B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00346A"/>
          </a:solidFill>
          <a:ln>
            <a:solidFill>
              <a:srgbClr val="003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0617200" y="-118765"/>
            <a:ext cx="193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Yale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617200" y="-118765"/>
            <a:ext cx="193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Yale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945" y="24168"/>
            <a:ext cx="823310" cy="6147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9323664" y="0"/>
            <a:ext cx="1330026" cy="64796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02891-1FFD-4DF2-82B1-B364D89D59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00346A"/>
          </a:solidFill>
          <a:ln>
            <a:solidFill>
              <a:srgbClr val="003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0617200" y="-118765"/>
            <a:ext cx="193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Yale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0617200" y="-118765"/>
            <a:ext cx="193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Yale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945" y="24168"/>
            <a:ext cx="823310" cy="6147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9323664" y="0"/>
            <a:ext cx="1330026" cy="64796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DC7EA-38B5-4CF4-82CB-187EF986B8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00346A"/>
          </a:solidFill>
          <a:ln>
            <a:solidFill>
              <a:srgbClr val="003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0617200" y="-118765"/>
            <a:ext cx="193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Yale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10617200" y="-118765"/>
            <a:ext cx="193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Yale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945" y="24168"/>
            <a:ext cx="823310" cy="6147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9323664" y="0"/>
            <a:ext cx="1330026" cy="64796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14DCD-6D28-449E-8C72-2245AF2E05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00346A"/>
          </a:solidFill>
          <a:ln>
            <a:solidFill>
              <a:srgbClr val="003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0617200" y="-118765"/>
            <a:ext cx="193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Yale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0617200" y="-118765"/>
            <a:ext cx="193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Yale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945" y="24168"/>
            <a:ext cx="823310" cy="6147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9323664" y="0"/>
            <a:ext cx="1330026" cy="647961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0" y="0"/>
            <a:ext cx="12192000" cy="381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E57B737-02F3-4DCA-AA21-DD3AC814A2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0617200" y="-118765"/>
            <a:ext cx="193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Yale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945" y="24168"/>
            <a:ext cx="823310" cy="6147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5">
            <a:biLevel thresh="25000"/>
          </a:blip>
          <a:stretch>
            <a:fillRect/>
          </a:stretch>
        </p:blipFill>
        <p:spPr>
          <a:xfrm>
            <a:off x="9323664" y="0"/>
            <a:ext cx="1330026" cy="6479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2" r:id="rId2"/>
    <p:sldLayoutId id="2147483821" r:id="rId3"/>
    <p:sldLayoutId id="2147483820" r:id="rId4"/>
    <p:sldLayoutId id="2147483819" r:id="rId5"/>
    <p:sldLayoutId id="2147483818" r:id="rId6"/>
    <p:sldLayoutId id="2147483817" r:id="rId7"/>
    <p:sldLayoutId id="2147483816" r:id="rId8"/>
    <p:sldLayoutId id="2147483815" r:id="rId9"/>
    <p:sldLayoutId id="2147483814" r:id="rId10"/>
    <p:sldLayoutId id="2147483813" r:id="rId11"/>
    <p:sldLayoutId id="214748382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3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3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weinbergerlab/synthetic-control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444305" y="2590800"/>
            <a:ext cx="9144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endParaRPr lang="en-US" sz="1600" dirty="0">
              <a:latin typeface="Calibri" pitchFamily="34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endParaRPr lang="en-US" sz="1600" dirty="0">
              <a:latin typeface="Calibri" pitchFamily="34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400" dirty="0">
                <a:latin typeface="Calibri" pitchFamily="34" charset="0"/>
              </a:rPr>
              <a:t>Dan Weinberger, PhD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400" dirty="0">
                <a:latin typeface="Calibri" pitchFamily="34" charset="0"/>
              </a:rPr>
              <a:t>Assistant Professor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400" dirty="0">
                <a:latin typeface="Calibri" pitchFamily="34" charset="0"/>
              </a:rPr>
              <a:t>Yale School of Public Health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400" dirty="0" err="1">
                <a:latin typeface="Calibri" pitchFamily="34" charset="0"/>
              </a:rPr>
              <a:t>PneumoVIPR</a:t>
            </a:r>
            <a:r>
              <a:rPr lang="en-US" sz="2400" dirty="0">
                <a:latin typeface="Calibri" pitchFamily="34" charset="0"/>
              </a:rPr>
              <a:t> Project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400" dirty="0">
                <a:latin typeface="Calibri" pitchFamily="34" charset="0"/>
              </a:rPr>
              <a:t>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endParaRPr lang="en-US" sz="2400" dirty="0">
              <a:latin typeface="Calibri" pitchFamily="34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endParaRPr lang="en-US" sz="2400" dirty="0">
              <a:latin typeface="Calibri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1295401"/>
            <a:ext cx="12192000" cy="761999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/>
            <a:r>
              <a:rPr lang="en-US" sz="4000" dirty="0"/>
              <a:t>New approaches for estimating the effects of PCVs</a:t>
            </a:r>
            <a:endParaRPr lang="en-US" sz="3600" u="none" strike="noStrike" dirty="0">
              <a:effectLst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25355" y="5029200"/>
            <a:ext cx="7581900" cy="838200"/>
            <a:chOff x="2445893" y="4655865"/>
            <a:chExt cx="6205815" cy="676275"/>
          </a:xfrm>
        </p:grpSpPr>
        <p:pic>
          <p:nvPicPr>
            <p:cNvPr id="8" name="Picture 2" descr="https://encrypted-tbn1.gstatic.com/images?q=tbn:ANd9GcRAhZjbuiW9AqixrgJO9c6wIPOaDDG_xCLKwnFapCX8eYfyelNmw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45893" y="4655865"/>
              <a:ext cx="576087" cy="676275"/>
            </a:xfrm>
            <a:prstGeom prst="rect">
              <a:avLst/>
            </a:prstGeom>
            <a:noFill/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4657725"/>
              <a:ext cx="5603708" cy="438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6943725" y="0"/>
            <a:ext cx="3724275" cy="685800"/>
          </a:xfrm>
          <a:prstGeom prst="rect">
            <a:avLst/>
          </a:prstGeom>
          <a:solidFill>
            <a:srgbClr val="00346A"/>
          </a:solidFill>
          <a:ln>
            <a:solidFill>
              <a:srgbClr val="003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0617200" y="-118765"/>
            <a:ext cx="193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Yale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945" y="24168"/>
            <a:ext cx="823310" cy="6147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9323664" y="0"/>
            <a:ext cx="1330026" cy="64796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has been used as a control for </a:t>
            </a:r>
            <a:br>
              <a:rPr lang="en-US" dirty="0"/>
            </a:br>
            <a:r>
              <a:rPr lang="en-US" dirty="0"/>
              <a:t>PCV impact against pneumonia?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1891145"/>
            <a:ext cx="10871200" cy="4144963"/>
          </a:xfrm>
        </p:spPr>
        <p:txBody>
          <a:bodyPr/>
          <a:lstStyle/>
          <a:p>
            <a:r>
              <a:rPr lang="en-US" sz="2400" dirty="0"/>
              <a:t>Urinary tract infections</a:t>
            </a:r>
          </a:p>
          <a:p>
            <a:pPr lvl="1"/>
            <a:r>
              <a:rPr lang="en-US" sz="2000" dirty="0">
                <a:solidFill>
                  <a:srgbClr val="00B050"/>
                </a:solidFill>
              </a:rPr>
              <a:t>Acute event</a:t>
            </a:r>
          </a:p>
          <a:p>
            <a:pPr lvl="1"/>
            <a:r>
              <a:rPr lang="en-US" sz="2000" dirty="0">
                <a:solidFill>
                  <a:srgbClr val="00B050"/>
                </a:solidFill>
              </a:rPr>
              <a:t>Definitely not influenced by vaccine</a:t>
            </a:r>
            <a:endParaRPr lang="en-US" sz="2000" dirty="0">
              <a:solidFill>
                <a:srgbClr val="FF0000"/>
              </a:solidFill>
            </a:endParaRP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Only influences some age groups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Different etiology</a:t>
            </a:r>
          </a:p>
          <a:p>
            <a:r>
              <a:rPr lang="en-US" sz="2400" dirty="0"/>
              <a:t>Fractures</a:t>
            </a:r>
          </a:p>
          <a:p>
            <a:pPr lvl="1"/>
            <a:r>
              <a:rPr lang="en-US" sz="2000" dirty="0">
                <a:solidFill>
                  <a:srgbClr val="00B050"/>
                </a:solidFill>
              </a:rPr>
              <a:t>Might capture some broad healthcare utilization patterns (?)</a:t>
            </a:r>
          </a:p>
          <a:p>
            <a:pPr lvl="1"/>
            <a:r>
              <a:rPr lang="en-US" sz="2000" dirty="0">
                <a:solidFill>
                  <a:srgbClr val="00B050"/>
                </a:solidFill>
              </a:rPr>
              <a:t>Definitely not influenced by vaccine</a:t>
            </a:r>
            <a:endParaRPr lang="en-US" sz="2000" dirty="0">
              <a:solidFill>
                <a:srgbClr val="FF0000"/>
              </a:solidFill>
            </a:endParaRP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Very different risk factors, causal mechanisms from pneumonia</a:t>
            </a:r>
          </a:p>
          <a:p>
            <a:r>
              <a:rPr lang="en-US" sz="2400" dirty="0"/>
              <a:t>Bronchiolitis</a:t>
            </a:r>
          </a:p>
          <a:p>
            <a:pPr lvl="1"/>
            <a:r>
              <a:rPr lang="en-US" sz="2000" dirty="0">
                <a:solidFill>
                  <a:srgbClr val="00B050"/>
                </a:solidFill>
              </a:rPr>
              <a:t>Closest in etiology to pneumonia</a:t>
            </a:r>
            <a:endParaRPr lang="en-US" sz="2000" dirty="0">
              <a:solidFill>
                <a:srgbClr val="FF0000"/>
              </a:solidFill>
            </a:endParaRP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Possibly influenced by the vaccine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Only occurs in certain age groups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78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Letting the data select controls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35366"/>
            <a:ext cx="11194366" cy="4144963"/>
          </a:xfrm>
        </p:spPr>
        <p:txBody>
          <a:bodyPr/>
          <a:lstStyle/>
          <a:p>
            <a:r>
              <a:rPr lang="en-US" dirty="0"/>
              <a:t>Method developed by Google for website analytics (</a:t>
            </a:r>
            <a:r>
              <a:rPr lang="en-US" dirty="0" err="1"/>
              <a:t>Brodersen</a:t>
            </a:r>
            <a:r>
              <a:rPr lang="en-US" dirty="0"/>
              <a:t>)</a:t>
            </a:r>
          </a:p>
          <a:p>
            <a:r>
              <a:rPr lang="en-US" dirty="0"/>
              <a:t>Select large number of candidate controls </a:t>
            </a:r>
            <a:r>
              <a:rPr lang="en-US" i="1" dirty="0"/>
              <a:t>a priori</a:t>
            </a:r>
            <a:endParaRPr lang="en-US" dirty="0"/>
          </a:p>
          <a:p>
            <a:r>
              <a:rPr lang="en-US" dirty="0"/>
              <a:t>Fit regression model to pre-vaccine time series	</a:t>
            </a:r>
          </a:p>
          <a:p>
            <a:pPr lvl="1"/>
            <a:r>
              <a:rPr lang="en-US" dirty="0"/>
              <a:t>Weight the candidate controls using Bayesian variable selection</a:t>
            </a:r>
          </a:p>
          <a:p>
            <a:r>
              <a:rPr lang="en-US" dirty="0"/>
              <a:t>Generate counterfactual for post-vaccine period from model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5410200"/>
            <a:ext cx="7543800" cy="13402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821" y="5486400"/>
            <a:ext cx="370330" cy="11878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1" t="11681" r="21593" b="59116"/>
          <a:stretch/>
        </p:blipFill>
        <p:spPr>
          <a:xfrm>
            <a:off x="566904" y="5210880"/>
            <a:ext cx="1151568" cy="1294967"/>
          </a:xfrm>
          <a:prstGeom prst="rect">
            <a:avLst/>
          </a:prstGeom>
        </p:spPr>
      </p:pic>
      <p:sp>
        <p:nvSpPr>
          <p:cNvPr id="8" name="TextBox 21"/>
          <p:cNvSpPr txBox="1"/>
          <p:nvPr/>
        </p:nvSpPr>
        <p:spPr>
          <a:xfrm>
            <a:off x="566904" y="6447439"/>
            <a:ext cx="1241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Christian Bruhn</a:t>
            </a:r>
          </a:p>
        </p:txBody>
      </p:sp>
    </p:spTree>
    <p:extLst>
      <p:ext uri="{BB962C8B-B14F-4D97-AF65-F5344CB8AC3E}">
        <p14:creationId xmlns:p14="http://schemas.microsoft.com/office/powerpoint/2010/main" val="1503414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of the synthetic control model</a:t>
            </a:r>
          </a:p>
        </p:txBody>
      </p:sp>
      <p:sp>
        <p:nvSpPr>
          <p:cNvPr id="4" name="Rectangle 3"/>
          <p:cNvSpPr/>
          <p:nvPr/>
        </p:nvSpPr>
        <p:spPr>
          <a:xfrm>
            <a:off x="-228600" y="2286000"/>
            <a:ext cx="12268200" cy="40011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1"/>
            <a:r>
              <a:rPr lang="en-US" sz="2000" dirty="0"/>
              <a:t>		Log(pneumonia </a:t>
            </a:r>
            <a:r>
              <a:rPr lang="en-US" sz="2000" dirty="0" err="1"/>
              <a:t>cases_t</a:t>
            </a:r>
            <a:r>
              <a:rPr lang="en-US" sz="2000" dirty="0"/>
              <a:t>)=b0+ </a:t>
            </a:r>
            <a:r>
              <a:rPr lang="en-US" sz="2000" dirty="0">
                <a:solidFill>
                  <a:srgbClr val="7030A0"/>
                </a:solidFill>
              </a:rPr>
              <a:t>sum(</a:t>
            </a:r>
            <a:r>
              <a:rPr lang="en-US" sz="2000" dirty="0" err="1">
                <a:solidFill>
                  <a:srgbClr val="7030A0"/>
                </a:solidFill>
              </a:rPr>
              <a:t>incl_i</a:t>
            </a:r>
            <a:r>
              <a:rPr lang="en-US" sz="2000" dirty="0">
                <a:solidFill>
                  <a:srgbClr val="7030A0"/>
                </a:solidFill>
              </a:rPr>
              <a:t>*</a:t>
            </a:r>
            <a:r>
              <a:rPr lang="en-US" sz="2000" dirty="0" err="1">
                <a:solidFill>
                  <a:srgbClr val="7030A0"/>
                </a:solidFill>
              </a:rPr>
              <a:t>b_i</a:t>
            </a:r>
            <a:r>
              <a:rPr lang="en-US" sz="2000" dirty="0">
                <a:solidFill>
                  <a:srgbClr val="7030A0"/>
                </a:solidFill>
              </a:rPr>
              <a:t>*log(</a:t>
            </a:r>
            <a:r>
              <a:rPr lang="en-US" sz="2000" dirty="0" err="1">
                <a:solidFill>
                  <a:srgbClr val="7030A0"/>
                </a:solidFill>
              </a:rPr>
              <a:t>control_i_t</a:t>
            </a:r>
            <a:r>
              <a:rPr lang="en-US" sz="2000" dirty="0">
                <a:solidFill>
                  <a:srgbClr val="7030A0"/>
                </a:solidFill>
              </a:rPr>
              <a:t>)) </a:t>
            </a:r>
            <a:r>
              <a:rPr lang="en-US" sz="2000" dirty="0"/>
              <a:t>+ </a:t>
            </a:r>
            <a:r>
              <a:rPr lang="en-US" sz="2000" dirty="0">
                <a:solidFill>
                  <a:srgbClr val="FF0000"/>
                </a:solidFill>
              </a:rPr>
              <a:t>sum(</a:t>
            </a:r>
            <a:r>
              <a:rPr lang="en-US" sz="2000" dirty="0" err="1">
                <a:solidFill>
                  <a:srgbClr val="FF0000"/>
                </a:solidFill>
              </a:rPr>
              <a:t>c_k</a:t>
            </a:r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 err="1">
                <a:solidFill>
                  <a:srgbClr val="FF0000"/>
                </a:solidFill>
              </a:rPr>
              <a:t>season_k</a:t>
            </a:r>
            <a:r>
              <a:rPr lang="en-US" sz="2000" dirty="0">
                <a:solidFill>
                  <a:srgbClr val="FF0000"/>
                </a:solidFill>
              </a:rPr>
              <a:t>) </a:t>
            </a:r>
            <a:r>
              <a:rPr lang="en-US" sz="2000" dirty="0"/>
              <a:t>+ </a:t>
            </a:r>
            <a:r>
              <a:rPr lang="el-GR" sz="2000" dirty="0">
                <a:solidFill>
                  <a:srgbClr val="FFC000"/>
                </a:solidFill>
              </a:rPr>
              <a:t>α</a:t>
            </a:r>
            <a:r>
              <a:rPr lang="en-US" sz="1200" dirty="0">
                <a:solidFill>
                  <a:srgbClr val="FFC000"/>
                </a:solidFill>
              </a:rPr>
              <a:t>t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8763000" y="2743200"/>
            <a:ext cx="685800" cy="8866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305800" y="3601683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Monthly dummies to control for</a:t>
            </a:r>
          </a:p>
          <a:p>
            <a:r>
              <a:rPr lang="en-US" dirty="0">
                <a:solidFill>
                  <a:srgbClr val="FF0000"/>
                </a:solidFill>
              </a:rPr>
              <a:t>Seasonality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26858" y="3581400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Random walk</a:t>
            </a:r>
          </a:p>
        </p:txBody>
      </p:sp>
      <p:cxnSp>
        <p:nvCxnSpPr>
          <p:cNvPr id="10" name="Straight Arrow Connector 9"/>
          <p:cNvCxnSpPr>
            <a:stCxn id="9" idx="0"/>
          </p:cNvCxnSpPr>
          <p:nvPr/>
        </p:nvCxnSpPr>
        <p:spPr>
          <a:xfrm flipV="1">
            <a:off x="11118100" y="2704281"/>
            <a:ext cx="311900" cy="87711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515100" y="3350567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Time series for candidate control disease </a:t>
            </a:r>
            <a:r>
              <a:rPr lang="en-US" i="1" dirty="0" err="1">
                <a:solidFill>
                  <a:srgbClr val="7030A0"/>
                </a:solidFill>
              </a:rPr>
              <a:t>i</a:t>
            </a:r>
            <a:endParaRPr lang="en-US" dirty="0">
              <a:solidFill>
                <a:srgbClr val="7030A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6934200" y="2704281"/>
            <a:ext cx="76200" cy="628115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419600" y="3276600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Binary inclusion indicator for control series </a:t>
            </a:r>
            <a:r>
              <a:rPr lang="en-US" i="1" dirty="0" err="1">
                <a:solidFill>
                  <a:srgbClr val="7030A0"/>
                </a:solidFill>
              </a:rPr>
              <a:t>i</a:t>
            </a:r>
            <a:endParaRPr lang="en-US" dirty="0">
              <a:solidFill>
                <a:srgbClr val="7030A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349958" y="2743200"/>
            <a:ext cx="924420" cy="673193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191000" y="4550896"/>
            <a:ext cx="304800" cy="402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571120" y="5026967"/>
            <a:ext cx="3703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“Spike and slab” prior for </a:t>
            </a:r>
            <a:r>
              <a:rPr lang="en-US" dirty="0" err="1"/>
              <a:t>incl_i</a:t>
            </a:r>
            <a:r>
              <a:rPr lang="en-US" dirty="0"/>
              <a:t>*</a:t>
            </a:r>
            <a:r>
              <a:rPr lang="en-US" dirty="0" err="1"/>
              <a:t>b_i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471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1" y="914400"/>
            <a:ext cx="2819400" cy="151298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665" y="2678015"/>
            <a:ext cx="2819400" cy="151298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1" y="4870418"/>
            <a:ext cx="2819400" cy="151298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400" y="2441240"/>
            <a:ext cx="4810125" cy="2581275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324600" y="1371600"/>
            <a:ext cx="54557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Regression model (and forecasts) include the </a:t>
            </a:r>
            <a:r>
              <a:rPr lang="en-US" dirty="0">
                <a:solidFill>
                  <a:srgbClr val="7030A0"/>
                </a:solidFill>
              </a:rPr>
              <a:t>synthetic control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seasonal variations</a:t>
            </a:r>
            <a:r>
              <a:rPr lang="en-US" dirty="0"/>
              <a:t>, and </a:t>
            </a:r>
            <a:r>
              <a:rPr lang="en-US" dirty="0">
                <a:solidFill>
                  <a:srgbClr val="FFC000"/>
                </a:solidFill>
              </a:rPr>
              <a:t>random changes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42511" y="799802"/>
            <a:ext cx="26516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Original pneumonia time series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35584" y="2541983"/>
            <a:ext cx="22349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Potential control variables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106862" y="4501086"/>
            <a:ext cx="26670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Controls are weighted based on similarities to pneumonia pre-PCV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4114800" y="4648200"/>
            <a:ext cx="1828800" cy="838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rrow: Left-Right 1"/>
          <p:cNvSpPr/>
          <p:nvPr/>
        </p:nvSpPr>
        <p:spPr>
          <a:xfrm>
            <a:off x="6751815" y="4114800"/>
            <a:ext cx="2392185" cy="4572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Training period</a:t>
            </a:r>
          </a:p>
        </p:txBody>
      </p:sp>
      <p:sp>
        <p:nvSpPr>
          <p:cNvPr id="13" name="Arrow: Left-Right 12"/>
          <p:cNvSpPr/>
          <p:nvPr/>
        </p:nvSpPr>
        <p:spPr>
          <a:xfrm>
            <a:off x="9169755" y="4114800"/>
            <a:ext cx="1650645" cy="4572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Evaluation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9169755" y="3200400"/>
            <a:ext cx="1888770" cy="990600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091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Pneumonia in Brazil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18256" y="3947871"/>
            <a:ext cx="14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12-23 months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209800"/>
            <a:ext cx="6467475" cy="30956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82049" y="4639459"/>
            <a:ext cx="12458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-0% (-12%,+14%)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46816" y="3210116"/>
            <a:ext cx="12939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-25% (-33%,-16%)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40639" y="4666757"/>
            <a:ext cx="13853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+21% (+13%,+30%)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72783" y="3201044"/>
            <a:ext cx="12939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-23% (-30%,-16%)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33163" y="2112769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30400" y="2023374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33163" y="370909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90935" y="3723846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79768" y="1801657"/>
            <a:ext cx="3321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Adjust only for non-respiratory hospitalizations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53195" y="1780773"/>
            <a:ext cx="20633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Adjust for synthetic control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4206" y="5690583"/>
            <a:ext cx="12017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-Synthetic controls do not affect estimates for &lt;12month old children (no hidden biases detected)</a:t>
            </a:r>
          </a:p>
          <a:p>
            <a:r>
              <a:rPr lang="en-US" dirty="0"/>
              <a:t>-In adults &gt;80, without synthetic control, would estimates a 21% increase, with synthetic control, no change</a:t>
            </a:r>
          </a:p>
        </p:txBody>
      </p:sp>
      <p:sp>
        <p:nvSpPr>
          <p:cNvPr id="3" name="Rectangle 2"/>
          <p:cNvSpPr/>
          <p:nvPr/>
        </p:nvSpPr>
        <p:spPr>
          <a:xfrm>
            <a:off x="5630400" y="1780773"/>
            <a:ext cx="3399846" cy="37818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770537" y="2910824"/>
            <a:ext cx="13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&lt;12 months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58712" y="4132537"/>
            <a:ext cx="1080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80+ years</a:t>
            </a:r>
          </a:p>
        </p:txBody>
      </p:sp>
    </p:spTree>
    <p:extLst>
      <p:ext uri="{BB962C8B-B14F-4D97-AF65-F5344CB8AC3E}">
        <p14:creationId xmlns:p14="http://schemas.microsoft.com/office/powerpoint/2010/main" val="341110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1" y="762065"/>
            <a:ext cx="12115800" cy="1143000"/>
          </a:xfrm>
        </p:spPr>
        <p:txBody>
          <a:bodyPr/>
          <a:lstStyle/>
          <a:p>
            <a:r>
              <a:rPr lang="en-US" dirty="0"/>
              <a:t>Changes in all-cause pneumonia 24-48m post-PCV:</a:t>
            </a:r>
            <a:br>
              <a:rPr lang="en-US" dirty="0"/>
            </a:br>
            <a:r>
              <a:rPr lang="en-US" dirty="0">
                <a:solidFill>
                  <a:srgbClr val="3333CC"/>
                </a:solidFill>
              </a:rPr>
              <a:t>Brazil</a:t>
            </a:r>
            <a:r>
              <a:rPr lang="en-US" dirty="0"/>
              <a:t>, </a:t>
            </a:r>
            <a:r>
              <a:rPr lang="en-US" dirty="0">
                <a:solidFill>
                  <a:srgbClr val="7030A0"/>
                </a:solidFill>
              </a:rPr>
              <a:t>Chile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Ecuador</a:t>
            </a:r>
            <a:r>
              <a:rPr lang="en-US" dirty="0"/>
              <a:t>,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Mexico</a:t>
            </a:r>
            <a:r>
              <a:rPr lang="en-US" dirty="0"/>
              <a:t>, </a:t>
            </a:r>
            <a:r>
              <a:rPr lang="en-US" dirty="0">
                <a:solidFill>
                  <a:srgbClr val="FF9933"/>
                </a:solidFill>
              </a:rPr>
              <a:t>US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86200" y="1992765"/>
            <a:ext cx="5398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Model with synthetic controls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4" t="9464" b="6861"/>
          <a:stretch/>
        </p:blipFill>
        <p:spPr bwMode="auto">
          <a:xfrm>
            <a:off x="3118104" y="2514600"/>
            <a:ext cx="5898013" cy="4280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4522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Trajectory of declines in five countries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971800"/>
            <a:ext cx="8764005" cy="264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939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PCVs against outcomes of varying specificity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5783" r="49818" b="51017"/>
          <a:stretch/>
        </p:blipFill>
        <p:spPr>
          <a:xfrm>
            <a:off x="6400800" y="2590800"/>
            <a:ext cx="5638800" cy="30831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8889" t="62977" b="10783"/>
          <a:stretch/>
        </p:blipFill>
        <p:spPr>
          <a:xfrm>
            <a:off x="533400" y="5562600"/>
            <a:ext cx="3505200" cy="114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0182" t="6513" b="51018"/>
          <a:stretch/>
        </p:blipFill>
        <p:spPr>
          <a:xfrm>
            <a:off x="581506" y="2667000"/>
            <a:ext cx="5298594" cy="28690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94540" y="2228502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Simple trend adjustment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15400" y="2221468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Synthetic control</a:t>
            </a:r>
          </a:p>
        </p:txBody>
      </p:sp>
    </p:spTree>
    <p:extLst>
      <p:ext uri="{BB962C8B-B14F-4D97-AF65-F5344CB8AC3E}">
        <p14:creationId xmlns:p14="http://schemas.microsoft.com/office/powerpoint/2010/main" val="77109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11506199" cy="1143000"/>
          </a:xfrm>
        </p:spPr>
        <p:txBody>
          <a:bodyPr/>
          <a:lstStyle/>
          <a:p>
            <a:r>
              <a:rPr lang="en-US" dirty="0"/>
              <a:t>Sensitivity analysis: Drop top-weighted controls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7200" y="1981201"/>
            <a:ext cx="3505200" cy="4144963"/>
          </a:xfrm>
        </p:spPr>
        <p:txBody>
          <a:bodyPr/>
          <a:lstStyle/>
          <a:p>
            <a:r>
              <a:rPr lang="en-US" dirty="0"/>
              <a:t>Drop top 1, 2 or 3 components of the synthetic controls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371600"/>
            <a:ext cx="3227579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4458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5" y="762000"/>
            <a:ext cx="12117615" cy="1143000"/>
          </a:xfrm>
        </p:spPr>
        <p:txBody>
          <a:bodyPr/>
          <a:lstStyle/>
          <a:p>
            <a:r>
              <a:rPr lang="en-US" dirty="0"/>
              <a:t>Sensitivity analysis: validating with pre-PCV data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59" t="69218" r="6433" b="22307"/>
          <a:stretch/>
        </p:blipFill>
        <p:spPr bwMode="auto">
          <a:xfrm>
            <a:off x="7468497" y="4876800"/>
            <a:ext cx="4079744" cy="1251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35315" r="74534" b="57151"/>
          <a:stretch/>
        </p:blipFill>
        <p:spPr bwMode="auto">
          <a:xfrm>
            <a:off x="74385" y="4352478"/>
            <a:ext cx="5152571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640" r="75707" b="91258"/>
          <a:stretch/>
        </p:blipFill>
        <p:spPr bwMode="auto">
          <a:xfrm>
            <a:off x="5688824" y="2045320"/>
            <a:ext cx="5079265" cy="1967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" t="69022" r="74610" b="23917"/>
          <a:stretch/>
        </p:blipFill>
        <p:spPr bwMode="auto">
          <a:xfrm>
            <a:off x="304800" y="1790700"/>
            <a:ext cx="469174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14271" y="3689228"/>
            <a:ext cx="367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Date when evaluation period ends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29400" y="3770764"/>
            <a:ext cx="367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Date when evaluation period ends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43000" y="6281850"/>
            <a:ext cx="367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Date when evaluation period ends</a:t>
            </a:r>
          </a:p>
        </p:txBody>
      </p:sp>
    </p:spTree>
    <p:extLst>
      <p:ext uri="{BB962C8B-B14F-4D97-AF65-F5344CB8AC3E}">
        <p14:creationId xmlns:p14="http://schemas.microsoft.com/office/powerpoint/2010/main" val="42430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138676" y="1606499"/>
            <a:ext cx="5149171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Kayoko </a:t>
            </a:r>
            <a:r>
              <a:rPr lang="en-US" dirty="0" err="1"/>
              <a:t>Shioda</a:t>
            </a:r>
            <a:endParaRPr lang="en-US" dirty="0"/>
          </a:p>
          <a:p>
            <a:r>
              <a:rPr lang="en-US" dirty="0" err="1"/>
              <a:t>Esra</a:t>
            </a:r>
            <a:r>
              <a:rPr lang="en-US" dirty="0"/>
              <a:t> </a:t>
            </a:r>
            <a:r>
              <a:rPr lang="en-US" dirty="0" err="1"/>
              <a:t>Kurum</a:t>
            </a:r>
            <a:endParaRPr lang="en-US" dirty="0"/>
          </a:p>
          <a:p>
            <a:r>
              <a:rPr lang="en-US" dirty="0"/>
              <a:t>Christian Bruhn</a:t>
            </a:r>
          </a:p>
          <a:p>
            <a:r>
              <a:rPr lang="en-US" dirty="0"/>
              <a:t>Josh Warren</a:t>
            </a:r>
          </a:p>
          <a:p>
            <a:r>
              <a:rPr lang="en-US" dirty="0"/>
              <a:t>Sandy </a:t>
            </a:r>
            <a:r>
              <a:rPr lang="en-US" dirty="0" err="1"/>
              <a:t>Pingali</a:t>
            </a:r>
            <a:endParaRPr lang="en-US" dirty="0"/>
          </a:p>
          <a:p>
            <a:endParaRPr lang="en-US" b="1" dirty="0"/>
          </a:p>
          <a:p>
            <a:r>
              <a:rPr lang="en-US" b="1" dirty="0"/>
              <a:t>George Washington University</a:t>
            </a:r>
          </a:p>
          <a:p>
            <a:r>
              <a:rPr lang="en-US" dirty="0"/>
              <a:t>Lone </a:t>
            </a:r>
            <a:r>
              <a:rPr lang="en-US" dirty="0" err="1"/>
              <a:t>Simonsen</a:t>
            </a:r>
            <a:r>
              <a:rPr lang="en-US" dirty="0"/>
              <a:t> (co-Investigator)</a:t>
            </a:r>
          </a:p>
          <a:p>
            <a:endParaRPr lang="en-US" sz="1400" dirty="0"/>
          </a:p>
          <a:p>
            <a:r>
              <a:rPr lang="en-US" b="1" dirty="0"/>
              <a:t>Sage </a:t>
            </a:r>
            <a:r>
              <a:rPr lang="en-US" b="1" dirty="0" err="1"/>
              <a:t>Analytica</a:t>
            </a:r>
            <a:endParaRPr lang="en-US" b="1" dirty="0"/>
          </a:p>
          <a:p>
            <a:r>
              <a:rPr lang="en-US" dirty="0"/>
              <a:t>Cynthia </a:t>
            </a:r>
            <a:r>
              <a:rPr lang="en-US" dirty="0" err="1"/>
              <a:t>Schuck</a:t>
            </a:r>
            <a:r>
              <a:rPr lang="en-US" dirty="0"/>
              <a:t> </a:t>
            </a:r>
            <a:r>
              <a:rPr lang="en-US" dirty="0" err="1"/>
              <a:t>Paim</a:t>
            </a:r>
            <a:endParaRPr lang="en-US" dirty="0"/>
          </a:p>
          <a:p>
            <a:r>
              <a:rPr lang="en-US" dirty="0"/>
              <a:t>Robert Taylor</a:t>
            </a:r>
          </a:p>
          <a:p>
            <a:r>
              <a:rPr lang="en-US" dirty="0"/>
              <a:t>Roger </a:t>
            </a:r>
            <a:r>
              <a:rPr lang="en-US" dirty="0" err="1"/>
              <a:t>Lustig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4604" y="3513087"/>
            <a:ext cx="159880" cy="15988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1867" y="1236742"/>
            <a:ext cx="3810000" cy="444228"/>
            <a:chOff x="2445893" y="4655865"/>
            <a:chExt cx="6205815" cy="676275"/>
          </a:xfrm>
        </p:grpSpPr>
        <p:pic>
          <p:nvPicPr>
            <p:cNvPr id="18" name="Picture 2" descr="https://encrypted-tbn1.gstatic.com/images?q=tbn:ANd9GcRAhZjbuiW9AqixrgJO9c6wIPOaDDG_xCLKwnFapCX8eYfyelNmw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45893" y="4655865"/>
              <a:ext cx="576087" cy="676275"/>
            </a:xfrm>
            <a:prstGeom prst="rect">
              <a:avLst/>
            </a:prstGeom>
            <a:noFill/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4657725"/>
              <a:ext cx="5603708" cy="438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23937" name="Rectangle 18"/>
          <p:cNvSpPr>
            <a:spLocks noChangeArrowheads="1"/>
          </p:cNvSpPr>
          <p:nvPr/>
        </p:nvSpPr>
        <p:spPr bwMode="auto">
          <a:xfrm>
            <a:off x="1905000" y="626191"/>
            <a:ext cx="10134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tx2">
                    <a:lumMod val="75000"/>
                  </a:schemeClr>
                </a:solidFill>
              </a:rPr>
              <a:t>Acknowledgments</a:t>
            </a:r>
          </a:p>
        </p:txBody>
      </p:sp>
      <p:sp>
        <p:nvSpPr>
          <p:cNvPr id="4" name="Rectangle 3"/>
          <p:cNvSpPr/>
          <p:nvPr/>
        </p:nvSpPr>
        <p:spPr>
          <a:xfrm>
            <a:off x="5486400" y="1225268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Brazilian </a:t>
            </a:r>
            <a:r>
              <a:rPr lang="en-US" b="1" dirty="0" err="1"/>
              <a:t>MoH</a:t>
            </a:r>
            <a:endParaRPr lang="en-US" b="1" dirty="0"/>
          </a:p>
          <a:p>
            <a:r>
              <a:rPr lang="en-US" dirty="0"/>
              <a:t>Roberto Men </a:t>
            </a:r>
            <a:r>
              <a:rPr lang="en-US" dirty="0" err="1"/>
              <a:t>Fernandes</a:t>
            </a:r>
            <a:endParaRPr lang="en-US" b="1" dirty="0"/>
          </a:p>
          <a:p>
            <a:endParaRPr lang="en-US" dirty="0"/>
          </a:p>
          <a:p>
            <a:r>
              <a:rPr lang="en-US" b="1" dirty="0"/>
              <a:t>Chilean </a:t>
            </a:r>
            <a:r>
              <a:rPr lang="en-US" b="1" dirty="0" err="1"/>
              <a:t>MoH</a:t>
            </a:r>
            <a:endParaRPr lang="en-US" b="1" dirty="0"/>
          </a:p>
          <a:p>
            <a:r>
              <a:rPr lang="en-US" dirty="0"/>
              <a:t>Rodrigo Fuentes</a:t>
            </a:r>
          </a:p>
          <a:p>
            <a:endParaRPr lang="en-US" dirty="0"/>
          </a:p>
          <a:p>
            <a:r>
              <a:rPr lang="en-US" b="1" dirty="0"/>
              <a:t>Ben-Gurion University</a:t>
            </a:r>
          </a:p>
          <a:p>
            <a:r>
              <a:rPr lang="en-US" dirty="0"/>
              <a:t>Ron Dagan</a:t>
            </a:r>
          </a:p>
          <a:p>
            <a:r>
              <a:rPr lang="en-US" dirty="0" err="1"/>
              <a:t>Noga</a:t>
            </a:r>
            <a:r>
              <a:rPr lang="en-US" dirty="0"/>
              <a:t> </a:t>
            </a:r>
            <a:r>
              <a:rPr lang="en-US" dirty="0" err="1"/>
              <a:t>Givon-Lavi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6652" y="532729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Funding</a:t>
            </a:r>
          </a:p>
          <a:p>
            <a:endParaRPr lang="en-US" dirty="0"/>
          </a:p>
        </p:txBody>
      </p:sp>
      <p:pic>
        <p:nvPicPr>
          <p:cNvPr id="20" name="Picture 2" descr="http://rotarydistrict7450.org/wp-content/uploads/2014/06/gates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75" b="35557"/>
          <a:stretch/>
        </p:blipFill>
        <p:spPr bwMode="auto">
          <a:xfrm>
            <a:off x="353083" y="5803497"/>
            <a:ext cx="3099588" cy="81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ead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119" y="4208071"/>
            <a:ext cx="1689149" cy="82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7" t="16245" r="65687" b="54552"/>
          <a:stretch/>
        </p:blipFill>
        <p:spPr>
          <a:xfrm>
            <a:off x="10738741" y="1771000"/>
            <a:ext cx="1293932" cy="143770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1" t="11681" r="21593" b="59116"/>
          <a:stretch/>
        </p:blipFill>
        <p:spPr>
          <a:xfrm>
            <a:off x="9438608" y="3588543"/>
            <a:ext cx="1151568" cy="1294967"/>
          </a:xfrm>
          <a:prstGeom prst="rect">
            <a:avLst/>
          </a:prstGeom>
        </p:spPr>
      </p:pic>
      <p:sp>
        <p:nvSpPr>
          <p:cNvPr id="26" name="TextBox 20"/>
          <p:cNvSpPr txBox="1"/>
          <p:nvPr/>
        </p:nvSpPr>
        <p:spPr>
          <a:xfrm>
            <a:off x="10848524" y="3213100"/>
            <a:ext cx="995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200" dirty="0" err="1"/>
              <a:t>Esra</a:t>
            </a:r>
            <a:r>
              <a:rPr lang="en-US" sz="1200" dirty="0"/>
              <a:t> </a:t>
            </a:r>
            <a:r>
              <a:rPr lang="en-US" sz="1200" dirty="0" err="1"/>
              <a:t>Kurum</a:t>
            </a:r>
            <a:endParaRPr lang="en-US" sz="1200" dirty="0"/>
          </a:p>
        </p:txBody>
      </p:sp>
      <p:sp>
        <p:nvSpPr>
          <p:cNvPr id="27" name="TextBox 21"/>
          <p:cNvSpPr txBox="1"/>
          <p:nvPr/>
        </p:nvSpPr>
        <p:spPr>
          <a:xfrm>
            <a:off x="9438608" y="4825102"/>
            <a:ext cx="1241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Christian Bruhn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90433" y="3528564"/>
            <a:ext cx="1283804" cy="1283804"/>
          </a:xfrm>
          <a:prstGeom prst="rect">
            <a:avLst/>
          </a:prstGeom>
        </p:spPr>
      </p:pic>
      <p:sp>
        <p:nvSpPr>
          <p:cNvPr id="29" name="TextBox 22"/>
          <p:cNvSpPr txBox="1"/>
          <p:nvPr/>
        </p:nvSpPr>
        <p:spPr>
          <a:xfrm>
            <a:off x="10590176" y="4814876"/>
            <a:ext cx="1643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Cynthia </a:t>
            </a:r>
            <a:r>
              <a:rPr lang="en-US" sz="1200" dirty="0" err="1"/>
              <a:t>Schuck</a:t>
            </a:r>
            <a:r>
              <a:rPr lang="en-US" sz="1200" dirty="0"/>
              <a:t> </a:t>
            </a:r>
            <a:r>
              <a:rPr lang="en-US" sz="1200" dirty="0" err="1"/>
              <a:t>Paim</a:t>
            </a:r>
            <a:endParaRPr lang="en-US" sz="12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1"/>
          <a:srcRect l="21879" r="18788" b="40771"/>
          <a:stretch/>
        </p:blipFill>
        <p:spPr>
          <a:xfrm>
            <a:off x="9471367" y="1774963"/>
            <a:ext cx="990601" cy="1483287"/>
          </a:xfrm>
          <a:prstGeom prst="rect">
            <a:avLst/>
          </a:prstGeom>
        </p:spPr>
      </p:pic>
      <p:sp>
        <p:nvSpPr>
          <p:cNvPr id="31" name="TextBox 7"/>
          <p:cNvSpPr txBox="1"/>
          <p:nvPr/>
        </p:nvSpPr>
        <p:spPr>
          <a:xfrm>
            <a:off x="9471367" y="3230783"/>
            <a:ext cx="1049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Josh Warren</a:t>
            </a:r>
          </a:p>
        </p:txBody>
      </p:sp>
      <p:pic>
        <p:nvPicPr>
          <p:cNvPr id="32" name="Billede 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8"/>
          <a:stretch/>
        </p:blipFill>
        <p:spPr>
          <a:xfrm>
            <a:off x="8274389" y="1771000"/>
            <a:ext cx="1005999" cy="1478202"/>
          </a:xfrm>
          <a:prstGeom prst="rect">
            <a:avLst/>
          </a:prstGeom>
        </p:spPr>
      </p:pic>
      <p:sp>
        <p:nvSpPr>
          <p:cNvPr id="33" name="Tekstfelt 9"/>
          <p:cNvSpPr txBox="1"/>
          <p:nvPr/>
        </p:nvSpPr>
        <p:spPr>
          <a:xfrm>
            <a:off x="8142736" y="3231659"/>
            <a:ext cx="1249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a-DK" sz="1200" dirty="0"/>
              <a:t>Lone Simonsen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37135" y="3599706"/>
            <a:ext cx="1283804" cy="1283804"/>
          </a:xfrm>
          <a:prstGeom prst="rect">
            <a:avLst/>
          </a:prstGeom>
        </p:spPr>
      </p:pic>
      <p:sp>
        <p:nvSpPr>
          <p:cNvPr id="34" name="TextBox 21"/>
          <p:cNvSpPr txBox="1"/>
          <p:nvPr/>
        </p:nvSpPr>
        <p:spPr>
          <a:xfrm>
            <a:off x="8105542" y="4825102"/>
            <a:ext cx="12153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Kayoko </a:t>
            </a:r>
            <a:r>
              <a:rPr lang="en-US" sz="1200" dirty="0" err="1"/>
              <a:t>Shioda</a:t>
            </a:r>
            <a:endParaRPr lang="en-US" sz="1200" dirty="0"/>
          </a:p>
        </p:txBody>
      </p:sp>
      <p:pic>
        <p:nvPicPr>
          <p:cNvPr id="3" name="Picture 2" descr="Image result for sandy pingali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892" y="5192487"/>
            <a:ext cx="1077912" cy="142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21"/>
          <p:cNvSpPr txBox="1"/>
          <p:nvPr/>
        </p:nvSpPr>
        <p:spPr>
          <a:xfrm>
            <a:off x="8129761" y="6581001"/>
            <a:ext cx="1120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Sandy </a:t>
            </a:r>
            <a:r>
              <a:rPr lang="en-US" sz="1200" dirty="0" err="1"/>
              <a:t>Pingali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14943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Synthetic controls with subnational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031" y="1981200"/>
            <a:ext cx="11252200" cy="4144963"/>
          </a:xfrm>
        </p:spPr>
        <p:txBody>
          <a:bodyPr/>
          <a:lstStyle/>
          <a:p>
            <a:r>
              <a:rPr lang="en-US" dirty="0"/>
              <a:t>With disaggregated data, more “noise” in the covariates</a:t>
            </a:r>
          </a:p>
          <a:p>
            <a:pPr lvl="1"/>
            <a:r>
              <a:rPr lang="en-US" dirty="0"/>
              <a:t>Might not be able to effectively adjust for shared trends</a:t>
            </a:r>
          </a:p>
          <a:p>
            <a:r>
              <a:rPr lang="en-US" dirty="0"/>
              <a:t>Evaluate state-level variations in Brazil</a:t>
            </a:r>
          </a:p>
          <a:p>
            <a:r>
              <a:rPr lang="en-US" dirty="0"/>
              <a:t>“</a:t>
            </a:r>
            <a:r>
              <a:rPr lang="en-US" dirty="0" err="1"/>
              <a:t>Downsampling</a:t>
            </a:r>
            <a:r>
              <a:rPr lang="en-US" dirty="0"/>
              <a:t>” simulation to test effect of population size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7400" y="4595890"/>
            <a:ext cx="1283804" cy="1283804"/>
          </a:xfrm>
          <a:prstGeom prst="rect">
            <a:avLst/>
          </a:prstGeom>
        </p:spPr>
      </p:pic>
      <p:sp>
        <p:nvSpPr>
          <p:cNvPr id="5" name="TextBox 21"/>
          <p:cNvSpPr txBox="1"/>
          <p:nvPr/>
        </p:nvSpPr>
        <p:spPr>
          <a:xfrm>
            <a:off x="9745807" y="5821286"/>
            <a:ext cx="12153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Kayoko </a:t>
            </a:r>
            <a:r>
              <a:rPr lang="en-US" sz="1200" dirty="0" err="1"/>
              <a:t>Shioda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025765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State-level estimate of PCV impact: 80+ years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8994"/>
          <a:stretch/>
        </p:blipFill>
        <p:spPr>
          <a:xfrm>
            <a:off x="2362200" y="2133600"/>
            <a:ext cx="7282934" cy="30945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2030596" y="3074804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Rate ratio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91362" y="4786709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North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08430" y="4786709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77EB8"/>
                </a:solidFill>
              </a:rPr>
              <a:t>Northeast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06830" y="4800896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Southeast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29280" y="4800896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South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16675" y="4786709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8103"/>
                </a:solidFill>
              </a:rPr>
              <a:t>Central</a:t>
            </a:r>
          </a:p>
        </p:txBody>
      </p:sp>
      <p:pic>
        <p:nvPicPr>
          <p:cNvPr id="12" name="図 4"/>
          <p:cNvPicPr>
            <a:picLocks noChangeAspect="1"/>
          </p:cNvPicPr>
          <p:nvPr/>
        </p:nvPicPr>
        <p:blipFill rotWithShape="1">
          <a:blip r:embed="rId3"/>
          <a:srcRect l="94262" t="16731" b="32617"/>
          <a:stretch/>
        </p:blipFill>
        <p:spPr>
          <a:xfrm>
            <a:off x="9645134" y="3312965"/>
            <a:ext cx="323211" cy="14737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545690" y="4800896"/>
            <a:ext cx="757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33CC"/>
                </a:solidFill>
              </a:rPr>
              <a:t>NATL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02837" y="5334000"/>
            <a:ext cx="3320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Bubble size~ Number of cases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05200" y="2514600"/>
            <a:ext cx="6139934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11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079240" y="1877018"/>
            <a:ext cx="645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40%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76680" y="1848882"/>
            <a:ext cx="628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5%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34533" y="1884052"/>
            <a:ext cx="6625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11467" y="1884052"/>
            <a:ext cx="802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0.5%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286005" y="1877018"/>
            <a:ext cx="1027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0.25%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6281" y="2116799"/>
            <a:ext cx="2509911" cy="25099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2133600"/>
            <a:ext cx="2509911" cy="25099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9172" y="2150401"/>
            <a:ext cx="2509911" cy="25099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5276" y="2160951"/>
            <a:ext cx="2509911" cy="25099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063" y="2166813"/>
            <a:ext cx="2509911" cy="250991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57200" y="957175"/>
            <a:ext cx="12016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  <a:ea typeface="Times New Roman" charset="0"/>
                <a:cs typeface="Times New Roman" charset="0"/>
              </a:rPr>
              <a:t>Estimated Rate Ratios for 100 Down-sampled Datasets (80+ Years of Age)</a:t>
            </a:r>
          </a:p>
        </p:txBody>
      </p:sp>
      <p:sp>
        <p:nvSpPr>
          <p:cNvPr id="4" name="Isosceles Triangle 3"/>
          <p:cNvSpPr/>
          <p:nvPr/>
        </p:nvSpPr>
        <p:spPr>
          <a:xfrm flipH="1">
            <a:off x="785236" y="4999745"/>
            <a:ext cx="10744200" cy="609600"/>
          </a:xfrm>
          <a:prstGeom prst="triangle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71236" y="4670862"/>
            <a:ext cx="6237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Smaller populations: less able to adjust for underlying trend</a:t>
            </a:r>
          </a:p>
        </p:txBody>
      </p:sp>
    </p:spTree>
    <p:extLst>
      <p:ext uri="{BB962C8B-B14F-4D97-AF65-F5344CB8AC3E}">
        <p14:creationId xmlns:p14="http://schemas.microsoft.com/office/powerpoint/2010/main" val="24060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4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859857" y="1970650"/>
            <a:ext cx="693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40%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42656" y="1942979"/>
            <a:ext cx="48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5%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40394" y="1942979"/>
            <a:ext cx="48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06918" y="1942979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0.5%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454341" y="1970650"/>
            <a:ext cx="766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0.25%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7454" y="2286000"/>
            <a:ext cx="2286000" cy="228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454" y="2286000"/>
            <a:ext cx="2286000" cy="228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7202" y="2286000"/>
            <a:ext cx="2286000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8777" y="2286000"/>
            <a:ext cx="2286000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286000"/>
            <a:ext cx="2286000" cy="2286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51654" y="1358817"/>
            <a:ext cx="1127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n-lt"/>
                <a:ea typeface="Times New Roman" charset="0"/>
                <a:cs typeface="Times New Roman" charset="0"/>
              </a:rPr>
              <a:t>Crude solution: pre-smooth the covariates to allow for detection of underlying trend</a:t>
            </a:r>
          </a:p>
        </p:txBody>
      </p:sp>
      <p:sp>
        <p:nvSpPr>
          <p:cNvPr id="7" name="Rectangle 6"/>
          <p:cNvSpPr/>
          <p:nvPr/>
        </p:nvSpPr>
        <p:spPr>
          <a:xfrm>
            <a:off x="2696308" y="4852788"/>
            <a:ext cx="7639912" cy="646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1" b="1" dirty="0">
                <a:latin typeface="Times New Roman" charset="0"/>
                <a:ea typeface="Times New Roman" charset="0"/>
                <a:cs typeface="Times New Roman" charset="0"/>
              </a:rPr>
              <a:t>LOESS smoothing reduces bias, but introduces large amount of uncertainty</a:t>
            </a:r>
          </a:p>
          <a:p>
            <a:r>
              <a:rPr lang="en-US" sz="1801" b="1" dirty="0">
                <a:latin typeface="Times New Roman" charset="0"/>
                <a:ea typeface="Times New Roman" charset="0"/>
                <a:cs typeface="Times New Roman" charset="0"/>
              </a:rPr>
              <a:t>Methods needed to capture shared underlying trends among covariates</a:t>
            </a:r>
            <a:endParaRPr lang="en-US" sz="180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36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Synthetic Controls: Pros and Cons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81200"/>
            <a:ext cx="11557000" cy="4144963"/>
          </a:xfrm>
        </p:spPr>
        <p:txBody>
          <a:bodyPr/>
          <a:lstStyle/>
          <a:p>
            <a:r>
              <a:rPr lang="en-US" dirty="0"/>
              <a:t>Provides flexible and robust approach to estimate vaccine impact </a:t>
            </a:r>
          </a:p>
          <a:p>
            <a:r>
              <a:rPr lang="en-US" dirty="0"/>
              <a:t>2 strong assumptions</a:t>
            </a:r>
          </a:p>
          <a:p>
            <a:pPr lvl="1"/>
            <a:r>
              <a:rPr lang="en-US" sz="2400" dirty="0"/>
              <a:t>None of the controls are influenced by the vaccine </a:t>
            </a:r>
          </a:p>
          <a:p>
            <a:pPr lvl="1"/>
            <a:r>
              <a:rPr lang="en-US" sz="2400" dirty="0"/>
              <a:t>The relationship between pneumonia and the controls does not change over time </a:t>
            </a:r>
          </a:p>
          <a:p>
            <a:r>
              <a:rPr lang="en-US" dirty="0"/>
              <a:t>Modifications needed for optimal use in small populations</a:t>
            </a:r>
          </a:p>
          <a:p>
            <a:r>
              <a:rPr lang="en-US" dirty="0"/>
              <a:t>Doesn’t guarantee you will detect/adjust for all confounding, but it </a:t>
            </a:r>
            <a:r>
              <a:rPr lang="en-US" u="sng" dirty="0"/>
              <a:t>increases the chances of success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6459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for talk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Evaluating impact of PCVs using time series data </a:t>
            </a:r>
          </a:p>
          <a:p>
            <a:r>
              <a:rPr lang="en-US" dirty="0"/>
              <a:t>Evaluating local variations in the impact of PCVs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Evaluating effectiveness of dosing schedules</a:t>
            </a:r>
          </a:p>
        </p:txBody>
      </p:sp>
    </p:spTree>
    <p:extLst>
      <p:ext uri="{BB962C8B-B14F-4D97-AF65-F5344CB8AC3E}">
        <p14:creationId xmlns:p14="http://schemas.microsoft.com/office/powerpoint/2010/main" val="18268792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the effects of PCVs consistent </a:t>
            </a:r>
            <a:br>
              <a:rPr lang="en-US" dirty="0"/>
            </a:br>
            <a:r>
              <a:rPr lang="en-US" dirty="0"/>
              <a:t>across the population?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factors can influence measured vaccine impact</a:t>
            </a:r>
          </a:p>
          <a:p>
            <a:pPr lvl="1"/>
            <a:r>
              <a:rPr lang="en-US" dirty="0"/>
              <a:t>Local variations in serotype distribution, pneumonia etiology</a:t>
            </a:r>
          </a:p>
          <a:p>
            <a:pPr lvl="1"/>
            <a:r>
              <a:rPr lang="en-US" dirty="0"/>
              <a:t>Local variations in vaccine uptake, dosing</a:t>
            </a:r>
          </a:p>
          <a:p>
            <a:pPr lvl="1"/>
            <a:r>
              <a:rPr lang="en-US" dirty="0"/>
              <a:t>Host characteristics (e.g., malnutrition, immunological status)</a:t>
            </a:r>
          </a:p>
          <a:p>
            <a:r>
              <a:rPr lang="en-US" dirty="0"/>
              <a:t>Subnational data can be used to explore heterogeneity</a:t>
            </a:r>
          </a:p>
          <a:p>
            <a:pPr lvl="1"/>
            <a:r>
              <a:rPr lang="en-US" dirty="0"/>
              <a:t>Invasive pneumococcal disease in Connecticut</a:t>
            </a:r>
          </a:p>
          <a:p>
            <a:pPr lvl="1"/>
            <a:r>
              <a:rPr lang="en-US" dirty="0"/>
              <a:t>Pneumonia in Brazil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6709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835774"/>
            <a:ext cx="12268200" cy="821875"/>
          </a:xfrm>
        </p:spPr>
        <p:txBody>
          <a:bodyPr/>
          <a:lstStyle/>
          <a:p>
            <a:r>
              <a:rPr lang="en-US" sz="4000" dirty="0"/>
              <a:t>Indirect effect of PCVs vary with local variations in uptake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795" y="1753315"/>
            <a:ext cx="4724400" cy="4423148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5355279" y="2873460"/>
            <a:ext cx="84140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rgbClr val="0000FF">
                    <a:alpha val="60000"/>
                  </a:srgbClr>
                </a:solidFill>
              </a:rPr>
              <a:t>2001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540858" y="5451108"/>
            <a:ext cx="75238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accent2">
                    <a:lumMod val="75000"/>
                    <a:alpha val="70000"/>
                  </a:schemeClr>
                </a:solidFill>
              </a:rPr>
              <a:t>2009</a:t>
            </a:r>
          </a:p>
        </p:txBody>
      </p:sp>
      <p:sp>
        <p:nvSpPr>
          <p:cNvPr id="7" name="TextBox 15"/>
          <p:cNvSpPr txBox="1"/>
          <p:nvPr/>
        </p:nvSpPr>
        <p:spPr>
          <a:xfrm>
            <a:off x="5943600" y="3505200"/>
            <a:ext cx="80899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rgbClr val="C00000"/>
                </a:solidFill>
              </a:rPr>
              <a:t>2002</a:t>
            </a:r>
          </a:p>
        </p:txBody>
      </p:sp>
      <p:sp>
        <p:nvSpPr>
          <p:cNvPr id="8" name="TextBox 16"/>
          <p:cNvSpPr txBox="1"/>
          <p:nvPr/>
        </p:nvSpPr>
        <p:spPr>
          <a:xfrm>
            <a:off x="6151278" y="3926174"/>
            <a:ext cx="81272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rgbClr val="2A702C"/>
                </a:solidFill>
              </a:rPr>
              <a:t>2003</a:t>
            </a:r>
          </a:p>
        </p:txBody>
      </p:sp>
      <p:sp>
        <p:nvSpPr>
          <p:cNvPr id="9" name="TextBox 17"/>
          <p:cNvSpPr txBox="1"/>
          <p:nvPr/>
        </p:nvSpPr>
        <p:spPr>
          <a:xfrm>
            <a:off x="6556780" y="4228993"/>
            <a:ext cx="766148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accent4">
                    <a:lumMod val="50000"/>
                  </a:schemeClr>
                </a:solidFill>
              </a:rPr>
              <a:t>2004</a:t>
            </a:r>
          </a:p>
        </p:txBody>
      </p:sp>
      <p:sp>
        <p:nvSpPr>
          <p:cNvPr id="10" name="TextBox 18"/>
          <p:cNvSpPr txBox="1"/>
          <p:nvPr/>
        </p:nvSpPr>
        <p:spPr>
          <a:xfrm>
            <a:off x="6911953" y="4579553"/>
            <a:ext cx="71598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rgbClr val="CC66FF"/>
                </a:solidFill>
              </a:rPr>
              <a:t>2005</a:t>
            </a:r>
          </a:p>
        </p:txBody>
      </p:sp>
      <p:sp>
        <p:nvSpPr>
          <p:cNvPr id="11" name="TextBox 19"/>
          <p:cNvSpPr txBox="1"/>
          <p:nvPr/>
        </p:nvSpPr>
        <p:spPr>
          <a:xfrm>
            <a:off x="7274928" y="4885244"/>
            <a:ext cx="701151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rgbClr val="629A1E"/>
                </a:solidFill>
              </a:rPr>
              <a:t>2006</a:t>
            </a:r>
          </a:p>
        </p:txBody>
      </p:sp>
      <p:sp>
        <p:nvSpPr>
          <p:cNvPr id="12" name="TextBox 20"/>
          <p:cNvSpPr txBox="1"/>
          <p:nvPr/>
        </p:nvSpPr>
        <p:spPr>
          <a:xfrm>
            <a:off x="7500365" y="5083932"/>
            <a:ext cx="703543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rgbClr val="0099FF">
                    <a:alpha val="53000"/>
                  </a:srgbClr>
                </a:solidFill>
              </a:rPr>
              <a:t>2007</a:t>
            </a:r>
          </a:p>
        </p:txBody>
      </p:sp>
      <p:sp>
        <p:nvSpPr>
          <p:cNvPr id="13" name="TextBox 21"/>
          <p:cNvSpPr txBox="1"/>
          <p:nvPr/>
        </p:nvSpPr>
        <p:spPr>
          <a:xfrm>
            <a:off x="8140208" y="5214737"/>
            <a:ext cx="70580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rgbClr val="FF99CC"/>
                </a:solidFill>
              </a:rPr>
              <a:t>2008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85886" y="5407315"/>
            <a:ext cx="2278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Pingali</a:t>
            </a:r>
            <a:r>
              <a:rPr lang="en-US" sz="1200" dirty="0"/>
              <a:t> et al, JID, 2016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15968" y="6127067"/>
            <a:ext cx="5847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Higher vaccine uptake of the </a:t>
            </a:r>
            <a:r>
              <a:rPr lang="en-US" i="1" dirty="0"/>
              <a:t>booster dose</a:t>
            </a:r>
            <a:r>
              <a:rPr lang="en-US" dirty="0"/>
              <a:t> in kids is associated with greater declines in adults…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54190" y="1589912"/>
            <a:ext cx="2396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IPD in adults age 40+</a:t>
            </a:r>
          </a:p>
        </p:txBody>
      </p:sp>
      <p:pic>
        <p:nvPicPr>
          <p:cNvPr id="17" name="Picture 16" descr="Image result for sandy pingal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56" y="5155754"/>
            <a:ext cx="1077912" cy="142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21"/>
          <p:cNvSpPr txBox="1"/>
          <p:nvPr/>
        </p:nvSpPr>
        <p:spPr>
          <a:xfrm>
            <a:off x="52925" y="6544268"/>
            <a:ext cx="1120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Sandy </a:t>
            </a:r>
            <a:r>
              <a:rPr lang="en-US" sz="1200" dirty="0" err="1"/>
              <a:t>Pingali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343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7" descr="Cov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" t="242" r="761" b="834"/>
          <a:stretch/>
        </p:blipFill>
        <p:spPr bwMode="auto">
          <a:xfrm>
            <a:off x="6224954" y="1624818"/>
            <a:ext cx="5809957" cy="466344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193" y="600296"/>
            <a:ext cx="11811000" cy="1143000"/>
          </a:xfrm>
        </p:spPr>
        <p:txBody>
          <a:bodyPr/>
          <a:lstStyle/>
          <a:p>
            <a:r>
              <a:rPr lang="en-US" dirty="0"/>
              <a:t>Unexplained spatial variability in indirect effects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3182" y="6077966"/>
            <a:ext cx="7654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-These variations in adults not explained by variations in uptake, SES</a:t>
            </a:r>
          </a:p>
          <a:p>
            <a:r>
              <a:rPr lang="en-US" dirty="0"/>
              <a:t>-Role for commuting patterns?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47082" y="6543829"/>
            <a:ext cx="3746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Warren, </a:t>
            </a:r>
            <a:r>
              <a:rPr lang="en-US" sz="1200" dirty="0" err="1"/>
              <a:t>Pingali</a:t>
            </a:r>
            <a:r>
              <a:rPr lang="en-US" sz="1200" dirty="0"/>
              <a:t>, and Weinberger </a:t>
            </a:r>
            <a:r>
              <a:rPr lang="en-US" sz="1200" i="1" dirty="0"/>
              <a:t>Epidemiology</a:t>
            </a:r>
            <a:r>
              <a:rPr lang="en-US" sz="1200" dirty="0"/>
              <a:t> 2017</a:t>
            </a:r>
            <a:endParaRPr lang="en-US" sz="1200" i="1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850988" y="3047999"/>
            <a:ext cx="22098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053861" y="3048000"/>
            <a:ext cx="1191354" cy="11127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14856" y="2702122"/>
            <a:ext cx="1837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(B) Pre-vaccine level</a:t>
            </a:r>
          </a:p>
        </p:txBody>
      </p:sp>
      <p:sp>
        <p:nvSpPr>
          <p:cNvPr id="14" name="Oval 13"/>
          <p:cNvSpPr/>
          <p:nvPr/>
        </p:nvSpPr>
        <p:spPr>
          <a:xfrm>
            <a:off x="3022688" y="3009899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121566" y="4614203"/>
            <a:ext cx="68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16" name="TextBox 15"/>
          <p:cNvSpPr txBox="1"/>
          <p:nvPr/>
        </p:nvSpPr>
        <p:spPr>
          <a:xfrm rot="2617377">
            <a:off x="2959385" y="3324139"/>
            <a:ext cx="1677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(C) Rate of decline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2784388" y="3136917"/>
            <a:ext cx="203288" cy="4917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62000" y="2526000"/>
            <a:ext cx="0" cy="2122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762000" y="4648200"/>
            <a:ext cx="381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 rot="16200000">
            <a:off x="-499425" y="3450474"/>
            <a:ext cx="2255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Proportion PCV serotypes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80135" y="3662694"/>
            <a:ext cx="17890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(A)Timing of change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886032" y="34780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21879" r="18788" b="40771"/>
          <a:stretch/>
        </p:blipFill>
        <p:spPr>
          <a:xfrm>
            <a:off x="4812747" y="1510188"/>
            <a:ext cx="990601" cy="1483287"/>
          </a:xfrm>
          <a:prstGeom prst="rect">
            <a:avLst/>
          </a:prstGeom>
        </p:spPr>
      </p:pic>
      <p:sp>
        <p:nvSpPr>
          <p:cNvPr id="20" name="TextBox 7"/>
          <p:cNvSpPr txBox="1"/>
          <p:nvPr/>
        </p:nvSpPr>
        <p:spPr>
          <a:xfrm>
            <a:off x="4812747" y="2966008"/>
            <a:ext cx="1049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Josh Warren</a:t>
            </a:r>
          </a:p>
        </p:txBody>
      </p:sp>
    </p:spTree>
    <p:extLst>
      <p:ext uri="{BB962C8B-B14F-4D97-AF65-F5344CB8AC3E}">
        <p14:creationId xmlns:p14="http://schemas.microsoft.com/office/powerpoint/2010/main" val="329280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16" grpId="0"/>
      <p:bldP spid="3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Shape 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4800" y="2362200"/>
            <a:ext cx="3810000" cy="3309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00" y="1905000"/>
            <a:ext cx="3733934" cy="479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Shape 1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14800" y="2495741"/>
            <a:ext cx="3228400" cy="28711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development by municipality in Brazil</a:t>
            </a:r>
          </a:p>
        </p:txBody>
      </p:sp>
    </p:spTree>
    <p:extLst>
      <p:ext uri="{BB962C8B-B14F-4D97-AF65-F5344CB8AC3E}">
        <p14:creationId xmlns:p14="http://schemas.microsoft.com/office/powerpoint/2010/main" val="2853434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for talk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1905000"/>
            <a:ext cx="11480800" cy="4144963"/>
          </a:xfrm>
        </p:spPr>
        <p:txBody>
          <a:bodyPr/>
          <a:lstStyle/>
          <a:p>
            <a:r>
              <a:rPr lang="en-US" dirty="0"/>
              <a:t>Evaluating the impact of PCVs using time series data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Evaluating local variations in the impact of PCVs</a:t>
            </a:r>
          </a:p>
          <a:p>
            <a:endParaRPr lang="en-US" dirty="0"/>
          </a:p>
          <a:p>
            <a:r>
              <a:rPr lang="en-US" dirty="0"/>
              <a:t>Evaluating effects of different dosing schedules on carriage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6600" y="1763107"/>
            <a:ext cx="2336800" cy="1254006"/>
          </a:xfrm>
          <a:prstGeom prst="rect">
            <a:avLst/>
          </a:prstGeom>
        </p:spPr>
      </p:pic>
      <p:pic>
        <p:nvPicPr>
          <p:cNvPr id="5" name="Picture 7" descr="Cov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76" t="51445" r="681" b="13733"/>
          <a:stretch/>
        </p:blipFill>
        <p:spPr bwMode="auto">
          <a:xfrm>
            <a:off x="9626600" y="3159006"/>
            <a:ext cx="2120900" cy="123489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1700" y="4953000"/>
            <a:ext cx="2006600" cy="15049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820401" y="4089862"/>
            <a:ext cx="1143000" cy="3040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220200" y="3144645"/>
            <a:ext cx="603364" cy="284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20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variability in PCV impact in Brazil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Classify the 5000+ municipalities by region and HDI</a:t>
            </a:r>
          </a:p>
          <a:p>
            <a:pPr lvl="1"/>
            <a:r>
              <a:rPr lang="en-US" dirty="0"/>
              <a:t>Aggregate and </a:t>
            </a:r>
            <a:r>
              <a:rPr lang="en-US" dirty="0" err="1"/>
              <a:t>analyse</a:t>
            </a:r>
            <a:r>
              <a:rPr lang="en-US" dirty="0"/>
              <a:t> time series with synthetic controls</a:t>
            </a:r>
          </a:p>
          <a:p>
            <a:r>
              <a:rPr lang="en-US" dirty="0"/>
              <a:t>Spatial model linking vaccine uptake and rates of pneumonia in the 135 mesoregions</a:t>
            </a:r>
          </a:p>
        </p:txBody>
      </p:sp>
    </p:spTree>
    <p:extLst>
      <p:ext uri="{BB962C8B-B14F-4D97-AF65-F5344CB8AC3E}">
        <p14:creationId xmlns:p14="http://schemas.microsoft.com/office/powerpoint/2010/main" val="18052115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Shape 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8800" y="2362200"/>
            <a:ext cx="8567199" cy="37610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999" y="990600"/>
            <a:ext cx="10972800" cy="1143000"/>
          </a:xfrm>
        </p:spPr>
        <p:txBody>
          <a:bodyPr/>
          <a:lstStyle/>
          <a:p>
            <a:r>
              <a:rPr lang="en-US" dirty="0"/>
              <a:t>Declines in pneumonia are similar in low and high-development municipalities</a:t>
            </a:r>
          </a:p>
        </p:txBody>
      </p:sp>
      <p:sp>
        <p:nvSpPr>
          <p:cNvPr id="4" name="Oval 3"/>
          <p:cNvSpPr/>
          <p:nvPr/>
        </p:nvSpPr>
        <p:spPr>
          <a:xfrm>
            <a:off x="7315200" y="3124200"/>
            <a:ext cx="2057400" cy="2133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56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𝑌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𝜆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~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Poisson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𝐱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𝜸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</m:t>
                        </m:r>
                      </m:e>
                    </m:d>
                    <m:r>
                      <a:rPr lang="en-US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w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β</m:t>
                            </m:r>
                          </m:e>
                        </m:acc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5475751" y="3792804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Spatial-varying intercept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96200" y="3733800"/>
            <a:ext cx="15354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Spatially-varying vaccine effect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47144" y="3799449"/>
            <a:ext cx="1535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Random Intercept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87856" y="3763833"/>
            <a:ext cx="1535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Covariates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2923" y="5327745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CAR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Intercept and slope are functions of HDI, region, and spatial component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1879" r="18788" b="40771"/>
          <a:stretch/>
        </p:blipFill>
        <p:spPr>
          <a:xfrm>
            <a:off x="11062195" y="5153059"/>
            <a:ext cx="990601" cy="1483287"/>
          </a:xfrm>
          <a:prstGeom prst="rect">
            <a:avLst/>
          </a:prstGeom>
        </p:spPr>
      </p:pic>
      <p:sp>
        <p:nvSpPr>
          <p:cNvPr id="10" name="TextBox 7"/>
          <p:cNvSpPr txBox="1"/>
          <p:nvPr/>
        </p:nvSpPr>
        <p:spPr>
          <a:xfrm>
            <a:off x="11062195" y="6608879"/>
            <a:ext cx="1049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Josh Warren</a:t>
            </a:r>
          </a:p>
        </p:txBody>
      </p:sp>
    </p:spTree>
    <p:extLst>
      <p:ext uri="{BB962C8B-B14F-4D97-AF65-F5344CB8AC3E}">
        <p14:creationId xmlns:p14="http://schemas.microsoft.com/office/powerpoint/2010/main" val="33772146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hape 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0" y="2286000"/>
            <a:ext cx="8305800" cy="37089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0"/>
            <a:ext cx="11353800" cy="1143000"/>
          </a:xfrm>
        </p:spPr>
        <p:txBody>
          <a:bodyPr/>
          <a:lstStyle/>
          <a:p>
            <a:r>
              <a:rPr lang="en-US" dirty="0"/>
              <a:t>Estimated change associated with PCV10</a:t>
            </a:r>
            <a:br>
              <a:rPr lang="en-US" dirty="0"/>
            </a:br>
            <a:r>
              <a:rPr lang="en-US" dirty="0"/>
              <a:t>by mesoregion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393017" y="3777734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Residual bias?</a:t>
            </a:r>
          </a:p>
        </p:txBody>
      </p:sp>
      <p:sp>
        <p:nvSpPr>
          <p:cNvPr id="4" name="Oval 3"/>
          <p:cNvSpPr/>
          <p:nvPr/>
        </p:nvSpPr>
        <p:spPr>
          <a:xfrm>
            <a:off x="6231835" y="3962400"/>
            <a:ext cx="5257800" cy="17269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6198815"/>
            <a:ext cx="729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-No significant difference by HDI, some </a:t>
            </a:r>
            <a:r>
              <a:rPr lang="en-US" i="1" dirty="0"/>
              <a:t>apparent</a:t>
            </a:r>
            <a:r>
              <a:rPr lang="en-US" dirty="0"/>
              <a:t> differences by region</a:t>
            </a:r>
          </a:p>
        </p:txBody>
      </p:sp>
    </p:spTree>
    <p:extLst>
      <p:ext uri="{BB962C8B-B14F-4D97-AF65-F5344CB8AC3E}">
        <p14:creationId xmlns:p14="http://schemas.microsoft.com/office/powerpoint/2010/main" val="370032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drives the regional effect and </a:t>
            </a:r>
            <a:br>
              <a:rPr lang="en-US" dirty="0"/>
            </a:br>
            <a:r>
              <a:rPr lang="en-US" dirty="0"/>
              <a:t>residual bias?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one situation, sharp, unexplained shift in reported cases in 1 large city; biased all estimates for North region</a:t>
            </a:r>
          </a:p>
          <a:p>
            <a:pPr lvl="1"/>
            <a:r>
              <a:rPr lang="en-US" dirty="0"/>
              <a:t>In Manaus pneumonia increases from 1600 to 3025 cases between 2008 and 2013, while ACH-</a:t>
            </a:r>
            <a:r>
              <a:rPr lang="en-US" dirty="0" err="1"/>
              <a:t>noresp</a:t>
            </a:r>
            <a:r>
              <a:rPr lang="en-US" dirty="0"/>
              <a:t> </a:t>
            </a:r>
            <a:r>
              <a:rPr lang="en-US" i="1" dirty="0"/>
              <a:t>decreases</a:t>
            </a:r>
            <a:r>
              <a:rPr lang="en-US" dirty="0"/>
              <a:t> from 7213 to 4557</a:t>
            </a:r>
          </a:p>
          <a:p>
            <a:r>
              <a:rPr lang="en-US" dirty="0"/>
              <a:t>Time series were very noisy, making signal detection difficult</a:t>
            </a:r>
          </a:p>
        </p:txBody>
      </p:sp>
    </p:spTree>
    <p:extLst>
      <p:ext uri="{BB962C8B-B14F-4D97-AF65-F5344CB8AC3E}">
        <p14:creationId xmlns:p14="http://schemas.microsoft.com/office/powerpoint/2010/main" val="29128548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for residual bias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Randomly swap vaccine uptake trajectories among the mesoregions within a region</a:t>
            </a:r>
          </a:p>
          <a:p>
            <a:r>
              <a:rPr lang="en-US" dirty="0"/>
              <a:t>Repeat 50 times</a:t>
            </a:r>
          </a:p>
          <a:p>
            <a:r>
              <a:rPr lang="en-US" dirty="0"/>
              <a:t>If no bias, swapped effect estimate should be 0</a:t>
            </a:r>
          </a:p>
          <a:p>
            <a:r>
              <a:rPr lang="en-US" dirty="0"/>
              <a:t>Subtract estimate from real data from swapped estimates</a:t>
            </a:r>
          </a:p>
        </p:txBody>
      </p:sp>
    </p:spTree>
    <p:extLst>
      <p:ext uri="{BB962C8B-B14F-4D97-AF65-F5344CB8AC3E}">
        <p14:creationId xmlns:p14="http://schemas.microsoft.com/office/powerpoint/2010/main" val="42734805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Shape 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7800" y="2209800"/>
            <a:ext cx="9615866" cy="41198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by mesoregion, adjusted using swapped models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81200" y="6449765"/>
            <a:ext cx="7900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major differences in impact by HDI, if anything, greater impact in low HDI</a:t>
            </a:r>
          </a:p>
        </p:txBody>
      </p:sp>
    </p:spTree>
    <p:extLst>
      <p:ext uri="{BB962C8B-B14F-4D97-AF65-F5344CB8AC3E}">
        <p14:creationId xmlns:p14="http://schemas.microsoft.com/office/powerpoint/2010/main" val="5211235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on subnational analyses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local scales (e.g. ZIP), detect variations in indirect effects</a:t>
            </a:r>
          </a:p>
          <a:p>
            <a:r>
              <a:rPr lang="en-US" dirty="0"/>
              <a:t>Vaccine effects against pneumonia do not vary by HDI</a:t>
            </a:r>
          </a:p>
          <a:p>
            <a:r>
              <a:rPr lang="en-US" dirty="0"/>
              <a:t>Better approaches to deal with noisy local data are needed</a:t>
            </a:r>
          </a:p>
          <a:p>
            <a:pPr lvl="1"/>
            <a:r>
              <a:rPr lang="en-US" dirty="0"/>
              <a:t>Spatial synthetic control?</a:t>
            </a:r>
          </a:p>
        </p:txBody>
      </p:sp>
    </p:spTree>
    <p:extLst>
      <p:ext uri="{BB962C8B-B14F-4D97-AF65-F5344CB8AC3E}">
        <p14:creationId xmlns:p14="http://schemas.microsoft.com/office/powerpoint/2010/main" val="42916033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for talk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Evaluating impact of PCVs using time series data 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Evaluating local variations in the impact of PCVs</a:t>
            </a:r>
          </a:p>
          <a:p>
            <a:r>
              <a:rPr lang="en-US" dirty="0"/>
              <a:t>Evaluating effectiveness of dosing schedules</a:t>
            </a:r>
          </a:p>
        </p:txBody>
      </p:sp>
    </p:spTree>
    <p:extLst>
      <p:ext uri="{BB962C8B-B14F-4D97-AF65-F5344CB8AC3E}">
        <p14:creationId xmlns:p14="http://schemas.microsoft.com/office/powerpoint/2010/main" val="24272689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effectiveness of different </a:t>
            </a:r>
            <a:br>
              <a:rPr lang="en-US" dirty="0"/>
            </a:br>
            <a:r>
              <a:rPr lang="en-US" dirty="0"/>
              <a:t>dosing schedules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1916084"/>
            <a:ext cx="11480800" cy="4144963"/>
          </a:xfrm>
        </p:spPr>
        <p:txBody>
          <a:bodyPr/>
          <a:lstStyle/>
          <a:p>
            <a:r>
              <a:rPr lang="en-US" dirty="0"/>
              <a:t>Is 1+1 = 2+1 = 2+0 = 0+1 ?</a:t>
            </a:r>
          </a:p>
          <a:p>
            <a:r>
              <a:rPr lang="en-US" dirty="0"/>
              <a:t>Focus on natural variation during switchover from PCV7-PCV13</a:t>
            </a:r>
          </a:p>
          <a:p>
            <a:pPr lvl="1"/>
            <a:r>
              <a:rPr lang="en-US" dirty="0"/>
              <a:t>Many children partially vaccinated with PCV7, then switch to PCV13 </a:t>
            </a:r>
          </a:p>
          <a:p>
            <a:r>
              <a:rPr lang="en-US" dirty="0"/>
              <a:t>&gt;10,000 nasal swabs from kids at ED in Southern Israel 2009-2016</a:t>
            </a:r>
          </a:p>
        </p:txBody>
      </p:sp>
      <p:pic>
        <p:nvPicPr>
          <p:cNvPr id="4" name="Picture 2" descr="Image result for ron dag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343400"/>
            <a:ext cx="1447800" cy="195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6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43275"/>
            <a:ext cx="12076667" cy="1143000"/>
          </a:xfrm>
        </p:spPr>
        <p:txBody>
          <a:bodyPr/>
          <a:lstStyle/>
          <a:p>
            <a:r>
              <a:rPr lang="en-US" sz="4000" dirty="0"/>
              <a:t>Evaluating the impact of PCVs from time series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434233" y="1865403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05433" y="1789204"/>
            <a:ext cx="0" cy="1937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605434" y="3726860"/>
            <a:ext cx="43912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28749" y="3786154"/>
            <a:ext cx="68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-342926" y="2457295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Pneumonia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89715" y="1538440"/>
            <a:ext cx="988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Vaccine</a:t>
            </a:r>
          </a:p>
        </p:txBody>
      </p:sp>
      <p:sp>
        <p:nvSpPr>
          <p:cNvPr id="10" name="Freeform 9"/>
          <p:cNvSpPr/>
          <p:nvPr/>
        </p:nvSpPr>
        <p:spPr>
          <a:xfrm>
            <a:off x="707033" y="2173764"/>
            <a:ext cx="4221500" cy="1053529"/>
          </a:xfrm>
          <a:custGeom>
            <a:avLst/>
            <a:gdLst>
              <a:gd name="connsiteX0" fmla="*/ 0 w 4221500"/>
              <a:gd name="connsiteY0" fmla="*/ 544354 h 1053529"/>
              <a:gd name="connsiteX1" fmla="*/ 210457 w 4221500"/>
              <a:gd name="connsiteY1" fmla="*/ 116183 h 1053529"/>
              <a:gd name="connsiteX2" fmla="*/ 551543 w 4221500"/>
              <a:gd name="connsiteY2" fmla="*/ 573383 h 1053529"/>
              <a:gd name="connsiteX3" fmla="*/ 812800 w 4221500"/>
              <a:gd name="connsiteY3" fmla="*/ 69 h 1053529"/>
              <a:gd name="connsiteX4" fmla="*/ 1016000 w 4221500"/>
              <a:gd name="connsiteY4" fmla="*/ 616926 h 1053529"/>
              <a:gd name="connsiteX5" fmla="*/ 1066800 w 4221500"/>
              <a:gd name="connsiteY5" fmla="*/ 747554 h 1053529"/>
              <a:gd name="connsiteX6" fmla="*/ 1175657 w 4221500"/>
              <a:gd name="connsiteY6" fmla="*/ 210526 h 1053529"/>
              <a:gd name="connsiteX7" fmla="*/ 1393371 w 4221500"/>
              <a:gd name="connsiteY7" fmla="*/ 79897 h 1053529"/>
              <a:gd name="connsiteX8" fmla="*/ 1509486 w 4221500"/>
              <a:gd name="connsiteY8" fmla="*/ 558869 h 1053529"/>
              <a:gd name="connsiteX9" fmla="*/ 1748971 w 4221500"/>
              <a:gd name="connsiteY9" fmla="*/ 384697 h 1053529"/>
              <a:gd name="connsiteX10" fmla="*/ 1886857 w 4221500"/>
              <a:gd name="connsiteY10" fmla="*/ 94411 h 1053529"/>
              <a:gd name="connsiteX11" fmla="*/ 2061029 w 4221500"/>
              <a:gd name="connsiteY11" fmla="*/ 711269 h 1053529"/>
              <a:gd name="connsiteX12" fmla="*/ 2082800 w 4221500"/>
              <a:gd name="connsiteY12" fmla="*/ 878183 h 1053529"/>
              <a:gd name="connsiteX13" fmla="*/ 2213429 w 4221500"/>
              <a:gd name="connsiteY13" fmla="*/ 471783 h 1053529"/>
              <a:gd name="connsiteX14" fmla="*/ 2561771 w 4221500"/>
              <a:gd name="connsiteY14" fmla="*/ 805611 h 1053529"/>
              <a:gd name="connsiteX15" fmla="*/ 2590800 w 4221500"/>
              <a:gd name="connsiteY15" fmla="*/ 834640 h 1053529"/>
              <a:gd name="connsiteX16" fmla="*/ 2583543 w 4221500"/>
              <a:gd name="connsiteY16" fmla="*/ 312126 h 1053529"/>
              <a:gd name="connsiteX17" fmla="*/ 2953657 w 4221500"/>
              <a:gd name="connsiteY17" fmla="*/ 856411 h 1053529"/>
              <a:gd name="connsiteX18" fmla="*/ 3171371 w 4221500"/>
              <a:gd name="connsiteY18" fmla="*/ 994297 h 1053529"/>
              <a:gd name="connsiteX19" fmla="*/ 3505200 w 4221500"/>
              <a:gd name="connsiteY19" fmla="*/ 326640 h 1053529"/>
              <a:gd name="connsiteX20" fmla="*/ 3766457 w 4221500"/>
              <a:gd name="connsiteY20" fmla="*/ 928983 h 1053529"/>
              <a:gd name="connsiteX21" fmla="*/ 3918857 w 4221500"/>
              <a:gd name="connsiteY21" fmla="*/ 1023326 h 1053529"/>
              <a:gd name="connsiteX22" fmla="*/ 4187371 w 4221500"/>
              <a:gd name="connsiteY22" fmla="*/ 1052354 h 1053529"/>
              <a:gd name="connsiteX23" fmla="*/ 4209143 w 4221500"/>
              <a:gd name="connsiteY23" fmla="*/ 1045097 h 1053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221500" h="1053529">
                <a:moveTo>
                  <a:pt x="0" y="544354"/>
                </a:moveTo>
                <a:cubicBezTo>
                  <a:pt x="59266" y="327849"/>
                  <a:pt x="118533" y="111345"/>
                  <a:pt x="210457" y="116183"/>
                </a:cubicBezTo>
                <a:cubicBezTo>
                  <a:pt x="302381" y="121021"/>
                  <a:pt x="451153" y="592735"/>
                  <a:pt x="551543" y="573383"/>
                </a:cubicBezTo>
                <a:cubicBezTo>
                  <a:pt x="651933" y="554031"/>
                  <a:pt x="735391" y="-7188"/>
                  <a:pt x="812800" y="69"/>
                </a:cubicBezTo>
                <a:cubicBezTo>
                  <a:pt x="890209" y="7326"/>
                  <a:pt x="973667" y="492345"/>
                  <a:pt x="1016000" y="616926"/>
                </a:cubicBezTo>
                <a:cubicBezTo>
                  <a:pt x="1058333" y="741507"/>
                  <a:pt x="1040191" y="815287"/>
                  <a:pt x="1066800" y="747554"/>
                </a:cubicBezTo>
                <a:cubicBezTo>
                  <a:pt x="1093409" y="679821"/>
                  <a:pt x="1121229" y="321802"/>
                  <a:pt x="1175657" y="210526"/>
                </a:cubicBezTo>
                <a:cubicBezTo>
                  <a:pt x="1230085" y="99250"/>
                  <a:pt x="1337733" y="21840"/>
                  <a:pt x="1393371" y="79897"/>
                </a:cubicBezTo>
                <a:cubicBezTo>
                  <a:pt x="1449009" y="137954"/>
                  <a:pt x="1450219" y="508069"/>
                  <a:pt x="1509486" y="558869"/>
                </a:cubicBezTo>
                <a:cubicBezTo>
                  <a:pt x="1568753" y="609669"/>
                  <a:pt x="1686076" y="462107"/>
                  <a:pt x="1748971" y="384697"/>
                </a:cubicBezTo>
                <a:cubicBezTo>
                  <a:pt x="1811866" y="307287"/>
                  <a:pt x="1834847" y="39982"/>
                  <a:pt x="1886857" y="94411"/>
                </a:cubicBezTo>
                <a:cubicBezTo>
                  <a:pt x="1938867" y="148840"/>
                  <a:pt x="2028372" y="580641"/>
                  <a:pt x="2061029" y="711269"/>
                </a:cubicBezTo>
                <a:cubicBezTo>
                  <a:pt x="2093686" y="841897"/>
                  <a:pt x="2057400" y="918097"/>
                  <a:pt x="2082800" y="878183"/>
                </a:cubicBezTo>
                <a:cubicBezTo>
                  <a:pt x="2108200" y="838269"/>
                  <a:pt x="2133601" y="483878"/>
                  <a:pt x="2213429" y="471783"/>
                </a:cubicBezTo>
                <a:cubicBezTo>
                  <a:pt x="2293257" y="459688"/>
                  <a:pt x="2498876" y="745135"/>
                  <a:pt x="2561771" y="805611"/>
                </a:cubicBezTo>
                <a:cubicBezTo>
                  <a:pt x="2624666" y="866087"/>
                  <a:pt x="2587171" y="916887"/>
                  <a:pt x="2590800" y="834640"/>
                </a:cubicBezTo>
                <a:cubicBezTo>
                  <a:pt x="2594429" y="752393"/>
                  <a:pt x="2523067" y="308498"/>
                  <a:pt x="2583543" y="312126"/>
                </a:cubicBezTo>
                <a:cubicBezTo>
                  <a:pt x="2644019" y="315754"/>
                  <a:pt x="2855686" y="742716"/>
                  <a:pt x="2953657" y="856411"/>
                </a:cubicBezTo>
                <a:cubicBezTo>
                  <a:pt x="3051628" y="970106"/>
                  <a:pt x="3079447" y="1082592"/>
                  <a:pt x="3171371" y="994297"/>
                </a:cubicBezTo>
                <a:cubicBezTo>
                  <a:pt x="3263295" y="906002"/>
                  <a:pt x="3406019" y="337526"/>
                  <a:pt x="3505200" y="326640"/>
                </a:cubicBezTo>
                <a:cubicBezTo>
                  <a:pt x="3604381" y="315754"/>
                  <a:pt x="3697514" y="812869"/>
                  <a:pt x="3766457" y="928983"/>
                </a:cubicBezTo>
                <a:cubicBezTo>
                  <a:pt x="3835400" y="1045097"/>
                  <a:pt x="3848705" y="1002764"/>
                  <a:pt x="3918857" y="1023326"/>
                </a:cubicBezTo>
                <a:cubicBezTo>
                  <a:pt x="3989009" y="1043888"/>
                  <a:pt x="4138990" y="1048726"/>
                  <a:pt x="4187371" y="1052354"/>
                </a:cubicBezTo>
                <a:cubicBezTo>
                  <a:pt x="4235752" y="1055983"/>
                  <a:pt x="4222447" y="1050540"/>
                  <a:pt x="4209143" y="104509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721726" y="2486126"/>
            <a:ext cx="1712506" cy="18742"/>
          </a:xfrm>
          <a:prstGeom prst="line">
            <a:avLst/>
          </a:prstGeom>
          <a:ln w="28575" cap="sq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418357" y="2360116"/>
            <a:ext cx="31750" cy="1279268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ight Brace 13"/>
          <p:cNvSpPr/>
          <p:nvPr/>
        </p:nvSpPr>
        <p:spPr>
          <a:xfrm>
            <a:off x="5071762" y="2486126"/>
            <a:ext cx="144538" cy="684747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216300" y="261825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X% decline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494111" y="2491813"/>
            <a:ext cx="2669805" cy="13055"/>
          </a:xfrm>
          <a:prstGeom prst="line">
            <a:avLst/>
          </a:prstGeom>
          <a:ln w="28575">
            <a:solidFill>
              <a:srgbClr val="FF0000">
                <a:alpha val="3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01898" y="3429000"/>
            <a:ext cx="1546820" cy="276999"/>
          </a:xfrm>
          <a:prstGeom prst="rect">
            <a:avLst/>
          </a:prstGeom>
          <a:solidFill>
            <a:srgbClr val="FF0000">
              <a:alpha val="4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Pre-vaccine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19747" y="3429425"/>
            <a:ext cx="2363956" cy="276999"/>
          </a:xfrm>
          <a:prstGeom prst="rect">
            <a:avLst/>
          </a:prstGeom>
          <a:solidFill>
            <a:srgbClr val="00B050">
              <a:alpha val="4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Post-vaccine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4491634" y="2092145"/>
            <a:ext cx="76200" cy="3939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165103" y="1642859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Counterfactual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6589764" y="2578905"/>
            <a:ext cx="5387088" cy="1813930"/>
          </a:xfrm>
        </p:spPr>
        <p:txBody>
          <a:bodyPr/>
          <a:lstStyle/>
          <a:p>
            <a:r>
              <a:rPr lang="en-US" b="1" dirty="0"/>
              <a:t>Counterfactual</a:t>
            </a:r>
            <a:r>
              <a:rPr lang="en-US" dirty="0"/>
              <a:t>: What would have happened without vaccine</a:t>
            </a:r>
          </a:p>
          <a:p>
            <a:r>
              <a:rPr lang="en-US" dirty="0"/>
              <a:t>Estimating this quantity is a major challenge and relies on various assumptions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404249" y="4567246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75449" y="4491047"/>
            <a:ext cx="0" cy="1937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75450" y="6428703"/>
            <a:ext cx="43912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098765" y="6487997"/>
            <a:ext cx="68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27" name="TextBox 26"/>
          <p:cNvSpPr txBox="1"/>
          <p:nvPr/>
        </p:nvSpPr>
        <p:spPr>
          <a:xfrm rot="16200000">
            <a:off x="-372910" y="5159138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Pneumonia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59731" y="4240283"/>
            <a:ext cx="988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Vaccine</a:t>
            </a:r>
          </a:p>
        </p:txBody>
      </p:sp>
      <p:cxnSp>
        <p:nvCxnSpPr>
          <p:cNvPr id="30" name="Straight Connector 29"/>
          <p:cNvCxnSpPr>
            <a:endCxn id="19" idx="16"/>
          </p:cNvCxnSpPr>
          <p:nvPr/>
        </p:nvCxnSpPr>
        <p:spPr>
          <a:xfrm>
            <a:off x="691742" y="5206711"/>
            <a:ext cx="1712022" cy="480580"/>
          </a:xfrm>
          <a:prstGeom prst="line">
            <a:avLst/>
          </a:prstGeom>
          <a:ln w="28575" cap="sq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388373" y="5061959"/>
            <a:ext cx="31750" cy="1279268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2371972" y="5576923"/>
            <a:ext cx="1597355" cy="78454"/>
          </a:xfrm>
          <a:prstGeom prst="line">
            <a:avLst/>
          </a:prstGeom>
          <a:ln w="28575">
            <a:solidFill>
              <a:srgbClr val="FF0000">
                <a:alpha val="3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71914" y="6130843"/>
            <a:ext cx="1546820" cy="276999"/>
          </a:xfrm>
          <a:prstGeom prst="rect">
            <a:avLst/>
          </a:prstGeom>
          <a:solidFill>
            <a:srgbClr val="FF0000">
              <a:alpha val="4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Pre-vaccine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589763" y="6131268"/>
            <a:ext cx="2363956" cy="276999"/>
          </a:xfrm>
          <a:prstGeom prst="rect">
            <a:avLst/>
          </a:prstGeom>
          <a:solidFill>
            <a:srgbClr val="00B050">
              <a:alpha val="4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Post-vaccine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186331" y="5467928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???</a:t>
            </a:r>
          </a:p>
        </p:txBody>
      </p:sp>
      <p:sp>
        <p:nvSpPr>
          <p:cNvPr id="19" name="Freeform: Shape 18"/>
          <p:cNvSpPr/>
          <p:nvPr/>
        </p:nvSpPr>
        <p:spPr>
          <a:xfrm>
            <a:off x="637309" y="5084449"/>
            <a:ext cx="3365528" cy="921730"/>
          </a:xfrm>
          <a:custGeom>
            <a:avLst/>
            <a:gdLst>
              <a:gd name="connsiteX0" fmla="*/ 0 w 3365528"/>
              <a:gd name="connsiteY0" fmla="*/ 263406 h 921730"/>
              <a:gd name="connsiteX1" fmla="*/ 117764 w 3365528"/>
              <a:gd name="connsiteY1" fmla="*/ 169 h 921730"/>
              <a:gd name="connsiteX2" fmla="*/ 200891 w 3365528"/>
              <a:gd name="connsiteY2" fmla="*/ 221842 h 921730"/>
              <a:gd name="connsiteX3" fmla="*/ 339436 w 3365528"/>
              <a:gd name="connsiteY3" fmla="*/ 124860 h 921730"/>
              <a:gd name="connsiteX4" fmla="*/ 415636 w 3365528"/>
              <a:gd name="connsiteY4" fmla="*/ 374242 h 921730"/>
              <a:gd name="connsiteX5" fmla="*/ 512618 w 3365528"/>
              <a:gd name="connsiteY5" fmla="*/ 145642 h 921730"/>
              <a:gd name="connsiteX6" fmla="*/ 755073 w 3365528"/>
              <a:gd name="connsiteY6" fmla="*/ 353460 h 921730"/>
              <a:gd name="connsiteX7" fmla="*/ 838200 w 3365528"/>
              <a:gd name="connsiteY7" fmla="*/ 201060 h 921730"/>
              <a:gd name="connsiteX8" fmla="*/ 935182 w 3365528"/>
              <a:gd name="connsiteY8" fmla="*/ 360387 h 921730"/>
              <a:gd name="connsiteX9" fmla="*/ 1087582 w 3365528"/>
              <a:gd name="connsiteY9" fmla="*/ 242624 h 921730"/>
              <a:gd name="connsiteX10" fmla="*/ 1122218 w 3365528"/>
              <a:gd name="connsiteY10" fmla="*/ 464296 h 921730"/>
              <a:gd name="connsiteX11" fmla="*/ 1233055 w 3365528"/>
              <a:gd name="connsiteY11" fmla="*/ 270333 h 921730"/>
              <a:gd name="connsiteX12" fmla="*/ 1371600 w 3365528"/>
              <a:gd name="connsiteY12" fmla="*/ 526642 h 921730"/>
              <a:gd name="connsiteX13" fmla="*/ 1482436 w 3365528"/>
              <a:gd name="connsiteY13" fmla="*/ 395024 h 921730"/>
              <a:gd name="connsiteX14" fmla="*/ 1620982 w 3365528"/>
              <a:gd name="connsiteY14" fmla="*/ 609769 h 921730"/>
              <a:gd name="connsiteX15" fmla="*/ 1752600 w 3365528"/>
              <a:gd name="connsiteY15" fmla="*/ 443515 h 921730"/>
              <a:gd name="connsiteX16" fmla="*/ 1766455 w 3365528"/>
              <a:gd name="connsiteY16" fmla="*/ 602842 h 921730"/>
              <a:gd name="connsiteX17" fmla="*/ 1925782 w 3365528"/>
              <a:gd name="connsiteY17" fmla="*/ 533569 h 921730"/>
              <a:gd name="connsiteX18" fmla="*/ 1981200 w 3365528"/>
              <a:gd name="connsiteY18" fmla="*/ 602842 h 921730"/>
              <a:gd name="connsiteX19" fmla="*/ 1967346 w 3365528"/>
              <a:gd name="connsiteY19" fmla="*/ 672115 h 921730"/>
              <a:gd name="connsiteX20" fmla="*/ 2098964 w 3365528"/>
              <a:gd name="connsiteY20" fmla="*/ 512787 h 921730"/>
              <a:gd name="connsiteX21" fmla="*/ 2147455 w 3365528"/>
              <a:gd name="connsiteY21" fmla="*/ 651333 h 921730"/>
              <a:gd name="connsiteX22" fmla="*/ 2272146 w 3365528"/>
              <a:gd name="connsiteY22" fmla="*/ 582060 h 921730"/>
              <a:gd name="connsiteX23" fmla="*/ 2279073 w 3365528"/>
              <a:gd name="connsiteY23" fmla="*/ 831442 h 921730"/>
              <a:gd name="connsiteX24" fmla="*/ 2438400 w 3365528"/>
              <a:gd name="connsiteY24" fmla="*/ 720606 h 921730"/>
              <a:gd name="connsiteX25" fmla="*/ 2514600 w 3365528"/>
              <a:gd name="connsiteY25" fmla="*/ 845296 h 921730"/>
              <a:gd name="connsiteX26" fmla="*/ 2770909 w 3365528"/>
              <a:gd name="connsiteY26" fmla="*/ 734460 h 921730"/>
              <a:gd name="connsiteX27" fmla="*/ 2791691 w 3365528"/>
              <a:gd name="connsiteY27" fmla="*/ 921496 h 921730"/>
              <a:gd name="connsiteX28" fmla="*/ 3006436 w 3365528"/>
              <a:gd name="connsiteY28" fmla="*/ 776024 h 921730"/>
              <a:gd name="connsiteX29" fmla="*/ 3103418 w 3365528"/>
              <a:gd name="connsiteY29" fmla="*/ 900715 h 921730"/>
              <a:gd name="connsiteX30" fmla="*/ 3332018 w 3365528"/>
              <a:gd name="connsiteY30" fmla="*/ 776024 h 921730"/>
              <a:gd name="connsiteX31" fmla="*/ 3359727 w 3365528"/>
              <a:gd name="connsiteY31" fmla="*/ 907642 h 92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365528" h="921730">
                <a:moveTo>
                  <a:pt x="0" y="263406"/>
                </a:moveTo>
                <a:cubicBezTo>
                  <a:pt x="42141" y="135251"/>
                  <a:pt x="84282" y="7096"/>
                  <a:pt x="117764" y="169"/>
                </a:cubicBezTo>
                <a:cubicBezTo>
                  <a:pt x="151246" y="-6758"/>
                  <a:pt x="163946" y="201060"/>
                  <a:pt x="200891" y="221842"/>
                </a:cubicBezTo>
                <a:cubicBezTo>
                  <a:pt x="237836" y="242624"/>
                  <a:pt x="303645" y="99460"/>
                  <a:pt x="339436" y="124860"/>
                </a:cubicBezTo>
                <a:cubicBezTo>
                  <a:pt x="375227" y="150260"/>
                  <a:pt x="386772" y="370778"/>
                  <a:pt x="415636" y="374242"/>
                </a:cubicBezTo>
                <a:cubicBezTo>
                  <a:pt x="444500" y="377706"/>
                  <a:pt x="456045" y="149106"/>
                  <a:pt x="512618" y="145642"/>
                </a:cubicBezTo>
                <a:cubicBezTo>
                  <a:pt x="569191" y="142178"/>
                  <a:pt x="700809" y="344224"/>
                  <a:pt x="755073" y="353460"/>
                </a:cubicBezTo>
                <a:cubicBezTo>
                  <a:pt x="809337" y="362696"/>
                  <a:pt x="808182" y="199906"/>
                  <a:pt x="838200" y="201060"/>
                </a:cubicBezTo>
                <a:cubicBezTo>
                  <a:pt x="868218" y="202214"/>
                  <a:pt x="893618" y="353460"/>
                  <a:pt x="935182" y="360387"/>
                </a:cubicBezTo>
                <a:cubicBezTo>
                  <a:pt x="976746" y="367314"/>
                  <a:pt x="1056409" y="225306"/>
                  <a:pt x="1087582" y="242624"/>
                </a:cubicBezTo>
                <a:cubicBezTo>
                  <a:pt x="1118755" y="259942"/>
                  <a:pt x="1097973" y="459678"/>
                  <a:pt x="1122218" y="464296"/>
                </a:cubicBezTo>
                <a:cubicBezTo>
                  <a:pt x="1146463" y="468914"/>
                  <a:pt x="1191491" y="259942"/>
                  <a:pt x="1233055" y="270333"/>
                </a:cubicBezTo>
                <a:cubicBezTo>
                  <a:pt x="1274619" y="280724"/>
                  <a:pt x="1330037" y="505860"/>
                  <a:pt x="1371600" y="526642"/>
                </a:cubicBezTo>
                <a:cubicBezTo>
                  <a:pt x="1413163" y="547424"/>
                  <a:pt x="1440872" y="381170"/>
                  <a:pt x="1482436" y="395024"/>
                </a:cubicBezTo>
                <a:cubicBezTo>
                  <a:pt x="1524000" y="408879"/>
                  <a:pt x="1575955" y="601687"/>
                  <a:pt x="1620982" y="609769"/>
                </a:cubicBezTo>
                <a:cubicBezTo>
                  <a:pt x="1666009" y="617851"/>
                  <a:pt x="1728355" y="444669"/>
                  <a:pt x="1752600" y="443515"/>
                </a:cubicBezTo>
                <a:cubicBezTo>
                  <a:pt x="1776845" y="442361"/>
                  <a:pt x="1737591" y="587833"/>
                  <a:pt x="1766455" y="602842"/>
                </a:cubicBezTo>
                <a:cubicBezTo>
                  <a:pt x="1795319" y="617851"/>
                  <a:pt x="1889991" y="533569"/>
                  <a:pt x="1925782" y="533569"/>
                </a:cubicBezTo>
                <a:cubicBezTo>
                  <a:pt x="1961573" y="533569"/>
                  <a:pt x="1974273" y="579751"/>
                  <a:pt x="1981200" y="602842"/>
                </a:cubicBezTo>
                <a:cubicBezTo>
                  <a:pt x="1988127" y="625933"/>
                  <a:pt x="1947719" y="687124"/>
                  <a:pt x="1967346" y="672115"/>
                </a:cubicBezTo>
                <a:cubicBezTo>
                  <a:pt x="1986973" y="657106"/>
                  <a:pt x="2068946" y="516251"/>
                  <a:pt x="2098964" y="512787"/>
                </a:cubicBezTo>
                <a:cubicBezTo>
                  <a:pt x="2128982" y="509323"/>
                  <a:pt x="2118591" y="639788"/>
                  <a:pt x="2147455" y="651333"/>
                </a:cubicBezTo>
                <a:cubicBezTo>
                  <a:pt x="2176319" y="662879"/>
                  <a:pt x="2250210" y="552042"/>
                  <a:pt x="2272146" y="582060"/>
                </a:cubicBezTo>
                <a:cubicBezTo>
                  <a:pt x="2294082" y="612078"/>
                  <a:pt x="2251364" y="808351"/>
                  <a:pt x="2279073" y="831442"/>
                </a:cubicBezTo>
                <a:cubicBezTo>
                  <a:pt x="2306782" y="854533"/>
                  <a:pt x="2399145" y="718297"/>
                  <a:pt x="2438400" y="720606"/>
                </a:cubicBezTo>
                <a:cubicBezTo>
                  <a:pt x="2477655" y="722915"/>
                  <a:pt x="2459182" y="842987"/>
                  <a:pt x="2514600" y="845296"/>
                </a:cubicBezTo>
                <a:cubicBezTo>
                  <a:pt x="2570018" y="847605"/>
                  <a:pt x="2724727" y="721760"/>
                  <a:pt x="2770909" y="734460"/>
                </a:cubicBezTo>
                <a:cubicBezTo>
                  <a:pt x="2817091" y="747160"/>
                  <a:pt x="2752437" y="914569"/>
                  <a:pt x="2791691" y="921496"/>
                </a:cubicBezTo>
                <a:cubicBezTo>
                  <a:pt x="2830945" y="928423"/>
                  <a:pt x="2954482" y="779487"/>
                  <a:pt x="3006436" y="776024"/>
                </a:cubicBezTo>
                <a:cubicBezTo>
                  <a:pt x="3058390" y="772561"/>
                  <a:pt x="3049154" y="900715"/>
                  <a:pt x="3103418" y="900715"/>
                </a:cubicBezTo>
                <a:cubicBezTo>
                  <a:pt x="3157682" y="900715"/>
                  <a:pt x="3289300" y="774870"/>
                  <a:pt x="3332018" y="776024"/>
                </a:cubicBezTo>
                <a:cubicBezTo>
                  <a:pt x="3374736" y="777178"/>
                  <a:pt x="3367231" y="842410"/>
                  <a:pt x="3359727" y="90764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/>
          <p:cNvCxnSpPr/>
          <p:nvPr/>
        </p:nvCxnSpPr>
        <p:spPr>
          <a:xfrm>
            <a:off x="2456484" y="5665595"/>
            <a:ext cx="1579768" cy="21696"/>
          </a:xfrm>
          <a:prstGeom prst="line">
            <a:avLst/>
          </a:prstGeom>
          <a:ln w="28575">
            <a:solidFill>
              <a:srgbClr val="FF0000">
                <a:alpha val="3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497749" y="5467928"/>
            <a:ext cx="1505088" cy="182339"/>
          </a:xfrm>
          <a:prstGeom prst="line">
            <a:avLst/>
          </a:prstGeom>
          <a:ln w="28575">
            <a:solidFill>
              <a:srgbClr val="FF0000">
                <a:alpha val="3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endCxn id="19" idx="30"/>
          </p:cNvCxnSpPr>
          <p:nvPr/>
        </p:nvCxnSpPr>
        <p:spPr>
          <a:xfrm>
            <a:off x="2456484" y="5677866"/>
            <a:ext cx="1512843" cy="182607"/>
          </a:xfrm>
          <a:prstGeom prst="line">
            <a:avLst/>
          </a:prstGeom>
          <a:ln w="28575">
            <a:solidFill>
              <a:srgbClr val="FF0000">
                <a:alpha val="3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2388373" y="5698727"/>
            <a:ext cx="1676323" cy="339635"/>
          </a:xfrm>
          <a:prstGeom prst="line">
            <a:avLst/>
          </a:prstGeom>
          <a:ln w="28575">
            <a:solidFill>
              <a:srgbClr val="FF0000">
                <a:alpha val="3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2418261" y="5719163"/>
            <a:ext cx="1551066" cy="383448"/>
          </a:xfrm>
          <a:prstGeom prst="line">
            <a:avLst/>
          </a:prstGeom>
          <a:ln w="28575">
            <a:solidFill>
              <a:srgbClr val="FF0000">
                <a:alpha val="3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720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  <p:bldP spid="26" grpId="0"/>
      <p:bldP spid="27" grpId="0"/>
      <p:bldP spid="28" grpId="0"/>
      <p:bldP spid="36" grpId="0" animBg="1"/>
      <p:bldP spid="37" grpId="0" animBg="1"/>
      <p:bldP spid="39" grpId="0"/>
      <p:bldP spid="1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Switchover from </a:t>
            </a:r>
            <a:r>
              <a:rPr lang="en-US" dirty="0">
                <a:solidFill>
                  <a:srgbClr val="C00000"/>
                </a:solidFill>
              </a:rPr>
              <a:t>PCV7</a:t>
            </a:r>
            <a:r>
              <a:rPr lang="en-US" dirty="0"/>
              <a:t> to </a:t>
            </a:r>
            <a:r>
              <a:rPr lang="en-US" dirty="0">
                <a:solidFill>
                  <a:srgbClr val="3333CC"/>
                </a:solidFill>
              </a:rPr>
              <a:t>PCV13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637" y="1752600"/>
            <a:ext cx="6604000" cy="4953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0" y="1981200"/>
            <a:ext cx="2819401" cy="36332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33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638538"/>
            <a:ext cx="10515600" cy="1325563"/>
          </a:xfrm>
        </p:spPr>
        <p:txBody>
          <a:bodyPr/>
          <a:lstStyle/>
          <a:p>
            <a:r>
              <a:rPr lang="en-US" dirty="0"/>
              <a:t>Prevalence of PCV13 serotypes by doses of PCV13 received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281" t="4225" r="2434" b="960"/>
          <a:stretch/>
        </p:blipFill>
        <p:spPr>
          <a:xfrm>
            <a:off x="3048001" y="1981201"/>
            <a:ext cx="6261547" cy="48248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2193920" y="345654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Prevalence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4953000" y="2286000"/>
            <a:ext cx="3048000" cy="36332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79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118179"/>
            <a:ext cx="10972800" cy="1143000"/>
          </a:xfrm>
        </p:spPr>
        <p:txBody>
          <a:bodyPr/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0 doses of PCV13 </a:t>
            </a:r>
            <a:r>
              <a:rPr lang="en-US" sz="3600" dirty="0"/>
              <a:t>vs </a:t>
            </a:r>
            <a:r>
              <a:rPr lang="en-US" sz="3600" dirty="0">
                <a:solidFill>
                  <a:srgbClr val="FF0000"/>
                </a:solidFill>
              </a:rPr>
              <a:t>1+0 or 2+0 </a:t>
            </a:r>
            <a:r>
              <a:rPr lang="en-US" sz="3600" dirty="0"/>
              <a:t>vs</a:t>
            </a:r>
            <a:r>
              <a:rPr lang="en-US" sz="3600" dirty="0">
                <a:solidFill>
                  <a:srgbClr val="3333CC"/>
                </a:solidFill>
              </a:rPr>
              <a:t>  </a:t>
            </a:r>
            <a:r>
              <a:rPr lang="en-US" sz="3600" dirty="0">
                <a:solidFill>
                  <a:srgbClr val="00B050"/>
                </a:solidFill>
              </a:rPr>
              <a:t>0+1 or 1+1 or 2+1</a:t>
            </a:r>
            <a:br>
              <a:rPr lang="en-US" dirty="0"/>
            </a:b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6563881"/>
            <a:ext cx="138668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SAS Monospace" panose="020B0609020202020204" pitchFamily="49" charset="0"/>
              </a:rPr>
              <a:t>For 2012-2014, grp 2 different than 0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895600" y="2136278"/>
            <a:ext cx="2133600" cy="36332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" t="3378" r="6758" b="576"/>
          <a:stretch/>
        </p:blipFill>
        <p:spPr>
          <a:xfrm>
            <a:off x="6781800" y="1981200"/>
            <a:ext cx="5105400" cy="40618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607" t="3759" r="2143" b="1870"/>
          <a:stretch/>
        </p:blipFill>
        <p:spPr>
          <a:xfrm>
            <a:off x="304800" y="1852092"/>
            <a:ext cx="5867400" cy="43146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09800" y="1764014"/>
            <a:ext cx="2951843" cy="36332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458200" y="1838351"/>
            <a:ext cx="2362200" cy="34845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21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on dosing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Too few kids in this study alone to assess dosing directly</a:t>
            </a:r>
          </a:p>
          <a:p>
            <a:pPr lvl="1"/>
            <a:r>
              <a:rPr lang="en-US" dirty="0"/>
              <a:t>Potentially pooling data across studies would help</a:t>
            </a:r>
          </a:p>
          <a:p>
            <a:r>
              <a:rPr lang="en-US" dirty="0"/>
              <a:t>Kids with only primary doses of PCV13 (1+0 or 2+0) have carriage similar to unvaccinated kids; </a:t>
            </a:r>
          </a:p>
          <a:p>
            <a:pPr lvl="1"/>
            <a:r>
              <a:rPr lang="en-US" dirty="0"/>
              <a:t>Kids with booster/catch up dose in second year have lower carriage</a:t>
            </a:r>
          </a:p>
        </p:txBody>
      </p:sp>
    </p:spTree>
    <p:extLst>
      <p:ext uri="{BB962C8B-B14F-4D97-AF65-F5344CB8AC3E}">
        <p14:creationId xmlns:p14="http://schemas.microsoft.com/office/powerpoint/2010/main" val="1459638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conclusions on PCV impact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35727"/>
            <a:ext cx="11582400" cy="4144963"/>
          </a:xfrm>
        </p:spPr>
        <p:txBody>
          <a:bodyPr/>
          <a:lstStyle/>
          <a:p>
            <a:r>
              <a:rPr lang="en-US" dirty="0"/>
              <a:t>Synthetic controls can help disentangle vaccine effects</a:t>
            </a:r>
          </a:p>
          <a:p>
            <a:pPr lvl="1"/>
            <a:r>
              <a:rPr lang="en-US" dirty="0"/>
              <a:t>Also provides more credible estimates across outcomes, countries</a:t>
            </a:r>
          </a:p>
          <a:p>
            <a:pPr lvl="1"/>
            <a:r>
              <a:rPr lang="en-US" dirty="0"/>
              <a:t>Sensitivity analyses are crucial</a:t>
            </a:r>
          </a:p>
          <a:p>
            <a:pPr lvl="1"/>
            <a:r>
              <a:rPr lang="en-US" dirty="0"/>
              <a:t>Clear effect of PCVs on all-cause pneumonia in kids, less clear in adults; effect on IPD in all age groups</a:t>
            </a:r>
          </a:p>
          <a:p>
            <a:r>
              <a:rPr lang="en-US" dirty="0"/>
              <a:t>Disaggregated data can help to detect and explore local variations in vaccine impact</a:t>
            </a:r>
          </a:p>
          <a:p>
            <a:r>
              <a:rPr lang="en-US" dirty="0"/>
              <a:t>Switchover from PCV7-13 might help to evaluate dosing questions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5752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to the future: synthesizing new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Now lots of “good” data and estimates of PCVs for pneumonia, IPD, meningitis from different regions</a:t>
            </a:r>
          </a:p>
          <a:p>
            <a:r>
              <a:rPr lang="en-US" dirty="0"/>
              <a:t>This provides strong prior for future studies</a:t>
            </a:r>
          </a:p>
          <a:p>
            <a:r>
              <a:rPr lang="en-US" dirty="0"/>
              <a:t>New studies with weaker data could provide spurious findings</a:t>
            </a:r>
          </a:p>
          <a:p>
            <a:r>
              <a:rPr lang="en-US" dirty="0"/>
              <a:t>Synthesizing new studies with global database will help to improve new country-level estimates of impact</a:t>
            </a:r>
          </a:p>
          <a:p>
            <a:r>
              <a:rPr lang="en-US" dirty="0"/>
              <a:t>Global database/analysis tool</a:t>
            </a:r>
          </a:p>
          <a:p>
            <a:pPr lvl="1"/>
            <a:r>
              <a:rPr lang="en-US" dirty="0"/>
              <a:t>Similar to MLST framework</a:t>
            </a:r>
          </a:p>
        </p:txBody>
      </p:sp>
    </p:spTree>
    <p:extLst>
      <p:ext uri="{BB962C8B-B14F-4D97-AF65-F5344CB8AC3E}">
        <p14:creationId xmlns:p14="http://schemas.microsoft.com/office/powerpoint/2010/main" val="14150511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138676" y="1606499"/>
            <a:ext cx="5149171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Kayoko </a:t>
            </a:r>
            <a:r>
              <a:rPr lang="en-US" dirty="0" err="1"/>
              <a:t>Shioda</a:t>
            </a:r>
            <a:endParaRPr lang="en-US" dirty="0"/>
          </a:p>
          <a:p>
            <a:r>
              <a:rPr lang="en-US" dirty="0" err="1"/>
              <a:t>Esra</a:t>
            </a:r>
            <a:r>
              <a:rPr lang="en-US" dirty="0"/>
              <a:t> </a:t>
            </a:r>
            <a:r>
              <a:rPr lang="en-US" dirty="0" err="1"/>
              <a:t>Kurum</a:t>
            </a:r>
            <a:endParaRPr lang="en-US" dirty="0"/>
          </a:p>
          <a:p>
            <a:r>
              <a:rPr lang="en-US" dirty="0"/>
              <a:t>Christian Bruhn</a:t>
            </a:r>
          </a:p>
          <a:p>
            <a:r>
              <a:rPr lang="en-US" dirty="0"/>
              <a:t>Josh Warren</a:t>
            </a:r>
          </a:p>
          <a:p>
            <a:r>
              <a:rPr lang="en-US" dirty="0"/>
              <a:t>Sandy </a:t>
            </a:r>
            <a:r>
              <a:rPr lang="en-US" dirty="0" err="1"/>
              <a:t>Pingali</a:t>
            </a:r>
            <a:endParaRPr lang="en-US" dirty="0"/>
          </a:p>
          <a:p>
            <a:endParaRPr lang="en-US" b="1" dirty="0"/>
          </a:p>
          <a:p>
            <a:r>
              <a:rPr lang="en-US" b="1" dirty="0"/>
              <a:t>George Washington University</a:t>
            </a:r>
          </a:p>
          <a:p>
            <a:r>
              <a:rPr lang="en-US" dirty="0"/>
              <a:t>Lone </a:t>
            </a:r>
            <a:r>
              <a:rPr lang="en-US" dirty="0" err="1"/>
              <a:t>Simonsen</a:t>
            </a:r>
            <a:r>
              <a:rPr lang="en-US" dirty="0"/>
              <a:t> (co-Investigator)</a:t>
            </a:r>
          </a:p>
          <a:p>
            <a:endParaRPr lang="en-US" sz="1400" dirty="0"/>
          </a:p>
          <a:p>
            <a:r>
              <a:rPr lang="en-US" b="1" dirty="0"/>
              <a:t>Sage </a:t>
            </a:r>
            <a:r>
              <a:rPr lang="en-US" b="1" dirty="0" err="1"/>
              <a:t>Analytica</a:t>
            </a:r>
            <a:endParaRPr lang="en-US" b="1" dirty="0"/>
          </a:p>
          <a:p>
            <a:r>
              <a:rPr lang="en-US" dirty="0"/>
              <a:t>Cynthia </a:t>
            </a:r>
            <a:r>
              <a:rPr lang="en-US" dirty="0" err="1"/>
              <a:t>Schuck</a:t>
            </a:r>
            <a:r>
              <a:rPr lang="en-US" dirty="0"/>
              <a:t> </a:t>
            </a:r>
            <a:r>
              <a:rPr lang="en-US" dirty="0" err="1"/>
              <a:t>Paim</a:t>
            </a:r>
            <a:endParaRPr lang="en-US" dirty="0"/>
          </a:p>
          <a:p>
            <a:r>
              <a:rPr lang="en-US" dirty="0"/>
              <a:t>Robert Taylor</a:t>
            </a:r>
          </a:p>
          <a:p>
            <a:r>
              <a:rPr lang="en-US" dirty="0"/>
              <a:t>Roger </a:t>
            </a:r>
            <a:r>
              <a:rPr lang="en-US" dirty="0" err="1"/>
              <a:t>Lustig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4604" y="3513087"/>
            <a:ext cx="159880" cy="15988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1867" y="1236742"/>
            <a:ext cx="3810000" cy="444228"/>
            <a:chOff x="2445893" y="4655865"/>
            <a:chExt cx="6205815" cy="676275"/>
          </a:xfrm>
        </p:grpSpPr>
        <p:pic>
          <p:nvPicPr>
            <p:cNvPr id="18" name="Picture 2" descr="https://encrypted-tbn1.gstatic.com/images?q=tbn:ANd9GcRAhZjbuiW9AqixrgJO9c6wIPOaDDG_xCLKwnFapCX8eYfyelNmw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45893" y="4655865"/>
              <a:ext cx="576087" cy="676275"/>
            </a:xfrm>
            <a:prstGeom prst="rect">
              <a:avLst/>
            </a:prstGeom>
            <a:noFill/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4657725"/>
              <a:ext cx="5603708" cy="438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23937" name="Rectangle 18"/>
          <p:cNvSpPr>
            <a:spLocks noChangeArrowheads="1"/>
          </p:cNvSpPr>
          <p:nvPr/>
        </p:nvSpPr>
        <p:spPr bwMode="auto">
          <a:xfrm>
            <a:off x="1905000" y="626191"/>
            <a:ext cx="10134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tx2">
                    <a:lumMod val="75000"/>
                  </a:schemeClr>
                </a:solidFill>
              </a:rPr>
              <a:t>Acknowledgments</a:t>
            </a:r>
          </a:p>
        </p:txBody>
      </p:sp>
      <p:sp>
        <p:nvSpPr>
          <p:cNvPr id="4" name="Rectangle 3"/>
          <p:cNvSpPr/>
          <p:nvPr/>
        </p:nvSpPr>
        <p:spPr>
          <a:xfrm>
            <a:off x="5486400" y="1225268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Brazilian </a:t>
            </a:r>
            <a:r>
              <a:rPr lang="en-US" b="1" dirty="0" err="1"/>
              <a:t>MoH</a:t>
            </a:r>
            <a:endParaRPr lang="en-US" b="1" dirty="0"/>
          </a:p>
          <a:p>
            <a:r>
              <a:rPr lang="en-US" dirty="0"/>
              <a:t>Roberto Men </a:t>
            </a:r>
            <a:r>
              <a:rPr lang="en-US" dirty="0" err="1"/>
              <a:t>Fernandes</a:t>
            </a:r>
            <a:endParaRPr lang="en-US" b="1" dirty="0"/>
          </a:p>
          <a:p>
            <a:endParaRPr lang="en-US" dirty="0"/>
          </a:p>
          <a:p>
            <a:r>
              <a:rPr lang="en-US" b="1" dirty="0"/>
              <a:t>Chilean </a:t>
            </a:r>
            <a:r>
              <a:rPr lang="en-US" b="1" dirty="0" err="1"/>
              <a:t>MoH</a:t>
            </a:r>
            <a:endParaRPr lang="en-US" b="1" dirty="0"/>
          </a:p>
          <a:p>
            <a:r>
              <a:rPr lang="en-US" dirty="0"/>
              <a:t>Rodrigo Fuentes</a:t>
            </a:r>
          </a:p>
          <a:p>
            <a:endParaRPr lang="en-US" dirty="0"/>
          </a:p>
          <a:p>
            <a:r>
              <a:rPr lang="en-US" b="1" dirty="0"/>
              <a:t>Ben-Gurion University</a:t>
            </a:r>
          </a:p>
          <a:p>
            <a:r>
              <a:rPr lang="en-US" dirty="0"/>
              <a:t>Ron Dagan</a:t>
            </a:r>
          </a:p>
          <a:p>
            <a:r>
              <a:rPr lang="en-US" dirty="0" err="1"/>
              <a:t>Noga</a:t>
            </a:r>
            <a:r>
              <a:rPr lang="en-US" dirty="0"/>
              <a:t> </a:t>
            </a:r>
            <a:r>
              <a:rPr lang="en-US" dirty="0" err="1"/>
              <a:t>Givon-Lavi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6652" y="532729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Funding</a:t>
            </a:r>
          </a:p>
          <a:p>
            <a:endParaRPr lang="en-US" dirty="0"/>
          </a:p>
        </p:txBody>
      </p:sp>
      <p:pic>
        <p:nvPicPr>
          <p:cNvPr id="20" name="Picture 2" descr="http://rotarydistrict7450.org/wp-content/uploads/2014/06/gates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75" b="35557"/>
          <a:stretch/>
        </p:blipFill>
        <p:spPr bwMode="auto">
          <a:xfrm>
            <a:off x="353083" y="5803497"/>
            <a:ext cx="3099588" cy="81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ead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119" y="4208071"/>
            <a:ext cx="1689149" cy="82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7" t="16245" r="65687" b="54552"/>
          <a:stretch/>
        </p:blipFill>
        <p:spPr>
          <a:xfrm>
            <a:off x="10738741" y="1771000"/>
            <a:ext cx="1293932" cy="143770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1" t="11681" r="21593" b="59116"/>
          <a:stretch/>
        </p:blipFill>
        <p:spPr>
          <a:xfrm>
            <a:off x="9438608" y="3588543"/>
            <a:ext cx="1151568" cy="1294967"/>
          </a:xfrm>
          <a:prstGeom prst="rect">
            <a:avLst/>
          </a:prstGeom>
        </p:spPr>
      </p:pic>
      <p:sp>
        <p:nvSpPr>
          <p:cNvPr id="26" name="TextBox 20"/>
          <p:cNvSpPr txBox="1"/>
          <p:nvPr/>
        </p:nvSpPr>
        <p:spPr>
          <a:xfrm>
            <a:off x="10848524" y="3213100"/>
            <a:ext cx="995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200" dirty="0" err="1"/>
              <a:t>Esra</a:t>
            </a:r>
            <a:r>
              <a:rPr lang="en-US" sz="1200" dirty="0"/>
              <a:t> </a:t>
            </a:r>
            <a:r>
              <a:rPr lang="en-US" sz="1200" dirty="0" err="1"/>
              <a:t>Kurum</a:t>
            </a:r>
            <a:endParaRPr lang="en-US" sz="1200" dirty="0"/>
          </a:p>
        </p:txBody>
      </p:sp>
      <p:sp>
        <p:nvSpPr>
          <p:cNvPr id="27" name="TextBox 21"/>
          <p:cNvSpPr txBox="1"/>
          <p:nvPr/>
        </p:nvSpPr>
        <p:spPr>
          <a:xfrm>
            <a:off x="9438608" y="4825102"/>
            <a:ext cx="1241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Christian Bruhn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90433" y="3528564"/>
            <a:ext cx="1283804" cy="1283804"/>
          </a:xfrm>
          <a:prstGeom prst="rect">
            <a:avLst/>
          </a:prstGeom>
        </p:spPr>
      </p:pic>
      <p:sp>
        <p:nvSpPr>
          <p:cNvPr id="29" name="TextBox 22"/>
          <p:cNvSpPr txBox="1"/>
          <p:nvPr/>
        </p:nvSpPr>
        <p:spPr>
          <a:xfrm>
            <a:off x="10590176" y="4814876"/>
            <a:ext cx="1643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Cynthia </a:t>
            </a:r>
            <a:r>
              <a:rPr lang="en-US" sz="1200" dirty="0" err="1"/>
              <a:t>Schuck</a:t>
            </a:r>
            <a:r>
              <a:rPr lang="en-US" sz="1200" dirty="0"/>
              <a:t> </a:t>
            </a:r>
            <a:r>
              <a:rPr lang="en-US" sz="1200" dirty="0" err="1"/>
              <a:t>Paim</a:t>
            </a:r>
            <a:endParaRPr lang="en-US" sz="12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1"/>
          <a:srcRect l="21879" r="18788" b="40771"/>
          <a:stretch/>
        </p:blipFill>
        <p:spPr>
          <a:xfrm>
            <a:off x="9471367" y="1774963"/>
            <a:ext cx="990601" cy="1483287"/>
          </a:xfrm>
          <a:prstGeom prst="rect">
            <a:avLst/>
          </a:prstGeom>
        </p:spPr>
      </p:pic>
      <p:sp>
        <p:nvSpPr>
          <p:cNvPr id="31" name="TextBox 7"/>
          <p:cNvSpPr txBox="1"/>
          <p:nvPr/>
        </p:nvSpPr>
        <p:spPr>
          <a:xfrm>
            <a:off x="9471367" y="3230783"/>
            <a:ext cx="1049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Josh Warren</a:t>
            </a:r>
          </a:p>
        </p:txBody>
      </p:sp>
      <p:pic>
        <p:nvPicPr>
          <p:cNvPr id="32" name="Billede 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8"/>
          <a:stretch/>
        </p:blipFill>
        <p:spPr>
          <a:xfrm>
            <a:off x="8274389" y="1771000"/>
            <a:ext cx="1005999" cy="1478202"/>
          </a:xfrm>
          <a:prstGeom prst="rect">
            <a:avLst/>
          </a:prstGeom>
        </p:spPr>
      </p:pic>
      <p:sp>
        <p:nvSpPr>
          <p:cNvPr id="33" name="Tekstfelt 9"/>
          <p:cNvSpPr txBox="1"/>
          <p:nvPr/>
        </p:nvSpPr>
        <p:spPr>
          <a:xfrm>
            <a:off x="8142736" y="3231659"/>
            <a:ext cx="1249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a-DK" sz="1200" dirty="0"/>
              <a:t>Lone Simonsen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37135" y="3599706"/>
            <a:ext cx="1283804" cy="1283804"/>
          </a:xfrm>
          <a:prstGeom prst="rect">
            <a:avLst/>
          </a:prstGeom>
        </p:spPr>
      </p:pic>
      <p:sp>
        <p:nvSpPr>
          <p:cNvPr id="34" name="TextBox 21"/>
          <p:cNvSpPr txBox="1"/>
          <p:nvPr/>
        </p:nvSpPr>
        <p:spPr>
          <a:xfrm>
            <a:off x="8105542" y="4825102"/>
            <a:ext cx="12153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Kayoko </a:t>
            </a:r>
            <a:r>
              <a:rPr lang="en-US" sz="1200" dirty="0" err="1"/>
              <a:t>Shioda</a:t>
            </a:r>
            <a:endParaRPr lang="en-US" sz="1200" dirty="0"/>
          </a:p>
        </p:txBody>
      </p:sp>
      <p:pic>
        <p:nvPicPr>
          <p:cNvPr id="3" name="Picture 2" descr="Image result for sandy pingali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892" y="5192487"/>
            <a:ext cx="1077912" cy="142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21"/>
          <p:cNvSpPr txBox="1"/>
          <p:nvPr/>
        </p:nvSpPr>
        <p:spPr>
          <a:xfrm>
            <a:off x="8129761" y="6581001"/>
            <a:ext cx="1120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Sandy </a:t>
            </a:r>
            <a:r>
              <a:rPr lang="en-US" sz="1200" dirty="0" err="1"/>
              <a:t>Pingali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758522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1" y="762065"/>
            <a:ext cx="12115800" cy="1143000"/>
          </a:xfrm>
        </p:spPr>
        <p:txBody>
          <a:bodyPr/>
          <a:lstStyle/>
          <a:p>
            <a:r>
              <a:rPr lang="en-US" dirty="0"/>
              <a:t>Changes in all-cause pneumonia 24-48m post-PCV:</a:t>
            </a:r>
            <a:br>
              <a:rPr lang="en-US" dirty="0"/>
            </a:br>
            <a:r>
              <a:rPr lang="en-US" dirty="0">
                <a:solidFill>
                  <a:srgbClr val="3333CC"/>
                </a:solidFill>
              </a:rPr>
              <a:t>Brazil</a:t>
            </a:r>
            <a:r>
              <a:rPr lang="en-US" dirty="0"/>
              <a:t>, </a:t>
            </a:r>
            <a:r>
              <a:rPr lang="en-US" dirty="0">
                <a:solidFill>
                  <a:srgbClr val="7030A0"/>
                </a:solidFill>
              </a:rPr>
              <a:t>Chile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Ecuador</a:t>
            </a:r>
            <a:r>
              <a:rPr lang="en-US" dirty="0"/>
              <a:t>,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Mexico</a:t>
            </a:r>
            <a:r>
              <a:rPr lang="en-US" dirty="0"/>
              <a:t>, </a:t>
            </a:r>
            <a:r>
              <a:rPr lang="en-US" dirty="0">
                <a:solidFill>
                  <a:srgbClr val="FF9933"/>
                </a:solidFill>
              </a:rPr>
              <a:t>US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9600" y="2133600"/>
            <a:ext cx="1211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Model </a:t>
            </a:r>
            <a:r>
              <a:rPr lang="en-US" sz="2400" b="1" u="sng" dirty="0"/>
              <a:t>without</a:t>
            </a:r>
            <a:r>
              <a:rPr lang="en-US" sz="2400" b="1" dirty="0"/>
              <a:t> synthetic controls (adjust for non-respiratory hospitalizations)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8" r="48376" b="7125"/>
          <a:stretch/>
        </p:blipFill>
        <p:spPr bwMode="auto">
          <a:xfrm>
            <a:off x="3048000" y="2667000"/>
            <a:ext cx="5791200" cy="3957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56312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1117671"/>
            <a:ext cx="10972800" cy="1143000"/>
          </a:xfrm>
        </p:spPr>
        <p:txBody>
          <a:bodyPr/>
          <a:lstStyle/>
          <a:p>
            <a:r>
              <a:rPr lang="en-US" dirty="0"/>
              <a:t>Which disease categories contribute most to the synthetic control?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2286000"/>
            <a:ext cx="7848600" cy="414496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Some consistency in which controls receive most weight</a:t>
            </a:r>
          </a:p>
          <a:p>
            <a:r>
              <a:rPr lang="en-US" dirty="0"/>
              <a:t>Method allows for flexibility between age groups and locations</a:t>
            </a:r>
          </a:p>
          <a:p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8305801" y="1904996"/>
          <a:ext cx="3733796" cy="4953004"/>
        </p:xfrm>
        <a:graphic>
          <a:graphicData uri="http://schemas.openxmlformats.org/drawingml/2006/table">
            <a:tbl>
              <a:tblPr/>
              <a:tblGrid>
                <a:gridCol w="1295400">
                  <a:extLst>
                    <a:ext uri="{9D8B030D-6E8A-4147-A177-3AD203B41FA5}">
                      <a16:colId xmlns:a16="http://schemas.microsoft.com/office/drawing/2014/main" val="2673288671"/>
                    </a:ext>
                  </a:extLst>
                </a:gridCol>
                <a:gridCol w="609599">
                  <a:extLst>
                    <a:ext uri="{9D8B030D-6E8A-4147-A177-3AD203B41FA5}">
                      <a16:colId xmlns:a16="http://schemas.microsoft.com/office/drawing/2014/main" val="3016315214"/>
                    </a:ext>
                  </a:extLst>
                </a:gridCol>
                <a:gridCol w="609599">
                  <a:extLst>
                    <a:ext uri="{9D8B030D-6E8A-4147-A177-3AD203B41FA5}">
                      <a16:colId xmlns:a16="http://schemas.microsoft.com/office/drawing/2014/main" val="1631367962"/>
                    </a:ext>
                  </a:extLst>
                </a:gridCol>
                <a:gridCol w="609599">
                  <a:extLst>
                    <a:ext uri="{9D8B030D-6E8A-4147-A177-3AD203B41FA5}">
                      <a16:colId xmlns:a16="http://schemas.microsoft.com/office/drawing/2014/main" val="2984453792"/>
                    </a:ext>
                  </a:extLst>
                </a:gridCol>
                <a:gridCol w="609599">
                  <a:extLst>
                    <a:ext uri="{9D8B030D-6E8A-4147-A177-3AD203B41FA5}">
                      <a16:colId xmlns:a16="http://schemas.microsoft.com/office/drawing/2014/main" val="3232961562"/>
                    </a:ext>
                  </a:extLst>
                </a:gridCol>
              </a:tblGrid>
              <a:tr h="34817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80+y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600503"/>
                  </a:ext>
                </a:extLst>
              </a:tr>
              <a:tr h="1771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country.id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Brazil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Chile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Ecuador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Mexico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8887290"/>
                  </a:ext>
                </a:extLst>
              </a:tr>
              <a:tr h="1771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A10_B99_nopneumo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0.0729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F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0.1057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0.0117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0.0626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2079165"/>
                  </a:ext>
                </a:extLst>
              </a:tr>
              <a:tr h="1771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A41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0.7246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47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0.1386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E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0.0234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BF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0.0258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56364"/>
                  </a:ext>
                </a:extLst>
              </a:tr>
              <a:tr h="1771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ach_noj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0.1194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0.4934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83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0.9649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A0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0.1014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4310445"/>
                  </a:ext>
                </a:extLst>
              </a:tr>
              <a:tr h="1771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C00_D48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F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0.9387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101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0.2425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3C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0.0315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07565"/>
                  </a:ext>
                </a:extLst>
              </a:tr>
              <a:tr h="1771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cJ20_J22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0.0175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D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0.015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0.6999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4E4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0.7706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3B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941945"/>
                  </a:ext>
                </a:extLst>
              </a:tr>
              <a:tr h="1771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D50_89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0.0488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0.2501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1C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0.0158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D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0.0207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874487"/>
                  </a:ext>
                </a:extLst>
              </a:tr>
              <a:tr h="1771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E00_99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0.079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0.0407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7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0.038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8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0.5002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8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797886"/>
                  </a:ext>
                </a:extLst>
              </a:tr>
              <a:tr h="1771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E10_14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0.117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0.0358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8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0.0348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8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0.4404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517213"/>
                  </a:ext>
                </a:extLst>
              </a:tr>
              <a:tr h="1771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E40_46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0.036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8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9408714"/>
                  </a:ext>
                </a:extLst>
              </a:tr>
              <a:tr h="1771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G00_99_SY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0.021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0.0188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D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0.0178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D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0.023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564866"/>
                  </a:ext>
                </a:extLst>
              </a:tr>
              <a:tr h="1771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H00_99_SY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0.1805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3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0.0219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0.026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BF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0.0328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9429043"/>
                  </a:ext>
                </a:extLst>
              </a:tr>
              <a:tr h="1771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I00_99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0.6292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06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0.608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56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0.051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4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0.0452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6592595"/>
                  </a:ext>
                </a:extLst>
              </a:tr>
              <a:tr h="1771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I60_64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0.1552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A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0.0323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0.0615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0.0248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328581"/>
                  </a:ext>
                </a:extLst>
              </a:tr>
              <a:tr h="1771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K00_99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0.0535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4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0.0345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0.0621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0.0848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383715"/>
                  </a:ext>
                </a:extLst>
              </a:tr>
              <a:tr h="1771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K35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0.0153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D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0.0122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A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2929097"/>
                  </a:ext>
                </a:extLst>
              </a:tr>
              <a:tr h="1771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K80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0.1365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E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0.0301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0.0212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0.0245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810088"/>
                  </a:ext>
                </a:extLst>
              </a:tr>
              <a:tr h="1771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L00_99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0.1427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0.0347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0.0185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DF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0.0411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7813415"/>
                  </a:ext>
                </a:extLst>
              </a:tr>
              <a:tr h="1771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M00_99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0.0306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0.0689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0.0359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8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0.0252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0426651"/>
                  </a:ext>
                </a:extLst>
              </a:tr>
              <a:tr h="1771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N00_99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0.0622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0.0474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0.0743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E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0.0334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1462804"/>
                  </a:ext>
                </a:extLst>
              </a:tr>
              <a:tr h="1771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N39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0.0869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0.0316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0.4343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2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0.0232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493293"/>
                  </a:ext>
                </a:extLst>
              </a:tr>
              <a:tr h="1771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P00_99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0.015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5085882"/>
                  </a:ext>
                </a:extLst>
              </a:tr>
              <a:tr h="1771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pandemic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0.0106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0.0304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0.0128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0034639"/>
                  </a:ext>
                </a:extLst>
              </a:tr>
              <a:tr h="1771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Q00_99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0.032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1818624"/>
                  </a:ext>
                </a:extLst>
              </a:tr>
              <a:tr h="1771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S00_T99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0.1006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0.034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0.0344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0.0562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069182"/>
                  </a:ext>
                </a:extLst>
              </a:tr>
              <a:tr h="1771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Z00_99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0.0283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0.0116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0.031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0.0397</a:t>
                      </a:r>
                    </a:p>
                  </a:txBody>
                  <a:tcPr marL="6466" marR="6466" marT="64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0133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54174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for synthetic controls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and R scripts:</a:t>
            </a:r>
          </a:p>
          <a:p>
            <a:pPr lvl="1"/>
            <a:r>
              <a:rPr lang="en-US" dirty="0">
                <a:hlinkClick r:id="rId2"/>
              </a:rPr>
              <a:t>https://github.com/weinbergerlab/synthetic-control</a:t>
            </a:r>
            <a:endParaRPr lang="en-US" dirty="0"/>
          </a:p>
          <a:p>
            <a:r>
              <a:rPr lang="en-US" dirty="0"/>
              <a:t>Point and click interface:</a:t>
            </a:r>
          </a:p>
          <a:p>
            <a:pPr lvl="1"/>
            <a:r>
              <a:rPr lang="en-US" dirty="0"/>
              <a:t>https://weinbergerlab.shinyapps.io/synthetic_control_1/</a:t>
            </a:r>
          </a:p>
        </p:txBody>
      </p:sp>
    </p:spTree>
    <p:extLst>
      <p:ext uri="{BB962C8B-B14F-4D97-AF65-F5344CB8AC3E}">
        <p14:creationId xmlns:p14="http://schemas.microsoft.com/office/powerpoint/2010/main" val="1645955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90600"/>
            <a:ext cx="10972800" cy="1143000"/>
          </a:xfrm>
        </p:spPr>
        <p:txBody>
          <a:bodyPr/>
          <a:lstStyle/>
          <a:p>
            <a:r>
              <a:rPr lang="en-US" dirty="0"/>
              <a:t>Many factors aside from vaccination can influence disease rates</a:t>
            </a:r>
          </a:p>
        </p:txBody>
      </p:sp>
      <p:pic>
        <p:nvPicPr>
          <p:cNvPr id="4" name="Imagem 2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65209"/>
            <a:ext cx="5114860" cy="29911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5400000">
            <a:off x="4086933" y="4263897"/>
            <a:ext cx="2268570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Potentially-avoidable hospitalizations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6466" y="2626030"/>
            <a:ext cx="412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Changes in access to primary care</a:t>
            </a:r>
          </a:p>
        </p:txBody>
      </p:sp>
      <p:pic>
        <p:nvPicPr>
          <p:cNvPr id="7" name="Imagem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124200"/>
            <a:ext cx="4719670" cy="266700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858000" y="2759006"/>
            <a:ext cx="413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Changes in use of public healthcare</a:t>
            </a:r>
          </a:p>
        </p:txBody>
      </p:sp>
    </p:spTree>
    <p:extLst>
      <p:ext uri="{BB962C8B-B14F-4D97-AF65-F5344CB8AC3E}">
        <p14:creationId xmlns:p14="http://schemas.microsoft.com/office/powerpoint/2010/main" val="43656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112" y="765460"/>
            <a:ext cx="11684000" cy="1143000"/>
          </a:xfrm>
        </p:spPr>
        <p:txBody>
          <a:bodyPr/>
          <a:lstStyle/>
          <a:p>
            <a:r>
              <a:rPr lang="en-US" sz="4000" dirty="0"/>
              <a:t>Pneumococcal conjugate vaccines</a:t>
            </a:r>
          </a:p>
        </p:txBody>
      </p:sp>
      <p:sp>
        <p:nvSpPr>
          <p:cNvPr id="4" name="Oval 3"/>
          <p:cNvSpPr/>
          <p:nvPr/>
        </p:nvSpPr>
        <p:spPr>
          <a:xfrm>
            <a:off x="8517674" y="2288634"/>
            <a:ext cx="2438400" cy="139065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8933986" y="2667081"/>
            <a:ext cx="955288" cy="67093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643948" y="2648495"/>
            <a:ext cx="955288" cy="67093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019800" y="2983959"/>
            <a:ext cx="2438400" cy="13906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436112" y="3362406"/>
            <a:ext cx="955288" cy="67093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146074" y="3343820"/>
            <a:ext cx="955288" cy="67093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9380036" y="4374609"/>
            <a:ext cx="2438400" cy="13906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9796348" y="4753056"/>
            <a:ext cx="955288" cy="670931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0506310" y="4734470"/>
            <a:ext cx="955288" cy="670931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3706064" y="3774710"/>
            <a:ext cx="1241947" cy="177446"/>
          </a:xfrm>
          <a:custGeom>
            <a:avLst/>
            <a:gdLst>
              <a:gd name="connsiteX0" fmla="*/ 0 w 1241947"/>
              <a:gd name="connsiteY0" fmla="*/ 13648 h 177446"/>
              <a:gd name="connsiteX1" fmla="*/ 382138 w 1241947"/>
              <a:gd name="connsiteY1" fmla="*/ 0 h 177446"/>
              <a:gd name="connsiteX2" fmla="*/ 382138 w 1241947"/>
              <a:gd name="connsiteY2" fmla="*/ 13648 h 177446"/>
              <a:gd name="connsiteX3" fmla="*/ 382138 w 1241947"/>
              <a:gd name="connsiteY3" fmla="*/ 177421 h 177446"/>
              <a:gd name="connsiteX4" fmla="*/ 641445 w 1241947"/>
              <a:gd name="connsiteY4" fmla="*/ 27296 h 177446"/>
              <a:gd name="connsiteX5" fmla="*/ 736980 w 1241947"/>
              <a:gd name="connsiteY5" fmla="*/ 163773 h 177446"/>
              <a:gd name="connsiteX6" fmla="*/ 900753 w 1241947"/>
              <a:gd name="connsiteY6" fmla="*/ 27296 h 177446"/>
              <a:gd name="connsiteX7" fmla="*/ 982639 w 1241947"/>
              <a:gd name="connsiteY7" fmla="*/ 177421 h 177446"/>
              <a:gd name="connsiteX8" fmla="*/ 1146412 w 1241947"/>
              <a:gd name="connsiteY8" fmla="*/ 13648 h 177446"/>
              <a:gd name="connsiteX9" fmla="*/ 1241947 w 1241947"/>
              <a:gd name="connsiteY9" fmla="*/ 109182 h 177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41947" h="177446">
                <a:moveTo>
                  <a:pt x="0" y="13648"/>
                </a:moveTo>
                <a:lnTo>
                  <a:pt x="382138" y="0"/>
                </a:lnTo>
                <a:cubicBezTo>
                  <a:pt x="445828" y="0"/>
                  <a:pt x="382138" y="13648"/>
                  <a:pt x="382138" y="13648"/>
                </a:cubicBezTo>
                <a:cubicBezTo>
                  <a:pt x="382138" y="43218"/>
                  <a:pt x="338920" y="175146"/>
                  <a:pt x="382138" y="177421"/>
                </a:cubicBezTo>
                <a:cubicBezTo>
                  <a:pt x="425356" y="179696"/>
                  <a:pt x="582305" y="29571"/>
                  <a:pt x="641445" y="27296"/>
                </a:cubicBezTo>
                <a:cubicBezTo>
                  <a:pt x="700585" y="25021"/>
                  <a:pt x="693762" y="163773"/>
                  <a:pt x="736980" y="163773"/>
                </a:cubicBezTo>
                <a:cubicBezTo>
                  <a:pt x="780198" y="163773"/>
                  <a:pt x="859810" y="25021"/>
                  <a:pt x="900753" y="27296"/>
                </a:cubicBezTo>
                <a:cubicBezTo>
                  <a:pt x="941696" y="29571"/>
                  <a:pt x="941696" y="179696"/>
                  <a:pt x="982639" y="177421"/>
                </a:cubicBezTo>
                <a:cubicBezTo>
                  <a:pt x="1023582" y="175146"/>
                  <a:pt x="1103194" y="25021"/>
                  <a:pt x="1146412" y="13648"/>
                </a:cubicBezTo>
                <a:cubicBezTo>
                  <a:pt x="1189630" y="2275"/>
                  <a:pt x="1215788" y="55728"/>
                  <a:pt x="1241947" y="109182"/>
                </a:cubicBezTo>
              </a:path>
            </a:pathLst>
          </a:cu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 rot="657110">
            <a:off x="3675786" y="4233223"/>
            <a:ext cx="1241947" cy="177446"/>
          </a:xfrm>
          <a:custGeom>
            <a:avLst/>
            <a:gdLst>
              <a:gd name="connsiteX0" fmla="*/ 0 w 1241947"/>
              <a:gd name="connsiteY0" fmla="*/ 13648 h 177446"/>
              <a:gd name="connsiteX1" fmla="*/ 382138 w 1241947"/>
              <a:gd name="connsiteY1" fmla="*/ 0 h 177446"/>
              <a:gd name="connsiteX2" fmla="*/ 382138 w 1241947"/>
              <a:gd name="connsiteY2" fmla="*/ 13648 h 177446"/>
              <a:gd name="connsiteX3" fmla="*/ 382138 w 1241947"/>
              <a:gd name="connsiteY3" fmla="*/ 177421 h 177446"/>
              <a:gd name="connsiteX4" fmla="*/ 641445 w 1241947"/>
              <a:gd name="connsiteY4" fmla="*/ 27296 h 177446"/>
              <a:gd name="connsiteX5" fmla="*/ 736980 w 1241947"/>
              <a:gd name="connsiteY5" fmla="*/ 163773 h 177446"/>
              <a:gd name="connsiteX6" fmla="*/ 900753 w 1241947"/>
              <a:gd name="connsiteY6" fmla="*/ 27296 h 177446"/>
              <a:gd name="connsiteX7" fmla="*/ 982639 w 1241947"/>
              <a:gd name="connsiteY7" fmla="*/ 177421 h 177446"/>
              <a:gd name="connsiteX8" fmla="*/ 1146412 w 1241947"/>
              <a:gd name="connsiteY8" fmla="*/ 13648 h 177446"/>
              <a:gd name="connsiteX9" fmla="*/ 1241947 w 1241947"/>
              <a:gd name="connsiteY9" fmla="*/ 109182 h 177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41947" h="177446">
                <a:moveTo>
                  <a:pt x="0" y="13648"/>
                </a:moveTo>
                <a:lnTo>
                  <a:pt x="382138" y="0"/>
                </a:lnTo>
                <a:cubicBezTo>
                  <a:pt x="445828" y="0"/>
                  <a:pt x="382138" y="13648"/>
                  <a:pt x="382138" y="13648"/>
                </a:cubicBezTo>
                <a:cubicBezTo>
                  <a:pt x="382138" y="43218"/>
                  <a:pt x="338920" y="175146"/>
                  <a:pt x="382138" y="177421"/>
                </a:cubicBezTo>
                <a:cubicBezTo>
                  <a:pt x="425356" y="179696"/>
                  <a:pt x="582305" y="29571"/>
                  <a:pt x="641445" y="27296"/>
                </a:cubicBezTo>
                <a:cubicBezTo>
                  <a:pt x="700585" y="25021"/>
                  <a:pt x="693762" y="163773"/>
                  <a:pt x="736980" y="163773"/>
                </a:cubicBezTo>
                <a:cubicBezTo>
                  <a:pt x="780198" y="163773"/>
                  <a:pt x="859810" y="25021"/>
                  <a:pt x="900753" y="27296"/>
                </a:cubicBezTo>
                <a:cubicBezTo>
                  <a:pt x="941696" y="29571"/>
                  <a:pt x="941696" y="179696"/>
                  <a:pt x="982639" y="177421"/>
                </a:cubicBezTo>
                <a:cubicBezTo>
                  <a:pt x="1023582" y="175146"/>
                  <a:pt x="1103194" y="25021"/>
                  <a:pt x="1146412" y="13648"/>
                </a:cubicBezTo>
                <a:cubicBezTo>
                  <a:pt x="1189630" y="2275"/>
                  <a:pt x="1215788" y="55728"/>
                  <a:pt x="1241947" y="109182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 rot="198478">
            <a:off x="3700519" y="4553395"/>
            <a:ext cx="1241947" cy="177446"/>
          </a:xfrm>
          <a:custGeom>
            <a:avLst/>
            <a:gdLst>
              <a:gd name="connsiteX0" fmla="*/ 0 w 1241947"/>
              <a:gd name="connsiteY0" fmla="*/ 13648 h 177446"/>
              <a:gd name="connsiteX1" fmla="*/ 382138 w 1241947"/>
              <a:gd name="connsiteY1" fmla="*/ 0 h 177446"/>
              <a:gd name="connsiteX2" fmla="*/ 382138 w 1241947"/>
              <a:gd name="connsiteY2" fmla="*/ 13648 h 177446"/>
              <a:gd name="connsiteX3" fmla="*/ 382138 w 1241947"/>
              <a:gd name="connsiteY3" fmla="*/ 177421 h 177446"/>
              <a:gd name="connsiteX4" fmla="*/ 641445 w 1241947"/>
              <a:gd name="connsiteY4" fmla="*/ 27296 h 177446"/>
              <a:gd name="connsiteX5" fmla="*/ 736980 w 1241947"/>
              <a:gd name="connsiteY5" fmla="*/ 163773 h 177446"/>
              <a:gd name="connsiteX6" fmla="*/ 900753 w 1241947"/>
              <a:gd name="connsiteY6" fmla="*/ 27296 h 177446"/>
              <a:gd name="connsiteX7" fmla="*/ 982639 w 1241947"/>
              <a:gd name="connsiteY7" fmla="*/ 177421 h 177446"/>
              <a:gd name="connsiteX8" fmla="*/ 1146412 w 1241947"/>
              <a:gd name="connsiteY8" fmla="*/ 13648 h 177446"/>
              <a:gd name="connsiteX9" fmla="*/ 1241947 w 1241947"/>
              <a:gd name="connsiteY9" fmla="*/ 109182 h 177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41947" h="177446">
                <a:moveTo>
                  <a:pt x="0" y="13648"/>
                </a:moveTo>
                <a:lnTo>
                  <a:pt x="382138" y="0"/>
                </a:lnTo>
                <a:cubicBezTo>
                  <a:pt x="445828" y="0"/>
                  <a:pt x="382138" y="13648"/>
                  <a:pt x="382138" y="13648"/>
                </a:cubicBezTo>
                <a:cubicBezTo>
                  <a:pt x="382138" y="43218"/>
                  <a:pt x="338920" y="175146"/>
                  <a:pt x="382138" y="177421"/>
                </a:cubicBezTo>
                <a:cubicBezTo>
                  <a:pt x="425356" y="179696"/>
                  <a:pt x="582305" y="29571"/>
                  <a:pt x="641445" y="27296"/>
                </a:cubicBezTo>
                <a:cubicBezTo>
                  <a:pt x="700585" y="25021"/>
                  <a:pt x="693762" y="163773"/>
                  <a:pt x="736980" y="163773"/>
                </a:cubicBezTo>
                <a:cubicBezTo>
                  <a:pt x="780198" y="163773"/>
                  <a:pt x="859810" y="25021"/>
                  <a:pt x="900753" y="27296"/>
                </a:cubicBezTo>
                <a:cubicBezTo>
                  <a:pt x="941696" y="29571"/>
                  <a:pt x="941696" y="179696"/>
                  <a:pt x="982639" y="177421"/>
                </a:cubicBezTo>
                <a:cubicBezTo>
                  <a:pt x="1023582" y="175146"/>
                  <a:pt x="1103194" y="25021"/>
                  <a:pt x="1146412" y="13648"/>
                </a:cubicBezTo>
                <a:cubicBezTo>
                  <a:pt x="1189630" y="2275"/>
                  <a:pt x="1215788" y="55728"/>
                  <a:pt x="1241947" y="109182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 rot="688523">
            <a:off x="3835722" y="3585405"/>
            <a:ext cx="1241947" cy="177446"/>
          </a:xfrm>
          <a:custGeom>
            <a:avLst/>
            <a:gdLst>
              <a:gd name="connsiteX0" fmla="*/ 0 w 1241947"/>
              <a:gd name="connsiteY0" fmla="*/ 13648 h 177446"/>
              <a:gd name="connsiteX1" fmla="*/ 382138 w 1241947"/>
              <a:gd name="connsiteY1" fmla="*/ 0 h 177446"/>
              <a:gd name="connsiteX2" fmla="*/ 382138 w 1241947"/>
              <a:gd name="connsiteY2" fmla="*/ 13648 h 177446"/>
              <a:gd name="connsiteX3" fmla="*/ 382138 w 1241947"/>
              <a:gd name="connsiteY3" fmla="*/ 177421 h 177446"/>
              <a:gd name="connsiteX4" fmla="*/ 641445 w 1241947"/>
              <a:gd name="connsiteY4" fmla="*/ 27296 h 177446"/>
              <a:gd name="connsiteX5" fmla="*/ 736980 w 1241947"/>
              <a:gd name="connsiteY5" fmla="*/ 163773 h 177446"/>
              <a:gd name="connsiteX6" fmla="*/ 900753 w 1241947"/>
              <a:gd name="connsiteY6" fmla="*/ 27296 h 177446"/>
              <a:gd name="connsiteX7" fmla="*/ 982639 w 1241947"/>
              <a:gd name="connsiteY7" fmla="*/ 177421 h 177446"/>
              <a:gd name="connsiteX8" fmla="*/ 1146412 w 1241947"/>
              <a:gd name="connsiteY8" fmla="*/ 13648 h 177446"/>
              <a:gd name="connsiteX9" fmla="*/ 1241947 w 1241947"/>
              <a:gd name="connsiteY9" fmla="*/ 109182 h 177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41947" h="177446">
                <a:moveTo>
                  <a:pt x="0" y="13648"/>
                </a:moveTo>
                <a:lnTo>
                  <a:pt x="382138" y="0"/>
                </a:lnTo>
                <a:cubicBezTo>
                  <a:pt x="445828" y="0"/>
                  <a:pt x="382138" y="13648"/>
                  <a:pt x="382138" y="13648"/>
                </a:cubicBezTo>
                <a:cubicBezTo>
                  <a:pt x="382138" y="43218"/>
                  <a:pt x="338920" y="175146"/>
                  <a:pt x="382138" y="177421"/>
                </a:cubicBezTo>
                <a:cubicBezTo>
                  <a:pt x="425356" y="179696"/>
                  <a:pt x="582305" y="29571"/>
                  <a:pt x="641445" y="27296"/>
                </a:cubicBezTo>
                <a:cubicBezTo>
                  <a:pt x="700585" y="25021"/>
                  <a:pt x="693762" y="163773"/>
                  <a:pt x="736980" y="163773"/>
                </a:cubicBezTo>
                <a:cubicBezTo>
                  <a:pt x="780198" y="163773"/>
                  <a:pt x="859810" y="25021"/>
                  <a:pt x="900753" y="27296"/>
                </a:cubicBezTo>
                <a:cubicBezTo>
                  <a:pt x="941696" y="29571"/>
                  <a:pt x="941696" y="179696"/>
                  <a:pt x="982639" y="177421"/>
                </a:cubicBezTo>
                <a:cubicBezTo>
                  <a:pt x="1023582" y="175146"/>
                  <a:pt x="1103194" y="25021"/>
                  <a:pt x="1146412" y="13648"/>
                </a:cubicBezTo>
                <a:cubicBezTo>
                  <a:pt x="1189630" y="2275"/>
                  <a:pt x="1215788" y="55728"/>
                  <a:pt x="1241947" y="109182"/>
                </a:cubicBezTo>
              </a:path>
            </a:pathLst>
          </a:cu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965166" y="3710197"/>
            <a:ext cx="345049" cy="348844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841210" y="4376552"/>
            <a:ext cx="345049" cy="348844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33308" y="2392415"/>
            <a:ext cx="51360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-Target  up to 13 serotypes (out of 90+)</a:t>
            </a:r>
          </a:p>
          <a:p>
            <a:r>
              <a:rPr lang="en-US" sz="2000" dirty="0"/>
              <a:t>-Protect against IPD </a:t>
            </a:r>
            <a:r>
              <a:rPr lang="en-US" sz="2000" i="1" dirty="0"/>
              <a:t>and</a:t>
            </a:r>
          </a:p>
          <a:p>
            <a:r>
              <a:rPr lang="en-US" sz="2000" dirty="0"/>
              <a:t>pneumonia </a:t>
            </a:r>
            <a:r>
              <a:rPr lang="en-US" sz="2000" i="1" dirty="0"/>
              <a:t>and</a:t>
            </a:r>
            <a:r>
              <a:rPr lang="en-US" sz="2000" dirty="0"/>
              <a:t> colonization</a:t>
            </a:r>
          </a:p>
          <a:p>
            <a:r>
              <a:rPr lang="en-US" sz="2000" dirty="0"/>
              <a:t>-Disrupts transmission</a:t>
            </a:r>
          </a:p>
        </p:txBody>
      </p:sp>
      <p:grpSp>
        <p:nvGrpSpPr>
          <p:cNvPr id="31" name="Group 30"/>
          <p:cNvGrpSpPr/>
          <p:nvPr/>
        </p:nvGrpSpPr>
        <p:grpSpPr>
          <a:xfrm rot="10800000">
            <a:off x="6243941" y="4194350"/>
            <a:ext cx="502296" cy="906575"/>
            <a:chOff x="6857787" y="4746643"/>
            <a:chExt cx="502296" cy="906575"/>
          </a:xfrm>
        </p:grpSpPr>
        <p:sp>
          <p:nvSpPr>
            <p:cNvPr id="29" name="L-Shape 28"/>
            <p:cNvSpPr/>
            <p:nvPr/>
          </p:nvSpPr>
          <p:spPr>
            <a:xfrm rot="8014233">
              <a:off x="6887271" y="5180407"/>
              <a:ext cx="443327" cy="502296"/>
            </a:xfrm>
            <a:prstGeom prst="corner">
              <a:avLst>
                <a:gd name="adj1" fmla="val 52499"/>
                <a:gd name="adj2" fmla="val 50000"/>
              </a:avLst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972300" y="4746643"/>
              <a:ext cx="228600" cy="47258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 rot="10800000">
            <a:off x="7203865" y="4243969"/>
            <a:ext cx="502296" cy="906575"/>
            <a:chOff x="6857787" y="4746643"/>
            <a:chExt cx="502296" cy="906575"/>
          </a:xfrm>
        </p:grpSpPr>
        <p:sp>
          <p:nvSpPr>
            <p:cNvPr id="33" name="L-Shape 32"/>
            <p:cNvSpPr/>
            <p:nvPr/>
          </p:nvSpPr>
          <p:spPr>
            <a:xfrm rot="8014233">
              <a:off x="6887271" y="5180407"/>
              <a:ext cx="443327" cy="502296"/>
            </a:xfrm>
            <a:prstGeom prst="corner">
              <a:avLst>
                <a:gd name="adj1" fmla="val 52499"/>
                <a:gd name="adj2" fmla="val 50000"/>
              </a:avLst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972300" y="4746643"/>
              <a:ext cx="228600" cy="47258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 rot="4196936">
            <a:off x="10785724" y="1944506"/>
            <a:ext cx="502296" cy="906575"/>
            <a:chOff x="6857787" y="4746643"/>
            <a:chExt cx="502296" cy="906575"/>
          </a:xfrm>
        </p:grpSpPr>
        <p:sp>
          <p:nvSpPr>
            <p:cNvPr id="36" name="L-Shape 35"/>
            <p:cNvSpPr/>
            <p:nvPr/>
          </p:nvSpPr>
          <p:spPr>
            <a:xfrm rot="8014233">
              <a:off x="6887271" y="5180407"/>
              <a:ext cx="443327" cy="502296"/>
            </a:xfrm>
            <a:prstGeom prst="corner">
              <a:avLst>
                <a:gd name="adj1" fmla="val 52499"/>
                <a:gd name="adj2" fmla="val 50000"/>
              </a:avLst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972300" y="4746643"/>
              <a:ext cx="228600" cy="47258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 t="24443" r="17499" b="15556"/>
          <a:stretch/>
        </p:blipFill>
        <p:spPr>
          <a:xfrm>
            <a:off x="1771459" y="5165196"/>
            <a:ext cx="3036479" cy="1518240"/>
          </a:xfrm>
          <a:prstGeom prst="rect">
            <a:avLst/>
          </a:prstGeom>
        </p:spPr>
      </p:pic>
      <p:sp>
        <p:nvSpPr>
          <p:cNvPr id="40" name="&quot;No&quot; Symbol 217102"/>
          <p:cNvSpPr/>
          <p:nvPr/>
        </p:nvSpPr>
        <p:spPr>
          <a:xfrm>
            <a:off x="2895600" y="5894853"/>
            <a:ext cx="609600" cy="604837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41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486" y="462244"/>
            <a:ext cx="12192000" cy="1143000"/>
          </a:xfrm>
        </p:spPr>
        <p:txBody>
          <a:bodyPr/>
          <a:lstStyle/>
          <a:p>
            <a:r>
              <a:rPr lang="en-US" sz="4000" dirty="0"/>
              <a:t>Use of control diseases to detect/adjust for secular trends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511972" y="1730042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83172" y="1653843"/>
            <a:ext cx="0" cy="1937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683173" y="3591499"/>
            <a:ext cx="43912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06488" y="3650793"/>
            <a:ext cx="68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-265187" y="2321934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Pneumonia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67454" y="1403079"/>
            <a:ext cx="988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Vaccine</a:t>
            </a:r>
          </a:p>
        </p:txBody>
      </p:sp>
      <p:sp>
        <p:nvSpPr>
          <p:cNvPr id="10" name="Freeform 9"/>
          <p:cNvSpPr/>
          <p:nvPr/>
        </p:nvSpPr>
        <p:spPr>
          <a:xfrm>
            <a:off x="784772" y="2038403"/>
            <a:ext cx="4221500" cy="1053529"/>
          </a:xfrm>
          <a:custGeom>
            <a:avLst/>
            <a:gdLst>
              <a:gd name="connsiteX0" fmla="*/ 0 w 4221500"/>
              <a:gd name="connsiteY0" fmla="*/ 544354 h 1053529"/>
              <a:gd name="connsiteX1" fmla="*/ 210457 w 4221500"/>
              <a:gd name="connsiteY1" fmla="*/ 116183 h 1053529"/>
              <a:gd name="connsiteX2" fmla="*/ 551543 w 4221500"/>
              <a:gd name="connsiteY2" fmla="*/ 573383 h 1053529"/>
              <a:gd name="connsiteX3" fmla="*/ 812800 w 4221500"/>
              <a:gd name="connsiteY3" fmla="*/ 69 h 1053529"/>
              <a:gd name="connsiteX4" fmla="*/ 1016000 w 4221500"/>
              <a:gd name="connsiteY4" fmla="*/ 616926 h 1053529"/>
              <a:gd name="connsiteX5" fmla="*/ 1066800 w 4221500"/>
              <a:gd name="connsiteY5" fmla="*/ 747554 h 1053529"/>
              <a:gd name="connsiteX6" fmla="*/ 1175657 w 4221500"/>
              <a:gd name="connsiteY6" fmla="*/ 210526 h 1053529"/>
              <a:gd name="connsiteX7" fmla="*/ 1393371 w 4221500"/>
              <a:gd name="connsiteY7" fmla="*/ 79897 h 1053529"/>
              <a:gd name="connsiteX8" fmla="*/ 1509486 w 4221500"/>
              <a:gd name="connsiteY8" fmla="*/ 558869 h 1053529"/>
              <a:gd name="connsiteX9" fmla="*/ 1748971 w 4221500"/>
              <a:gd name="connsiteY9" fmla="*/ 384697 h 1053529"/>
              <a:gd name="connsiteX10" fmla="*/ 1886857 w 4221500"/>
              <a:gd name="connsiteY10" fmla="*/ 94411 h 1053529"/>
              <a:gd name="connsiteX11" fmla="*/ 2061029 w 4221500"/>
              <a:gd name="connsiteY11" fmla="*/ 711269 h 1053529"/>
              <a:gd name="connsiteX12" fmla="*/ 2082800 w 4221500"/>
              <a:gd name="connsiteY12" fmla="*/ 878183 h 1053529"/>
              <a:gd name="connsiteX13" fmla="*/ 2213429 w 4221500"/>
              <a:gd name="connsiteY13" fmla="*/ 471783 h 1053529"/>
              <a:gd name="connsiteX14" fmla="*/ 2561771 w 4221500"/>
              <a:gd name="connsiteY14" fmla="*/ 805611 h 1053529"/>
              <a:gd name="connsiteX15" fmla="*/ 2590800 w 4221500"/>
              <a:gd name="connsiteY15" fmla="*/ 834640 h 1053529"/>
              <a:gd name="connsiteX16" fmla="*/ 2583543 w 4221500"/>
              <a:gd name="connsiteY16" fmla="*/ 312126 h 1053529"/>
              <a:gd name="connsiteX17" fmla="*/ 2953657 w 4221500"/>
              <a:gd name="connsiteY17" fmla="*/ 856411 h 1053529"/>
              <a:gd name="connsiteX18" fmla="*/ 3171371 w 4221500"/>
              <a:gd name="connsiteY18" fmla="*/ 994297 h 1053529"/>
              <a:gd name="connsiteX19" fmla="*/ 3505200 w 4221500"/>
              <a:gd name="connsiteY19" fmla="*/ 326640 h 1053529"/>
              <a:gd name="connsiteX20" fmla="*/ 3766457 w 4221500"/>
              <a:gd name="connsiteY20" fmla="*/ 928983 h 1053529"/>
              <a:gd name="connsiteX21" fmla="*/ 3918857 w 4221500"/>
              <a:gd name="connsiteY21" fmla="*/ 1023326 h 1053529"/>
              <a:gd name="connsiteX22" fmla="*/ 4187371 w 4221500"/>
              <a:gd name="connsiteY22" fmla="*/ 1052354 h 1053529"/>
              <a:gd name="connsiteX23" fmla="*/ 4209143 w 4221500"/>
              <a:gd name="connsiteY23" fmla="*/ 1045097 h 1053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221500" h="1053529">
                <a:moveTo>
                  <a:pt x="0" y="544354"/>
                </a:moveTo>
                <a:cubicBezTo>
                  <a:pt x="59266" y="327849"/>
                  <a:pt x="118533" y="111345"/>
                  <a:pt x="210457" y="116183"/>
                </a:cubicBezTo>
                <a:cubicBezTo>
                  <a:pt x="302381" y="121021"/>
                  <a:pt x="451153" y="592735"/>
                  <a:pt x="551543" y="573383"/>
                </a:cubicBezTo>
                <a:cubicBezTo>
                  <a:pt x="651933" y="554031"/>
                  <a:pt x="735391" y="-7188"/>
                  <a:pt x="812800" y="69"/>
                </a:cubicBezTo>
                <a:cubicBezTo>
                  <a:pt x="890209" y="7326"/>
                  <a:pt x="973667" y="492345"/>
                  <a:pt x="1016000" y="616926"/>
                </a:cubicBezTo>
                <a:cubicBezTo>
                  <a:pt x="1058333" y="741507"/>
                  <a:pt x="1040191" y="815287"/>
                  <a:pt x="1066800" y="747554"/>
                </a:cubicBezTo>
                <a:cubicBezTo>
                  <a:pt x="1093409" y="679821"/>
                  <a:pt x="1121229" y="321802"/>
                  <a:pt x="1175657" y="210526"/>
                </a:cubicBezTo>
                <a:cubicBezTo>
                  <a:pt x="1230085" y="99250"/>
                  <a:pt x="1337733" y="21840"/>
                  <a:pt x="1393371" y="79897"/>
                </a:cubicBezTo>
                <a:cubicBezTo>
                  <a:pt x="1449009" y="137954"/>
                  <a:pt x="1450219" y="508069"/>
                  <a:pt x="1509486" y="558869"/>
                </a:cubicBezTo>
                <a:cubicBezTo>
                  <a:pt x="1568753" y="609669"/>
                  <a:pt x="1686076" y="462107"/>
                  <a:pt x="1748971" y="384697"/>
                </a:cubicBezTo>
                <a:cubicBezTo>
                  <a:pt x="1811866" y="307287"/>
                  <a:pt x="1834847" y="39982"/>
                  <a:pt x="1886857" y="94411"/>
                </a:cubicBezTo>
                <a:cubicBezTo>
                  <a:pt x="1938867" y="148840"/>
                  <a:pt x="2028372" y="580641"/>
                  <a:pt x="2061029" y="711269"/>
                </a:cubicBezTo>
                <a:cubicBezTo>
                  <a:pt x="2093686" y="841897"/>
                  <a:pt x="2057400" y="918097"/>
                  <a:pt x="2082800" y="878183"/>
                </a:cubicBezTo>
                <a:cubicBezTo>
                  <a:pt x="2108200" y="838269"/>
                  <a:pt x="2133601" y="483878"/>
                  <a:pt x="2213429" y="471783"/>
                </a:cubicBezTo>
                <a:cubicBezTo>
                  <a:pt x="2293257" y="459688"/>
                  <a:pt x="2498876" y="745135"/>
                  <a:pt x="2561771" y="805611"/>
                </a:cubicBezTo>
                <a:cubicBezTo>
                  <a:pt x="2624666" y="866087"/>
                  <a:pt x="2587171" y="916887"/>
                  <a:pt x="2590800" y="834640"/>
                </a:cubicBezTo>
                <a:cubicBezTo>
                  <a:pt x="2594429" y="752393"/>
                  <a:pt x="2523067" y="308498"/>
                  <a:pt x="2583543" y="312126"/>
                </a:cubicBezTo>
                <a:cubicBezTo>
                  <a:pt x="2644019" y="315754"/>
                  <a:pt x="2855686" y="742716"/>
                  <a:pt x="2953657" y="856411"/>
                </a:cubicBezTo>
                <a:cubicBezTo>
                  <a:pt x="3051628" y="970106"/>
                  <a:pt x="3079447" y="1082592"/>
                  <a:pt x="3171371" y="994297"/>
                </a:cubicBezTo>
                <a:cubicBezTo>
                  <a:pt x="3263295" y="906002"/>
                  <a:pt x="3406019" y="337526"/>
                  <a:pt x="3505200" y="326640"/>
                </a:cubicBezTo>
                <a:cubicBezTo>
                  <a:pt x="3604381" y="315754"/>
                  <a:pt x="3697514" y="812869"/>
                  <a:pt x="3766457" y="928983"/>
                </a:cubicBezTo>
                <a:cubicBezTo>
                  <a:pt x="3835400" y="1045097"/>
                  <a:pt x="3848705" y="1002764"/>
                  <a:pt x="3918857" y="1023326"/>
                </a:cubicBezTo>
                <a:cubicBezTo>
                  <a:pt x="3989009" y="1043888"/>
                  <a:pt x="4138990" y="1048726"/>
                  <a:pt x="4187371" y="1052354"/>
                </a:cubicBezTo>
                <a:cubicBezTo>
                  <a:pt x="4235752" y="1055983"/>
                  <a:pt x="4222447" y="1050540"/>
                  <a:pt x="4209143" y="104509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799465" y="2350765"/>
            <a:ext cx="1712506" cy="18742"/>
          </a:xfrm>
          <a:prstGeom prst="line">
            <a:avLst/>
          </a:prstGeom>
          <a:ln w="28575" cap="sq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496096" y="2224755"/>
            <a:ext cx="31750" cy="1279268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835498" y="2437309"/>
            <a:ext cx="2238896" cy="526685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ight Brace 18"/>
          <p:cNvSpPr/>
          <p:nvPr/>
        </p:nvSpPr>
        <p:spPr>
          <a:xfrm>
            <a:off x="5149501" y="2350765"/>
            <a:ext cx="144538" cy="684747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313924" y="236175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X% decline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2571850" y="2356452"/>
            <a:ext cx="2669805" cy="13055"/>
          </a:xfrm>
          <a:prstGeom prst="line">
            <a:avLst/>
          </a:prstGeom>
          <a:ln w="28575">
            <a:solidFill>
              <a:srgbClr val="FF0000">
                <a:alpha val="3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79637" y="3293639"/>
            <a:ext cx="1546820" cy="276999"/>
          </a:xfrm>
          <a:prstGeom prst="rect">
            <a:avLst/>
          </a:prstGeom>
          <a:solidFill>
            <a:srgbClr val="FF0000">
              <a:alpha val="4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Pre-vaccine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697486" y="3294064"/>
            <a:ext cx="2363956" cy="276999"/>
          </a:xfrm>
          <a:prstGeom prst="rect">
            <a:avLst/>
          </a:prstGeom>
          <a:solidFill>
            <a:srgbClr val="00B050">
              <a:alpha val="4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Post-vaccine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668478" y="4516817"/>
            <a:ext cx="0" cy="1937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668479" y="6454473"/>
            <a:ext cx="43912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191794" y="6513767"/>
            <a:ext cx="68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42" name="TextBox 41"/>
          <p:cNvSpPr txBox="1"/>
          <p:nvPr/>
        </p:nvSpPr>
        <p:spPr>
          <a:xfrm rot="16200000">
            <a:off x="-529948" y="5046409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Control disease 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e.g.UTI</a:t>
            </a:r>
            <a:r>
              <a:rPr lang="en-US" dirty="0"/>
              <a:t>)</a:t>
            </a:r>
          </a:p>
        </p:txBody>
      </p:sp>
      <p:cxnSp>
        <p:nvCxnSpPr>
          <p:cNvPr id="45" name="Straight Connector 44"/>
          <p:cNvCxnSpPr/>
          <p:nvPr/>
        </p:nvCxnSpPr>
        <p:spPr>
          <a:xfrm flipV="1">
            <a:off x="784772" y="5087729"/>
            <a:ext cx="1712506" cy="18742"/>
          </a:xfrm>
          <a:prstGeom prst="line">
            <a:avLst/>
          </a:prstGeom>
          <a:ln w="28575" cap="sq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2481402" y="5087729"/>
            <a:ext cx="31750" cy="1279268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2520883" y="5058714"/>
            <a:ext cx="2635473" cy="34478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330825" y="482981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Y% decline</a:t>
            </a:r>
          </a:p>
        </p:txBody>
      </p:sp>
      <p:cxnSp>
        <p:nvCxnSpPr>
          <p:cNvPr id="50" name="Straight Connector 49"/>
          <p:cNvCxnSpPr>
            <a:endCxn id="55" idx="22"/>
          </p:cNvCxnSpPr>
          <p:nvPr/>
        </p:nvCxnSpPr>
        <p:spPr>
          <a:xfrm flipV="1">
            <a:off x="2503345" y="5014478"/>
            <a:ext cx="2571275" cy="52542"/>
          </a:xfrm>
          <a:prstGeom prst="line">
            <a:avLst/>
          </a:prstGeom>
          <a:ln w="28575">
            <a:solidFill>
              <a:srgbClr val="FF0000">
                <a:alpha val="3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764943" y="6156613"/>
            <a:ext cx="1546820" cy="276999"/>
          </a:xfrm>
          <a:prstGeom prst="rect">
            <a:avLst/>
          </a:prstGeom>
          <a:solidFill>
            <a:srgbClr val="FF0000">
              <a:alpha val="4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Pre-vaccine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682792" y="6157038"/>
            <a:ext cx="2363956" cy="276999"/>
          </a:xfrm>
          <a:prstGeom prst="rect">
            <a:avLst/>
          </a:prstGeom>
          <a:solidFill>
            <a:srgbClr val="00B050">
              <a:alpha val="4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Post-vaccine</a:t>
            </a:r>
          </a:p>
        </p:txBody>
      </p:sp>
      <p:sp>
        <p:nvSpPr>
          <p:cNvPr id="55" name="Freeform 54"/>
          <p:cNvSpPr/>
          <p:nvPr/>
        </p:nvSpPr>
        <p:spPr>
          <a:xfrm>
            <a:off x="786327" y="4783099"/>
            <a:ext cx="4297395" cy="473215"/>
          </a:xfrm>
          <a:custGeom>
            <a:avLst/>
            <a:gdLst>
              <a:gd name="connsiteX0" fmla="*/ 31603 w 4297395"/>
              <a:gd name="connsiteY0" fmla="*/ 325973 h 473215"/>
              <a:gd name="connsiteX1" fmla="*/ 10582 w 4297395"/>
              <a:gd name="connsiteY1" fmla="*/ 94745 h 473215"/>
              <a:gd name="connsiteX2" fmla="*/ 178748 w 4297395"/>
              <a:gd name="connsiteY2" fmla="*/ 462607 h 473215"/>
              <a:gd name="connsiteX3" fmla="*/ 315382 w 4297395"/>
              <a:gd name="connsiteY3" fmla="*/ 136786 h 473215"/>
              <a:gd name="connsiteX4" fmla="*/ 473037 w 4297395"/>
              <a:gd name="connsiteY4" fmla="*/ 431076 h 473215"/>
              <a:gd name="connsiteX5" fmla="*/ 819879 w 4297395"/>
              <a:gd name="connsiteY5" fmla="*/ 152 h 473215"/>
              <a:gd name="connsiteX6" fmla="*/ 1061617 w 4297395"/>
              <a:gd name="connsiteY6" fmla="*/ 378524 h 473215"/>
              <a:gd name="connsiteX7" fmla="*/ 1355906 w 4297395"/>
              <a:gd name="connsiteY7" fmla="*/ 94745 h 473215"/>
              <a:gd name="connsiteX8" fmla="*/ 1492541 w 4297395"/>
              <a:gd name="connsiteY8" fmla="*/ 473117 h 473215"/>
              <a:gd name="connsiteX9" fmla="*/ 1870913 w 4297395"/>
              <a:gd name="connsiteY9" fmla="*/ 52704 h 473215"/>
              <a:gd name="connsiteX10" fmla="*/ 2028568 w 4297395"/>
              <a:gd name="connsiteY10" fmla="*/ 368014 h 473215"/>
              <a:gd name="connsiteX11" fmla="*/ 2196734 w 4297395"/>
              <a:gd name="connsiteY11" fmla="*/ 10662 h 473215"/>
              <a:gd name="connsiteX12" fmla="*/ 2501534 w 4297395"/>
              <a:gd name="connsiteY12" fmla="*/ 431076 h 473215"/>
              <a:gd name="connsiteX13" fmla="*/ 2921948 w 4297395"/>
              <a:gd name="connsiteY13" fmla="*/ 157807 h 473215"/>
              <a:gd name="connsiteX14" fmla="*/ 3069093 w 4297395"/>
              <a:gd name="connsiteY14" fmla="*/ 420566 h 473215"/>
              <a:gd name="connsiteX15" fmla="*/ 3279299 w 4297395"/>
              <a:gd name="connsiteY15" fmla="*/ 73724 h 473215"/>
              <a:gd name="connsiteX16" fmla="*/ 3552568 w 4297395"/>
              <a:gd name="connsiteY16" fmla="*/ 410055 h 473215"/>
              <a:gd name="connsiteX17" fmla="*/ 3930941 w 4297395"/>
              <a:gd name="connsiteY17" fmla="*/ 84235 h 473215"/>
              <a:gd name="connsiteX18" fmla="*/ 4004513 w 4297395"/>
              <a:gd name="connsiteY18" fmla="*/ 336483 h 473215"/>
              <a:gd name="connsiteX19" fmla="*/ 4141148 w 4297395"/>
              <a:gd name="connsiteY19" fmla="*/ 73724 h 473215"/>
              <a:gd name="connsiteX20" fmla="*/ 4193699 w 4297395"/>
              <a:gd name="connsiteY20" fmla="*/ 357504 h 473215"/>
              <a:gd name="connsiteX21" fmla="*/ 4288293 w 4297395"/>
              <a:gd name="connsiteY21" fmla="*/ 115766 h 473215"/>
              <a:gd name="connsiteX22" fmla="*/ 4288293 w 4297395"/>
              <a:gd name="connsiteY22" fmla="*/ 231379 h 4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297395" h="473215">
                <a:moveTo>
                  <a:pt x="31603" y="325973"/>
                </a:moveTo>
                <a:cubicBezTo>
                  <a:pt x="8830" y="198973"/>
                  <a:pt x="-13942" y="71973"/>
                  <a:pt x="10582" y="94745"/>
                </a:cubicBezTo>
                <a:cubicBezTo>
                  <a:pt x="35106" y="117517"/>
                  <a:pt x="127948" y="455600"/>
                  <a:pt x="178748" y="462607"/>
                </a:cubicBezTo>
                <a:cubicBezTo>
                  <a:pt x="229548" y="469614"/>
                  <a:pt x="266334" y="142041"/>
                  <a:pt x="315382" y="136786"/>
                </a:cubicBezTo>
                <a:cubicBezTo>
                  <a:pt x="364430" y="131531"/>
                  <a:pt x="388954" y="453848"/>
                  <a:pt x="473037" y="431076"/>
                </a:cubicBezTo>
                <a:cubicBezTo>
                  <a:pt x="557120" y="408304"/>
                  <a:pt x="721782" y="8911"/>
                  <a:pt x="819879" y="152"/>
                </a:cubicBezTo>
                <a:cubicBezTo>
                  <a:pt x="917976" y="-8607"/>
                  <a:pt x="972279" y="362759"/>
                  <a:pt x="1061617" y="378524"/>
                </a:cubicBezTo>
                <a:cubicBezTo>
                  <a:pt x="1150955" y="394290"/>
                  <a:pt x="1284085" y="78979"/>
                  <a:pt x="1355906" y="94745"/>
                </a:cubicBezTo>
                <a:cubicBezTo>
                  <a:pt x="1427727" y="110510"/>
                  <a:pt x="1406706" y="480124"/>
                  <a:pt x="1492541" y="473117"/>
                </a:cubicBezTo>
                <a:cubicBezTo>
                  <a:pt x="1578376" y="466110"/>
                  <a:pt x="1781575" y="70221"/>
                  <a:pt x="1870913" y="52704"/>
                </a:cubicBezTo>
                <a:cubicBezTo>
                  <a:pt x="1960251" y="35187"/>
                  <a:pt x="1974265" y="375021"/>
                  <a:pt x="2028568" y="368014"/>
                </a:cubicBezTo>
                <a:cubicBezTo>
                  <a:pt x="2082872" y="361007"/>
                  <a:pt x="2117906" y="152"/>
                  <a:pt x="2196734" y="10662"/>
                </a:cubicBezTo>
                <a:cubicBezTo>
                  <a:pt x="2275562" y="21172"/>
                  <a:pt x="2380665" y="406552"/>
                  <a:pt x="2501534" y="431076"/>
                </a:cubicBezTo>
                <a:cubicBezTo>
                  <a:pt x="2622403" y="455600"/>
                  <a:pt x="2827355" y="159559"/>
                  <a:pt x="2921948" y="157807"/>
                </a:cubicBezTo>
                <a:cubicBezTo>
                  <a:pt x="3016541" y="156055"/>
                  <a:pt x="3009535" y="434580"/>
                  <a:pt x="3069093" y="420566"/>
                </a:cubicBezTo>
                <a:cubicBezTo>
                  <a:pt x="3128651" y="406552"/>
                  <a:pt x="3198720" y="75476"/>
                  <a:pt x="3279299" y="73724"/>
                </a:cubicBezTo>
                <a:cubicBezTo>
                  <a:pt x="3359878" y="71972"/>
                  <a:pt x="3443961" y="408303"/>
                  <a:pt x="3552568" y="410055"/>
                </a:cubicBezTo>
                <a:cubicBezTo>
                  <a:pt x="3661175" y="411807"/>
                  <a:pt x="3855617" y="96497"/>
                  <a:pt x="3930941" y="84235"/>
                </a:cubicBezTo>
                <a:cubicBezTo>
                  <a:pt x="4006265" y="71973"/>
                  <a:pt x="3969479" y="338235"/>
                  <a:pt x="4004513" y="336483"/>
                </a:cubicBezTo>
                <a:cubicBezTo>
                  <a:pt x="4039547" y="334731"/>
                  <a:pt x="4109617" y="70221"/>
                  <a:pt x="4141148" y="73724"/>
                </a:cubicBezTo>
                <a:cubicBezTo>
                  <a:pt x="4172679" y="77227"/>
                  <a:pt x="4169175" y="350497"/>
                  <a:pt x="4193699" y="357504"/>
                </a:cubicBezTo>
                <a:cubicBezTo>
                  <a:pt x="4218223" y="364511"/>
                  <a:pt x="4272527" y="136787"/>
                  <a:pt x="4288293" y="115766"/>
                </a:cubicBezTo>
                <a:cubicBezTo>
                  <a:pt x="4304059" y="94745"/>
                  <a:pt x="4296176" y="163062"/>
                  <a:pt x="4288293" y="23137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ight Brace 59"/>
          <p:cNvSpPr/>
          <p:nvPr/>
        </p:nvSpPr>
        <p:spPr>
          <a:xfrm>
            <a:off x="5144289" y="5030234"/>
            <a:ext cx="104800" cy="45719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ontent Placeholder 2"/>
          <p:cNvSpPr>
            <a:spLocks noGrp="1"/>
          </p:cNvSpPr>
          <p:nvPr>
            <p:ph idx="1"/>
          </p:nvPr>
        </p:nvSpPr>
        <p:spPr>
          <a:xfrm>
            <a:off x="6744333" y="1626832"/>
            <a:ext cx="5491671" cy="4144963"/>
          </a:xfrm>
        </p:spPr>
        <p:txBody>
          <a:bodyPr/>
          <a:lstStyle/>
          <a:p>
            <a:r>
              <a:rPr lang="en-US" sz="3600" dirty="0"/>
              <a:t>Often used qualitatively</a:t>
            </a:r>
          </a:p>
          <a:p>
            <a:pPr lvl="1"/>
            <a:r>
              <a:rPr lang="en-US" dirty="0"/>
              <a:t>“Pneumonia declines but UTI is stable”</a:t>
            </a:r>
          </a:p>
          <a:p>
            <a:r>
              <a:rPr lang="en-US" dirty="0"/>
              <a:t>Can be used quantitatively</a:t>
            </a:r>
          </a:p>
          <a:p>
            <a:pPr lvl="1"/>
            <a:r>
              <a:rPr lang="en-US" dirty="0"/>
              <a:t>“Effect of PCV against pneumonia is X%-Y%”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94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  <p:bldP spid="41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4947"/>
            <a:ext cx="10972800" cy="1143000"/>
          </a:xfrm>
        </p:spPr>
        <p:txBody>
          <a:bodyPr/>
          <a:lstStyle/>
          <a:p>
            <a:r>
              <a:rPr lang="en-US" dirty="0"/>
              <a:t>Which control should we choose?</a:t>
            </a:r>
          </a:p>
        </p:txBody>
      </p:sp>
      <p:graphicFrame>
        <p:nvGraphicFramePr>
          <p:cNvPr id="10" name="Diagram 9"/>
          <p:cNvGraphicFramePr/>
          <p:nvPr>
            <p:extLst/>
          </p:nvPr>
        </p:nvGraphicFramePr>
        <p:xfrm>
          <a:off x="76201" y="1"/>
          <a:ext cx="1905000" cy="68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066800" y="6226780"/>
            <a:ext cx="1158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**Choosing a single comparator/control is risky—composites are more robust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6600" y="2198180"/>
            <a:ext cx="5943600" cy="38856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81400" y="3274233"/>
            <a:ext cx="381000" cy="21342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16200000">
            <a:off x="2153009" y="3437948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Log(Rate Ratio)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5948136" y="4413856"/>
            <a:ext cx="2050561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Diseases of the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geritourinary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 system</a:t>
            </a:r>
          </a:p>
        </p:txBody>
      </p:sp>
      <p:sp>
        <p:nvSpPr>
          <p:cNvPr id="6" name="Rectangle 5"/>
          <p:cNvSpPr/>
          <p:nvPr/>
        </p:nvSpPr>
        <p:spPr>
          <a:xfrm rot="16200000">
            <a:off x="3093879" y="3597874"/>
            <a:ext cx="18918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Infectious gastroenteritis 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4613260" y="3624376"/>
            <a:ext cx="15327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Diseases of the eye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46764" y="2057629"/>
            <a:ext cx="5540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Changes in different disease categories post-PCV10</a:t>
            </a:r>
          </a:p>
        </p:txBody>
      </p:sp>
    </p:spTree>
    <p:extLst>
      <p:ext uri="{BB962C8B-B14F-4D97-AF65-F5344CB8AC3E}">
        <p14:creationId xmlns:p14="http://schemas.microsoft.com/office/powerpoint/2010/main" val="279271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14400"/>
            <a:ext cx="10972800" cy="1143000"/>
          </a:xfrm>
        </p:spPr>
        <p:txBody>
          <a:bodyPr/>
          <a:lstStyle/>
          <a:p>
            <a:r>
              <a:rPr lang="en-US" dirty="0"/>
              <a:t>The ideal control: Shares all causal factors, but is not influenced by vaccine</a:t>
            </a:r>
          </a:p>
        </p:txBody>
      </p:sp>
      <p:sp>
        <p:nvSpPr>
          <p:cNvPr id="4" name="Rectangle 3"/>
          <p:cNvSpPr/>
          <p:nvPr/>
        </p:nvSpPr>
        <p:spPr>
          <a:xfrm>
            <a:off x="2757055" y="4528702"/>
            <a:ext cx="1905000" cy="990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Pneumonia(t)</a:t>
            </a:r>
          </a:p>
        </p:txBody>
      </p:sp>
      <p:sp>
        <p:nvSpPr>
          <p:cNvPr id="5" name="Rectangle 4"/>
          <p:cNvSpPr/>
          <p:nvPr/>
        </p:nvSpPr>
        <p:spPr>
          <a:xfrm>
            <a:off x="838200" y="2343150"/>
            <a:ext cx="1905000" cy="990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Vaccine uptake(t)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794164" y="3369252"/>
            <a:ext cx="1025239" cy="108844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124200" y="2286000"/>
            <a:ext cx="1905000" cy="990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Factor 1 (t) (e.g., healthcare utilization)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37909" y="2286000"/>
            <a:ext cx="1905000" cy="990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Factor 2 (t) (e.g., SES)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04313" y="4457697"/>
            <a:ext cx="1905000" cy="990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Perfect control disease(t)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71509" y="2286000"/>
            <a:ext cx="1905000" cy="990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Factor 3 (t) (e.g., population size)</a:t>
            </a:r>
          </a:p>
        </p:txBody>
      </p:sp>
      <p:cxnSp>
        <p:nvCxnSpPr>
          <p:cNvPr id="13" name="Straight Arrow Connector 12"/>
          <p:cNvCxnSpPr>
            <a:endCxn id="4" idx="0"/>
          </p:cNvCxnSpPr>
          <p:nvPr/>
        </p:nvCxnSpPr>
        <p:spPr>
          <a:xfrm flipH="1">
            <a:off x="3709555" y="3364920"/>
            <a:ext cx="252845" cy="116378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132985" y="3347605"/>
            <a:ext cx="2267816" cy="105900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572000" y="3367086"/>
            <a:ext cx="3886201" cy="107502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145972" y="3364920"/>
            <a:ext cx="2786497" cy="104168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477000" y="3329417"/>
            <a:ext cx="749877" cy="107719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8077200" y="3399556"/>
            <a:ext cx="471055" cy="100705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-381000" y="5586843"/>
            <a:ext cx="10591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600" dirty="0"/>
              <a:t>		</a:t>
            </a:r>
            <a:r>
              <a:rPr lang="en-US" sz="2400" dirty="0"/>
              <a:t>Regression: E(pneumonia </a:t>
            </a:r>
            <a:r>
              <a:rPr lang="en-US" sz="2400" dirty="0" err="1"/>
              <a:t>cases_t</a:t>
            </a:r>
            <a:r>
              <a:rPr lang="en-US" sz="2400" dirty="0"/>
              <a:t>)= b0 + b1*</a:t>
            </a:r>
            <a:r>
              <a:rPr lang="en-US" sz="2400" dirty="0" err="1">
                <a:solidFill>
                  <a:srgbClr val="3333CC"/>
                </a:solidFill>
              </a:rPr>
              <a:t>Perfect_control_t</a:t>
            </a:r>
            <a:endParaRPr lang="en-US" sz="2800" dirty="0">
              <a:solidFill>
                <a:srgbClr val="3333CC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790700" y="6297611"/>
            <a:ext cx="10363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b="1" dirty="0"/>
              <a:t>The problem: </a:t>
            </a:r>
            <a:r>
              <a:rPr lang="en-US" sz="2400" dirty="0"/>
              <a:t>how to identify a good control</a:t>
            </a:r>
          </a:p>
        </p:txBody>
      </p:sp>
    </p:spTree>
    <p:extLst>
      <p:ext uri="{BB962C8B-B14F-4D97-AF65-F5344CB8AC3E}">
        <p14:creationId xmlns:p14="http://schemas.microsoft.com/office/powerpoint/2010/main" val="157713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2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Principles for selecting candidate controls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81201"/>
            <a:ext cx="11887200" cy="4144963"/>
          </a:xfrm>
        </p:spPr>
        <p:txBody>
          <a:bodyPr/>
          <a:lstStyle/>
          <a:p>
            <a:r>
              <a:rPr lang="en-US" dirty="0"/>
              <a:t>Exclude any that could plausibly be influenced by the vaccine (e.g. pneumococcal/streptococcal septicemia)</a:t>
            </a:r>
          </a:p>
          <a:p>
            <a:r>
              <a:rPr lang="en-US" dirty="0"/>
              <a:t>Relationship should be stable over time (e.g. exclude diarrhea following </a:t>
            </a:r>
            <a:r>
              <a:rPr lang="en-US" dirty="0" err="1"/>
              <a:t>rotavax</a:t>
            </a:r>
            <a:r>
              <a:rPr lang="en-US" dirty="0"/>
              <a:t>)</a:t>
            </a:r>
          </a:p>
          <a:p>
            <a:r>
              <a:rPr lang="en-US" dirty="0"/>
              <a:t>Exclude covariates with sparse data (&lt;10 cases/month on average)</a:t>
            </a:r>
          </a:p>
        </p:txBody>
      </p:sp>
    </p:spTree>
    <p:extLst>
      <p:ext uri="{BB962C8B-B14F-4D97-AF65-F5344CB8AC3E}">
        <p14:creationId xmlns:p14="http://schemas.microsoft.com/office/powerpoint/2010/main" val="153040420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54840</TotalTime>
  <Words>1931</Words>
  <Application>Microsoft Office PowerPoint</Application>
  <PresentationFormat>Widescreen</PresentationFormat>
  <Paragraphs>498</Paragraphs>
  <Slides>50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Calibri</vt:lpstr>
      <vt:lpstr>Cambria Math</vt:lpstr>
      <vt:lpstr>SAS Monospace</vt:lpstr>
      <vt:lpstr>Times New Roman</vt:lpstr>
      <vt:lpstr>1_Office Theme</vt:lpstr>
      <vt:lpstr>PowerPoint Presentation</vt:lpstr>
      <vt:lpstr>PowerPoint Presentation</vt:lpstr>
      <vt:lpstr>Outline for talk</vt:lpstr>
      <vt:lpstr>Evaluating the impact of PCVs from time series</vt:lpstr>
      <vt:lpstr>Many factors aside from vaccination can influence disease rates</vt:lpstr>
      <vt:lpstr>Use of control diseases to detect/adjust for secular trends</vt:lpstr>
      <vt:lpstr>Which control should we choose?</vt:lpstr>
      <vt:lpstr>The ideal control: Shares all causal factors, but is not influenced by vaccine</vt:lpstr>
      <vt:lpstr>Principles for selecting candidate controls</vt:lpstr>
      <vt:lpstr>What has been used as a control for  PCV impact against pneumonia?</vt:lpstr>
      <vt:lpstr>Letting the data select controls</vt:lpstr>
      <vt:lpstr>Components of the synthetic control model</vt:lpstr>
      <vt:lpstr>PowerPoint Presentation</vt:lpstr>
      <vt:lpstr>Example: Pneumonia in Brazil</vt:lpstr>
      <vt:lpstr>Changes in all-cause pneumonia 24-48m post-PCV: Brazil, Chile, Ecuador, Mexico, US</vt:lpstr>
      <vt:lpstr>Trajectory of declines in five countries</vt:lpstr>
      <vt:lpstr>Impact of PCVs against outcomes of varying specificity</vt:lpstr>
      <vt:lpstr>Sensitivity analysis: Drop top-weighted controls</vt:lpstr>
      <vt:lpstr>Sensitivity analysis: validating with pre-PCV data</vt:lpstr>
      <vt:lpstr>Synthetic controls with subnational data</vt:lpstr>
      <vt:lpstr>State-level estimate of PCV impact: 80+ years</vt:lpstr>
      <vt:lpstr>PowerPoint Presentation</vt:lpstr>
      <vt:lpstr>PowerPoint Presentation</vt:lpstr>
      <vt:lpstr>Synthetic Controls: Pros and Cons</vt:lpstr>
      <vt:lpstr>Outline for talk</vt:lpstr>
      <vt:lpstr>Are the effects of PCVs consistent  across the population?</vt:lpstr>
      <vt:lpstr>Indirect effect of PCVs vary with local variations in uptake</vt:lpstr>
      <vt:lpstr>Unexplained spatial variability in indirect effects</vt:lpstr>
      <vt:lpstr>Human development by municipality in Brazil</vt:lpstr>
      <vt:lpstr>Evaluating variability in PCV impact in Brazil</vt:lpstr>
      <vt:lpstr>Declines in pneumonia are similar in low and high-development municipalities</vt:lpstr>
      <vt:lpstr>Spatial model</vt:lpstr>
      <vt:lpstr>Estimated change associated with PCV10 by mesoregion</vt:lpstr>
      <vt:lpstr>What drives the regional effect and  residual bias?</vt:lpstr>
      <vt:lpstr>Testing for residual bias</vt:lpstr>
      <vt:lpstr>Changes by mesoregion, adjusted using swapped models </vt:lpstr>
      <vt:lpstr>Conclusions on subnational analyses</vt:lpstr>
      <vt:lpstr>Outline for talk</vt:lpstr>
      <vt:lpstr>Evaluating effectiveness of different  dosing schedules</vt:lpstr>
      <vt:lpstr>Switchover from PCV7 to PCV13</vt:lpstr>
      <vt:lpstr>Prevalence of PCV13 serotypes by doses of PCV13 received</vt:lpstr>
      <vt:lpstr>0 doses of PCV13 vs 1+0 or 2+0 vs  0+1 or 1+1 or 2+1 </vt:lpstr>
      <vt:lpstr>Conclusions on dosing</vt:lpstr>
      <vt:lpstr>Overall conclusions on PCV impact</vt:lpstr>
      <vt:lpstr>Looking to the future: synthesizing new data</vt:lpstr>
      <vt:lpstr>PowerPoint Presentation</vt:lpstr>
      <vt:lpstr>Changes in all-cause pneumonia 24-48m post-PCV: Brazil, Chile, Ecuador, Mexico, US</vt:lpstr>
      <vt:lpstr>Which disease categories contribute most to the synthetic control? </vt:lpstr>
      <vt:lpstr>Resources for synthetic controls</vt:lpstr>
      <vt:lpstr>Pneumococcal conjugate vaccines</vt:lpstr>
    </vt:vector>
  </TitlesOfParts>
  <Company>National Cancer Institute, NIH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Daniel Weinberger</dc:creator>
  <cp:lastModifiedBy>Weinberger, Daniel</cp:lastModifiedBy>
  <cp:revision>2283</cp:revision>
  <dcterms:created xsi:type="dcterms:W3CDTF">2011-01-12T16:45:02Z</dcterms:created>
  <dcterms:modified xsi:type="dcterms:W3CDTF">2017-04-18T13:52:26Z</dcterms:modified>
</cp:coreProperties>
</file>