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332" r:id="rId3"/>
    <p:sldId id="258" r:id="rId4"/>
    <p:sldId id="259" r:id="rId5"/>
    <p:sldId id="269" r:id="rId6"/>
    <p:sldId id="327" r:id="rId7"/>
    <p:sldId id="264" r:id="rId8"/>
    <p:sldId id="274" r:id="rId9"/>
    <p:sldId id="268" r:id="rId10"/>
    <p:sldId id="328" r:id="rId11"/>
    <p:sldId id="260" r:id="rId12"/>
    <p:sldId id="331" r:id="rId13"/>
    <p:sldId id="273" r:id="rId14"/>
    <p:sldId id="330" r:id="rId15"/>
    <p:sldId id="261" r:id="rId16"/>
    <p:sldId id="270" r:id="rId17"/>
    <p:sldId id="275" r:id="rId18"/>
    <p:sldId id="262" r:id="rId19"/>
    <p:sldId id="276" r:id="rId20"/>
    <p:sldId id="265" r:id="rId21"/>
    <p:sldId id="277" r:id="rId22"/>
    <p:sldId id="257" r:id="rId23"/>
    <p:sldId id="263" r:id="rId24"/>
    <p:sldId id="26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80"/>
    <p:restoredTop sz="75373"/>
  </p:normalViewPr>
  <p:slideViewPr>
    <p:cSldViewPr snapToGrid="0" snapToObjects="1">
      <p:cViewPr varScale="1">
        <p:scale>
          <a:sx n="64" d="100"/>
          <a:sy n="64" d="100"/>
        </p:scale>
        <p:origin x="1503"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C76F6-DDF0-1A47-BE64-9FA2F4D66000}" type="datetimeFigureOut">
              <a:rPr lang="en-US" smtClean="0"/>
              <a:t>4/15/2019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56893-0AF9-5A48-AE66-51B346EF4A68}" type="slidenum">
              <a:rPr lang="en-US" smtClean="0"/>
              <a:t>‹#›</a:t>
            </a:fld>
            <a:endParaRPr lang="en-US"/>
          </a:p>
        </p:txBody>
      </p:sp>
    </p:spTree>
    <p:extLst>
      <p:ext uri="{BB962C8B-B14F-4D97-AF65-F5344CB8AC3E}">
        <p14:creationId xmlns:p14="http://schemas.microsoft.com/office/powerpoint/2010/main" val="1530172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Somewhat of a placeholder title as I’m going to be talking about quantifying accessibility to any features or locations, </a:t>
            </a:r>
            <a:r>
              <a:rPr lang="en-US" dirty="0" err="1"/>
              <a:t>heathcare</a:t>
            </a:r>
            <a:r>
              <a:rPr lang="en-US" dirty="0"/>
              <a:t> facilities are just one example.</a:t>
            </a:r>
          </a:p>
        </p:txBody>
      </p:sp>
      <p:sp>
        <p:nvSpPr>
          <p:cNvPr id="4" name="Slide Number Placeholder 3"/>
          <p:cNvSpPr>
            <a:spLocks noGrp="1"/>
          </p:cNvSpPr>
          <p:nvPr>
            <p:ph type="sldNum" sz="quarter" idx="5"/>
          </p:nvPr>
        </p:nvSpPr>
        <p:spPr/>
        <p:txBody>
          <a:bodyPr/>
          <a:lstStyle/>
          <a:p>
            <a:fld id="{13456893-0AF9-5A48-AE66-51B346EF4A68}" type="slidenum">
              <a:rPr lang="en-US" smtClean="0"/>
              <a:t>1</a:t>
            </a:fld>
            <a:endParaRPr lang="en-US"/>
          </a:p>
        </p:txBody>
      </p:sp>
    </p:spTree>
    <p:extLst>
      <p:ext uri="{BB962C8B-B14F-4D97-AF65-F5344CB8AC3E}">
        <p14:creationId xmlns:p14="http://schemas.microsoft.com/office/powerpoint/2010/main" val="526237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directly from the paper, but it shows why accessibility to cities is useful as a covariate – it’s directly associated with wealth (right), education (middle), and access to healthcare (right).  These matter because malaria is predominately a disease of the rural poor.  Illustrates why this map is such a useful covariate for our disease mapping work.</a:t>
            </a:r>
          </a:p>
        </p:txBody>
      </p:sp>
      <p:sp>
        <p:nvSpPr>
          <p:cNvPr id="4" name="Slide Number Placeholder 3"/>
          <p:cNvSpPr>
            <a:spLocks noGrp="1"/>
          </p:cNvSpPr>
          <p:nvPr>
            <p:ph type="sldNum" sz="quarter" idx="5"/>
          </p:nvPr>
        </p:nvSpPr>
        <p:spPr/>
        <p:txBody>
          <a:bodyPr/>
          <a:lstStyle/>
          <a:p>
            <a:fld id="{13456893-0AF9-5A48-AE66-51B346EF4A68}" type="slidenum">
              <a:rPr lang="en-US" smtClean="0"/>
              <a:t>12</a:t>
            </a:fld>
            <a:endParaRPr lang="en-US"/>
          </a:p>
        </p:txBody>
      </p:sp>
    </p:spTree>
    <p:extLst>
      <p:ext uri="{BB962C8B-B14F-4D97-AF65-F5344CB8AC3E}">
        <p14:creationId xmlns:p14="http://schemas.microsoft.com/office/powerpoint/2010/main" val="3382890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56893-0AF9-5A48-AE66-51B346EF4A68}" type="slidenum">
              <a:rPr lang="en-US" smtClean="0"/>
              <a:t>14</a:t>
            </a:fld>
            <a:endParaRPr lang="en-US"/>
          </a:p>
        </p:txBody>
      </p:sp>
    </p:spTree>
    <p:extLst>
      <p:ext uri="{BB962C8B-B14F-4D97-AF65-F5344CB8AC3E}">
        <p14:creationId xmlns:p14="http://schemas.microsoft.com/office/powerpoint/2010/main" val="1310006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Facilities on population density map (left)</a:t>
            </a:r>
          </a:p>
          <a:p>
            <a:r>
              <a:rPr lang="en-US" dirty="0"/>
              <a:t>Travel time to any facility (middle)</a:t>
            </a:r>
          </a:p>
          <a:p>
            <a:r>
              <a:rPr lang="en-US" dirty="0"/>
              <a:t>Travel time to facility equipped for emergency care of critically ill children </a:t>
            </a:r>
          </a:p>
        </p:txBody>
      </p:sp>
      <p:sp>
        <p:nvSpPr>
          <p:cNvPr id="4" name="Slide Number Placeholder 3"/>
          <p:cNvSpPr>
            <a:spLocks noGrp="1"/>
          </p:cNvSpPr>
          <p:nvPr>
            <p:ph type="sldNum" sz="quarter" idx="5"/>
          </p:nvPr>
        </p:nvSpPr>
        <p:spPr/>
        <p:txBody>
          <a:bodyPr/>
          <a:lstStyle/>
          <a:p>
            <a:fld id="{13456893-0AF9-5A48-AE66-51B346EF4A68}" type="slidenum">
              <a:rPr lang="en-US" smtClean="0"/>
              <a:t>15</a:t>
            </a:fld>
            <a:endParaRPr lang="en-US"/>
          </a:p>
        </p:txBody>
      </p:sp>
    </p:spTree>
    <p:extLst>
      <p:ext uri="{BB962C8B-B14F-4D97-AF65-F5344CB8AC3E}">
        <p14:creationId xmlns:p14="http://schemas.microsoft.com/office/powerpoint/2010/main" val="4267341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Highlighting the problem of poor access in an emergency.  Only 11% of the population is within 30 minutes of an emergency equipped facility.  Many theoretical solutions to this, but some not practical (e.g., massive infrastructure investment in new roads).  Meanwhile expanding services provided by already existing facilities would help a lot, and with accessibility mapping we can help define which facility (if upgraded) would help the most people.</a:t>
            </a:r>
          </a:p>
          <a:p>
            <a:endParaRPr lang="en-US" dirty="0"/>
          </a:p>
          <a:p>
            <a:endParaRPr lang="en-US" dirty="0"/>
          </a:p>
        </p:txBody>
      </p:sp>
      <p:sp>
        <p:nvSpPr>
          <p:cNvPr id="4" name="Slide Number Placeholder 3"/>
          <p:cNvSpPr>
            <a:spLocks noGrp="1"/>
          </p:cNvSpPr>
          <p:nvPr>
            <p:ph type="sldNum" sz="quarter" idx="5"/>
          </p:nvPr>
        </p:nvSpPr>
        <p:spPr/>
        <p:txBody>
          <a:bodyPr/>
          <a:lstStyle/>
          <a:p>
            <a:fld id="{13456893-0AF9-5A48-AE66-51B346EF4A68}" type="slidenum">
              <a:rPr lang="en-US" smtClean="0"/>
              <a:t>16</a:t>
            </a:fld>
            <a:endParaRPr lang="en-US"/>
          </a:p>
        </p:txBody>
      </p:sp>
    </p:spTree>
    <p:extLst>
      <p:ext uri="{BB962C8B-B14F-4D97-AF65-F5344CB8AC3E}">
        <p14:creationId xmlns:p14="http://schemas.microsoft.com/office/powerpoint/2010/main" val="734323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promise it’s easier than you assume it to be</a:t>
            </a:r>
          </a:p>
        </p:txBody>
      </p:sp>
      <p:sp>
        <p:nvSpPr>
          <p:cNvPr id="4" name="Slide Number Placeholder 3"/>
          <p:cNvSpPr>
            <a:spLocks noGrp="1"/>
          </p:cNvSpPr>
          <p:nvPr>
            <p:ph type="sldNum" sz="quarter" idx="5"/>
          </p:nvPr>
        </p:nvSpPr>
        <p:spPr/>
        <p:txBody>
          <a:bodyPr/>
          <a:lstStyle/>
          <a:p>
            <a:fld id="{13456893-0AF9-5A48-AE66-51B346EF4A68}" type="slidenum">
              <a:rPr lang="en-US" smtClean="0"/>
              <a:t>17</a:t>
            </a:fld>
            <a:endParaRPr lang="en-US"/>
          </a:p>
        </p:txBody>
      </p:sp>
    </p:spTree>
    <p:extLst>
      <p:ext uri="{BB962C8B-B14F-4D97-AF65-F5344CB8AC3E}">
        <p14:creationId xmlns:p14="http://schemas.microsoft.com/office/powerpoint/2010/main" val="2768866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malaria atlas project and accessibility</a:t>
            </a:r>
          </a:p>
          <a:p>
            <a:endParaRPr lang="en-US" dirty="0"/>
          </a:p>
          <a:p>
            <a:r>
              <a:rPr lang="en-US" dirty="0"/>
              <a:t>At the bottom of this page are links to the data and code required to make your own maps</a:t>
            </a:r>
          </a:p>
        </p:txBody>
      </p:sp>
      <p:sp>
        <p:nvSpPr>
          <p:cNvPr id="4" name="Slide Number Placeholder 3"/>
          <p:cNvSpPr>
            <a:spLocks noGrp="1"/>
          </p:cNvSpPr>
          <p:nvPr>
            <p:ph type="sldNum" sz="quarter" idx="5"/>
          </p:nvPr>
        </p:nvSpPr>
        <p:spPr/>
        <p:txBody>
          <a:bodyPr/>
          <a:lstStyle/>
          <a:p>
            <a:fld id="{13456893-0AF9-5A48-AE66-51B346EF4A68}" type="slidenum">
              <a:rPr lang="en-US" smtClean="0"/>
              <a:t>18</a:t>
            </a:fld>
            <a:endParaRPr lang="en-US"/>
          </a:p>
        </p:txBody>
      </p:sp>
    </p:spTree>
    <p:extLst>
      <p:ext uri="{BB962C8B-B14F-4D97-AF65-F5344CB8AC3E}">
        <p14:creationId xmlns:p14="http://schemas.microsoft.com/office/powerpoint/2010/main" val="3934348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recipe is to take a table of points you have (or can create), download the friction surface, and run code we provide (which is well commented).</a:t>
            </a:r>
          </a:p>
        </p:txBody>
      </p:sp>
      <p:sp>
        <p:nvSpPr>
          <p:cNvPr id="4" name="Slide Number Placeholder 3"/>
          <p:cNvSpPr>
            <a:spLocks noGrp="1"/>
          </p:cNvSpPr>
          <p:nvPr>
            <p:ph type="sldNum" sz="quarter" idx="5"/>
          </p:nvPr>
        </p:nvSpPr>
        <p:spPr/>
        <p:txBody>
          <a:bodyPr/>
          <a:lstStyle/>
          <a:p>
            <a:fld id="{13456893-0AF9-5A48-AE66-51B346EF4A68}" type="slidenum">
              <a:rPr lang="en-US" smtClean="0"/>
              <a:t>19</a:t>
            </a:fld>
            <a:endParaRPr lang="en-US"/>
          </a:p>
        </p:txBody>
      </p:sp>
    </p:spTree>
    <p:extLst>
      <p:ext uri="{BB962C8B-B14F-4D97-AF65-F5344CB8AC3E}">
        <p14:creationId xmlns:p14="http://schemas.microsoft.com/office/powerpoint/2010/main" val="3714970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journalist (not a scientist) made this map, fairly sure he downloaded R for the first time to do so.  Found a table of points.  Applied our code, and made this map.  Published in the Washington Post.</a:t>
            </a:r>
          </a:p>
        </p:txBody>
      </p:sp>
      <p:sp>
        <p:nvSpPr>
          <p:cNvPr id="4" name="Slide Number Placeholder 3"/>
          <p:cNvSpPr>
            <a:spLocks noGrp="1"/>
          </p:cNvSpPr>
          <p:nvPr>
            <p:ph type="sldNum" sz="quarter" idx="5"/>
          </p:nvPr>
        </p:nvSpPr>
        <p:spPr/>
        <p:txBody>
          <a:bodyPr/>
          <a:lstStyle/>
          <a:p>
            <a:fld id="{13456893-0AF9-5A48-AE66-51B346EF4A68}" type="slidenum">
              <a:rPr lang="en-US" smtClean="0"/>
              <a:t>20</a:t>
            </a:fld>
            <a:endParaRPr lang="en-US"/>
          </a:p>
        </p:txBody>
      </p:sp>
    </p:spTree>
    <p:extLst>
      <p:ext uri="{BB962C8B-B14F-4D97-AF65-F5344CB8AC3E}">
        <p14:creationId xmlns:p14="http://schemas.microsoft.com/office/powerpoint/2010/main" val="431667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you just upload the points as a table, click go, and wait a bit.  There’s actually a lot of computation happening behind the scenes (all free to you!), and then result show up onscreen (with a link to a downloadable .</a:t>
            </a:r>
            <a:r>
              <a:rPr lang="en-US" dirty="0" err="1"/>
              <a:t>tif</a:t>
            </a:r>
            <a:r>
              <a:rPr lang="en-US" dirty="0"/>
              <a:t> sent to your email).  </a:t>
            </a:r>
          </a:p>
        </p:txBody>
      </p:sp>
      <p:sp>
        <p:nvSpPr>
          <p:cNvPr id="4" name="Slide Number Placeholder 3"/>
          <p:cNvSpPr>
            <a:spLocks noGrp="1"/>
          </p:cNvSpPr>
          <p:nvPr>
            <p:ph type="sldNum" sz="quarter" idx="5"/>
          </p:nvPr>
        </p:nvSpPr>
        <p:spPr/>
        <p:txBody>
          <a:bodyPr/>
          <a:lstStyle/>
          <a:p>
            <a:fld id="{13456893-0AF9-5A48-AE66-51B346EF4A68}" type="slidenum">
              <a:rPr lang="en-US" smtClean="0"/>
              <a:t>21</a:t>
            </a:fld>
            <a:endParaRPr lang="en-US"/>
          </a:p>
        </p:txBody>
      </p:sp>
    </p:spTree>
    <p:extLst>
      <p:ext uri="{BB962C8B-B14F-4D97-AF65-F5344CB8AC3E}">
        <p14:creationId xmlns:p14="http://schemas.microsoft.com/office/powerpoint/2010/main" val="2264113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Travel time to cities basically a covariate in all of our models because it’s one of the best (and few) metrics we have on human wellbeing</a:t>
            </a:r>
          </a:p>
          <a:p>
            <a:endParaRPr lang="en-US" dirty="0"/>
          </a:p>
          <a:p>
            <a:r>
              <a:rPr lang="en-US" dirty="0"/>
              <a:t>Catchment modeling it so determine the denominator population </a:t>
            </a:r>
          </a:p>
          <a:p>
            <a:endParaRPr lang="en-US" dirty="0"/>
          </a:p>
          <a:p>
            <a:r>
              <a:rPr lang="en-US" dirty="0"/>
              <a:t>Optimal placement project to identify areas where facilities could help the greatest number of malaria cases that currently have more than a 2-hour travel time to a facility.</a:t>
            </a:r>
          </a:p>
        </p:txBody>
      </p:sp>
      <p:sp>
        <p:nvSpPr>
          <p:cNvPr id="4" name="Slide Number Placeholder 3"/>
          <p:cNvSpPr>
            <a:spLocks noGrp="1"/>
          </p:cNvSpPr>
          <p:nvPr>
            <p:ph type="sldNum" sz="quarter" idx="5"/>
          </p:nvPr>
        </p:nvSpPr>
        <p:spPr/>
        <p:txBody>
          <a:bodyPr/>
          <a:lstStyle/>
          <a:p>
            <a:fld id="{13456893-0AF9-5A48-AE66-51B346EF4A68}" type="slidenum">
              <a:rPr lang="en-US" smtClean="0"/>
              <a:t>22</a:t>
            </a:fld>
            <a:endParaRPr lang="en-US"/>
          </a:p>
        </p:txBody>
      </p:sp>
    </p:spTree>
    <p:extLst>
      <p:ext uri="{BB962C8B-B14F-4D97-AF65-F5344CB8AC3E}">
        <p14:creationId xmlns:p14="http://schemas.microsoft.com/office/powerpoint/2010/main" val="207680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accessibility and travel time interchangeably, so I want to be clear that there are other factors (not explored here) that limit people’s access</a:t>
            </a:r>
          </a:p>
        </p:txBody>
      </p:sp>
      <p:sp>
        <p:nvSpPr>
          <p:cNvPr id="4" name="Slide Number Placeholder 3"/>
          <p:cNvSpPr>
            <a:spLocks noGrp="1"/>
          </p:cNvSpPr>
          <p:nvPr>
            <p:ph type="sldNum" sz="quarter" idx="5"/>
          </p:nvPr>
        </p:nvSpPr>
        <p:spPr/>
        <p:txBody>
          <a:bodyPr/>
          <a:lstStyle/>
          <a:p>
            <a:fld id="{13456893-0AF9-5A48-AE66-51B346EF4A68}" type="slidenum">
              <a:rPr lang="en-US" smtClean="0"/>
              <a:t>2</a:t>
            </a:fld>
            <a:endParaRPr lang="en-US"/>
          </a:p>
        </p:txBody>
      </p:sp>
    </p:spTree>
    <p:extLst>
      <p:ext uri="{BB962C8B-B14F-4D97-AF65-F5344CB8AC3E}">
        <p14:creationId xmlns:p14="http://schemas.microsoft.com/office/powerpoint/2010/main" val="4168529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Malawi work started with someone reaching out to me, as did the South America infrastructure work (International center for tropical agriculture).  Similar story about another project on breast-cancer screening services in Australia.  Among a few others.</a:t>
            </a:r>
          </a:p>
        </p:txBody>
      </p:sp>
      <p:sp>
        <p:nvSpPr>
          <p:cNvPr id="4" name="Slide Number Placeholder 3"/>
          <p:cNvSpPr>
            <a:spLocks noGrp="1"/>
          </p:cNvSpPr>
          <p:nvPr>
            <p:ph type="sldNum" sz="quarter" idx="5"/>
          </p:nvPr>
        </p:nvSpPr>
        <p:spPr/>
        <p:txBody>
          <a:bodyPr/>
          <a:lstStyle/>
          <a:p>
            <a:fld id="{13456893-0AF9-5A48-AE66-51B346EF4A68}" type="slidenum">
              <a:rPr lang="en-US" smtClean="0"/>
              <a:t>23</a:t>
            </a:fld>
            <a:endParaRPr lang="en-US"/>
          </a:p>
        </p:txBody>
      </p:sp>
    </p:spTree>
    <p:extLst>
      <p:ext uri="{BB962C8B-B14F-4D97-AF65-F5344CB8AC3E}">
        <p14:creationId xmlns:p14="http://schemas.microsoft.com/office/powerpoint/2010/main" val="54514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Scale ranges from yellow (fastest movement) to purple (slowest movement).  So here in Seattle it’s easy to move as there are roads everywhere.  In the middle of the Olympic or North Cascade mountains, movement on anything be the roads is quite slow. </a:t>
            </a:r>
          </a:p>
          <a:p>
            <a:endParaRPr lang="en-US" dirty="0"/>
          </a:p>
          <a:p>
            <a:r>
              <a:rPr lang="en-US" dirty="0"/>
              <a:t>Of the input layers, the roads layer is the step-change.  To my knowledge this remains the only global project that’s even brought together Google roads and OSM – which is particularly important in developing countries where digital geospatial datasets are less common.</a:t>
            </a:r>
          </a:p>
        </p:txBody>
      </p:sp>
      <p:sp>
        <p:nvSpPr>
          <p:cNvPr id="4" name="Slide Number Placeholder 3"/>
          <p:cNvSpPr>
            <a:spLocks noGrp="1"/>
          </p:cNvSpPr>
          <p:nvPr>
            <p:ph type="sldNum" sz="quarter" idx="5"/>
          </p:nvPr>
        </p:nvSpPr>
        <p:spPr/>
        <p:txBody>
          <a:bodyPr/>
          <a:lstStyle/>
          <a:p>
            <a:fld id="{13456893-0AF9-5A48-AE66-51B346EF4A68}" type="slidenum">
              <a:rPr lang="en-US" smtClean="0"/>
              <a:t>5</a:t>
            </a:fld>
            <a:endParaRPr lang="en-US"/>
          </a:p>
        </p:txBody>
      </p:sp>
    </p:spTree>
    <p:extLst>
      <p:ext uri="{BB962C8B-B14F-4D97-AF65-F5344CB8AC3E}">
        <p14:creationId xmlns:p14="http://schemas.microsoft.com/office/powerpoint/2010/main" val="531223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meant to work on graphs (the mathematical objects), but here we apply it to </a:t>
            </a:r>
            <a:r>
              <a:rPr lang="en-US" dirty="0" err="1"/>
              <a:t>rasters</a:t>
            </a:r>
            <a:r>
              <a:rPr lang="en-US" dirty="0"/>
              <a:t>.</a:t>
            </a:r>
          </a:p>
          <a:p>
            <a:endParaRPr lang="en-US" dirty="0"/>
          </a:p>
          <a:p>
            <a:r>
              <a:rPr lang="en-US" dirty="0"/>
              <a:t>In the cartoon imagine gray is a road, green is forest, and brown is a field – the fastest route is then along the road - this is all the algorithm is doing.</a:t>
            </a:r>
          </a:p>
          <a:p>
            <a:endParaRPr lang="en-US" dirty="0"/>
          </a:p>
          <a:p>
            <a:r>
              <a:rPr lang="en-US" dirty="0"/>
              <a:t>Can be done in R or GEE.  Google coded this algorithm into GEE specially for this work, but it’s freely available to everyone.</a:t>
            </a:r>
          </a:p>
          <a:p>
            <a:endParaRPr lang="en-US" dirty="0"/>
          </a:p>
          <a:p>
            <a:r>
              <a:rPr lang="en-US" dirty="0"/>
              <a:t>This can theoretically be done in ArcGIS (Spatial Analyst function too), but not the way we’ve done it – that approach restricts users to projected data (as opposed to geographic)</a:t>
            </a:r>
          </a:p>
          <a:p>
            <a:endParaRPr lang="en-US" dirty="0"/>
          </a:p>
          <a:p>
            <a:r>
              <a:rPr lang="en-US" dirty="0"/>
              <a:t>Our methods takes </a:t>
            </a:r>
            <a:r>
              <a:rPr lang="en-US" dirty="0" err="1"/>
              <a:t>lat</a:t>
            </a:r>
            <a:r>
              <a:rPr lang="en-US" dirty="0"/>
              <a:t>-longs as input, does the math (behind the scenes in meters), and produces output in minutes.  </a:t>
            </a:r>
          </a:p>
        </p:txBody>
      </p:sp>
      <p:sp>
        <p:nvSpPr>
          <p:cNvPr id="4" name="Slide Number Placeholder 3"/>
          <p:cNvSpPr>
            <a:spLocks noGrp="1"/>
          </p:cNvSpPr>
          <p:nvPr>
            <p:ph type="sldNum" sz="quarter" idx="5"/>
          </p:nvPr>
        </p:nvSpPr>
        <p:spPr/>
        <p:txBody>
          <a:bodyPr/>
          <a:lstStyle/>
          <a:p>
            <a:fld id="{13456893-0AF9-5A48-AE66-51B346EF4A68}" type="slidenum">
              <a:rPr lang="en-US" smtClean="0"/>
              <a:t>6</a:t>
            </a:fld>
            <a:endParaRPr lang="en-US"/>
          </a:p>
        </p:txBody>
      </p:sp>
    </p:spTree>
    <p:extLst>
      <p:ext uri="{BB962C8B-B14F-4D97-AF65-F5344CB8AC3E}">
        <p14:creationId xmlns:p14="http://schemas.microsoft.com/office/powerpoint/2010/main" val="2044091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Assumes people move at a single (maximum) rate.  This means that people are assumed to have a car in most cases and/or that public transport it instantly available (no waiting on busses)</a:t>
            </a:r>
          </a:p>
          <a:p>
            <a:endParaRPr lang="en-US" dirty="0"/>
          </a:p>
          <a:p>
            <a:r>
              <a:rPr lang="en-US" dirty="0"/>
              <a:t>Ignores flooding and rush hour</a:t>
            </a:r>
          </a:p>
          <a:p>
            <a:endParaRPr lang="en-US" dirty="0"/>
          </a:p>
          <a:p>
            <a:r>
              <a:rPr lang="en-US" dirty="0"/>
              <a:t>Air travel is very complex to consider, since even if we included airports, planes aren’t leaving constantly from all airports to all other airports.</a:t>
            </a:r>
          </a:p>
        </p:txBody>
      </p:sp>
      <p:sp>
        <p:nvSpPr>
          <p:cNvPr id="4" name="Slide Number Placeholder 3"/>
          <p:cNvSpPr>
            <a:spLocks noGrp="1"/>
          </p:cNvSpPr>
          <p:nvPr>
            <p:ph type="sldNum" sz="quarter" idx="5"/>
          </p:nvPr>
        </p:nvSpPr>
        <p:spPr/>
        <p:txBody>
          <a:bodyPr/>
          <a:lstStyle/>
          <a:p>
            <a:fld id="{13456893-0AF9-5A48-AE66-51B346EF4A68}" type="slidenum">
              <a:rPr lang="en-US" smtClean="0"/>
              <a:t>7</a:t>
            </a:fld>
            <a:endParaRPr lang="en-US"/>
          </a:p>
        </p:txBody>
      </p:sp>
    </p:spTree>
    <p:extLst>
      <p:ext uri="{BB962C8B-B14F-4D97-AF65-F5344CB8AC3E}">
        <p14:creationId xmlns:p14="http://schemas.microsoft.com/office/powerpoint/2010/main" val="350551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origin</a:t>
            </a:r>
          </a:p>
        </p:txBody>
      </p:sp>
      <p:sp>
        <p:nvSpPr>
          <p:cNvPr id="4" name="Slide Number Placeholder 3"/>
          <p:cNvSpPr>
            <a:spLocks noGrp="1"/>
          </p:cNvSpPr>
          <p:nvPr>
            <p:ph type="sldNum" sz="quarter" idx="5"/>
          </p:nvPr>
        </p:nvSpPr>
        <p:spPr/>
        <p:txBody>
          <a:bodyPr/>
          <a:lstStyle/>
          <a:p>
            <a:fld id="{13456893-0AF9-5A48-AE66-51B346EF4A68}" type="slidenum">
              <a:rPr lang="en-US" smtClean="0"/>
              <a:t>8</a:t>
            </a:fld>
            <a:endParaRPr lang="en-US"/>
          </a:p>
        </p:txBody>
      </p:sp>
    </p:spTree>
    <p:extLst>
      <p:ext uri="{BB962C8B-B14F-4D97-AF65-F5344CB8AC3E}">
        <p14:creationId xmlns:p14="http://schemas.microsoft.com/office/powerpoint/2010/main" val="2828600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there are many definitions of accessibility, there are many definitions of cities</a:t>
            </a:r>
          </a:p>
          <a:p>
            <a:endParaRPr lang="en-US" dirty="0"/>
          </a:p>
          <a:p>
            <a:r>
              <a:rPr lang="en-US" dirty="0"/>
              <a:t>We used data from an established project – but it’s noteworthy that GHSL doesn’t treat cities as points, but rather polygons (or clusters of pixels)</a:t>
            </a:r>
          </a:p>
          <a:p>
            <a:endParaRPr lang="en-US" dirty="0"/>
          </a:p>
          <a:p>
            <a:r>
              <a:rPr lang="en-US" dirty="0"/>
              <a:t>This is a better representation since cities aren’t points, however the system we made is still based on points because things like hospitals are points at a 1km resolution</a:t>
            </a:r>
          </a:p>
        </p:txBody>
      </p:sp>
      <p:sp>
        <p:nvSpPr>
          <p:cNvPr id="4" name="Slide Number Placeholder 3"/>
          <p:cNvSpPr>
            <a:spLocks noGrp="1"/>
          </p:cNvSpPr>
          <p:nvPr>
            <p:ph type="sldNum" sz="quarter" idx="5"/>
          </p:nvPr>
        </p:nvSpPr>
        <p:spPr/>
        <p:txBody>
          <a:bodyPr/>
          <a:lstStyle/>
          <a:p>
            <a:fld id="{13456893-0AF9-5A48-AE66-51B346EF4A68}" type="slidenum">
              <a:rPr lang="en-US" smtClean="0"/>
              <a:t>9</a:t>
            </a:fld>
            <a:endParaRPr lang="en-US"/>
          </a:p>
        </p:txBody>
      </p:sp>
    </p:spTree>
    <p:extLst>
      <p:ext uri="{BB962C8B-B14F-4D97-AF65-F5344CB8AC3E}">
        <p14:creationId xmlns:p14="http://schemas.microsoft.com/office/powerpoint/2010/main" val="3700980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this can’t be done (globally) in a single run.  But for single countries (other than Russia, Canada, USA + Alaska) it’s doable</a:t>
            </a:r>
          </a:p>
        </p:txBody>
      </p:sp>
      <p:sp>
        <p:nvSpPr>
          <p:cNvPr id="4" name="Slide Number Placeholder 3"/>
          <p:cNvSpPr>
            <a:spLocks noGrp="1"/>
          </p:cNvSpPr>
          <p:nvPr>
            <p:ph type="sldNum" sz="quarter" idx="5"/>
          </p:nvPr>
        </p:nvSpPr>
        <p:spPr/>
        <p:txBody>
          <a:bodyPr/>
          <a:lstStyle/>
          <a:p>
            <a:fld id="{13456893-0AF9-5A48-AE66-51B346EF4A68}" type="slidenum">
              <a:rPr lang="en-US" smtClean="0"/>
              <a:t>10</a:t>
            </a:fld>
            <a:endParaRPr lang="en-US"/>
          </a:p>
        </p:txBody>
      </p:sp>
    </p:spTree>
    <p:extLst>
      <p:ext uri="{BB962C8B-B14F-4D97-AF65-F5344CB8AC3E}">
        <p14:creationId xmlns:p14="http://schemas.microsoft.com/office/powerpoint/2010/main" val="4203618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shows both city density (notice how bright India and China are) and infrastructure (how ever then ‘remote’ areas of the US are fairly accessible)</a:t>
            </a:r>
          </a:p>
        </p:txBody>
      </p:sp>
      <p:sp>
        <p:nvSpPr>
          <p:cNvPr id="4" name="Slide Number Placeholder 3"/>
          <p:cNvSpPr>
            <a:spLocks noGrp="1"/>
          </p:cNvSpPr>
          <p:nvPr>
            <p:ph type="sldNum" sz="quarter" idx="5"/>
          </p:nvPr>
        </p:nvSpPr>
        <p:spPr/>
        <p:txBody>
          <a:bodyPr/>
          <a:lstStyle/>
          <a:p>
            <a:fld id="{13456893-0AF9-5A48-AE66-51B346EF4A68}" type="slidenum">
              <a:rPr lang="en-US" smtClean="0"/>
              <a:t>11</a:t>
            </a:fld>
            <a:endParaRPr lang="en-US"/>
          </a:p>
        </p:txBody>
      </p:sp>
    </p:spTree>
    <p:extLst>
      <p:ext uri="{BB962C8B-B14F-4D97-AF65-F5344CB8AC3E}">
        <p14:creationId xmlns:p14="http://schemas.microsoft.com/office/powerpoint/2010/main" val="894396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2175-5690-EE41-A3C8-18653BC04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6679C3-2B2B-5944-AC57-950C14EB29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1CF7E5-8499-AE40-99CC-39CFD413145E}"/>
              </a:ext>
            </a:extLst>
          </p:cNvPr>
          <p:cNvSpPr>
            <a:spLocks noGrp="1"/>
          </p:cNvSpPr>
          <p:nvPr>
            <p:ph type="dt" sz="half" idx="10"/>
          </p:nvPr>
        </p:nvSpPr>
        <p:spPr/>
        <p:txBody>
          <a:bodyPr/>
          <a:lstStyle/>
          <a:p>
            <a:fld id="{13A23FBE-ED6B-414F-82DB-0D92E6CAC5E0}" type="datetimeFigureOut">
              <a:rPr lang="en-US" smtClean="0"/>
              <a:t>4/15/2019</a:t>
            </a:fld>
            <a:endParaRPr lang="en-US"/>
          </a:p>
        </p:txBody>
      </p:sp>
      <p:sp>
        <p:nvSpPr>
          <p:cNvPr id="5" name="Footer Placeholder 4">
            <a:extLst>
              <a:ext uri="{FF2B5EF4-FFF2-40B4-BE49-F238E27FC236}">
                <a16:creationId xmlns:a16="http://schemas.microsoft.com/office/drawing/2014/main" id="{9AB3CC68-028F-0C41-AF21-2ECA9B431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12C9D-156E-3447-9F8A-043351600CB3}"/>
              </a:ext>
            </a:extLst>
          </p:cNvPr>
          <p:cNvSpPr>
            <a:spLocks noGrp="1"/>
          </p:cNvSpPr>
          <p:nvPr>
            <p:ph type="sldNum" sz="quarter" idx="12"/>
          </p:nvPr>
        </p:nvSpPr>
        <p:spPr/>
        <p:txBody>
          <a:bodyPr/>
          <a:lstStyle/>
          <a:p>
            <a:fld id="{5F4CDD0E-D3D0-4645-B9D6-654A5516181F}" type="slidenum">
              <a:rPr lang="en-US" smtClean="0"/>
              <a:t>‹#›</a:t>
            </a:fld>
            <a:endParaRPr lang="en-US"/>
          </a:p>
        </p:txBody>
      </p:sp>
    </p:spTree>
    <p:extLst>
      <p:ext uri="{BB962C8B-B14F-4D97-AF65-F5344CB8AC3E}">
        <p14:creationId xmlns:p14="http://schemas.microsoft.com/office/powerpoint/2010/main" val="400493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374F-0E9A-344C-B4B7-31C229724E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250345-E192-B347-BAD1-D5BCEB53962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DB4BE-D318-FD4B-BFCA-2E3E2E21AE3B}"/>
              </a:ext>
            </a:extLst>
          </p:cNvPr>
          <p:cNvSpPr>
            <a:spLocks noGrp="1"/>
          </p:cNvSpPr>
          <p:nvPr>
            <p:ph type="dt" sz="half" idx="10"/>
          </p:nvPr>
        </p:nvSpPr>
        <p:spPr/>
        <p:txBody>
          <a:bodyPr/>
          <a:lstStyle/>
          <a:p>
            <a:fld id="{13A23FBE-ED6B-414F-82DB-0D92E6CAC5E0}" type="datetimeFigureOut">
              <a:rPr lang="en-US" smtClean="0"/>
              <a:t>4/15/2019</a:t>
            </a:fld>
            <a:endParaRPr lang="en-US"/>
          </a:p>
        </p:txBody>
      </p:sp>
      <p:sp>
        <p:nvSpPr>
          <p:cNvPr id="5" name="Footer Placeholder 4">
            <a:extLst>
              <a:ext uri="{FF2B5EF4-FFF2-40B4-BE49-F238E27FC236}">
                <a16:creationId xmlns:a16="http://schemas.microsoft.com/office/drawing/2014/main" id="{45EC77C0-6ADF-B24D-9C8F-12117DFA7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FA396-B9B6-7442-B92B-BF850B416652}"/>
              </a:ext>
            </a:extLst>
          </p:cNvPr>
          <p:cNvSpPr>
            <a:spLocks noGrp="1"/>
          </p:cNvSpPr>
          <p:nvPr>
            <p:ph type="sldNum" sz="quarter" idx="12"/>
          </p:nvPr>
        </p:nvSpPr>
        <p:spPr/>
        <p:txBody>
          <a:bodyPr/>
          <a:lstStyle/>
          <a:p>
            <a:fld id="{5F4CDD0E-D3D0-4645-B9D6-654A5516181F}" type="slidenum">
              <a:rPr lang="en-US" smtClean="0"/>
              <a:t>‹#›</a:t>
            </a:fld>
            <a:endParaRPr lang="en-US"/>
          </a:p>
        </p:txBody>
      </p:sp>
    </p:spTree>
    <p:extLst>
      <p:ext uri="{BB962C8B-B14F-4D97-AF65-F5344CB8AC3E}">
        <p14:creationId xmlns:p14="http://schemas.microsoft.com/office/powerpoint/2010/main" val="242663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4081E8-480D-804F-86E1-9494061DCD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81C46D-3F0C-0041-8BF6-09D958C8D2A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3AC03-8CEF-A841-8A84-F8EED41EF231}"/>
              </a:ext>
            </a:extLst>
          </p:cNvPr>
          <p:cNvSpPr>
            <a:spLocks noGrp="1"/>
          </p:cNvSpPr>
          <p:nvPr>
            <p:ph type="dt" sz="half" idx="10"/>
          </p:nvPr>
        </p:nvSpPr>
        <p:spPr/>
        <p:txBody>
          <a:bodyPr/>
          <a:lstStyle/>
          <a:p>
            <a:fld id="{13A23FBE-ED6B-414F-82DB-0D92E6CAC5E0}" type="datetimeFigureOut">
              <a:rPr lang="en-US" smtClean="0"/>
              <a:t>4/15/2019</a:t>
            </a:fld>
            <a:endParaRPr lang="en-US"/>
          </a:p>
        </p:txBody>
      </p:sp>
      <p:sp>
        <p:nvSpPr>
          <p:cNvPr id="5" name="Footer Placeholder 4">
            <a:extLst>
              <a:ext uri="{FF2B5EF4-FFF2-40B4-BE49-F238E27FC236}">
                <a16:creationId xmlns:a16="http://schemas.microsoft.com/office/drawing/2014/main" id="{F8819757-204D-A44C-83DC-80BAC2119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61C45-3406-714C-AF07-619E0DC072BC}"/>
              </a:ext>
            </a:extLst>
          </p:cNvPr>
          <p:cNvSpPr>
            <a:spLocks noGrp="1"/>
          </p:cNvSpPr>
          <p:nvPr>
            <p:ph type="sldNum" sz="quarter" idx="12"/>
          </p:nvPr>
        </p:nvSpPr>
        <p:spPr/>
        <p:txBody>
          <a:bodyPr/>
          <a:lstStyle/>
          <a:p>
            <a:fld id="{5F4CDD0E-D3D0-4645-B9D6-654A5516181F}" type="slidenum">
              <a:rPr lang="en-US" smtClean="0"/>
              <a:t>‹#›</a:t>
            </a:fld>
            <a:endParaRPr lang="en-US"/>
          </a:p>
        </p:txBody>
      </p:sp>
    </p:spTree>
    <p:extLst>
      <p:ext uri="{BB962C8B-B14F-4D97-AF65-F5344CB8AC3E}">
        <p14:creationId xmlns:p14="http://schemas.microsoft.com/office/powerpoint/2010/main" val="328367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138A-8070-6741-80A3-1CF248BAFE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A82AE9-C018-FC4F-85C6-AB61F9B34F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45BCC-0E5A-D449-968A-85925F8722B0}"/>
              </a:ext>
            </a:extLst>
          </p:cNvPr>
          <p:cNvSpPr>
            <a:spLocks noGrp="1"/>
          </p:cNvSpPr>
          <p:nvPr>
            <p:ph type="dt" sz="half" idx="10"/>
          </p:nvPr>
        </p:nvSpPr>
        <p:spPr/>
        <p:txBody>
          <a:bodyPr/>
          <a:lstStyle/>
          <a:p>
            <a:fld id="{13A23FBE-ED6B-414F-82DB-0D92E6CAC5E0}" type="datetimeFigureOut">
              <a:rPr lang="en-US" smtClean="0"/>
              <a:t>4/15/2019</a:t>
            </a:fld>
            <a:endParaRPr lang="en-US"/>
          </a:p>
        </p:txBody>
      </p:sp>
      <p:sp>
        <p:nvSpPr>
          <p:cNvPr id="5" name="Footer Placeholder 4">
            <a:extLst>
              <a:ext uri="{FF2B5EF4-FFF2-40B4-BE49-F238E27FC236}">
                <a16:creationId xmlns:a16="http://schemas.microsoft.com/office/drawing/2014/main" id="{F1DE7D0C-687E-6146-8751-FE007DCDB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B75D7-FC71-F243-BFCB-C5CB23CEFD28}"/>
              </a:ext>
            </a:extLst>
          </p:cNvPr>
          <p:cNvSpPr>
            <a:spLocks noGrp="1"/>
          </p:cNvSpPr>
          <p:nvPr>
            <p:ph type="sldNum" sz="quarter" idx="12"/>
          </p:nvPr>
        </p:nvSpPr>
        <p:spPr/>
        <p:txBody>
          <a:bodyPr/>
          <a:lstStyle/>
          <a:p>
            <a:fld id="{5F4CDD0E-D3D0-4645-B9D6-654A5516181F}" type="slidenum">
              <a:rPr lang="en-US" smtClean="0"/>
              <a:t>‹#›</a:t>
            </a:fld>
            <a:endParaRPr lang="en-US"/>
          </a:p>
        </p:txBody>
      </p:sp>
    </p:spTree>
    <p:extLst>
      <p:ext uri="{BB962C8B-B14F-4D97-AF65-F5344CB8AC3E}">
        <p14:creationId xmlns:p14="http://schemas.microsoft.com/office/powerpoint/2010/main" val="200691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2F3F-7406-6A46-9756-35529C4F93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2BA6E9-3AA2-CC41-A131-9E28A461C3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0C4F87-6E13-C949-BA27-DD8774141965}"/>
              </a:ext>
            </a:extLst>
          </p:cNvPr>
          <p:cNvSpPr>
            <a:spLocks noGrp="1"/>
          </p:cNvSpPr>
          <p:nvPr>
            <p:ph type="dt" sz="half" idx="10"/>
          </p:nvPr>
        </p:nvSpPr>
        <p:spPr/>
        <p:txBody>
          <a:bodyPr/>
          <a:lstStyle/>
          <a:p>
            <a:fld id="{13A23FBE-ED6B-414F-82DB-0D92E6CAC5E0}" type="datetimeFigureOut">
              <a:rPr lang="en-US" smtClean="0"/>
              <a:t>4/15/2019</a:t>
            </a:fld>
            <a:endParaRPr lang="en-US"/>
          </a:p>
        </p:txBody>
      </p:sp>
      <p:sp>
        <p:nvSpPr>
          <p:cNvPr id="5" name="Footer Placeholder 4">
            <a:extLst>
              <a:ext uri="{FF2B5EF4-FFF2-40B4-BE49-F238E27FC236}">
                <a16:creationId xmlns:a16="http://schemas.microsoft.com/office/drawing/2014/main" id="{7BD8AD46-DB25-2542-A130-1639C5C9A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18E62-2BEA-6B4A-8A0E-14436D77E54F}"/>
              </a:ext>
            </a:extLst>
          </p:cNvPr>
          <p:cNvSpPr>
            <a:spLocks noGrp="1"/>
          </p:cNvSpPr>
          <p:nvPr>
            <p:ph type="sldNum" sz="quarter" idx="12"/>
          </p:nvPr>
        </p:nvSpPr>
        <p:spPr/>
        <p:txBody>
          <a:bodyPr/>
          <a:lstStyle/>
          <a:p>
            <a:fld id="{5F4CDD0E-D3D0-4645-B9D6-654A5516181F}" type="slidenum">
              <a:rPr lang="en-US" smtClean="0"/>
              <a:t>‹#›</a:t>
            </a:fld>
            <a:endParaRPr lang="en-US"/>
          </a:p>
        </p:txBody>
      </p:sp>
    </p:spTree>
    <p:extLst>
      <p:ext uri="{BB962C8B-B14F-4D97-AF65-F5344CB8AC3E}">
        <p14:creationId xmlns:p14="http://schemas.microsoft.com/office/powerpoint/2010/main" val="47597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180B7-EF7F-744A-A21C-852893B871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06A7D-4F4A-8A4B-8E1E-8176902875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344939-3FDC-7745-81BE-6207399D9A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1AC762-856A-2845-A252-C588FF9E63EA}"/>
              </a:ext>
            </a:extLst>
          </p:cNvPr>
          <p:cNvSpPr>
            <a:spLocks noGrp="1"/>
          </p:cNvSpPr>
          <p:nvPr>
            <p:ph type="dt" sz="half" idx="10"/>
          </p:nvPr>
        </p:nvSpPr>
        <p:spPr/>
        <p:txBody>
          <a:bodyPr/>
          <a:lstStyle/>
          <a:p>
            <a:fld id="{13A23FBE-ED6B-414F-82DB-0D92E6CAC5E0}" type="datetimeFigureOut">
              <a:rPr lang="en-US" smtClean="0"/>
              <a:t>4/15/2019</a:t>
            </a:fld>
            <a:endParaRPr lang="en-US"/>
          </a:p>
        </p:txBody>
      </p:sp>
      <p:sp>
        <p:nvSpPr>
          <p:cNvPr id="6" name="Footer Placeholder 5">
            <a:extLst>
              <a:ext uri="{FF2B5EF4-FFF2-40B4-BE49-F238E27FC236}">
                <a16:creationId xmlns:a16="http://schemas.microsoft.com/office/drawing/2014/main" id="{FDBF1AEF-CD18-394B-A016-66479CF11A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E0DC9F-6F0D-6F4D-AA98-1D0E744B16E7}"/>
              </a:ext>
            </a:extLst>
          </p:cNvPr>
          <p:cNvSpPr>
            <a:spLocks noGrp="1"/>
          </p:cNvSpPr>
          <p:nvPr>
            <p:ph type="sldNum" sz="quarter" idx="12"/>
          </p:nvPr>
        </p:nvSpPr>
        <p:spPr/>
        <p:txBody>
          <a:bodyPr/>
          <a:lstStyle/>
          <a:p>
            <a:fld id="{5F4CDD0E-D3D0-4645-B9D6-654A5516181F}" type="slidenum">
              <a:rPr lang="en-US" smtClean="0"/>
              <a:t>‹#›</a:t>
            </a:fld>
            <a:endParaRPr lang="en-US"/>
          </a:p>
        </p:txBody>
      </p:sp>
    </p:spTree>
    <p:extLst>
      <p:ext uri="{BB962C8B-B14F-4D97-AF65-F5344CB8AC3E}">
        <p14:creationId xmlns:p14="http://schemas.microsoft.com/office/powerpoint/2010/main" val="355446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A3BFE-4BDC-EF4A-B0BF-8609B1D5AA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D90ED9-B1CF-6E42-9ADB-65447072F8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DEF557-98EA-1F4E-B6D5-A8E53FCBF2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262542-9F37-BD4E-864D-7BD642340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2F428F-DA19-E14F-AB4C-E9C080E217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0779E4-F844-EA4B-A218-A4DE1AFD4793}"/>
              </a:ext>
            </a:extLst>
          </p:cNvPr>
          <p:cNvSpPr>
            <a:spLocks noGrp="1"/>
          </p:cNvSpPr>
          <p:nvPr>
            <p:ph type="dt" sz="half" idx="10"/>
          </p:nvPr>
        </p:nvSpPr>
        <p:spPr/>
        <p:txBody>
          <a:bodyPr/>
          <a:lstStyle/>
          <a:p>
            <a:fld id="{13A23FBE-ED6B-414F-82DB-0D92E6CAC5E0}" type="datetimeFigureOut">
              <a:rPr lang="en-US" smtClean="0"/>
              <a:t>4/15/2019</a:t>
            </a:fld>
            <a:endParaRPr lang="en-US"/>
          </a:p>
        </p:txBody>
      </p:sp>
      <p:sp>
        <p:nvSpPr>
          <p:cNvPr id="8" name="Footer Placeholder 7">
            <a:extLst>
              <a:ext uri="{FF2B5EF4-FFF2-40B4-BE49-F238E27FC236}">
                <a16:creationId xmlns:a16="http://schemas.microsoft.com/office/drawing/2014/main" id="{34043B9D-CA7E-F846-9E0C-26B9B0BC4E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B44674-84ED-824E-9B91-19B394A68467}"/>
              </a:ext>
            </a:extLst>
          </p:cNvPr>
          <p:cNvSpPr>
            <a:spLocks noGrp="1"/>
          </p:cNvSpPr>
          <p:nvPr>
            <p:ph type="sldNum" sz="quarter" idx="12"/>
          </p:nvPr>
        </p:nvSpPr>
        <p:spPr/>
        <p:txBody>
          <a:bodyPr/>
          <a:lstStyle/>
          <a:p>
            <a:fld id="{5F4CDD0E-D3D0-4645-B9D6-654A5516181F}" type="slidenum">
              <a:rPr lang="en-US" smtClean="0"/>
              <a:t>‹#›</a:t>
            </a:fld>
            <a:endParaRPr lang="en-US"/>
          </a:p>
        </p:txBody>
      </p:sp>
    </p:spTree>
    <p:extLst>
      <p:ext uri="{BB962C8B-B14F-4D97-AF65-F5344CB8AC3E}">
        <p14:creationId xmlns:p14="http://schemas.microsoft.com/office/powerpoint/2010/main" val="3593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F7CCE-E98E-1C49-9E5B-0288D4C508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D1C2B-4599-4948-83DB-780AFB798028}"/>
              </a:ext>
            </a:extLst>
          </p:cNvPr>
          <p:cNvSpPr>
            <a:spLocks noGrp="1"/>
          </p:cNvSpPr>
          <p:nvPr>
            <p:ph type="dt" sz="half" idx="10"/>
          </p:nvPr>
        </p:nvSpPr>
        <p:spPr/>
        <p:txBody>
          <a:bodyPr/>
          <a:lstStyle/>
          <a:p>
            <a:fld id="{13A23FBE-ED6B-414F-82DB-0D92E6CAC5E0}" type="datetimeFigureOut">
              <a:rPr lang="en-US" smtClean="0"/>
              <a:t>4/15/2019</a:t>
            </a:fld>
            <a:endParaRPr lang="en-US"/>
          </a:p>
        </p:txBody>
      </p:sp>
      <p:sp>
        <p:nvSpPr>
          <p:cNvPr id="4" name="Footer Placeholder 3">
            <a:extLst>
              <a:ext uri="{FF2B5EF4-FFF2-40B4-BE49-F238E27FC236}">
                <a16:creationId xmlns:a16="http://schemas.microsoft.com/office/drawing/2014/main" id="{4B183A59-3594-7448-8875-7C44E87B16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D2A5BC-7342-9544-826C-40C9E220A401}"/>
              </a:ext>
            </a:extLst>
          </p:cNvPr>
          <p:cNvSpPr>
            <a:spLocks noGrp="1"/>
          </p:cNvSpPr>
          <p:nvPr>
            <p:ph type="sldNum" sz="quarter" idx="12"/>
          </p:nvPr>
        </p:nvSpPr>
        <p:spPr/>
        <p:txBody>
          <a:bodyPr/>
          <a:lstStyle/>
          <a:p>
            <a:fld id="{5F4CDD0E-D3D0-4645-B9D6-654A5516181F}" type="slidenum">
              <a:rPr lang="en-US" smtClean="0"/>
              <a:t>‹#›</a:t>
            </a:fld>
            <a:endParaRPr lang="en-US"/>
          </a:p>
        </p:txBody>
      </p:sp>
    </p:spTree>
    <p:extLst>
      <p:ext uri="{BB962C8B-B14F-4D97-AF65-F5344CB8AC3E}">
        <p14:creationId xmlns:p14="http://schemas.microsoft.com/office/powerpoint/2010/main" val="10887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790E31-C4A8-EC40-9B84-460C8CE44C1A}"/>
              </a:ext>
            </a:extLst>
          </p:cNvPr>
          <p:cNvSpPr>
            <a:spLocks noGrp="1"/>
          </p:cNvSpPr>
          <p:nvPr>
            <p:ph type="dt" sz="half" idx="10"/>
          </p:nvPr>
        </p:nvSpPr>
        <p:spPr/>
        <p:txBody>
          <a:bodyPr/>
          <a:lstStyle/>
          <a:p>
            <a:fld id="{13A23FBE-ED6B-414F-82DB-0D92E6CAC5E0}" type="datetimeFigureOut">
              <a:rPr lang="en-US" smtClean="0"/>
              <a:t>4/15/2019</a:t>
            </a:fld>
            <a:endParaRPr lang="en-US"/>
          </a:p>
        </p:txBody>
      </p:sp>
      <p:sp>
        <p:nvSpPr>
          <p:cNvPr id="3" name="Footer Placeholder 2">
            <a:extLst>
              <a:ext uri="{FF2B5EF4-FFF2-40B4-BE49-F238E27FC236}">
                <a16:creationId xmlns:a16="http://schemas.microsoft.com/office/drawing/2014/main" id="{73D5686A-ED17-0D4C-8D7A-85325B98F7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F870F-0C39-124B-A32C-4D8A673DFD7A}"/>
              </a:ext>
            </a:extLst>
          </p:cNvPr>
          <p:cNvSpPr>
            <a:spLocks noGrp="1"/>
          </p:cNvSpPr>
          <p:nvPr>
            <p:ph type="sldNum" sz="quarter" idx="12"/>
          </p:nvPr>
        </p:nvSpPr>
        <p:spPr/>
        <p:txBody>
          <a:bodyPr/>
          <a:lstStyle/>
          <a:p>
            <a:fld id="{5F4CDD0E-D3D0-4645-B9D6-654A5516181F}" type="slidenum">
              <a:rPr lang="en-US" smtClean="0"/>
              <a:t>‹#›</a:t>
            </a:fld>
            <a:endParaRPr lang="en-US"/>
          </a:p>
        </p:txBody>
      </p:sp>
    </p:spTree>
    <p:extLst>
      <p:ext uri="{BB962C8B-B14F-4D97-AF65-F5344CB8AC3E}">
        <p14:creationId xmlns:p14="http://schemas.microsoft.com/office/powerpoint/2010/main" val="4009202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C6BD3-205B-444E-A352-D35CF7154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3E6BC-3042-0E47-BD09-13C79E283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593BD0-62C0-AB4B-BEF7-D220D5833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94DF00-D580-0740-ADEC-55B502CCD641}"/>
              </a:ext>
            </a:extLst>
          </p:cNvPr>
          <p:cNvSpPr>
            <a:spLocks noGrp="1"/>
          </p:cNvSpPr>
          <p:nvPr>
            <p:ph type="dt" sz="half" idx="10"/>
          </p:nvPr>
        </p:nvSpPr>
        <p:spPr/>
        <p:txBody>
          <a:bodyPr/>
          <a:lstStyle/>
          <a:p>
            <a:fld id="{13A23FBE-ED6B-414F-82DB-0D92E6CAC5E0}" type="datetimeFigureOut">
              <a:rPr lang="en-US" smtClean="0"/>
              <a:t>4/15/2019</a:t>
            </a:fld>
            <a:endParaRPr lang="en-US"/>
          </a:p>
        </p:txBody>
      </p:sp>
      <p:sp>
        <p:nvSpPr>
          <p:cNvPr id="6" name="Footer Placeholder 5">
            <a:extLst>
              <a:ext uri="{FF2B5EF4-FFF2-40B4-BE49-F238E27FC236}">
                <a16:creationId xmlns:a16="http://schemas.microsoft.com/office/drawing/2014/main" id="{98F0AA47-9AD5-C344-9AEC-C702A9423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33B67-CBC0-0943-9164-3862C6843D08}"/>
              </a:ext>
            </a:extLst>
          </p:cNvPr>
          <p:cNvSpPr>
            <a:spLocks noGrp="1"/>
          </p:cNvSpPr>
          <p:nvPr>
            <p:ph type="sldNum" sz="quarter" idx="12"/>
          </p:nvPr>
        </p:nvSpPr>
        <p:spPr/>
        <p:txBody>
          <a:bodyPr/>
          <a:lstStyle/>
          <a:p>
            <a:fld id="{5F4CDD0E-D3D0-4645-B9D6-654A5516181F}" type="slidenum">
              <a:rPr lang="en-US" smtClean="0"/>
              <a:t>‹#›</a:t>
            </a:fld>
            <a:endParaRPr lang="en-US"/>
          </a:p>
        </p:txBody>
      </p:sp>
    </p:spTree>
    <p:extLst>
      <p:ext uri="{BB962C8B-B14F-4D97-AF65-F5344CB8AC3E}">
        <p14:creationId xmlns:p14="http://schemas.microsoft.com/office/powerpoint/2010/main" val="2062459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9065-E349-9C48-AF87-37F987298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3037AB-3902-EF42-909C-EC1BC0E32E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7613A4-7C77-A94F-A574-651AD576E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608D81-0875-E247-911C-A16F94873BCB}"/>
              </a:ext>
            </a:extLst>
          </p:cNvPr>
          <p:cNvSpPr>
            <a:spLocks noGrp="1"/>
          </p:cNvSpPr>
          <p:nvPr>
            <p:ph type="dt" sz="half" idx="10"/>
          </p:nvPr>
        </p:nvSpPr>
        <p:spPr/>
        <p:txBody>
          <a:bodyPr/>
          <a:lstStyle/>
          <a:p>
            <a:fld id="{13A23FBE-ED6B-414F-82DB-0D92E6CAC5E0}" type="datetimeFigureOut">
              <a:rPr lang="en-US" smtClean="0"/>
              <a:t>4/15/2019</a:t>
            </a:fld>
            <a:endParaRPr lang="en-US"/>
          </a:p>
        </p:txBody>
      </p:sp>
      <p:sp>
        <p:nvSpPr>
          <p:cNvPr id="6" name="Footer Placeholder 5">
            <a:extLst>
              <a:ext uri="{FF2B5EF4-FFF2-40B4-BE49-F238E27FC236}">
                <a16:creationId xmlns:a16="http://schemas.microsoft.com/office/drawing/2014/main" id="{0D8B15C9-B0ED-3648-99A4-D9544F993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E6541-C5C2-7F4C-80B7-81F162F1771E}"/>
              </a:ext>
            </a:extLst>
          </p:cNvPr>
          <p:cNvSpPr>
            <a:spLocks noGrp="1"/>
          </p:cNvSpPr>
          <p:nvPr>
            <p:ph type="sldNum" sz="quarter" idx="12"/>
          </p:nvPr>
        </p:nvSpPr>
        <p:spPr/>
        <p:txBody>
          <a:bodyPr/>
          <a:lstStyle/>
          <a:p>
            <a:fld id="{5F4CDD0E-D3D0-4645-B9D6-654A5516181F}" type="slidenum">
              <a:rPr lang="en-US" smtClean="0"/>
              <a:t>‹#›</a:t>
            </a:fld>
            <a:endParaRPr lang="en-US"/>
          </a:p>
        </p:txBody>
      </p:sp>
    </p:spTree>
    <p:extLst>
      <p:ext uri="{BB962C8B-B14F-4D97-AF65-F5344CB8AC3E}">
        <p14:creationId xmlns:p14="http://schemas.microsoft.com/office/powerpoint/2010/main" val="398095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D35583-94B8-9D45-A8E3-8C456072E1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A91405-6635-484C-812E-ED8439111B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31505-E250-174A-8A69-C1C8F4C39D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23FBE-ED6B-414F-82DB-0D92E6CAC5E0}" type="datetimeFigureOut">
              <a:rPr lang="en-US" smtClean="0"/>
              <a:t>4/15/2019</a:t>
            </a:fld>
            <a:endParaRPr lang="en-US"/>
          </a:p>
        </p:txBody>
      </p:sp>
      <p:sp>
        <p:nvSpPr>
          <p:cNvPr id="5" name="Footer Placeholder 4">
            <a:extLst>
              <a:ext uri="{FF2B5EF4-FFF2-40B4-BE49-F238E27FC236}">
                <a16:creationId xmlns:a16="http://schemas.microsoft.com/office/drawing/2014/main" id="{EDBD6310-E2B3-C241-8F80-C69312633B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3F46D7-4276-5345-86BD-046D086598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CDD0E-D3D0-4645-B9D6-654A5516181F}" type="slidenum">
              <a:rPr lang="en-US" smtClean="0"/>
              <a:t>‹#›</a:t>
            </a:fld>
            <a:endParaRPr lang="en-US"/>
          </a:p>
        </p:txBody>
      </p:sp>
    </p:spTree>
    <p:extLst>
      <p:ext uri="{BB962C8B-B14F-4D97-AF65-F5344CB8AC3E}">
        <p14:creationId xmlns:p14="http://schemas.microsoft.com/office/powerpoint/2010/main" val="4120661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s://map.ox.ac.uk/research-project/accessibility_to_cities/"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s://map.ox.ac.uk/wp-content/uploads/accessibility/Earth_Engine_generic_accessibilty_mapping_script.js" TargetMode="External"/><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access-mapper.appspot.com/" TargetMode="External"/><Relationship Id="rId5" Type="http://schemas.openxmlformats.org/officeDocument/2006/relationships/hyperlink" Target="https://medium.com/@abertozz/mapping-travel-times-with-malariaatlas-and-friction-surfaces-f4960f584f08" TargetMode="External"/><Relationship Id="rId4" Type="http://schemas.openxmlformats.org/officeDocument/2006/relationships/hyperlink" Target="https://map.ox.ac.uk/wp-content/uploads/accessibility/R_generic_accessibilty_mapping_script.r" TargetMode="Externa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access-mapper.appspot.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1CAE-7BBA-F84C-AFF3-06F2587905AA}"/>
              </a:ext>
            </a:extLst>
          </p:cNvPr>
          <p:cNvSpPr>
            <a:spLocks noGrp="1"/>
          </p:cNvSpPr>
          <p:nvPr>
            <p:ph type="ctrTitle"/>
          </p:nvPr>
        </p:nvSpPr>
        <p:spPr/>
        <p:txBody>
          <a:bodyPr/>
          <a:lstStyle/>
          <a:p>
            <a:r>
              <a:rPr lang="en-US" dirty="0"/>
              <a:t>Quantifying Accessibility to Healthcare Facilities</a:t>
            </a:r>
          </a:p>
        </p:txBody>
      </p:sp>
      <p:sp>
        <p:nvSpPr>
          <p:cNvPr id="3" name="Subtitle 2">
            <a:extLst>
              <a:ext uri="{FF2B5EF4-FFF2-40B4-BE49-F238E27FC236}">
                <a16:creationId xmlns:a16="http://schemas.microsoft.com/office/drawing/2014/main" id="{08D8FA72-FAC3-B34D-9182-82086299F26E}"/>
              </a:ext>
            </a:extLst>
          </p:cNvPr>
          <p:cNvSpPr>
            <a:spLocks noGrp="1"/>
          </p:cNvSpPr>
          <p:nvPr>
            <p:ph type="subTitle" idx="1"/>
          </p:nvPr>
        </p:nvSpPr>
        <p:spPr/>
        <p:txBody>
          <a:bodyPr/>
          <a:lstStyle/>
          <a:p>
            <a:r>
              <a:rPr lang="en-US" dirty="0"/>
              <a:t>Dan Weiss</a:t>
            </a:r>
          </a:p>
          <a:p>
            <a:r>
              <a:rPr lang="en-US" dirty="0"/>
              <a:t>Malaria Atlas Project</a:t>
            </a:r>
          </a:p>
          <a:p>
            <a:r>
              <a:rPr lang="en-US" dirty="0"/>
              <a:t>University of Oxford</a:t>
            </a:r>
          </a:p>
        </p:txBody>
      </p:sp>
      <p:grpSp>
        <p:nvGrpSpPr>
          <p:cNvPr id="7" name="Group 6">
            <a:extLst>
              <a:ext uri="{FF2B5EF4-FFF2-40B4-BE49-F238E27FC236}">
                <a16:creationId xmlns:a16="http://schemas.microsoft.com/office/drawing/2014/main" id="{00BD81E2-34F4-B447-83D1-E30914C70255}"/>
              </a:ext>
            </a:extLst>
          </p:cNvPr>
          <p:cNvGrpSpPr/>
          <p:nvPr/>
        </p:nvGrpSpPr>
        <p:grpSpPr>
          <a:xfrm>
            <a:off x="8383161" y="6156122"/>
            <a:ext cx="3808839" cy="701878"/>
            <a:chOff x="8383161" y="6156122"/>
            <a:chExt cx="3808839" cy="701878"/>
          </a:xfrm>
        </p:grpSpPr>
        <p:pic>
          <p:nvPicPr>
            <p:cNvPr id="4" name="Google Shape;362;p36">
              <a:extLst>
                <a:ext uri="{FF2B5EF4-FFF2-40B4-BE49-F238E27FC236}">
                  <a16:creationId xmlns:a16="http://schemas.microsoft.com/office/drawing/2014/main" id="{F7BC7FA4-0EB2-924F-8841-9567667E7EC3}"/>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5" name="Google Shape;363;p36">
              <a:extLst>
                <a:ext uri="{FF2B5EF4-FFF2-40B4-BE49-F238E27FC236}">
                  <a16:creationId xmlns:a16="http://schemas.microsoft.com/office/drawing/2014/main" id="{D48BA5CF-8278-B74C-8CF1-C7ADE58948CD}"/>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6" name="Google Shape;364;p36">
              <a:extLst>
                <a:ext uri="{FF2B5EF4-FFF2-40B4-BE49-F238E27FC236}">
                  <a16:creationId xmlns:a16="http://schemas.microsoft.com/office/drawing/2014/main" id="{D5FE69EE-A804-604A-B30D-142D1EE34188}"/>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1356695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D26A9-0D4A-9944-B887-1058E9FA7D28}"/>
              </a:ext>
            </a:extLst>
          </p:cNvPr>
          <p:cNvSpPr>
            <a:spLocks noGrp="1"/>
          </p:cNvSpPr>
          <p:nvPr>
            <p:ph type="title"/>
          </p:nvPr>
        </p:nvSpPr>
        <p:spPr/>
        <p:txBody>
          <a:bodyPr/>
          <a:lstStyle/>
          <a:p>
            <a:r>
              <a:rPr lang="en-US" dirty="0"/>
              <a:t>Processing</a:t>
            </a:r>
          </a:p>
        </p:txBody>
      </p:sp>
      <p:sp>
        <p:nvSpPr>
          <p:cNvPr id="3" name="Content Placeholder 2">
            <a:extLst>
              <a:ext uri="{FF2B5EF4-FFF2-40B4-BE49-F238E27FC236}">
                <a16:creationId xmlns:a16="http://schemas.microsoft.com/office/drawing/2014/main" id="{7638654D-6A9F-1642-87FA-DDF8C814521D}"/>
              </a:ext>
            </a:extLst>
          </p:cNvPr>
          <p:cNvSpPr>
            <a:spLocks noGrp="1"/>
          </p:cNvSpPr>
          <p:nvPr>
            <p:ph idx="1"/>
          </p:nvPr>
        </p:nvSpPr>
        <p:spPr/>
        <p:txBody>
          <a:bodyPr>
            <a:normAutofit fontScale="92500" lnSpcReduction="10000"/>
          </a:bodyPr>
          <a:lstStyle/>
          <a:p>
            <a:r>
              <a:rPr lang="en-GB" dirty="0"/>
              <a:t>Mosaic tiles from Earth Engine and R</a:t>
            </a:r>
          </a:p>
          <a:p>
            <a:pPr lvl="1"/>
            <a:r>
              <a:rPr lang="en-GB" dirty="0"/>
              <a:t>28 tiles required for the global map (21 in Earth Engine and 7 in R)</a:t>
            </a:r>
          </a:p>
          <a:p>
            <a:pPr lvl="1"/>
            <a:endParaRPr lang="en-GB" dirty="0"/>
          </a:p>
          <a:p>
            <a:r>
              <a:rPr lang="en-GB" dirty="0"/>
              <a:t>Majority of the processing was in Earth Engine</a:t>
            </a:r>
          </a:p>
          <a:p>
            <a:pPr lvl="1"/>
            <a:r>
              <a:rPr lang="en-GB" dirty="0"/>
              <a:t>Low latitudes</a:t>
            </a:r>
          </a:p>
          <a:p>
            <a:pPr lvl="1"/>
            <a:r>
              <a:rPr lang="en-GB" dirty="0"/>
              <a:t>Densely populated areas such as eastern Asia and Europe</a:t>
            </a:r>
          </a:p>
          <a:p>
            <a:pPr lvl="1"/>
            <a:endParaRPr lang="en-GB" dirty="0"/>
          </a:p>
          <a:p>
            <a:r>
              <a:rPr lang="en-GB" dirty="0"/>
              <a:t>Where we needed R</a:t>
            </a:r>
          </a:p>
          <a:p>
            <a:pPr lvl="1"/>
            <a:r>
              <a:rPr lang="en-GB" dirty="0"/>
              <a:t>High latitudes (&gt;~55 degrees) including some overlap</a:t>
            </a:r>
          </a:p>
          <a:p>
            <a:pPr lvl="2"/>
            <a:r>
              <a:rPr lang="en-GB" dirty="0"/>
              <a:t>Pixels in overlapping areas matched across platforms</a:t>
            </a:r>
          </a:p>
          <a:p>
            <a:pPr lvl="1"/>
            <a:r>
              <a:rPr lang="en-GB" dirty="0"/>
              <a:t>International Date Line </a:t>
            </a:r>
          </a:p>
          <a:p>
            <a:pPr lvl="1"/>
            <a:r>
              <a:rPr lang="en-GB" dirty="0"/>
              <a:t>Very remote islands beyond the Earth Engine search threshold limit</a:t>
            </a:r>
          </a:p>
          <a:p>
            <a:endParaRPr lang="en-US" dirty="0"/>
          </a:p>
        </p:txBody>
      </p:sp>
      <p:grpSp>
        <p:nvGrpSpPr>
          <p:cNvPr id="4" name="Group 3">
            <a:extLst>
              <a:ext uri="{FF2B5EF4-FFF2-40B4-BE49-F238E27FC236}">
                <a16:creationId xmlns:a16="http://schemas.microsoft.com/office/drawing/2014/main" id="{FF102DB0-AAAC-8149-96D6-2158F117E06B}"/>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31B6F5CF-45FD-3C47-9351-F34D502EEA45}"/>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9C742B67-1712-BE42-9EA1-FAC0CDD86AE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F209A4EE-0D75-BC48-AAF4-15FE0BAC35A7}"/>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3274913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18D2-6F03-994A-974D-5377E7C1C847}"/>
              </a:ext>
            </a:extLst>
          </p:cNvPr>
          <p:cNvSpPr>
            <a:spLocks noGrp="1"/>
          </p:cNvSpPr>
          <p:nvPr>
            <p:ph type="title"/>
          </p:nvPr>
        </p:nvSpPr>
        <p:spPr/>
        <p:txBody>
          <a:bodyPr/>
          <a:lstStyle/>
          <a:p>
            <a:r>
              <a:rPr lang="en-US" dirty="0"/>
              <a:t>Resulting map</a:t>
            </a:r>
          </a:p>
        </p:txBody>
      </p:sp>
      <p:grpSp>
        <p:nvGrpSpPr>
          <p:cNvPr id="4" name="Group 3">
            <a:extLst>
              <a:ext uri="{FF2B5EF4-FFF2-40B4-BE49-F238E27FC236}">
                <a16:creationId xmlns:a16="http://schemas.microsoft.com/office/drawing/2014/main" id="{1CA8850B-616F-3547-A476-E266644875BE}"/>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82B0A4DF-04AC-A540-99DA-C1DB51B7926B}"/>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DBCFB697-6B55-804C-BA92-1BEEE5F9A19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998C2554-06DB-7E40-B06F-0D9C6107336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pic>
        <p:nvPicPr>
          <p:cNvPr id="8" name="Google Shape;390;p40">
            <a:extLst>
              <a:ext uri="{FF2B5EF4-FFF2-40B4-BE49-F238E27FC236}">
                <a16:creationId xmlns:a16="http://schemas.microsoft.com/office/drawing/2014/main" id="{348CEF9D-CC2E-EC45-B59D-58B340C2AF61}"/>
              </a:ext>
            </a:extLst>
          </p:cNvPr>
          <p:cNvPicPr preferRelativeResize="0"/>
          <p:nvPr/>
        </p:nvPicPr>
        <p:blipFill>
          <a:blip r:embed="rId6">
            <a:alphaModFix/>
          </a:blip>
          <a:stretch>
            <a:fillRect/>
          </a:stretch>
        </p:blipFill>
        <p:spPr>
          <a:xfrm>
            <a:off x="934278" y="1531661"/>
            <a:ext cx="10323443" cy="4465434"/>
          </a:xfrm>
          <a:prstGeom prst="rect">
            <a:avLst/>
          </a:prstGeom>
          <a:noFill/>
          <a:ln>
            <a:noFill/>
          </a:ln>
        </p:spPr>
      </p:pic>
      <p:sp>
        <p:nvSpPr>
          <p:cNvPr id="9" name="Google Shape;389;p40">
            <a:extLst>
              <a:ext uri="{FF2B5EF4-FFF2-40B4-BE49-F238E27FC236}">
                <a16:creationId xmlns:a16="http://schemas.microsoft.com/office/drawing/2014/main" id="{5AA8977B-D1C4-794F-8FFD-269177A759E8}"/>
              </a:ext>
            </a:extLst>
          </p:cNvPr>
          <p:cNvSpPr txBox="1"/>
          <p:nvPr/>
        </p:nvSpPr>
        <p:spPr>
          <a:xfrm>
            <a:off x="838200" y="6131459"/>
            <a:ext cx="7391400" cy="3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latin typeface="Roboto"/>
                <a:ea typeface="Roboto"/>
                <a:cs typeface="Roboto"/>
                <a:sym typeface="Roboto"/>
              </a:rPr>
              <a:t>Weiss, D. J., et al. (2018). "A global map of travel time to cities to assess inequalities in accessibility in 2015." Nature 553: 333.</a:t>
            </a:r>
            <a:endParaRPr sz="1100" dirty="0">
              <a:latin typeface="Roboto"/>
              <a:ea typeface="Roboto"/>
              <a:cs typeface="Roboto"/>
              <a:sym typeface="Roboto"/>
            </a:endParaRPr>
          </a:p>
        </p:txBody>
      </p:sp>
    </p:spTree>
    <p:extLst>
      <p:ext uri="{BB962C8B-B14F-4D97-AF65-F5344CB8AC3E}">
        <p14:creationId xmlns:p14="http://schemas.microsoft.com/office/powerpoint/2010/main" val="3809997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43EE-F431-EA4A-A67D-DDF4D0DC403D}"/>
              </a:ext>
            </a:extLst>
          </p:cNvPr>
          <p:cNvSpPr>
            <a:spLocks noGrp="1"/>
          </p:cNvSpPr>
          <p:nvPr>
            <p:ph type="title"/>
          </p:nvPr>
        </p:nvSpPr>
        <p:spPr/>
        <p:txBody>
          <a:bodyPr/>
          <a:lstStyle/>
          <a:p>
            <a:r>
              <a:rPr lang="en-US" dirty="0"/>
              <a:t>Utility of travel time for disease mapping</a:t>
            </a:r>
          </a:p>
        </p:txBody>
      </p:sp>
      <p:pic>
        <p:nvPicPr>
          <p:cNvPr id="4" name="Picture 3">
            <a:extLst>
              <a:ext uri="{FF2B5EF4-FFF2-40B4-BE49-F238E27FC236}">
                <a16:creationId xmlns:a16="http://schemas.microsoft.com/office/drawing/2014/main" id="{13AB590D-B437-0E4D-8272-D0F0740814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3325" y="1532620"/>
            <a:ext cx="9785350" cy="4623499"/>
          </a:xfrm>
          <a:prstGeom prst="rect">
            <a:avLst/>
          </a:prstGeom>
        </p:spPr>
      </p:pic>
      <p:grpSp>
        <p:nvGrpSpPr>
          <p:cNvPr id="5" name="Group 4">
            <a:extLst>
              <a:ext uri="{FF2B5EF4-FFF2-40B4-BE49-F238E27FC236}">
                <a16:creationId xmlns:a16="http://schemas.microsoft.com/office/drawing/2014/main" id="{E16DB717-E8C9-B249-954B-A0D0596DCF5A}"/>
              </a:ext>
            </a:extLst>
          </p:cNvPr>
          <p:cNvGrpSpPr/>
          <p:nvPr/>
        </p:nvGrpSpPr>
        <p:grpSpPr>
          <a:xfrm>
            <a:off x="8383161" y="6156122"/>
            <a:ext cx="3808839" cy="701878"/>
            <a:chOff x="8383161" y="6156122"/>
            <a:chExt cx="3808839" cy="701878"/>
          </a:xfrm>
        </p:grpSpPr>
        <p:pic>
          <p:nvPicPr>
            <p:cNvPr id="6" name="Google Shape;362;p36">
              <a:extLst>
                <a:ext uri="{FF2B5EF4-FFF2-40B4-BE49-F238E27FC236}">
                  <a16:creationId xmlns:a16="http://schemas.microsoft.com/office/drawing/2014/main" id="{E1F9D388-7127-A74D-9A17-B567AC9CDFB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7" name="Google Shape;363;p36">
              <a:extLst>
                <a:ext uri="{FF2B5EF4-FFF2-40B4-BE49-F238E27FC236}">
                  <a16:creationId xmlns:a16="http://schemas.microsoft.com/office/drawing/2014/main" id="{D9B376D6-10CC-F14C-8B0A-60139898BC27}"/>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8" name="Google Shape;364;p36">
              <a:extLst>
                <a:ext uri="{FF2B5EF4-FFF2-40B4-BE49-F238E27FC236}">
                  <a16:creationId xmlns:a16="http://schemas.microsoft.com/office/drawing/2014/main" id="{03A239A4-2F39-F243-88DD-AB7D518B627E}"/>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3914836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D55C-A6CE-224E-88EE-0F21E51B3A8C}"/>
              </a:ext>
            </a:extLst>
          </p:cNvPr>
          <p:cNvSpPr>
            <a:spLocks noGrp="1"/>
          </p:cNvSpPr>
          <p:nvPr>
            <p:ph type="title"/>
          </p:nvPr>
        </p:nvSpPr>
        <p:spPr/>
        <p:txBody>
          <a:bodyPr/>
          <a:lstStyle/>
          <a:p>
            <a:r>
              <a:rPr lang="en-US" dirty="0"/>
              <a:t>Malawi healthcare case study</a:t>
            </a:r>
          </a:p>
        </p:txBody>
      </p:sp>
      <p:sp>
        <p:nvSpPr>
          <p:cNvPr id="3" name="Text Placeholder 2">
            <a:extLst>
              <a:ext uri="{FF2B5EF4-FFF2-40B4-BE49-F238E27FC236}">
                <a16:creationId xmlns:a16="http://schemas.microsoft.com/office/drawing/2014/main" id="{3C001584-7AA6-C242-B8DC-760494475D2D}"/>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2C72EDFD-3A9F-F943-A362-1AB449DADCB1}"/>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F8D45F79-4656-1749-8576-E33B91F61CA4}"/>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C94F642A-EB3A-EA4B-9EF8-59FB43BB288E}"/>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B5152E8B-F1F8-0E41-9D21-EFBD799F3EA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519634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C04D2-9133-854A-91D8-787576F04697}"/>
              </a:ext>
            </a:extLst>
          </p:cNvPr>
          <p:cNvSpPr>
            <a:spLocks noGrp="1"/>
          </p:cNvSpPr>
          <p:nvPr>
            <p:ph type="title"/>
          </p:nvPr>
        </p:nvSpPr>
        <p:spPr/>
        <p:txBody>
          <a:bodyPr/>
          <a:lstStyle/>
          <a:p>
            <a:r>
              <a:rPr lang="en-US" dirty="0"/>
              <a:t>Facility data</a:t>
            </a:r>
          </a:p>
        </p:txBody>
      </p:sp>
      <p:sp>
        <p:nvSpPr>
          <p:cNvPr id="3" name="Content Placeholder 2">
            <a:extLst>
              <a:ext uri="{FF2B5EF4-FFF2-40B4-BE49-F238E27FC236}">
                <a16:creationId xmlns:a16="http://schemas.microsoft.com/office/drawing/2014/main" id="{908CC5DE-8ADE-E144-94F5-E9DA2A31A811}"/>
              </a:ext>
            </a:extLst>
          </p:cNvPr>
          <p:cNvSpPr>
            <a:spLocks noGrp="1"/>
          </p:cNvSpPr>
          <p:nvPr>
            <p:ph idx="1"/>
          </p:nvPr>
        </p:nvSpPr>
        <p:spPr/>
        <p:txBody>
          <a:bodyPr>
            <a:normAutofit fontScale="92500" lnSpcReduction="10000"/>
          </a:bodyPr>
          <a:lstStyle/>
          <a:p>
            <a:r>
              <a:rPr lang="en-US" dirty="0"/>
              <a:t>The Malawi Service Provision Assessment (SPA) </a:t>
            </a:r>
          </a:p>
          <a:p>
            <a:pPr lvl="1"/>
            <a:r>
              <a:rPr lang="en-US" dirty="0"/>
              <a:t>Conducted in June 2013-February 2014 </a:t>
            </a:r>
          </a:p>
          <a:p>
            <a:pPr lvl="1"/>
            <a:r>
              <a:rPr lang="en-US" dirty="0"/>
              <a:t>Ministry of Health and the Demographic and Health Survey (DHS) Program</a:t>
            </a:r>
          </a:p>
          <a:p>
            <a:pPr lvl="1"/>
            <a:endParaRPr lang="en-US" dirty="0"/>
          </a:p>
          <a:p>
            <a:r>
              <a:rPr lang="en-US" dirty="0"/>
              <a:t>Includes facility locations and descriptions of services provided</a:t>
            </a:r>
          </a:p>
          <a:p>
            <a:pPr lvl="1"/>
            <a:r>
              <a:rPr lang="en-US" dirty="0"/>
              <a:t>Facility descriptions allowed us to differentiate those with emergency services for critically ill children</a:t>
            </a:r>
          </a:p>
          <a:p>
            <a:pPr lvl="1"/>
            <a:r>
              <a:rPr lang="en-US" dirty="0"/>
              <a:t>WHO Emergency Triage, Assessment and Treatment (ETAT) </a:t>
            </a:r>
          </a:p>
          <a:p>
            <a:pPr lvl="1"/>
            <a:endParaRPr lang="en-US" dirty="0"/>
          </a:p>
          <a:p>
            <a:r>
              <a:rPr lang="en-US" dirty="0"/>
              <a:t>Resulting points for accessibility mapping</a:t>
            </a:r>
          </a:p>
          <a:p>
            <a:pPr lvl="1"/>
            <a:r>
              <a:rPr lang="en-US" dirty="0"/>
              <a:t>977 total facilities</a:t>
            </a:r>
          </a:p>
          <a:p>
            <a:pPr lvl="1"/>
            <a:r>
              <a:rPr lang="en-US" dirty="0"/>
              <a:t>4 emergency equipped</a:t>
            </a:r>
          </a:p>
        </p:txBody>
      </p:sp>
      <p:grpSp>
        <p:nvGrpSpPr>
          <p:cNvPr id="4" name="Group 3">
            <a:extLst>
              <a:ext uri="{FF2B5EF4-FFF2-40B4-BE49-F238E27FC236}">
                <a16:creationId xmlns:a16="http://schemas.microsoft.com/office/drawing/2014/main" id="{CCA7D631-6678-CD4B-9AD7-C69C4C78EDE9}"/>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D86CFB50-A390-4443-A50E-77D1F00E35CE}"/>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1BABAAE6-AF98-544D-BD0B-E56420915DF9}"/>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60357CD1-221B-D24F-B834-193F9A7DB8C5}"/>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400385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D9935-5578-5A4D-96CA-783A1954FE8C}"/>
              </a:ext>
            </a:extLst>
          </p:cNvPr>
          <p:cNvSpPr>
            <a:spLocks noGrp="1"/>
          </p:cNvSpPr>
          <p:nvPr>
            <p:ph type="title"/>
          </p:nvPr>
        </p:nvSpPr>
        <p:spPr/>
        <p:txBody>
          <a:bodyPr/>
          <a:lstStyle/>
          <a:p>
            <a:r>
              <a:rPr lang="en-US" dirty="0"/>
              <a:t>Travel time to healthcare in Malawi</a:t>
            </a:r>
          </a:p>
        </p:txBody>
      </p:sp>
      <p:grpSp>
        <p:nvGrpSpPr>
          <p:cNvPr id="4" name="Group 3">
            <a:extLst>
              <a:ext uri="{FF2B5EF4-FFF2-40B4-BE49-F238E27FC236}">
                <a16:creationId xmlns:a16="http://schemas.microsoft.com/office/drawing/2014/main" id="{CEA09011-E534-7448-9FF5-E37EED5A4702}"/>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0ACEB93E-5EB2-FA4D-9080-248D171BD6BC}"/>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76CCE172-5DC4-D945-9F7D-659B053A18C4}"/>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0AAA6486-D1DF-D744-8722-E56F36F926F2}"/>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pic>
        <p:nvPicPr>
          <p:cNvPr id="8" name="Picture 7">
            <a:extLst>
              <a:ext uri="{FF2B5EF4-FFF2-40B4-BE49-F238E27FC236}">
                <a16:creationId xmlns:a16="http://schemas.microsoft.com/office/drawing/2014/main" id="{780A4350-8FB4-C84F-94FF-509B6A4F229D}"/>
              </a:ext>
            </a:extLst>
          </p:cNvPr>
          <p:cNvPicPr/>
          <p:nvPr/>
        </p:nvPicPr>
        <p:blipFill>
          <a:blip r:embed="rId6"/>
          <a:stretch>
            <a:fillRect/>
          </a:stretch>
        </p:blipFill>
        <p:spPr>
          <a:xfrm>
            <a:off x="519953" y="1380704"/>
            <a:ext cx="7736151" cy="5086357"/>
          </a:xfrm>
          <a:prstGeom prst="rect">
            <a:avLst/>
          </a:prstGeom>
        </p:spPr>
      </p:pic>
      <p:sp>
        <p:nvSpPr>
          <p:cNvPr id="9" name="Content Placeholder 2">
            <a:extLst>
              <a:ext uri="{FF2B5EF4-FFF2-40B4-BE49-F238E27FC236}">
                <a16:creationId xmlns:a16="http://schemas.microsoft.com/office/drawing/2014/main" id="{51FC1A83-C84F-E24C-A1EB-9FAC8FF9DABE}"/>
              </a:ext>
            </a:extLst>
          </p:cNvPr>
          <p:cNvSpPr>
            <a:spLocks noGrp="1"/>
          </p:cNvSpPr>
          <p:nvPr>
            <p:ph idx="1"/>
          </p:nvPr>
        </p:nvSpPr>
        <p:spPr>
          <a:xfrm>
            <a:off x="8383158" y="1431931"/>
            <a:ext cx="3789274" cy="4216401"/>
          </a:xfrm>
        </p:spPr>
        <p:txBody>
          <a:bodyPr>
            <a:normAutofit/>
          </a:bodyPr>
          <a:lstStyle/>
          <a:p>
            <a:r>
              <a:rPr lang="en-US" dirty="0"/>
              <a:t>Healthcare facilities from the DHS Malawi Service Provision Assessment (SPA) </a:t>
            </a:r>
          </a:p>
          <a:p>
            <a:endParaRPr lang="en-US" dirty="0"/>
          </a:p>
          <a:p>
            <a:r>
              <a:rPr lang="en-US" dirty="0"/>
              <a:t>Travel time maps</a:t>
            </a:r>
          </a:p>
          <a:p>
            <a:pPr lvl="1"/>
            <a:r>
              <a:rPr lang="en-US" dirty="0"/>
              <a:t>Any facility</a:t>
            </a:r>
          </a:p>
          <a:p>
            <a:pPr lvl="1"/>
            <a:r>
              <a:rPr lang="en-US" dirty="0"/>
              <a:t>Emergency care equipped facility</a:t>
            </a:r>
          </a:p>
          <a:p>
            <a:endParaRPr lang="en-US" dirty="0"/>
          </a:p>
        </p:txBody>
      </p:sp>
    </p:spTree>
    <p:extLst>
      <p:ext uri="{BB962C8B-B14F-4D97-AF65-F5344CB8AC3E}">
        <p14:creationId xmlns:p14="http://schemas.microsoft.com/office/powerpoint/2010/main" val="3385796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025E-7659-9044-A00D-E9FE2BCB8C25}"/>
              </a:ext>
            </a:extLst>
          </p:cNvPr>
          <p:cNvSpPr>
            <a:spLocks noGrp="1"/>
          </p:cNvSpPr>
          <p:nvPr>
            <p:ph type="title"/>
          </p:nvPr>
        </p:nvSpPr>
        <p:spPr/>
        <p:txBody>
          <a:bodyPr/>
          <a:lstStyle/>
          <a:p>
            <a:r>
              <a:rPr lang="en-US" dirty="0"/>
              <a:t>Population-level access to healthcare</a:t>
            </a:r>
          </a:p>
        </p:txBody>
      </p:sp>
      <p:pic>
        <p:nvPicPr>
          <p:cNvPr id="4" name="Picture 3">
            <a:extLst>
              <a:ext uri="{FF2B5EF4-FFF2-40B4-BE49-F238E27FC236}">
                <a16:creationId xmlns:a16="http://schemas.microsoft.com/office/drawing/2014/main" id="{21896CEA-A3CA-4144-AE38-FF753D1321FC}"/>
              </a:ext>
            </a:extLst>
          </p:cNvPr>
          <p:cNvPicPr/>
          <p:nvPr/>
        </p:nvPicPr>
        <p:blipFill>
          <a:blip r:embed="rId3"/>
          <a:stretch>
            <a:fillRect/>
          </a:stretch>
        </p:blipFill>
        <p:spPr>
          <a:xfrm>
            <a:off x="407558" y="1431931"/>
            <a:ext cx="7975600" cy="4648200"/>
          </a:xfrm>
          <a:prstGeom prst="rect">
            <a:avLst/>
          </a:prstGeom>
        </p:spPr>
      </p:pic>
      <p:sp>
        <p:nvSpPr>
          <p:cNvPr id="5" name="TextBox 4">
            <a:extLst>
              <a:ext uri="{FF2B5EF4-FFF2-40B4-BE49-F238E27FC236}">
                <a16:creationId xmlns:a16="http://schemas.microsoft.com/office/drawing/2014/main" id="{6E024C77-F0B5-DD41-AA7E-2974CB1EB051}"/>
              </a:ext>
            </a:extLst>
          </p:cNvPr>
          <p:cNvSpPr txBox="1"/>
          <p:nvPr/>
        </p:nvSpPr>
        <p:spPr>
          <a:xfrm>
            <a:off x="1093355" y="6156122"/>
            <a:ext cx="6604006" cy="523220"/>
          </a:xfrm>
          <a:prstGeom prst="rect">
            <a:avLst/>
          </a:prstGeom>
          <a:noFill/>
        </p:spPr>
        <p:txBody>
          <a:bodyPr wrap="square" rtlCol="0">
            <a:spAutoFit/>
          </a:bodyPr>
          <a:lstStyle/>
          <a:p>
            <a:pPr algn="ctr"/>
            <a:r>
              <a:rPr lang="en-US" sz="1400" dirty="0"/>
              <a:t>Percentage of the Malawi population living within different travel times to the nearest health care facility and emergency-equipped hospital 2013-2014</a:t>
            </a:r>
          </a:p>
        </p:txBody>
      </p:sp>
      <p:grpSp>
        <p:nvGrpSpPr>
          <p:cNvPr id="6" name="Group 5">
            <a:extLst>
              <a:ext uri="{FF2B5EF4-FFF2-40B4-BE49-F238E27FC236}">
                <a16:creationId xmlns:a16="http://schemas.microsoft.com/office/drawing/2014/main" id="{ABD92F6C-1973-224B-A1F5-B87C465D1F8A}"/>
              </a:ext>
            </a:extLst>
          </p:cNvPr>
          <p:cNvGrpSpPr/>
          <p:nvPr/>
        </p:nvGrpSpPr>
        <p:grpSpPr>
          <a:xfrm>
            <a:off x="8383161" y="6156122"/>
            <a:ext cx="3808839" cy="701878"/>
            <a:chOff x="8383161" y="6156122"/>
            <a:chExt cx="3808839" cy="701878"/>
          </a:xfrm>
        </p:grpSpPr>
        <p:pic>
          <p:nvPicPr>
            <p:cNvPr id="7" name="Google Shape;362;p36">
              <a:extLst>
                <a:ext uri="{FF2B5EF4-FFF2-40B4-BE49-F238E27FC236}">
                  <a16:creationId xmlns:a16="http://schemas.microsoft.com/office/drawing/2014/main" id="{FF5D3517-BEE5-3743-8338-A520FC3C9AF6}"/>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8" name="Google Shape;363;p36">
              <a:extLst>
                <a:ext uri="{FF2B5EF4-FFF2-40B4-BE49-F238E27FC236}">
                  <a16:creationId xmlns:a16="http://schemas.microsoft.com/office/drawing/2014/main" id="{C076D2A5-32D2-E944-A9B8-BFF36BD1C4B5}"/>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9" name="Google Shape;364;p36">
              <a:extLst>
                <a:ext uri="{FF2B5EF4-FFF2-40B4-BE49-F238E27FC236}">
                  <a16:creationId xmlns:a16="http://schemas.microsoft.com/office/drawing/2014/main" id="{C8133E42-2632-1548-AF28-A1F329077203}"/>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
        <p:nvSpPr>
          <p:cNvPr id="10" name="Content Placeholder 2">
            <a:extLst>
              <a:ext uri="{FF2B5EF4-FFF2-40B4-BE49-F238E27FC236}">
                <a16:creationId xmlns:a16="http://schemas.microsoft.com/office/drawing/2014/main" id="{E41B83D0-0E7E-CF4D-9519-7CC549B52001}"/>
              </a:ext>
            </a:extLst>
          </p:cNvPr>
          <p:cNvSpPr>
            <a:spLocks noGrp="1"/>
          </p:cNvSpPr>
          <p:nvPr>
            <p:ph idx="1"/>
          </p:nvPr>
        </p:nvSpPr>
        <p:spPr>
          <a:xfrm>
            <a:off x="8270616" y="1431928"/>
            <a:ext cx="3789274" cy="4216401"/>
          </a:xfrm>
        </p:spPr>
        <p:txBody>
          <a:bodyPr>
            <a:normAutofit/>
          </a:bodyPr>
          <a:lstStyle/>
          <a:p>
            <a:r>
              <a:rPr lang="en-US" dirty="0"/>
              <a:t>Travel time maps can then be intersected with population surfaces</a:t>
            </a:r>
          </a:p>
          <a:p>
            <a:endParaRPr lang="en-US" dirty="0"/>
          </a:p>
          <a:p>
            <a:r>
              <a:rPr lang="en-US" dirty="0"/>
              <a:t>Illustrates disparities in access</a:t>
            </a:r>
          </a:p>
          <a:p>
            <a:endParaRPr lang="en-US" dirty="0"/>
          </a:p>
        </p:txBody>
      </p:sp>
    </p:spTree>
    <p:extLst>
      <p:ext uri="{BB962C8B-B14F-4D97-AF65-F5344CB8AC3E}">
        <p14:creationId xmlns:p14="http://schemas.microsoft.com/office/powerpoint/2010/main" val="30599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570D-0EBD-C94C-B77E-5769713488FF}"/>
              </a:ext>
            </a:extLst>
          </p:cNvPr>
          <p:cNvSpPr>
            <a:spLocks noGrp="1"/>
          </p:cNvSpPr>
          <p:nvPr>
            <p:ph type="title"/>
          </p:nvPr>
        </p:nvSpPr>
        <p:spPr/>
        <p:txBody>
          <a:bodyPr/>
          <a:lstStyle/>
          <a:p>
            <a:r>
              <a:rPr lang="en-US" dirty="0"/>
              <a:t>Making custom maps</a:t>
            </a:r>
          </a:p>
        </p:txBody>
      </p:sp>
      <p:sp>
        <p:nvSpPr>
          <p:cNvPr id="3" name="Text Placeholder 2">
            <a:extLst>
              <a:ext uri="{FF2B5EF4-FFF2-40B4-BE49-F238E27FC236}">
                <a16:creationId xmlns:a16="http://schemas.microsoft.com/office/drawing/2014/main" id="{F8C3339D-055B-0544-A0A2-2825985C6EB4}"/>
              </a:ext>
            </a:extLst>
          </p:cNvPr>
          <p:cNvSpPr>
            <a:spLocks noGrp="1"/>
          </p:cNvSpPr>
          <p:nvPr>
            <p:ph type="body" idx="1"/>
          </p:nvPr>
        </p:nvSpPr>
        <p:spPr/>
        <p:txBody>
          <a:bodyPr/>
          <a:lstStyle/>
          <a:p>
            <a:endParaRPr lang="en-US" dirty="0"/>
          </a:p>
        </p:txBody>
      </p:sp>
      <p:grpSp>
        <p:nvGrpSpPr>
          <p:cNvPr id="4" name="Group 3">
            <a:extLst>
              <a:ext uri="{FF2B5EF4-FFF2-40B4-BE49-F238E27FC236}">
                <a16:creationId xmlns:a16="http://schemas.microsoft.com/office/drawing/2014/main" id="{C6FDAECA-C233-7C4F-98E3-75D3AB1C7F06}"/>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0532C8F1-D64A-D548-9256-F1DE1108FDDD}"/>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B6488DD1-5806-BA49-AB30-B2955671A93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26C677B8-47BC-1F46-8359-29852859475D}"/>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288093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F736-446B-1743-9D92-1BBBE360F0BE}"/>
              </a:ext>
            </a:extLst>
          </p:cNvPr>
          <p:cNvSpPr>
            <a:spLocks noGrp="1"/>
          </p:cNvSpPr>
          <p:nvPr>
            <p:ph type="title"/>
          </p:nvPr>
        </p:nvSpPr>
        <p:spPr/>
        <p:txBody>
          <a:bodyPr/>
          <a:lstStyle/>
          <a:p>
            <a:r>
              <a:rPr lang="en-US" dirty="0"/>
              <a:t>Getting started</a:t>
            </a:r>
          </a:p>
        </p:txBody>
      </p:sp>
      <p:pic>
        <p:nvPicPr>
          <p:cNvPr id="8" name="Picture 7">
            <a:extLst>
              <a:ext uri="{FF2B5EF4-FFF2-40B4-BE49-F238E27FC236}">
                <a16:creationId xmlns:a16="http://schemas.microsoft.com/office/drawing/2014/main" id="{BF21786A-577E-ED4B-8A4B-3BB7A9C68C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407218"/>
            <a:ext cx="8091964" cy="5032375"/>
          </a:xfrm>
          <a:prstGeom prst="rect">
            <a:avLst/>
          </a:prstGeom>
        </p:spPr>
      </p:pic>
      <p:sp>
        <p:nvSpPr>
          <p:cNvPr id="9" name="TextBox 8">
            <a:extLst>
              <a:ext uri="{FF2B5EF4-FFF2-40B4-BE49-F238E27FC236}">
                <a16:creationId xmlns:a16="http://schemas.microsoft.com/office/drawing/2014/main" id="{10D8A9AC-7C33-0249-B031-DE2879E535CE}"/>
              </a:ext>
            </a:extLst>
          </p:cNvPr>
          <p:cNvSpPr txBox="1"/>
          <p:nvPr/>
        </p:nvSpPr>
        <p:spPr>
          <a:xfrm>
            <a:off x="896381" y="6482038"/>
            <a:ext cx="7975601" cy="338554"/>
          </a:xfrm>
          <a:prstGeom prst="rect">
            <a:avLst/>
          </a:prstGeom>
          <a:noFill/>
        </p:spPr>
        <p:txBody>
          <a:bodyPr wrap="square" rtlCol="0">
            <a:spAutoFit/>
          </a:bodyPr>
          <a:lstStyle/>
          <a:p>
            <a:pPr algn="ctr"/>
            <a:r>
              <a:rPr lang="en-US" sz="1600" dirty="0">
                <a:hlinkClick r:id="rId4"/>
              </a:rPr>
              <a:t>https://map.ox.ac.uk/research-project/accessibility_to_cities/</a:t>
            </a:r>
            <a:endParaRPr lang="en-US" sz="1600" dirty="0"/>
          </a:p>
        </p:txBody>
      </p:sp>
      <p:grpSp>
        <p:nvGrpSpPr>
          <p:cNvPr id="5" name="Group 4">
            <a:extLst>
              <a:ext uri="{FF2B5EF4-FFF2-40B4-BE49-F238E27FC236}">
                <a16:creationId xmlns:a16="http://schemas.microsoft.com/office/drawing/2014/main" id="{2ADD532B-5468-C14D-B1D5-80346E2ECC32}"/>
              </a:ext>
            </a:extLst>
          </p:cNvPr>
          <p:cNvGrpSpPr/>
          <p:nvPr/>
        </p:nvGrpSpPr>
        <p:grpSpPr>
          <a:xfrm>
            <a:off x="8383161" y="6156122"/>
            <a:ext cx="3808839" cy="701878"/>
            <a:chOff x="8383161" y="6156122"/>
            <a:chExt cx="3808839" cy="701878"/>
          </a:xfrm>
        </p:grpSpPr>
        <p:pic>
          <p:nvPicPr>
            <p:cNvPr id="6" name="Google Shape;362;p36">
              <a:extLst>
                <a:ext uri="{FF2B5EF4-FFF2-40B4-BE49-F238E27FC236}">
                  <a16:creationId xmlns:a16="http://schemas.microsoft.com/office/drawing/2014/main" id="{7B6DFF88-10D0-1547-B816-A27BA069CD9D}"/>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7" name="Google Shape;363;p36">
              <a:extLst>
                <a:ext uri="{FF2B5EF4-FFF2-40B4-BE49-F238E27FC236}">
                  <a16:creationId xmlns:a16="http://schemas.microsoft.com/office/drawing/2014/main" id="{25310D78-F233-F149-B278-AC3FBF7C49DD}"/>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10" name="Google Shape;364;p36">
              <a:extLst>
                <a:ext uri="{FF2B5EF4-FFF2-40B4-BE49-F238E27FC236}">
                  <a16:creationId xmlns:a16="http://schemas.microsoft.com/office/drawing/2014/main" id="{0BF31CBF-9F82-4F4C-BE9B-9D698D887157}"/>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2680425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E246-88DC-2F47-8639-73B510DA0745}"/>
              </a:ext>
            </a:extLst>
          </p:cNvPr>
          <p:cNvSpPr>
            <a:spLocks noGrp="1"/>
          </p:cNvSpPr>
          <p:nvPr>
            <p:ph type="title"/>
          </p:nvPr>
        </p:nvSpPr>
        <p:spPr/>
        <p:txBody>
          <a:bodyPr/>
          <a:lstStyle/>
          <a:p>
            <a:r>
              <a:rPr lang="en-US" dirty="0"/>
              <a:t>Map making options</a:t>
            </a:r>
          </a:p>
        </p:txBody>
      </p:sp>
      <p:sp>
        <p:nvSpPr>
          <p:cNvPr id="3" name="Content Placeholder 2">
            <a:extLst>
              <a:ext uri="{FF2B5EF4-FFF2-40B4-BE49-F238E27FC236}">
                <a16:creationId xmlns:a16="http://schemas.microsoft.com/office/drawing/2014/main" id="{7CF71E80-9B90-EA47-8F28-A842C14F3C20}"/>
              </a:ext>
            </a:extLst>
          </p:cNvPr>
          <p:cNvSpPr>
            <a:spLocks noGrp="1"/>
          </p:cNvSpPr>
          <p:nvPr>
            <p:ph idx="1"/>
          </p:nvPr>
        </p:nvSpPr>
        <p:spPr/>
        <p:txBody>
          <a:bodyPr>
            <a:normAutofit fontScale="85000" lnSpcReduction="20000"/>
          </a:bodyPr>
          <a:lstStyle/>
          <a:p>
            <a:r>
              <a:rPr lang="en-US" dirty="0"/>
              <a:t>You supply a table of locations of interest (X &amp; Y coordinates) </a:t>
            </a:r>
          </a:p>
          <a:p>
            <a:endParaRPr lang="en-US" dirty="0"/>
          </a:p>
          <a:p>
            <a:r>
              <a:rPr lang="en-US" dirty="0"/>
              <a:t>The friction surface and code are available on the MAP website</a:t>
            </a:r>
          </a:p>
          <a:p>
            <a:pPr marL="0" indent="0">
              <a:buNone/>
            </a:pPr>
            <a:endParaRPr lang="en-US" dirty="0"/>
          </a:p>
          <a:p>
            <a:r>
              <a:rPr lang="en-US" dirty="0"/>
              <a:t>Generate maps in Google Earth Engine (friction surface here too)</a:t>
            </a:r>
          </a:p>
          <a:p>
            <a:pPr lvl="1"/>
            <a:r>
              <a:rPr lang="en-US" sz="1300" u="sng" dirty="0">
                <a:solidFill>
                  <a:schemeClr val="hlink"/>
                </a:solidFill>
                <a:latin typeface="Roboto"/>
                <a:ea typeface="Roboto"/>
                <a:cs typeface="Roboto"/>
                <a:sym typeface="Roboto"/>
                <a:hlinkClick r:id="rId3"/>
              </a:rPr>
              <a:t>https://map.ox.ac.uk/wp-content/uploads/accessibility/Earth_Engine_generic_accessibilty_mapping_script.js</a:t>
            </a:r>
            <a:endParaRPr lang="en-US" sz="1300" dirty="0">
              <a:solidFill>
                <a:schemeClr val="lt1"/>
              </a:solidFill>
              <a:latin typeface="Roboto"/>
              <a:ea typeface="Roboto"/>
              <a:cs typeface="Roboto"/>
              <a:sym typeface="Roboto"/>
            </a:endParaRPr>
          </a:p>
          <a:p>
            <a:pPr lvl="1"/>
            <a:endParaRPr lang="en-US" dirty="0"/>
          </a:p>
          <a:p>
            <a:r>
              <a:rPr lang="en-US" dirty="0"/>
              <a:t>Generate maps using R</a:t>
            </a:r>
          </a:p>
          <a:p>
            <a:pPr lvl="1"/>
            <a:r>
              <a:rPr lang="en-US" sz="1300" u="sng" dirty="0">
                <a:solidFill>
                  <a:schemeClr val="hlink"/>
                </a:solidFill>
                <a:latin typeface="Roboto"/>
                <a:ea typeface="Roboto"/>
                <a:cs typeface="Roboto"/>
                <a:sym typeface="Roboto"/>
                <a:hlinkClick r:id="rId4"/>
              </a:rPr>
              <a:t>https://map.ox.ac.uk/wp-content/uploads/accessibility/R_generic_accessibilty_mapping_script.r</a:t>
            </a:r>
            <a:endParaRPr lang="en-US" sz="1300" u="sng" dirty="0">
              <a:solidFill>
                <a:schemeClr val="hlink"/>
              </a:solidFill>
              <a:latin typeface="Roboto"/>
              <a:ea typeface="Roboto"/>
              <a:cs typeface="Roboto"/>
              <a:sym typeface="Roboto"/>
            </a:endParaRPr>
          </a:p>
          <a:p>
            <a:pPr lvl="1"/>
            <a:r>
              <a:rPr lang="en-US" sz="1300" dirty="0">
                <a:latin typeface="Roboto"/>
                <a:ea typeface="Roboto"/>
                <a:cs typeface="Roboto"/>
                <a:sym typeface="Roboto"/>
              </a:rPr>
              <a:t>Great “how to” guide: </a:t>
            </a:r>
            <a:r>
              <a:rPr lang="en-US" sz="1400" dirty="0">
                <a:hlinkClick r:id="rId5"/>
              </a:rPr>
              <a:t>https://medium.com/@abertozz/mapping-travel-times-with-malariaatlas-and-friction-surfaces-f4960f584f08</a:t>
            </a:r>
            <a:endParaRPr lang="en-US" sz="1300" dirty="0">
              <a:latin typeface="Roboto"/>
              <a:ea typeface="Roboto"/>
              <a:cs typeface="Roboto"/>
              <a:sym typeface="Roboto"/>
            </a:endParaRPr>
          </a:p>
          <a:p>
            <a:pPr marL="0" indent="0">
              <a:buNone/>
            </a:pPr>
            <a:endParaRPr lang="en-US" dirty="0"/>
          </a:p>
          <a:p>
            <a:r>
              <a:rPr lang="en-US" dirty="0"/>
              <a:t>Generate maps using our online platform</a:t>
            </a:r>
          </a:p>
          <a:p>
            <a:pPr lvl="1"/>
            <a:r>
              <a:rPr lang="en-US" sz="1300" u="sng" dirty="0">
                <a:solidFill>
                  <a:schemeClr val="hlink"/>
                </a:solidFill>
                <a:latin typeface="Roboto"/>
                <a:ea typeface="Roboto"/>
                <a:cs typeface="Roboto"/>
                <a:sym typeface="Roboto"/>
                <a:hlinkClick r:id="rId6"/>
              </a:rPr>
              <a:t>https://access-mapper.appspot.com/</a:t>
            </a:r>
            <a:endParaRPr lang="en-US" sz="1300" dirty="0">
              <a:solidFill>
                <a:srgbClr val="5F6368"/>
              </a:solidFill>
              <a:latin typeface="Roboto"/>
              <a:ea typeface="Roboto"/>
              <a:cs typeface="Roboto"/>
              <a:sym typeface="Roboto"/>
            </a:endParaRPr>
          </a:p>
          <a:p>
            <a:pPr lvl="1"/>
            <a:endParaRPr lang="en-US" dirty="0"/>
          </a:p>
          <a:p>
            <a:pPr lvl="1"/>
            <a:endParaRPr lang="en-US" dirty="0"/>
          </a:p>
        </p:txBody>
      </p:sp>
      <p:grpSp>
        <p:nvGrpSpPr>
          <p:cNvPr id="4" name="Group 3">
            <a:extLst>
              <a:ext uri="{FF2B5EF4-FFF2-40B4-BE49-F238E27FC236}">
                <a16:creationId xmlns:a16="http://schemas.microsoft.com/office/drawing/2014/main" id="{B6D48220-C111-C343-9409-DE78C6259C54}"/>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48EB12E0-A725-3845-AF59-097A5475ED6C}"/>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1FD30480-D98D-B444-AC29-DC6095C1CBE9}"/>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4E9BBD60-B569-6B40-97BA-9051CEAE7472}"/>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217821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BD6E-B40B-2E49-BFA7-67D87A82EA37}"/>
              </a:ext>
            </a:extLst>
          </p:cNvPr>
          <p:cNvSpPr>
            <a:spLocks noGrp="1"/>
          </p:cNvSpPr>
          <p:nvPr>
            <p:ph type="title"/>
          </p:nvPr>
        </p:nvSpPr>
        <p:spPr/>
        <p:txBody>
          <a:bodyPr/>
          <a:lstStyle/>
          <a:p>
            <a:r>
              <a:rPr lang="en-US" dirty="0"/>
              <a:t>Definition of accessibility</a:t>
            </a:r>
          </a:p>
        </p:txBody>
      </p:sp>
      <p:sp>
        <p:nvSpPr>
          <p:cNvPr id="3" name="Content Placeholder 2">
            <a:extLst>
              <a:ext uri="{FF2B5EF4-FFF2-40B4-BE49-F238E27FC236}">
                <a16:creationId xmlns:a16="http://schemas.microsoft.com/office/drawing/2014/main" id="{303EE6D9-CF75-4144-86B1-A343168D5141}"/>
              </a:ext>
            </a:extLst>
          </p:cNvPr>
          <p:cNvSpPr>
            <a:spLocks noGrp="1"/>
          </p:cNvSpPr>
          <p:nvPr>
            <p:ph idx="1"/>
          </p:nvPr>
        </p:nvSpPr>
        <p:spPr/>
        <p:txBody>
          <a:bodyPr/>
          <a:lstStyle/>
          <a:p>
            <a:r>
              <a:rPr lang="en-US" dirty="0"/>
              <a:t>For this talk accessibility = travel time</a:t>
            </a:r>
          </a:p>
          <a:p>
            <a:endParaRPr lang="en-US" dirty="0"/>
          </a:p>
          <a:p>
            <a:r>
              <a:rPr lang="en-US" dirty="0"/>
              <a:t>Alternate definitions exist</a:t>
            </a:r>
          </a:p>
          <a:p>
            <a:endParaRPr lang="en-US" dirty="0"/>
          </a:p>
          <a:p>
            <a:r>
              <a:rPr lang="en-US" dirty="0"/>
              <a:t>For example, lack of wealth could also limit access to healthcare</a:t>
            </a:r>
          </a:p>
        </p:txBody>
      </p:sp>
    </p:spTree>
    <p:extLst>
      <p:ext uri="{BB962C8B-B14F-4D97-AF65-F5344CB8AC3E}">
        <p14:creationId xmlns:p14="http://schemas.microsoft.com/office/powerpoint/2010/main" val="1912346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6AF09-C901-944D-B20F-5CC6140CF966}"/>
              </a:ext>
            </a:extLst>
          </p:cNvPr>
          <p:cNvSpPr>
            <a:spLocks noGrp="1"/>
          </p:cNvSpPr>
          <p:nvPr>
            <p:ph type="title"/>
          </p:nvPr>
        </p:nvSpPr>
        <p:spPr/>
        <p:txBody>
          <a:bodyPr/>
          <a:lstStyle/>
          <a:p>
            <a:r>
              <a:rPr lang="en-US" dirty="0"/>
              <a:t>Do it yourself example</a:t>
            </a:r>
          </a:p>
        </p:txBody>
      </p:sp>
      <p:grpSp>
        <p:nvGrpSpPr>
          <p:cNvPr id="4" name="Group 3">
            <a:extLst>
              <a:ext uri="{FF2B5EF4-FFF2-40B4-BE49-F238E27FC236}">
                <a16:creationId xmlns:a16="http://schemas.microsoft.com/office/drawing/2014/main" id="{B7A594E3-6B43-2143-8B66-90B39CC79662}"/>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F1A689EE-D454-324B-9138-9BE80CB495D5}"/>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12EE7B32-BC86-B146-84F4-DEEA7AF0C3C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8CA8F76B-C114-9E4E-A243-EBF45EABDC8B}"/>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pic>
        <p:nvPicPr>
          <p:cNvPr id="9" name="Picture 8">
            <a:extLst>
              <a:ext uri="{FF2B5EF4-FFF2-40B4-BE49-F238E27FC236}">
                <a16:creationId xmlns:a16="http://schemas.microsoft.com/office/drawing/2014/main" id="{0421C695-DFDA-3E4E-8ACD-53E5B496A933}"/>
              </a:ext>
            </a:extLst>
          </p:cNvPr>
          <p:cNvPicPr>
            <a:picLocks noChangeAspect="1"/>
          </p:cNvPicPr>
          <p:nvPr/>
        </p:nvPicPr>
        <p:blipFill>
          <a:blip r:embed="rId6"/>
          <a:stretch>
            <a:fillRect/>
          </a:stretch>
        </p:blipFill>
        <p:spPr>
          <a:xfrm>
            <a:off x="701878" y="1244600"/>
            <a:ext cx="6057900" cy="5613400"/>
          </a:xfrm>
          <a:prstGeom prst="rect">
            <a:avLst/>
          </a:prstGeom>
        </p:spPr>
      </p:pic>
      <p:pic>
        <p:nvPicPr>
          <p:cNvPr id="13" name="Picture 12">
            <a:extLst>
              <a:ext uri="{FF2B5EF4-FFF2-40B4-BE49-F238E27FC236}">
                <a16:creationId xmlns:a16="http://schemas.microsoft.com/office/drawing/2014/main" id="{DF7277E9-F7ED-3048-8B4D-4BC5002971D5}"/>
              </a:ext>
            </a:extLst>
          </p:cNvPr>
          <p:cNvPicPr>
            <a:picLocks noChangeAspect="1"/>
          </p:cNvPicPr>
          <p:nvPr/>
        </p:nvPicPr>
        <p:blipFill>
          <a:blip r:embed="rId7"/>
          <a:stretch>
            <a:fillRect/>
          </a:stretch>
        </p:blipFill>
        <p:spPr>
          <a:xfrm>
            <a:off x="6893883" y="1244600"/>
            <a:ext cx="4596239" cy="4578285"/>
          </a:xfrm>
          <a:prstGeom prst="rect">
            <a:avLst/>
          </a:prstGeom>
        </p:spPr>
      </p:pic>
    </p:spTree>
    <p:extLst>
      <p:ext uri="{BB962C8B-B14F-4D97-AF65-F5344CB8AC3E}">
        <p14:creationId xmlns:p14="http://schemas.microsoft.com/office/powerpoint/2010/main" val="770682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87F3-82A2-8641-8DE3-92048EB75816}"/>
              </a:ext>
            </a:extLst>
          </p:cNvPr>
          <p:cNvSpPr>
            <a:spLocks noGrp="1"/>
          </p:cNvSpPr>
          <p:nvPr>
            <p:ph type="title"/>
          </p:nvPr>
        </p:nvSpPr>
        <p:spPr/>
        <p:txBody>
          <a:bodyPr/>
          <a:lstStyle/>
          <a:p>
            <a:r>
              <a:rPr lang="en-US" dirty="0"/>
              <a:t>Easiest solution – our online tool </a:t>
            </a:r>
          </a:p>
        </p:txBody>
      </p:sp>
      <p:pic>
        <p:nvPicPr>
          <p:cNvPr id="4" name="Google Shape;493;p56">
            <a:extLst>
              <a:ext uri="{FF2B5EF4-FFF2-40B4-BE49-F238E27FC236}">
                <a16:creationId xmlns:a16="http://schemas.microsoft.com/office/drawing/2014/main" id="{06DC54E3-309E-1446-8653-5750AF9EE4C0}"/>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70213" y="1345386"/>
            <a:ext cx="8451574" cy="4577590"/>
          </a:xfrm>
          <a:prstGeom prst="rect">
            <a:avLst/>
          </a:prstGeom>
          <a:noFill/>
          <a:ln>
            <a:noFill/>
          </a:ln>
        </p:spPr>
      </p:pic>
      <p:grpSp>
        <p:nvGrpSpPr>
          <p:cNvPr id="5" name="Group 4">
            <a:extLst>
              <a:ext uri="{FF2B5EF4-FFF2-40B4-BE49-F238E27FC236}">
                <a16:creationId xmlns:a16="http://schemas.microsoft.com/office/drawing/2014/main" id="{6A39EEDD-6D61-C44A-8D65-CA341AEE4414}"/>
              </a:ext>
            </a:extLst>
          </p:cNvPr>
          <p:cNvGrpSpPr/>
          <p:nvPr/>
        </p:nvGrpSpPr>
        <p:grpSpPr>
          <a:xfrm>
            <a:off x="8383161" y="6156122"/>
            <a:ext cx="3808839" cy="701878"/>
            <a:chOff x="8383161" y="6156122"/>
            <a:chExt cx="3808839" cy="701878"/>
          </a:xfrm>
        </p:grpSpPr>
        <p:pic>
          <p:nvPicPr>
            <p:cNvPr id="6" name="Google Shape;362;p36">
              <a:extLst>
                <a:ext uri="{FF2B5EF4-FFF2-40B4-BE49-F238E27FC236}">
                  <a16:creationId xmlns:a16="http://schemas.microsoft.com/office/drawing/2014/main" id="{D3906506-1870-C24A-BFDC-ABCEDE5AF521}"/>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7" name="Google Shape;363;p36">
              <a:extLst>
                <a:ext uri="{FF2B5EF4-FFF2-40B4-BE49-F238E27FC236}">
                  <a16:creationId xmlns:a16="http://schemas.microsoft.com/office/drawing/2014/main" id="{983400FD-A921-414A-9BEF-B2BF8534C726}"/>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8" name="Google Shape;364;p36">
              <a:extLst>
                <a:ext uri="{FF2B5EF4-FFF2-40B4-BE49-F238E27FC236}">
                  <a16:creationId xmlns:a16="http://schemas.microsoft.com/office/drawing/2014/main" id="{3454F9F4-442E-B746-BBA9-044B0B9BF8E5}"/>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
        <p:nvSpPr>
          <p:cNvPr id="9" name="Rectangle 8">
            <a:extLst>
              <a:ext uri="{FF2B5EF4-FFF2-40B4-BE49-F238E27FC236}">
                <a16:creationId xmlns:a16="http://schemas.microsoft.com/office/drawing/2014/main" id="{26ED3F47-EAAD-D540-87DE-6BA454604311}"/>
              </a:ext>
            </a:extLst>
          </p:cNvPr>
          <p:cNvSpPr/>
          <p:nvPr/>
        </p:nvSpPr>
        <p:spPr>
          <a:xfrm>
            <a:off x="3048000" y="5997794"/>
            <a:ext cx="6096000" cy="569387"/>
          </a:xfrm>
          <a:prstGeom prst="rect">
            <a:avLst/>
          </a:prstGeom>
        </p:spPr>
        <p:txBody>
          <a:bodyPr>
            <a:spAutoFit/>
          </a:bodyPr>
          <a:lstStyle/>
          <a:p>
            <a:pPr algn="ctr"/>
            <a:r>
              <a:rPr lang="en-US" dirty="0"/>
              <a:t>Generate maps using our online platform</a:t>
            </a:r>
          </a:p>
          <a:p>
            <a:pPr algn="ctr"/>
            <a:r>
              <a:rPr lang="en-US" sz="1300" u="sng" dirty="0">
                <a:solidFill>
                  <a:schemeClr val="hlink"/>
                </a:solidFill>
                <a:latin typeface="Roboto"/>
                <a:ea typeface="Roboto"/>
                <a:cs typeface="Roboto"/>
                <a:sym typeface="Roboto"/>
                <a:hlinkClick r:id="rId7"/>
              </a:rPr>
              <a:t>https://access-mapper.appspot.com/</a:t>
            </a:r>
            <a:endParaRPr lang="en-US" sz="1300" dirty="0">
              <a:solidFill>
                <a:srgbClr val="5F6368"/>
              </a:solidFill>
              <a:latin typeface="Roboto"/>
              <a:ea typeface="Roboto"/>
              <a:cs typeface="Roboto"/>
              <a:sym typeface="Roboto"/>
            </a:endParaRPr>
          </a:p>
        </p:txBody>
      </p:sp>
    </p:spTree>
    <p:extLst>
      <p:ext uri="{BB962C8B-B14F-4D97-AF65-F5344CB8AC3E}">
        <p14:creationId xmlns:p14="http://schemas.microsoft.com/office/powerpoint/2010/main" val="1651365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429E3-7000-CF46-A199-A953FDA2ABCC}"/>
              </a:ext>
            </a:extLst>
          </p:cNvPr>
          <p:cNvSpPr>
            <a:spLocks noGrp="1"/>
          </p:cNvSpPr>
          <p:nvPr>
            <p:ph type="title"/>
          </p:nvPr>
        </p:nvSpPr>
        <p:spPr/>
        <p:txBody>
          <a:bodyPr/>
          <a:lstStyle/>
          <a:p>
            <a:r>
              <a:rPr lang="en-US" dirty="0"/>
              <a:t>Examples of how we use this work at MAP</a:t>
            </a:r>
          </a:p>
        </p:txBody>
      </p:sp>
      <p:sp>
        <p:nvSpPr>
          <p:cNvPr id="3" name="Content Placeholder 2">
            <a:extLst>
              <a:ext uri="{FF2B5EF4-FFF2-40B4-BE49-F238E27FC236}">
                <a16:creationId xmlns:a16="http://schemas.microsoft.com/office/drawing/2014/main" id="{5A733FAB-7B58-6B42-9CA3-0AB4136F95AD}"/>
              </a:ext>
            </a:extLst>
          </p:cNvPr>
          <p:cNvSpPr>
            <a:spLocks noGrp="1"/>
          </p:cNvSpPr>
          <p:nvPr>
            <p:ph idx="1"/>
          </p:nvPr>
        </p:nvSpPr>
        <p:spPr/>
        <p:txBody>
          <a:bodyPr>
            <a:normAutofit fontScale="85000" lnSpcReduction="20000"/>
          </a:bodyPr>
          <a:lstStyle/>
          <a:p>
            <a:r>
              <a:rPr lang="en-US" dirty="0"/>
              <a:t>Travel time to cities is a gridded covariate in our disease models</a:t>
            </a:r>
          </a:p>
          <a:p>
            <a:pPr lvl="1"/>
            <a:r>
              <a:rPr lang="en-US" dirty="0"/>
              <a:t>Correlated with numerous metrics of human wellbeing </a:t>
            </a:r>
          </a:p>
          <a:p>
            <a:pPr lvl="1"/>
            <a:r>
              <a:rPr lang="en-US" dirty="0"/>
              <a:t>Input for modeling malaria parasite rate and incidence (core MAP business)</a:t>
            </a:r>
          </a:p>
          <a:p>
            <a:pPr lvl="1"/>
            <a:r>
              <a:rPr lang="en-US" dirty="0"/>
              <a:t>Input for modeling treatment seeking at the pixel level</a:t>
            </a:r>
          </a:p>
          <a:p>
            <a:pPr lvl="2"/>
            <a:r>
              <a:rPr lang="en-US" dirty="0"/>
              <a:t>Used to adjust reported malaria case counts in many countries</a:t>
            </a:r>
          </a:p>
          <a:p>
            <a:pPr lvl="2"/>
            <a:r>
              <a:rPr lang="en-US" dirty="0"/>
              <a:t>Untreated cases are an input into our mortality models</a:t>
            </a:r>
          </a:p>
          <a:p>
            <a:pPr lvl="1"/>
            <a:endParaRPr lang="en-US" dirty="0"/>
          </a:p>
          <a:p>
            <a:r>
              <a:rPr lang="en-US" dirty="0"/>
              <a:t>Friction surface is used in catchment modeling</a:t>
            </a:r>
          </a:p>
          <a:p>
            <a:pPr lvl="1"/>
            <a:r>
              <a:rPr lang="en-US" dirty="0"/>
              <a:t>Linking people probabilistically to the healthcare facility they visit</a:t>
            </a:r>
          </a:p>
          <a:p>
            <a:pPr lvl="1"/>
            <a:endParaRPr lang="en-US" dirty="0"/>
          </a:p>
          <a:p>
            <a:r>
              <a:rPr lang="en-US" dirty="0"/>
              <a:t>Friction surface has been used for recommending optimal facility placement </a:t>
            </a:r>
          </a:p>
          <a:p>
            <a:endParaRPr lang="en-US" dirty="0"/>
          </a:p>
          <a:p>
            <a:r>
              <a:rPr lang="en-US" dirty="0"/>
              <a:t>Future accessibility in South America upon completion of planned infrastructure</a:t>
            </a:r>
          </a:p>
          <a:p>
            <a:pPr lvl="1"/>
            <a:endParaRPr lang="en-US" dirty="0"/>
          </a:p>
          <a:p>
            <a:endParaRPr lang="en-US" dirty="0"/>
          </a:p>
        </p:txBody>
      </p:sp>
      <p:grpSp>
        <p:nvGrpSpPr>
          <p:cNvPr id="4" name="Group 3">
            <a:extLst>
              <a:ext uri="{FF2B5EF4-FFF2-40B4-BE49-F238E27FC236}">
                <a16:creationId xmlns:a16="http://schemas.microsoft.com/office/drawing/2014/main" id="{4E673DE8-D03D-7B42-832B-30E1B38CA203}"/>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2C778BAF-E1E5-534C-8FE1-4E5C9D8FDF0A}"/>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97C3934E-E66A-7C4D-A157-4D00B72CDA8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82BE7CF4-A5D8-0242-968E-9300C5C96153}"/>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3671702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6E61-73CA-124A-A932-72AEFD0E35BC}"/>
              </a:ext>
            </a:extLst>
          </p:cNvPr>
          <p:cNvSpPr>
            <a:spLocks noGrp="1"/>
          </p:cNvSpPr>
          <p:nvPr>
            <p:ph type="title"/>
          </p:nvPr>
        </p:nvSpPr>
        <p:spPr/>
        <p:txBody>
          <a:bodyPr/>
          <a:lstStyle/>
          <a:p>
            <a:r>
              <a:rPr lang="en-US" dirty="0"/>
              <a:t>Collaborative possibilities</a:t>
            </a:r>
          </a:p>
        </p:txBody>
      </p:sp>
      <p:sp>
        <p:nvSpPr>
          <p:cNvPr id="3" name="Content Placeholder 2">
            <a:extLst>
              <a:ext uri="{FF2B5EF4-FFF2-40B4-BE49-F238E27FC236}">
                <a16:creationId xmlns:a16="http://schemas.microsoft.com/office/drawing/2014/main" id="{BF3A197F-9FD2-B14B-A122-872C418C76B9}"/>
              </a:ext>
            </a:extLst>
          </p:cNvPr>
          <p:cNvSpPr>
            <a:spLocks noGrp="1"/>
          </p:cNvSpPr>
          <p:nvPr>
            <p:ph idx="1"/>
          </p:nvPr>
        </p:nvSpPr>
        <p:spPr/>
        <p:txBody>
          <a:bodyPr/>
          <a:lstStyle/>
          <a:p>
            <a:r>
              <a:rPr lang="en-US" dirty="0"/>
              <a:t>Come speak with me if you’re interested in novel use cases</a:t>
            </a:r>
          </a:p>
          <a:p>
            <a:endParaRPr lang="en-US" dirty="0"/>
          </a:p>
          <a:p>
            <a:r>
              <a:rPr lang="en-US" dirty="0"/>
              <a:t>Additional variants are possible via collaboration</a:t>
            </a:r>
          </a:p>
          <a:p>
            <a:pPr lvl="1"/>
            <a:r>
              <a:rPr lang="en-US" dirty="0"/>
              <a:t>The ‘walking only’ friction surface</a:t>
            </a:r>
          </a:p>
        </p:txBody>
      </p:sp>
      <p:grpSp>
        <p:nvGrpSpPr>
          <p:cNvPr id="4" name="Group 3">
            <a:extLst>
              <a:ext uri="{FF2B5EF4-FFF2-40B4-BE49-F238E27FC236}">
                <a16:creationId xmlns:a16="http://schemas.microsoft.com/office/drawing/2014/main" id="{D31FAC9D-E482-584B-BF8B-EA894DBA8206}"/>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AA136B96-262F-1C4B-B919-6FC0A1C67BCB}"/>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21084178-E4EB-3F4D-9893-86E414363684}"/>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4AE0E9D6-78C5-2A43-8B2A-58882CC242E6}"/>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1793393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9288-3BD8-ED43-B3D4-F8DDD7E136EF}"/>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95964B3F-2C2C-1D47-9B02-5752EAF5899B}"/>
              </a:ext>
            </a:extLst>
          </p:cNvPr>
          <p:cNvSpPr>
            <a:spLocks noGrp="1"/>
          </p:cNvSpPr>
          <p:nvPr>
            <p:ph idx="1"/>
          </p:nvPr>
        </p:nvSpPr>
        <p:spPr>
          <a:xfrm>
            <a:off x="838200" y="1825625"/>
            <a:ext cx="10515600" cy="3935417"/>
          </a:xfrm>
        </p:spPr>
        <p:txBody>
          <a:bodyPr>
            <a:normAutofit fontScale="85000" lnSpcReduction="20000"/>
          </a:bodyPr>
          <a:lstStyle/>
          <a:p>
            <a:r>
              <a:rPr lang="en-US" dirty="0"/>
              <a:t>Accessibility to Cities Project</a:t>
            </a:r>
          </a:p>
          <a:p>
            <a:pPr lvl="1"/>
            <a:r>
              <a:rPr lang="en-US" dirty="0"/>
              <a:t>Ali Lieber, Matt </a:t>
            </a:r>
            <a:r>
              <a:rPr lang="en-US" dirty="0" err="1"/>
              <a:t>Hancher</a:t>
            </a:r>
            <a:r>
              <a:rPr lang="en-US" dirty="0"/>
              <a:t>, and Eduardo </a:t>
            </a:r>
            <a:r>
              <a:rPr lang="en-US" dirty="0" err="1"/>
              <a:t>Poyart</a:t>
            </a:r>
            <a:r>
              <a:rPr lang="en-US" dirty="0"/>
              <a:t> (Google) </a:t>
            </a:r>
          </a:p>
          <a:p>
            <a:pPr lvl="1"/>
            <a:r>
              <a:rPr lang="en-US" dirty="0"/>
              <a:t>Andy Nelson (University or Twente, Netherlands)</a:t>
            </a:r>
          </a:p>
          <a:p>
            <a:pPr lvl="1"/>
            <a:r>
              <a:rPr lang="en-US" dirty="0"/>
              <a:t>Steve </a:t>
            </a:r>
            <a:r>
              <a:rPr lang="en-US" dirty="0" err="1"/>
              <a:t>Peedell</a:t>
            </a:r>
            <a:r>
              <a:rPr lang="en-US" dirty="0"/>
              <a:t> and Will </a:t>
            </a:r>
            <a:r>
              <a:rPr lang="en-US" dirty="0" err="1"/>
              <a:t>Temperley</a:t>
            </a:r>
            <a:r>
              <a:rPr lang="en-US" dirty="0"/>
              <a:t> (JRC)</a:t>
            </a:r>
          </a:p>
          <a:p>
            <a:pPr lvl="1"/>
            <a:r>
              <a:rPr lang="en-US" dirty="0"/>
              <a:t>Harry Gibson, Jen Rozier, and the rest of the team at MAP</a:t>
            </a:r>
          </a:p>
          <a:p>
            <a:pPr lvl="1"/>
            <a:endParaRPr lang="en-US" dirty="0"/>
          </a:p>
          <a:p>
            <a:r>
              <a:rPr lang="en-US" dirty="0"/>
              <a:t>Malawi Project</a:t>
            </a:r>
          </a:p>
          <a:p>
            <a:pPr lvl="1"/>
            <a:r>
              <a:rPr lang="en-US" dirty="0"/>
              <a:t>Emily White Johansson (Uppsala University, Sweden)</a:t>
            </a:r>
          </a:p>
          <a:p>
            <a:pPr lvl="1"/>
            <a:r>
              <a:rPr lang="en-US" dirty="0"/>
              <a:t>Cecilia </a:t>
            </a:r>
            <a:r>
              <a:rPr lang="en-US" dirty="0" err="1"/>
              <a:t>Lindsjö</a:t>
            </a:r>
            <a:r>
              <a:rPr lang="en-US" dirty="0"/>
              <a:t> (Karolinska </a:t>
            </a:r>
            <a:r>
              <a:rPr lang="en-US" dirty="0" err="1"/>
              <a:t>Institutet</a:t>
            </a:r>
            <a:r>
              <a:rPr lang="en-US" dirty="0"/>
              <a:t>, Sweden)</a:t>
            </a:r>
          </a:p>
          <a:p>
            <a:pPr lvl="1"/>
            <a:r>
              <a:rPr lang="en-US" dirty="0"/>
              <a:t>Humphreys </a:t>
            </a:r>
            <a:r>
              <a:rPr lang="en-US" dirty="0" err="1"/>
              <a:t>Nsona</a:t>
            </a:r>
            <a:r>
              <a:rPr lang="en-US" dirty="0"/>
              <a:t> (Ministry of Health, Malawi)</a:t>
            </a:r>
          </a:p>
          <a:p>
            <a:pPr lvl="1"/>
            <a:r>
              <a:rPr lang="en-US" dirty="0"/>
              <a:t>Katarina </a:t>
            </a:r>
            <a:r>
              <a:rPr lang="en-US" dirty="0" err="1"/>
              <a:t>Ekholm</a:t>
            </a:r>
            <a:r>
              <a:rPr lang="en-US" dirty="0"/>
              <a:t> Selling (Uppsala University, Sweden)</a:t>
            </a:r>
          </a:p>
          <a:p>
            <a:pPr lvl="1"/>
            <a:r>
              <a:rPr lang="en-US" dirty="0"/>
              <a:t>Norman </a:t>
            </a:r>
            <a:r>
              <a:rPr lang="en-US" dirty="0" err="1"/>
              <a:t>Lufesi</a:t>
            </a:r>
            <a:r>
              <a:rPr lang="en-US" dirty="0"/>
              <a:t> (Ministry of Health, Malawi)</a:t>
            </a:r>
          </a:p>
          <a:p>
            <a:pPr lvl="1"/>
            <a:r>
              <a:rPr lang="en-US" dirty="0"/>
              <a:t>Helena </a:t>
            </a:r>
            <a:r>
              <a:rPr lang="en-US" dirty="0" err="1"/>
              <a:t>Hildenwall</a:t>
            </a:r>
            <a:r>
              <a:rPr lang="en-US" dirty="0"/>
              <a:t> (Karolinska </a:t>
            </a:r>
            <a:r>
              <a:rPr lang="en-US" dirty="0" err="1"/>
              <a:t>Institutet</a:t>
            </a:r>
            <a:r>
              <a:rPr lang="en-US" dirty="0"/>
              <a:t>, Sweden)</a:t>
            </a:r>
          </a:p>
          <a:p>
            <a:pPr lvl="1"/>
            <a:endParaRPr lang="en-US" dirty="0"/>
          </a:p>
        </p:txBody>
      </p:sp>
      <p:pic>
        <p:nvPicPr>
          <p:cNvPr id="4" name="Picture 2" descr="C:\MAP_presentations\posters\ASTMH_2015\gee_logo.png">
            <a:extLst>
              <a:ext uri="{FF2B5EF4-FFF2-40B4-BE49-F238E27FC236}">
                <a16:creationId xmlns:a16="http://schemas.microsoft.com/office/drawing/2014/main" id="{86238C12-32ED-054A-B010-5D8EDE6ABE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82284" y="1690688"/>
            <a:ext cx="4809716" cy="67376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C170F42-7919-164E-9621-DA9CF3208B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5303" y="2410173"/>
            <a:ext cx="1523677" cy="1101716"/>
          </a:xfrm>
          <a:prstGeom prst="rect">
            <a:avLst/>
          </a:prstGeom>
        </p:spPr>
      </p:pic>
      <p:grpSp>
        <p:nvGrpSpPr>
          <p:cNvPr id="6" name="Group 5">
            <a:extLst>
              <a:ext uri="{FF2B5EF4-FFF2-40B4-BE49-F238E27FC236}">
                <a16:creationId xmlns:a16="http://schemas.microsoft.com/office/drawing/2014/main" id="{E8A4D37A-E425-AF42-A6E6-037D100A3C5A}"/>
              </a:ext>
            </a:extLst>
          </p:cNvPr>
          <p:cNvGrpSpPr/>
          <p:nvPr/>
        </p:nvGrpSpPr>
        <p:grpSpPr>
          <a:xfrm>
            <a:off x="8383161" y="6156122"/>
            <a:ext cx="3808839" cy="701878"/>
            <a:chOff x="8383161" y="6156122"/>
            <a:chExt cx="3808839" cy="701878"/>
          </a:xfrm>
        </p:grpSpPr>
        <p:pic>
          <p:nvPicPr>
            <p:cNvPr id="7" name="Google Shape;362;p36">
              <a:extLst>
                <a:ext uri="{FF2B5EF4-FFF2-40B4-BE49-F238E27FC236}">
                  <a16:creationId xmlns:a16="http://schemas.microsoft.com/office/drawing/2014/main" id="{031AF6B8-6326-5B45-B351-0CA99CB590DC}"/>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8" name="Google Shape;363;p36">
              <a:extLst>
                <a:ext uri="{FF2B5EF4-FFF2-40B4-BE49-F238E27FC236}">
                  <a16:creationId xmlns:a16="http://schemas.microsoft.com/office/drawing/2014/main" id="{AB95713B-5B75-1C4D-9732-38FAC6D5C33F}"/>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9" name="Google Shape;364;p36">
              <a:extLst>
                <a:ext uri="{FF2B5EF4-FFF2-40B4-BE49-F238E27FC236}">
                  <a16:creationId xmlns:a16="http://schemas.microsoft.com/office/drawing/2014/main" id="{83D72C34-2DBB-624D-96BD-7F177D970CCC}"/>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96427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4CBF-A24B-C14D-AF07-3E0026846CB4}"/>
              </a:ext>
            </a:extLst>
          </p:cNvPr>
          <p:cNvSpPr>
            <a:spLocks noGrp="1"/>
          </p:cNvSpPr>
          <p:nvPr>
            <p:ph type="title"/>
          </p:nvPr>
        </p:nvSpPr>
        <p:spPr/>
        <p:txBody>
          <a:bodyPr/>
          <a:lstStyle/>
          <a:p>
            <a:r>
              <a:rPr lang="en-US" dirty="0"/>
              <a:t>Presentation structure</a:t>
            </a:r>
          </a:p>
        </p:txBody>
      </p:sp>
      <p:sp>
        <p:nvSpPr>
          <p:cNvPr id="3" name="Content Placeholder 2">
            <a:extLst>
              <a:ext uri="{FF2B5EF4-FFF2-40B4-BE49-F238E27FC236}">
                <a16:creationId xmlns:a16="http://schemas.microsoft.com/office/drawing/2014/main" id="{3F1C7126-A668-4445-A0D8-766465FFC7E0}"/>
              </a:ext>
            </a:extLst>
          </p:cNvPr>
          <p:cNvSpPr>
            <a:spLocks noGrp="1"/>
          </p:cNvSpPr>
          <p:nvPr>
            <p:ph idx="1"/>
          </p:nvPr>
        </p:nvSpPr>
        <p:spPr/>
        <p:txBody>
          <a:bodyPr/>
          <a:lstStyle/>
          <a:p>
            <a:r>
              <a:rPr lang="en-US" dirty="0"/>
              <a:t>Accessibility mapping overview</a:t>
            </a:r>
          </a:p>
          <a:p>
            <a:endParaRPr lang="en-US" dirty="0"/>
          </a:p>
          <a:p>
            <a:r>
              <a:rPr lang="en-US" dirty="0"/>
              <a:t>Accessibility to cities map</a:t>
            </a:r>
          </a:p>
          <a:p>
            <a:endParaRPr lang="en-US" dirty="0"/>
          </a:p>
          <a:p>
            <a:r>
              <a:rPr lang="en-US" dirty="0"/>
              <a:t>Example application – travel time to healthcare in Malawi</a:t>
            </a:r>
          </a:p>
          <a:p>
            <a:endParaRPr lang="en-US" dirty="0"/>
          </a:p>
          <a:p>
            <a:r>
              <a:rPr lang="en-US" dirty="0"/>
              <a:t>Making custom maps for your research – it’s easy!</a:t>
            </a:r>
          </a:p>
          <a:p>
            <a:endParaRPr lang="en-US" dirty="0"/>
          </a:p>
          <a:p>
            <a:endParaRPr lang="en-US" dirty="0"/>
          </a:p>
        </p:txBody>
      </p:sp>
      <p:grpSp>
        <p:nvGrpSpPr>
          <p:cNvPr id="4" name="Group 3">
            <a:extLst>
              <a:ext uri="{FF2B5EF4-FFF2-40B4-BE49-F238E27FC236}">
                <a16:creationId xmlns:a16="http://schemas.microsoft.com/office/drawing/2014/main" id="{75833211-0335-6044-A057-95FE1CD91BBC}"/>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920E9408-9A1A-A14C-A41A-B325193CB4A9}"/>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DD8C9793-3A28-B347-9A40-A618AD1315B7}"/>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5FBC7CCC-BE80-4642-89FB-F1520947543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442583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14467-749C-AF40-BC98-05D72CC7E65C}"/>
              </a:ext>
            </a:extLst>
          </p:cNvPr>
          <p:cNvSpPr>
            <a:spLocks noGrp="1"/>
          </p:cNvSpPr>
          <p:nvPr>
            <p:ph type="title"/>
          </p:nvPr>
        </p:nvSpPr>
        <p:spPr/>
        <p:txBody>
          <a:bodyPr/>
          <a:lstStyle/>
          <a:p>
            <a:r>
              <a:rPr lang="en-US" dirty="0"/>
              <a:t>Accessibility mapping overview</a:t>
            </a:r>
          </a:p>
        </p:txBody>
      </p:sp>
      <p:sp>
        <p:nvSpPr>
          <p:cNvPr id="3" name="Content Placeholder 2">
            <a:extLst>
              <a:ext uri="{FF2B5EF4-FFF2-40B4-BE49-F238E27FC236}">
                <a16:creationId xmlns:a16="http://schemas.microsoft.com/office/drawing/2014/main" id="{9DAB89D6-AA50-0741-B1B8-B0D77025987B}"/>
              </a:ext>
            </a:extLst>
          </p:cNvPr>
          <p:cNvSpPr>
            <a:spLocks noGrp="1"/>
          </p:cNvSpPr>
          <p:nvPr>
            <p:ph idx="1"/>
          </p:nvPr>
        </p:nvSpPr>
        <p:spPr/>
        <p:txBody>
          <a:bodyPr>
            <a:normAutofit lnSpcReduction="10000"/>
          </a:bodyPr>
          <a:lstStyle/>
          <a:p>
            <a:r>
              <a:rPr lang="en-US" dirty="0"/>
              <a:t>The time is takes to move between locations can be estimated with two factors:</a:t>
            </a:r>
          </a:p>
          <a:p>
            <a:pPr lvl="1"/>
            <a:r>
              <a:rPr lang="en-US" dirty="0"/>
              <a:t>The speed at which we move</a:t>
            </a:r>
          </a:p>
          <a:p>
            <a:pPr lvl="1"/>
            <a:r>
              <a:rPr lang="en-US" dirty="0"/>
              <a:t>The route we take</a:t>
            </a:r>
          </a:p>
          <a:p>
            <a:pPr lvl="1"/>
            <a:endParaRPr lang="en-US" dirty="0"/>
          </a:p>
          <a:p>
            <a:r>
              <a:rPr lang="en-US" dirty="0"/>
              <a:t>The speed at which we move can be mapped</a:t>
            </a:r>
          </a:p>
          <a:p>
            <a:pPr lvl="1"/>
            <a:r>
              <a:rPr lang="en-US" dirty="0"/>
              <a:t>Infrastructure, landcover, terrain, and water</a:t>
            </a:r>
          </a:p>
          <a:p>
            <a:pPr lvl="1"/>
            <a:r>
              <a:rPr lang="en-US" dirty="0"/>
              <a:t>The resulting map we call a friction surface</a:t>
            </a:r>
          </a:p>
          <a:p>
            <a:pPr marL="0" indent="0">
              <a:buNone/>
            </a:pPr>
            <a:endParaRPr lang="en-US" dirty="0"/>
          </a:p>
          <a:p>
            <a:r>
              <a:rPr lang="en-US" dirty="0"/>
              <a:t>The travel time to a point of interest can be determined with an algorithm that finds the optimal path</a:t>
            </a:r>
          </a:p>
          <a:p>
            <a:endParaRPr lang="en-US" dirty="0"/>
          </a:p>
          <a:p>
            <a:endParaRPr lang="en-US" dirty="0"/>
          </a:p>
        </p:txBody>
      </p:sp>
      <p:grpSp>
        <p:nvGrpSpPr>
          <p:cNvPr id="4" name="Group 3">
            <a:extLst>
              <a:ext uri="{FF2B5EF4-FFF2-40B4-BE49-F238E27FC236}">
                <a16:creationId xmlns:a16="http://schemas.microsoft.com/office/drawing/2014/main" id="{EC92C222-7409-AE4B-AD59-39EF7D121D82}"/>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5F81AC2B-2D2F-F344-9AD2-2214632921FA}"/>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5ED3E136-3D82-1241-B7A7-BB40E2352DC8}"/>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4B907B0A-E77A-0248-8ED8-90DB6C699DCB}"/>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3889848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0F487-35AA-394D-BF64-991DF4B48EEF}"/>
              </a:ext>
            </a:extLst>
          </p:cNvPr>
          <p:cNvSpPr>
            <a:spLocks noGrp="1"/>
          </p:cNvSpPr>
          <p:nvPr>
            <p:ph type="title"/>
          </p:nvPr>
        </p:nvSpPr>
        <p:spPr/>
        <p:txBody>
          <a:bodyPr/>
          <a:lstStyle/>
          <a:p>
            <a:r>
              <a:rPr lang="en-US" dirty="0"/>
              <a:t>The friction surface</a:t>
            </a:r>
          </a:p>
        </p:txBody>
      </p:sp>
      <p:sp>
        <p:nvSpPr>
          <p:cNvPr id="3" name="Content Placeholder 2">
            <a:extLst>
              <a:ext uri="{FF2B5EF4-FFF2-40B4-BE49-F238E27FC236}">
                <a16:creationId xmlns:a16="http://schemas.microsoft.com/office/drawing/2014/main" id="{055B4FF0-83E8-4C40-955B-4AFB31A04B2E}"/>
              </a:ext>
            </a:extLst>
          </p:cNvPr>
          <p:cNvSpPr>
            <a:spLocks noGrp="1"/>
          </p:cNvSpPr>
          <p:nvPr>
            <p:ph idx="1"/>
          </p:nvPr>
        </p:nvSpPr>
        <p:spPr>
          <a:xfrm>
            <a:off x="838200" y="1690689"/>
            <a:ext cx="3925596" cy="4351337"/>
          </a:xfrm>
        </p:spPr>
        <p:txBody>
          <a:bodyPr>
            <a:normAutofit fontScale="70000" lnSpcReduction="20000"/>
          </a:bodyPr>
          <a:lstStyle/>
          <a:p>
            <a:r>
              <a:rPr lang="en-US" dirty="0"/>
              <a:t>Constructed in Google Earth Engine</a:t>
            </a:r>
          </a:p>
          <a:p>
            <a:pPr lvl="1"/>
            <a:endParaRPr lang="en-US" dirty="0"/>
          </a:p>
          <a:p>
            <a:r>
              <a:rPr lang="en-US" dirty="0"/>
              <a:t>Inputs:</a:t>
            </a:r>
          </a:p>
          <a:p>
            <a:pPr lvl="1"/>
            <a:r>
              <a:rPr lang="en-US" dirty="0"/>
              <a:t>Roads (OSM and Google)</a:t>
            </a:r>
          </a:p>
          <a:p>
            <a:pPr lvl="1"/>
            <a:r>
              <a:rPr lang="en-US" dirty="0"/>
              <a:t>Railroads </a:t>
            </a:r>
          </a:p>
          <a:p>
            <a:pPr lvl="1"/>
            <a:r>
              <a:rPr lang="en-US" dirty="0"/>
              <a:t>Water features (rivers, lakes, and oceans)</a:t>
            </a:r>
          </a:p>
          <a:p>
            <a:pPr lvl="1"/>
            <a:r>
              <a:rPr lang="en-US" dirty="0"/>
              <a:t>International borders</a:t>
            </a:r>
          </a:p>
          <a:p>
            <a:pPr lvl="1"/>
            <a:r>
              <a:rPr lang="en-US" dirty="0"/>
              <a:t>Landcover</a:t>
            </a:r>
          </a:p>
          <a:p>
            <a:pPr lvl="1"/>
            <a:r>
              <a:rPr lang="en-US" dirty="0"/>
              <a:t>Topographic conditions (slope and elevation)</a:t>
            </a:r>
          </a:p>
          <a:p>
            <a:pPr lvl="2"/>
            <a:endParaRPr lang="en-US" dirty="0"/>
          </a:p>
          <a:p>
            <a:r>
              <a:rPr lang="en-US" dirty="0"/>
              <a:t>The resolution is ~1 km, which dictates the output resolution</a:t>
            </a:r>
          </a:p>
          <a:p>
            <a:pPr lvl="1"/>
            <a:endParaRPr lang="en-US" dirty="0"/>
          </a:p>
          <a:p>
            <a:r>
              <a:rPr lang="en-US" dirty="0"/>
              <a:t>This surface is publicly available</a:t>
            </a:r>
          </a:p>
          <a:p>
            <a:endParaRPr lang="en-US" dirty="0"/>
          </a:p>
        </p:txBody>
      </p:sp>
      <p:pic>
        <p:nvPicPr>
          <p:cNvPr id="4" name="Shape 391">
            <a:extLst>
              <a:ext uri="{FF2B5EF4-FFF2-40B4-BE49-F238E27FC236}">
                <a16:creationId xmlns:a16="http://schemas.microsoft.com/office/drawing/2014/main" id="{6B704823-191B-C641-A69F-FC0BBF4E7A5F}"/>
              </a:ext>
            </a:extLst>
          </p:cNvPr>
          <p:cNvPicPr preferRelativeResize="0">
            <a:picLocks/>
          </p:cNvPicPr>
          <p:nvPr/>
        </p:nvPicPr>
        <p:blipFill>
          <a:blip r:embed="rId3" cstate="screen">
            <a:alphaModFix/>
            <a:extLst>
              <a:ext uri="{28A0092B-C50C-407E-A947-70E740481C1C}">
                <a14:useLocalDpi xmlns:a14="http://schemas.microsoft.com/office/drawing/2010/main"/>
              </a:ext>
            </a:extLst>
          </a:blip>
          <a:stretch>
            <a:fillRect/>
          </a:stretch>
        </p:blipFill>
        <p:spPr>
          <a:xfrm>
            <a:off x="4763796" y="1690688"/>
            <a:ext cx="6726326" cy="4351338"/>
          </a:xfrm>
          <a:prstGeom prst="rect">
            <a:avLst/>
          </a:prstGeom>
          <a:noFill/>
          <a:ln>
            <a:noFill/>
          </a:ln>
        </p:spPr>
      </p:pic>
      <p:grpSp>
        <p:nvGrpSpPr>
          <p:cNvPr id="5" name="Group 4">
            <a:extLst>
              <a:ext uri="{FF2B5EF4-FFF2-40B4-BE49-F238E27FC236}">
                <a16:creationId xmlns:a16="http://schemas.microsoft.com/office/drawing/2014/main" id="{9E933B5D-3740-5848-811D-7DF6015E5D7C}"/>
              </a:ext>
            </a:extLst>
          </p:cNvPr>
          <p:cNvGrpSpPr/>
          <p:nvPr/>
        </p:nvGrpSpPr>
        <p:grpSpPr>
          <a:xfrm>
            <a:off x="8383161" y="6156122"/>
            <a:ext cx="3808839" cy="701878"/>
            <a:chOff x="8383161" y="6156122"/>
            <a:chExt cx="3808839" cy="701878"/>
          </a:xfrm>
        </p:grpSpPr>
        <p:pic>
          <p:nvPicPr>
            <p:cNvPr id="6" name="Google Shape;362;p36">
              <a:extLst>
                <a:ext uri="{FF2B5EF4-FFF2-40B4-BE49-F238E27FC236}">
                  <a16:creationId xmlns:a16="http://schemas.microsoft.com/office/drawing/2014/main" id="{BA3620A9-D33F-C341-A1AA-19F4B7732087}"/>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7" name="Google Shape;363;p36">
              <a:extLst>
                <a:ext uri="{FF2B5EF4-FFF2-40B4-BE49-F238E27FC236}">
                  <a16:creationId xmlns:a16="http://schemas.microsoft.com/office/drawing/2014/main" id="{9E1C97DE-3582-C347-9F1C-F4AB6E7E78FD}"/>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8" name="Google Shape;364;p36">
              <a:extLst>
                <a:ext uri="{FF2B5EF4-FFF2-40B4-BE49-F238E27FC236}">
                  <a16:creationId xmlns:a16="http://schemas.microsoft.com/office/drawing/2014/main" id="{D11FD171-2815-2D49-8880-93334F707545}"/>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2166591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Least-cost-path algorithms</a:t>
            </a:r>
          </a:p>
        </p:txBody>
      </p:sp>
      <p:sp>
        <p:nvSpPr>
          <p:cNvPr id="3" name="Content Placeholder 2"/>
          <p:cNvSpPr>
            <a:spLocks noGrp="1"/>
          </p:cNvSpPr>
          <p:nvPr>
            <p:ph idx="1"/>
          </p:nvPr>
        </p:nvSpPr>
        <p:spPr>
          <a:xfrm>
            <a:off x="838200" y="1600201"/>
            <a:ext cx="6184899" cy="4525963"/>
          </a:xfrm>
        </p:spPr>
        <p:txBody>
          <a:bodyPr>
            <a:normAutofit fontScale="70000" lnSpcReduction="20000"/>
          </a:bodyPr>
          <a:lstStyle/>
          <a:p>
            <a:r>
              <a:rPr lang="en-GB" dirty="0"/>
              <a:t>Originally designed to work in graphs, but we apply it in </a:t>
            </a:r>
            <a:r>
              <a:rPr lang="en-GB" dirty="0" err="1"/>
              <a:t>rasters</a:t>
            </a:r>
            <a:endParaRPr lang="en-GB" dirty="0"/>
          </a:p>
          <a:p>
            <a:pPr lvl="1"/>
            <a:r>
              <a:rPr lang="en-GB" dirty="0"/>
              <a:t>E.W. Dijkstra. 1959. </a:t>
            </a:r>
            <a:r>
              <a:rPr lang="en-GB" i="1" dirty="0"/>
              <a:t>A note on two problems in connexion with graphs</a:t>
            </a:r>
            <a:r>
              <a:rPr lang="en-GB" dirty="0"/>
              <a:t>. </a:t>
            </a:r>
            <a:r>
              <a:rPr lang="en-GB" dirty="0" err="1"/>
              <a:t>Numerische</a:t>
            </a:r>
            <a:r>
              <a:rPr lang="en-GB" dirty="0"/>
              <a:t> </a:t>
            </a:r>
            <a:r>
              <a:rPr lang="en-GB" dirty="0" err="1"/>
              <a:t>Mathematik</a:t>
            </a:r>
            <a:endParaRPr lang="en-GB" dirty="0"/>
          </a:p>
          <a:p>
            <a:pPr lvl="1"/>
            <a:r>
              <a:rPr lang="en-GB" dirty="0"/>
              <a:t>Distances calculated between adjacent point centroids</a:t>
            </a:r>
          </a:p>
          <a:p>
            <a:pPr lvl="1"/>
            <a:endParaRPr lang="en-GB" dirty="0"/>
          </a:p>
          <a:p>
            <a:r>
              <a:rPr lang="en-GB" dirty="0"/>
              <a:t>Platforms we use (and provide code for)</a:t>
            </a:r>
          </a:p>
          <a:p>
            <a:pPr lvl="1"/>
            <a:r>
              <a:rPr lang="en-GB" dirty="0"/>
              <a:t>R via the </a:t>
            </a:r>
            <a:r>
              <a:rPr lang="en-GB" dirty="0" err="1"/>
              <a:t>Gdistance</a:t>
            </a:r>
            <a:r>
              <a:rPr lang="en-GB" dirty="0"/>
              <a:t> package (specifically the accumulated cost function)</a:t>
            </a:r>
          </a:p>
          <a:p>
            <a:pPr lvl="1"/>
            <a:r>
              <a:rPr lang="en-GB" dirty="0"/>
              <a:t>Earth Engine with the </a:t>
            </a:r>
            <a:r>
              <a:rPr lang="en-GB" dirty="0" err="1"/>
              <a:t>cumulativeCost</a:t>
            </a:r>
            <a:r>
              <a:rPr lang="en-GB" dirty="0"/>
              <a:t>() function</a:t>
            </a:r>
          </a:p>
          <a:p>
            <a:pPr lvl="1"/>
            <a:endParaRPr lang="en-GB" dirty="0"/>
          </a:p>
          <a:p>
            <a:r>
              <a:rPr lang="en-GB" dirty="0"/>
              <a:t>Other details</a:t>
            </a:r>
          </a:p>
          <a:p>
            <a:pPr lvl="1"/>
            <a:r>
              <a:rPr lang="en-GB" dirty="0"/>
              <a:t>Our system uses “great circle distance” for geographic coordinates (longitude and latitude) </a:t>
            </a:r>
          </a:p>
          <a:p>
            <a:pPr lvl="1"/>
            <a:r>
              <a:rPr lang="en-GB" dirty="0"/>
              <a:t>Behind the scenes we converts units from degrees to meters</a:t>
            </a:r>
          </a:p>
          <a:p>
            <a:pPr lvl="1"/>
            <a:r>
              <a:rPr lang="en-GB" dirty="0"/>
              <a:t>As such all cell values (costs) are rates per meter</a:t>
            </a:r>
          </a:p>
          <a:p>
            <a:pPr lvl="1"/>
            <a:r>
              <a:rPr lang="en-GB" dirty="0"/>
              <a:t>Resulting travel time maps are in minutes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101" y="1600201"/>
            <a:ext cx="4330700" cy="45196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5" name="Group 4">
            <a:extLst>
              <a:ext uri="{FF2B5EF4-FFF2-40B4-BE49-F238E27FC236}">
                <a16:creationId xmlns:a16="http://schemas.microsoft.com/office/drawing/2014/main" id="{92A54FD9-1C74-6444-B980-112A2370F093}"/>
              </a:ext>
            </a:extLst>
          </p:cNvPr>
          <p:cNvGrpSpPr/>
          <p:nvPr/>
        </p:nvGrpSpPr>
        <p:grpSpPr>
          <a:xfrm>
            <a:off x="8383161" y="6156122"/>
            <a:ext cx="3808839" cy="701878"/>
            <a:chOff x="8383161" y="6156122"/>
            <a:chExt cx="3808839" cy="701878"/>
          </a:xfrm>
        </p:grpSpPr>
        <p:pic>
          <p:nvPicPr>
            <p:cNvPr id="6" name="Google Shape;362;p36">
              <a:extLst>
                <a:ext uri="{FF2B5EF4-FFF2-40B4-BE49-F238E27FC236}">
                  <a16:creationId xmlns:a16="http://schemas.microsoft.com/office/drawing/2014/main" id="{48A4E302-36A3-D04B-9E9C-7BACD406A28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7" name="Google Shape;363;p36">
              <a:extLst>
                <a:ext uri="{FF2B5EF4-FFF2-40B4-BE49-F238E27FC236}">
                  <a16:creationId xmlns:a16="http://schemas.microsoft.com/office/drawing/2014/main" id="{0383232A-7953-9140-BB6C-48316604C472}"/>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8" name="Google Shape;364;p36">
              <a:extLst>
                <a:ext uri="{FF2B5EF4-FFF2-40B4-BE49-F238E27FC236}">
                  <a16:creationId xmlns:a16="http://schemas.microsoft.com/office/drawing/2014/main" id="{E2C29095-2418-2942-8B4D-23EEEE7CD1BE}"/>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289850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9A8E1-BF7F-E148-BB44-40D667BA2904}"/>
              </a:ext>
            </a:extLst>
          </p:cNvPr>
          <p:cNvSpPr>
            <a:spLocks noGrp="1"/>
          </p:cNvSpPr>
          <p:nvPr>
            <p:ph type="title"/>
          </p:nvPr>
        </p:nvSpPr>
        <p:spPr/>
        <p:txBody>
          <a:bodyPr/>
          <a:lstStyle/>
          <a:p>
            <a:r>
              <a:rPr lang="en-US" dirty="0"/>
              <a:t>Accessibility mapping caveats</a:t>
            </a:r>
          </a:p>
        </p:txBody>
      </p:sp>
      <p:sp>
        <p:nvSpPr>
          <p:cNvPr id="3" name="Content Placeholder 2">
            <a:extLst>
              <a:ext uri="{FF2B5EF4-FFF2-40B4-BE49-F238E27FC236}">
                <a16:creationId xmlns:a16="http://schemas.microsoft.com/office/drawing/2014/main" id="{A5BC189E-127B-A748-BEFC-09FF052B0184}"/>
              </a:ext>
            </a:extLst>
          </p:cNvPr>
          <p:cNvSpPr>
            <a:spLocks noGrp="1"/>
          </p:cNvSpPr>
          <p:nvPr>
            <p:ph idx="1"/>
          </p:nvPr>
        </p:nvSpPr>
        <p:spPr/>
        <p:txBody>
          <a:bodyPr>
            <a:normAutofit fontScale="92500" lnSpcReduction="20000"/>
          </a:bodyPr>
          <a:lstStyle/>
          <a:p>
            <a:r>
              <a:rPr lang="en-US" dirty="0"/>
              <a:t>Relative travel time only</a:t>
            </a:r>
          </a:p>
          <a:p>
            <a:pPr lvl="1"/>
            <a:r>
              <a:rPr lang="en-US" dirty="0"/>
              <a:t>Factors such as wealth are not considered</a:t>
            </a:r>
          </a:p>
          <a:p>
            <a:pPr lvl="1"/>
            <a:endParaRPr lang="en-US" dirty="0"/>
          </a:p>
          <a:p>
            <a:r>
              <a:rPr lang="en-US" dirty="0"/>
              <a:t>Does not consider timing of travel</a:t>
            </a:r>
          </a:p>
          <a:p>
            <a:pPr lvl="1"/>
            <a:r>
              <a:rPr lang="en-US" dirty="0"/>
              <a:t>Seasonal differences</a:t>
            </a:r>
          </a:p>
          <a:p>
            <a:pPr lvl="1"/>
            <a:r>
              <a:rPr lang="en-US" dirty="0"/>
              <a:t>Time of day differences</a:t>
            </a:r>
          </a:p>
          <a:p>
            <a:pPr lvl="1"/>
            <a:endParaRPr lang="en-US" dirty="0"/>
          </a:p>
          <a:p>
            <a:r>
              <a:rPr lang="en-US" dirty="0"/>
              <a:t>Surface travel only</a:t>
            </a:r>
          </a:p>
          <a:p>
            <a:pPr lvl="1"/>
            <a:r>
              <a:rPr lang="en-US" dirty="0"/>
              <a:t>Dominated by roads</a:t>
            </a:r>
          </a:p>
          <a:p>
            <a:pPr lvl="1"/>
            <a:r>
              <a:rPr lang="en-US" dirty="0"/>
              <a:t>Ignores air travel</a:t>
            </a:r>
          </a:p>
          <a:p>
            <a:pPr lvl="1"/>
            <a:endParaRPr lang="en-US" dirty="0"/>
          </a:p>
          <a:p>
            <a:r>
              <a:rPr lang="en-US" dirty="0"/>
              <a:t> Necessary abstractions</a:t>
            </a:r>
          </a:p>
          <a:p>
            <a:pPr lvl="1"/>
            <a:r>
              <a:rPr lang="en-US" dirty="0"/>
              <a:t>Water and rail travel not 100% realistic</a:t>
            </a:r>
          </a:p>
          <a:p>
            <a:endParaRPr lang="en-US" dirty="0"/>
          </a:p>
        </p:txBody>
      </p:sp>
      <p:grpSp>
        <p:nvGrpSpPr>
          <p:cNvPr id="4" name="Group 3">
            <a:extLst>
              <a:ext uri="{FF2B5EF4-FFF2-40B4-BE49-F238E27FC236}">
                <a16:creationId xmlns:a16="http://schemas.microsoft.com/office/drawing/2014/main" id="{B21A84C5-3C34-A840-9E7D-A8A859BCEC68}"/>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F7207D8D-840D-6947-92B4-D662555DBA2C}"/>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3F7B262B-643F-AD4D-87B5-FF179025302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2DAE577F-4149-584D-8067-C000E8B4B70A}"/>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477244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1AB3B-E00C-B74F-A054-16C292E4E8AC}"/>
              </a:ext>
            </a:extLst>
          </p:cNvPr>
          <p:cNvSpPr>
            <a:spLocks noGrp="1"/>
          </p:cNvSpPr>
          <p:nvPr>
            <p:ph type="title"/>
          </p:nvPr>
        </p:nvSpPr>
        <p:spPr/>
        <p:txBody>
          <a:bodyPr/>
          <a:lstStyle/>
          <a:p>
            <a:r>
              <a:rPr lang="en-US" dirty="0"/>
              <a:t>Accessibility to cities map</a:t>
            </a:r>
            <a:br>
              <a:rPr lang="en-US" dirty="0"/>
            </a:br>
            <a:endParaRPr lang="en-US" dirty="0"/>
          </a:p>
        </p:txBody>
      </p:sp>
      <p:sp>
        <p:nvSpPr>
          <p:cNvPr id="3" name="Text Placeholder 2">
            <a:extLst>
              <a:ext uri="{FF2B5EF4-FFF2-40B4-BE49-F238E27FC236}">
                <a16:creationId xmlns:a16="http://schemas.microsoft.com/office/drawing/2014/main" id="{953F26F9-41DE-814D-8220-6E142F22C5D1}"/>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0F2EBFD5-E4B7-B447-87B6-238D6A227DE2}"/>
              </a:ext>
            </a:extLst>
          </p:cNvPr>
          <p:cNvGrpSpPr/>
          <p:nvPr/>
        </p:nvGrpSpPr>
        <p:grpSpPr>
          <a:xfrm>
            <a:off x="8383161" y="6156122"/>
            <a:ext cx="3808839" cy="701878"/>
            <a:chOff x="8383161" y="6156122"/>
            <a:chExt cx="3808839" cy="701878"/>
          </a:xfrm>
        </p:grpSpPr>
        <p:pic>
          <p:nvPicPr>
            <p:cNvPr id="5" name="Google Shape;362;p36">
              <a:extLst>
                <a:ext uri="{FF2B5EF4-FFF2-40B4-BE49-F238E27FC236}">
                  <a16:creationId xmlns:a16="http://schemas.microsoft.com/office/drawing/2014/main" id="{A50A0FEB-D789-D443-87AB-D3A56191A6FF}"/>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6" name="Google Shape;363;p36">
              <a:extLst>
                <a:ext uri="{FF2B5EF4-FFF2-40B4-BE49-F238E27FC236}">
                  <a16:creationId xmlns:a16="http://schemas.microsoft.com/office/drawing/2014/main" id="{6636A347-7859-2E4B-862E-58C93FBCDA7A}"/>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7" name="Google Shape;364;p36">
              <a:extLst>
                <a:ext uri="{FF2B5EF4-FFF2-40B4-BE49-F238E27FC236}">
                  <a16:creationId xmlns:a16="http://schemas.microsoft.com/office/drawing/2014/main" id="{5EBE0150-9B40-FC44-9096-383EBCB30E1E}"/>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1935317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CF7E-EA8D-D84A-82B6-34EF3DEAB646}"/>
              </a:ext>
            </a:extLst>
          </p:cNvPr>
          <p:cNvSpPr>
            <a:spLocks noGrp="1"/>
          </p:cNvSpPr>
          <p:nvPr>
            <p:ph type="title"/>
          </p:nvPr>
        </p:nvSpPr>
        <p:spPr/>
        <p:txBody>
          <a:bodyPr/>
          <a:lstStyle/>
          <a:p>
            <a:r>
              <a:rPr lang="en-US" dirty="0"/>
              <a:t>The city points</a:t>
            </a:r>
          </a:p>
        </p:txBody>
      </p:sp>
      <p:sp>
        <p:nvSpPr>
          <p:cNvPr id="3" name="Content Placeholder 2">
            <a:extLst>
              <a:ext uri="{FF2B5EF4-FFF2-40B4-BE49-F238E27FC236}">
                <a16:creationId xmlns:a16="http://schemas.microsoft.com/office/drawing/2014/main" id="{2D31006D-90E9-4448-AE6C-75C7C6576C44}"/>
              </a:ext>
            </a:extLst>
          </p:cNvPr>
          <p:cNvSpPr>
            <a:spLocks noGrp="1"/>
          </p:cNvSpPr>
          <p:nvPr>
            <p:ph idx="1"/>
          </p:nvPr>
        </p:nvSpPr>
        <p:spPr>
          <a:xfrm>
            <a:off x="838200" y="1825625"/>
            <a:ext cx="4899991" cy="4351338"/>
          </a:xfrm>
        </p:spPr>
        <p:txBody>
          <a:bodyPr>
            <a:normAutofit fontScale="92500" lnSpcReduction="10000"/>
          </a:bodyPr>
          <a:lstStyle/>
          <a:p>
            <a:r>
              <a:rPr lang="en-US" dirty="0"/>
              <a:t>Any points with known X,Y coordinates can be used</a:t>
            </a:r>
          </a:p>
          <a:p>
            <a:pPr lvl="1"/>
            <a:endParaRPr lang="en-US" dirty="0"/>
          </a:p>
          <a:p>
            <a:r>
              <a:rPr lang="en-US" dirty="0"/>
              <a:t>We used the GHSL-HDC data</a:t>
            </a:r>
          </a:p>
          <a:p>
            <a:pPr lvl="1"/>
            <a:r>
              <a:rPr lang="en-US" dirty="0"/>
              <a:t>Required a raster-to-point conversion </a:t>
            </a:r>
          </a:p>
          <a:p>
            <a:pPr lvl="1"/>
            <a:r>
              <a:rPr lang="en-US" dirty="0"/>
              <a:t>13,840 cities (&gt;400,000 points)</a:t>
            </a:r>
          </a:p>
          <a:p>
            <a:pPr lvl="1"/>
            <a:r>
              <a:rPr lang="en-US" dirty="0"/>
              <a:t>“Contiguous area with 1,500 or more inhabitants per square kilometer or a majority of built-up land cover coincident with a population center of at least 50,000 inhabitants”</a:t>
            </a:r>
          </a:p>
          <a:p>
            <a:endParaRPr lang="en-US" dirty="0"/>
          </a:p>
          <a:p>
            <a:endParaRPr lang="en-US" dirty="0"/>
          </a:p>
        </p:txBody>
      </p:sp>
      <p:pic>
        <p:nvPicPr>
          <p:cNvPr id="4" name="Google Shape;426;p45">
            <a:extLst>
              <a:ext uri="{FF2B5EF4-FFF2-40B4-BE49-F238E27FC236}">
                <a16:creationId xmlns:a16="http://schemas.microsoft.com/office/drawing/2014/main" id="{11742337-798A-8242-ABE9-2DFCE08CA402}"/>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38191" y="1825624"/>
            <a:ext cx="5615609" cy="4243871"/>
          </a:xfrm>
          <a:prstGeom prst="rect">
            <a:avLst/>
          </a:prstGeom>
          <a:noFill/>
          <a:ln>
            <a:noFill/>
          </a:ln>
        </p:spPr>
      </p:pic>
      <p:grpSp>
        <p:nvGrpSpPr>
          <p:cNvPr id="5" name="Group 4">
            <a:extLst>
              <a:ext uri="{FF2B5EF4-FFF2-40B4-BE49-F238E27FC236}">
                <a16:creationId xmlns:a16="http://schemas.microsoft.com/office/drawing/2014/main" id="{26B0A98A-F0BA-E443-8E43-AB1F3AF83B3D}"/>
              </a:ext>
            </a:extLst>
          </p:cNvPr>
          <p:cNvGrpSpPr/>
          <p:nvPr/>
        </p:nvGrpSpPr>
        <p:grpSpPr>
          <a:xfrm>
            <a:off x="8383161" y="6156122"/>
            <a:ext cx="3808839" cy="701878"/>
            <a:chOff x="8383161" y="6156122"/>
            <a:chExt cx="3808839" cy="701878"/>
          </a:xfrm>
        </p:grpSpPr>
        <p:pic>
          <p:nvPicPr>
            <p:cNvPr id="6" name="Google Shape;362;p36">
              <a:extLst>
                <a:ext uri="{FF2B5EF4-FFF2-40B4-BE49-F238E27FC236}">
                  <a16:creationId xmlns:a16="http://schemas.microsoft.com/office/drawing/2014/main" id="{20BE9951-0D3A-5C44-AC42-6AD34961CA7C}"/>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383161" y="6156125"/>
              <a:ext cx="2405088" cy="701875"/>
            </a:xfrm>
            <a:prstGeom prst="rect">
              <a:avLst/>
            </a:prstGeom>
            <a:noFill/>
            <a:ln>
              <a:noFill/>
            </a:ln>
          </p:spPr>
        </p:pic>
        <p:pic>
          <p:nvPicPr>
            <p:cNvPr id="7" name="Google Shape;363;p36">
              <a:extLst>
                <a:ext uri="{FF2B5EF4-FFF2-40B4-BE49-F238E27FC236}">
                  <a16:creationId xmlns:a16="http://schemas.microsoft.com/office/drawing/2014/main" id="{4D3A79ED-B329-B340-A921-E2FF17AA9A00}"/>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788247" y="6156122"/>
              <a:ext cx="701875" cy="701875"/>
            </a:xfrm>
            <a:prstGeom prst="rect">
              <a:avLst/>
            </a:prstGeom>
            <a:noFill/>
            <a:ln>
              <a:noFill/>
            </a:ln>
          </p:spPr>
        </p:pic>
        <p:pic>
          <p:nvPicPr>
            <p:cNvPr id="8" name="Google Shape;364;p36">
              <a:extLst>
                <a:ext uri="{FF2B5EF4-FFF2-40B4-BE49-F238E27FC236}">
                  <a16:creationId xmlns:a16="http://schemas.microsoft.com/office/drawing/2014/main" id="{9D318306-6070-094A-9EDE-A3209ED8E9E9}"/>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1490125" y="6156125"/>
              <a:ext cx="701875" cy="701875"/>
            </a:xfrm>
            <a:prstGeom prst="rect">
              <a:avLst/>
            </a:prstGeom>
            <a:noFill/>
            <a:ln>
              <a:noFill/>
            </a:ln>
          </p:spPr>
        </p:pic>
      </p:grpSp>
    </p:spTree>
    <p:extLst>
      <p:ext uri="{BB962C8B-B14F-4D97-AF65-F5344CB8AC3E}">
        <p14:creationId xmlns:p14="http://schemas.microsoft.com/office/powerpoint/2010/main" val="3737941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1184</TotalTime>
  <Words>2050</Words>
  <Application>Microsoft Office PowerPoint</Application>
  <PresentationFormat>Widescreen</PresentationFormat>
  <Paragraphs>237</Paragraphs>
  <Slides>24</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Roboto</vt:lpstr>
      <vt:lpstr>Office Theme</vt:lpstr>
      <vt:lpstr>Quantifying Accessibility to Healthcare Facilities</vt:lpstr>
      <vt:lpstr>Definition of accessibility</vt:lpstr>
      <vt:lpstr>Presentation structure</vt:lpstr>
      <vt:lpstr>Accessibility mapping overview</vt:lpstr>
      <vt:lpstr>The friction surface</vt:lpstr>
      <vt:lpstr>Least-cost-path algorithms</vt:lpstr>
      <vt:lpstr>Accessibility mapping caveats</vt:lpstr>
      <vt:lpstr>Accessibility to cities map </vt:lpstr>
      <vt:lpstr>The city points</vt:lpstr>
      <vt:lpstr>Processing</vt:lpstr>
      <vt:lpstr>Resulting map</vt:lpstr>
      <vt:lpstr>Utility of travel time for disease mapping</vt:lpstr>
      <vt:lpstr>Malawi healthcare case study</vt:lpstr>
      <vt:lpstr>Facility data</vt:lpstr>
      <vt:lpstr>Travel time to healthcare in Malawi</vt:lpstr>
      <vt:lpstr>Population-level access to healthcare</vt:lpstr>
      <vt:lpstr>Making custom maps</vt:lpstr>
      <vt:lpstr>Getting started</vt:lpstr>
      <vt:lpstr>Map making options</vt:lpstr>
      <vt:lpstr>Do it yourself example</vt:lpstr>
      <vt:lpstr>Easiest solution – our online tool </vt:lpstr>
      <vt:lpstr>Examples of how we use this work at MAP</vt:lpstr>
      <vt:lpstr>Collaborative possibilities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Health Seeking</dc:title>
  <dc:creator>Microsoft Office User</dc:creator>
  <cp:lastModifiedBy>Adrianna Tohara</cp:lastModifiedBy>
  <cp:revision>39</cp:revision>
  <dcterms:created xsi:type="dcterms:W3CDTF">2019-04-07T11:12:25Z</dcterms:created>
  <dcterms:modified xsi:type="dcterms:W3CDTF">2019-04-15T23:04:17Z</dcterms:modified>
</cp:coreProperties>
</file>