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9" r:id="rId2"/>
    <p:sldId id="307" r:id="rId3"/>
    <p:sldId id="308" r:id="rId4"/>
    <p:sldId id="262" r:id="rId5"/>
    <p:sldId id="261" r:id="rId6"/>
    <p:sldId id="264" r:id="rId7"/>
    <p:sldId id="265" r:id="rId8"/>
    <p:sldId id="269" r:id="rId9"/>
    <p:sldId id="280" r:id="rId10"/>
    <p:sldId id="282" r:id="rId11"/>
    <p:sldId id="266" r:id="rId12"/>
    <p:sldId id="309" r:id="rId13"/>
    <p:sldId id="268" r:id="rId14"/>
    <p:sldId id="288" r:id="rId15"/>
    <p:sldId id="286" r:id="rId16"/>
    <p:sldId id="270" r:id="rId17"/>
    <p:sldId id="267" r:id="rId18"/>
    <p:sldId id="271" r:id="rId19"/>
    <p:sldId id="287" r:id="rId20"/>
    <p:sldId id="273" r:id="rId21"/>
    <p:sldId id="293" r:id="rId22"/>
    <p:sldId id="274" r:id="rId23"/>
    <p:sldId id="294" r:id="rId24"/>
    <p:sldId id="275" r:id="rId25"/>
    <p:sldId id="295" r:id="rId26"/>
    <p:sldId id="277" r:id="rId27"/>
    <p:sldId id="297" r:id="rId28"/>
    <p:sldId id="278" r:id="rId29"/>
    <p:sldId id="298" r:id="rId30"/>
    <p:sldId id="299" r:id="rId31"/>
    <p:sldId id="300" r:id="rId32"/>
    <p:sldId id="301" r:id="rId33"/>
    <p:sldId id="302" r:id="rId34"/>
    <p:sldId id="279" r:id="rId35"/>
    <p:sldId id="303" r:id="rId36"/>
    <p:sldId id="904" r:id="rId37"/>
    <p:sldId id="496" r:id="rId38"/>
    <p:sldId id="917" r:id="rId39"/>
    <p:sldId id="915" r:id="rId40"/>
    <p:sldId id="916" r:id="rId41"/>
    <p:sldId id="918" r:id="rId42"/>
    <p:sldId id="919" r:id="rId43"/>
    <p:sldId id="91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A3B"/>
    <a:srgbClr val="FFDE15"/>
    <a:srgbClr val="14AAB9"/>
    <a:srgbClr val="26ACE2"/>
    <a:srgbClr val="3D405B"/>
    <a:srgbClr val="52542D"/>
    <a:srgbClr val="C1B69A"/>
    <a:srgbClr val="221F58"/>
    <a:srgbClr val="463548"/>
    <a:srgbClr val="C62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32" y="72"/>
      </p:cViewPr>
      <p:guideLst>
        <p:guide orient="horz" pos="2183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317984968608225"/>
          <c:y val="2.7769051061296565E-2"/>
          <c:w val="0.42953701402357608"/>
          <c:h val="0.94446196986674247"/>
        </c:manualLayout>
      </c:layout>
      <c:barChart>
        <c:barDir val="bar"/>
        <c:grouping val="clustered"/>
        <c:varyColors val="0"/>
        <c:ser>
          <c:idx val="0"/>
          <c:order val="0"/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F6AA3B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Sheet1!$A$26:$A$32</c:f>
              <c:strCache>
                <c:ptCount val="7"/>
                <c:pt idx="0">
                  <c:v>Improve clinical outcomes</c:v>
                </c:pt>
                <c:pt idx="1">
                  <c:v>Reducing costs / inefficiencies</c:v>
                </c:pt>
                <c:pt idx="2">
                  <c:v>Enable population health / value based care</c:v>
                </c:pt>
                <c:pt idx="3">
                  <c:v>New payment models</c:v>
                </c:pt>
                <c:pt idx="4">
                  <c:v>Support fast-track research</c:v>
                </c:pt>
                <c:pt idx="5">
                  <c:v>Improve client experience</c:v>
                </c:pt>
                <c:pt idx="6">
                  <c:v>Precision and personalised medicine</c:v>
                </c:pt>
              </c:strCache>
            </c:strRef>
          </c:cat>
          <c:val>
            <c:numRef>
              <c:f>Sheet1!$B$26:$B$32</c:f>
              <c:numCache>
                <c:formatCode>0%</c:formatCode>
                <c:ptCount val="7"/>
                <c:pt idx="0">
                  <c:v>0.89</c:v>
                </c:pt>
                <c:pt idx="1">
                  <c:v>0.82</c:v>
                </c:pt>
                <c:pt idx="2">
                  <c:v>0.71</c:v>
                </c:pt>
                <c:pt idx="3">
                  <c:v>0.64</c:v>
                </c:pt>
                <c:pt idx="4">
                  <c:v>0.64</c:v>
                </c:pt>
                <c:pt idx="5">
                  <c:v>0.56999999999999995</c:v>
                </c:pt>
                <c:pt idx="6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96-4B86-938F-A16303295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1341131551"/>
        <c:axId val="1346285551"/>
      </c:barChart>
      <c:catAx>
        <c:axId val="1341131551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6285551"/>
        <c:crosses val="autoZero"/>
        <c:auto val="1"/>
        <c:lblAlgn val="ctr"/>
        <c:lblOffset val="100"/>
        <c:noMultiLvlLbl val="0"/>
      </c:catAx>
      <c:valAx>
        <c:axId val="1346285551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41131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5DA3C-F2F8-1D49-9A03-93AF798D8EAA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E87CD-93AB-7540-AA79-CD4A11267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59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McKinsey data: 41% of healthcare firms surveyed, indicated that uncertain return on investment was main reason for reticence in investment in AI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B52EE-CB18-45D5-834B-0790DAC25D6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1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0B0A2-8156-4C95-BCA6-230744255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D287F6-3F9D-4A09-9A2C-34D3D048D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C1AC9-4DFF-4EA6-878D-D1004F72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3367-E8FA-4FDB-8951-592D8CBB090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9BAFF7-8F31-46EE-8DFD-F8A1A6825A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300" y="296109"/>
            <a:ext cx="2823400" cy="553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6347E1-4AF6-4214-B339-F7F34AC4C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9" b="47238"/>
          <a:stretch/>
        </p:blipFill>
        <p:spPr>
          <a:xfrm>
            <a:off x="-50006" y="3782259"/>
            <a:ext cx="3528060" cy="306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12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CA50E-8E2C-4C56-9C41-07380B10B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14D36E-ADD0-4797-B051-405E4D96C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2F8C8-B2D4-4E26-8696-26735D0C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B5E3-F460-4F41-A15F-5B2ADAD1B940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EE8DC-5CDA-417A-A6A8-BB56A65FB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7E50E-9466-47EE-9838-7A1C4A0F3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3367-E8FA-4FDB-8951-592D8CBB0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0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026D60-1A0A-4B81-BCE5-A27469479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7EF0B-48FF-4CFB-BBB8-A717B6D6E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1E181-7C6D-4CED-88AB-787B2208C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B5E3-F460-4F41-A15F-5B2ADAD1B940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D3DAF-5C75-40C5-9D8D-F18E2B26D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F341B-86FB-4AAB-B0F0-8440A626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3367-E8FA-4FDB-8951-592D8CBB0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68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300E-20D5-4D81-9B70-7C750B793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6" y="136525"/>
            <a:ext cx="11460954" cy="442119"/>
          </a:xfrm>
        </p:spPr>
        <p:txBody>
          <a:bodyPr>
            <a:noAutofit/>
          </a:bodyPr>
          <a:lstStyle>
            <a:lvl1pPr>
              <a:defRPr sz="2800">
                <a:solidFill>
                  <a:srgbClr val="4B91D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74992-C2B8-458E-95D4-74A1E1D05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765176"/>
            <a:ext cx="11460955" cy="5508624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buClr>
                <a:srgbClr val="4B91D1"/>
              </a:buClr>
              <a:defRPr sz="260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rgbClr val="4B91D1"/>
              </a:buClr>
              <a:defRPr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rgbClr val="4B91D1"/>
              </a:buClr>
              <a:defRPr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defRPr>
            </a:lvl3pPr>
            <a:lvl4pPr>
              <a:spcBef>
                <a:spcPts val="0"/>
              </a:spcBef>
              <a:spcAft>
                <a:spcPts val="600"/>
              </a:spcAft>
              <a:buClr>
                <a:srgbClr val="4B91D1"/>
              </a:buClr>
              <a:defRPr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defRPr>
            </a:lvl4pPr>
            <a:lvl5pPr>
              <a:spcBef>
                <a:spcPts val="0"/>
              </a:spcBef>
              <a:spcAft>
                <a:spcPts val="600"/>
              </a:spcAft>
              <a:buClr>
                <a:srgbClr val="4B91D1"/>
              </a:buClr>
              <a:defRPr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988A3-470E-4FAD-91A0-F30A9F11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958" y="6358732"/>
            <a:ext cx="459581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C603367-E8FA-4FDB-8951-592D8CBB09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13243-2D1F-4708-B245-4402CA43D2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" y="6356349"/>
            <a:ext cx="1861575" cy="36512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DADA477-52A3-4360-9E21-173AABC4F9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6050" y="6336980"/>
            <a:ext cx="8629649" cy="40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62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78" userDrawn="1">
          <p15:clr>
            <a:srgbClr val="FBAE40"/>
          </p15:clr>
        </p15:guide>
        <p15:guide id="3" orient="horz" pos="3407" userDrawn="1">
          <p15:clr>
            <a:srgbClr val="FBAE40"/>
          </p15:clr>
        </p15:guide>
        <p15:guide id="4" orient="horz" pos="395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482" userDrawn="1">
          <p15:clr>
            <a:srgbClr val="FBAE40"/>
          </p15:clr>
        </p15:guide>
        <p15:guide id="7" pos="23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8A4E1-BCD1-4DDA-AAD9-48C91CD3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7003-985A-49B3-B2D2-4A204DA15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E1148-893F-4F89-8A7B-273D804B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B5E3-F460-4F41-A15F-5B2ADAD1B940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15F7B-FB5F-4D8B-AF39-D0EC1A4DF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5B3F5-DCA3-4121-A6E4-6DFDEDFA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3367-E8FA-4FDB-8951-592D8CBB0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3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7C32-2B87-45F1-B124-A72DBC31C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B70BF-3DCC-4CCA-B58D-F9CD7EB489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4D4001-D7F5-407B-8C93-C865EBC2F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673A9-1728-4ADD-8478-84DB444C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B5E3-F460-4F41-A15F-5B2ADAD1B940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D825A-001F-4679-8A3C-D3170DC3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02B5FF-5CAD-44F5-815F-B166269AF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3367-E8FA-4FDB-8951-592D8CBB0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17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F1C51-C7AB-43BA-BDD9-AAAA94BD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4B8B2-24EE-4D3E-BA1E-5C7A51384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9E950E-0FE3-49EC-97D5-27C6558AC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E261A-D73C-4B55-9D26-7265630BA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9B2152-90B2-44FD-ACC1-F2C34FD50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DF4BE0-A6BB-447E-986D-765FDC886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B5E3-F460-4F41-A15F-5B2ADAD1B940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84063-0C49-46E9-A9B6-ED60CEB93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746482-1B1F-47C3-B670-F0A29ECCA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3367-E8FA-4FDB-8951-592D8CBB0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61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92A2-32F4-4049-927F-A4DBA4387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540810-A49F-49A4-850E-07E81773E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B5E3-F460-4F41-A15F-5B2ADAD1B940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8B059-7844-4533-90E0-29D8134B0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C1216-6704-4AE5-B107-9F2B979A9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3367-E8FA-4FDB-8951-592D8CBB0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1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C59790-8E7A-4644-A3FD-5E4D6EDB0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B5E3-F460-4F41-A15F-5B2ADAD1B940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A0B56F-6D31-46DE-B116-5B910B64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CCE7A-A8B7-4F49-82AE-9C60CBB5B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3367-E8FA-4FDB-8951-592D8CBB0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7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ECBB8-2EC4-4D1B-8AAE-69B0BAEA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35175-9BD9-4AF9-AAC5-9A8E80848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E55A5-354D-42CF-8B7F-AC366ED2C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D77AC6-324C-4EE4-B6D2-B08EA956D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B5E3-F460-4F41-A15F-5B2ADAD1B940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36EB6-50F3-4EE7-B615-3C678691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C6AA7-075A-4DBF-B511-FF7E2253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3367-E8FA-4FDB-8951-592D8CBB0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1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0273-AAA9-45A6-9EEC-1C8D245D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3D623E-6086-40DE-A136-3CF855DA05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FF0F35-BDDD-484C-B593-38785791F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5CC9A-9BCE-43A1-B3C7-6A6E82184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B5E3-F460-4F41-A15F-5B2ADAD1B940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84D89-FDDC-489B-8432-CB32C8016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20FF1-845F-4F1B-9588-5C6956D0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3367-E8FA-4FDB-8951-592D8CBB0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9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F6EA8-340F-44C6-829D-56235A74A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534C4-E415-4F3B-8CF3-412B0FE81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58E44-6A72-4114-8ABA-98A563764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CB5E3-F460-4F41-A15F-5B2ADAD1B940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3BA7D-8DD3-4354-BB0B-27E7E607E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D0FB0-92AA-4B14-846A-1833438AB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03367-E8FA-4FDB-8951-592D8CBB0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5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4.png@01D4F070.5D0C7D50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A91A63-94BC-4FFC-BFA4-056801400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1" y="0"/>
            <a:ext cx="1219078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A2DE52-7C0B-4ECE-B704-71DFA298A7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9" y="5757149"/>
            <a:ext cx="3472761" cy="6813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6460A7-2F43-46BA-8FCE-55953CB19660}"/>
              </a:ext>
            </a:extLst>
          </p:cNvPr>
          <p:cNvSpPr/>
          <p:nvPr/>
        </p:nvSpPr>
        <p:spPr>
          <a:xfrm>
            <a:off x="-8306" y="3808318"/>
            <a:ext cx="6962775" cy="760347"/>
          </a:xfrm>
          <a:prstGeom prst="rect">
            <a:avLst/>
          </a:prstGeom>
          <a:solidFill>
            <a:schemeClr val="bg1">
              <a:alpha val="8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325DF7-08CE-4043-9E28-CF3A74E939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t="-1317" r="38683" b="20223"/>
          <a:stretch/>
        </p:blipFill>
        <p:spPr>
          <a:xfrm>
            <a:off x="8520532" y="202017"/>
            <a:ext cx="3764195" cy="4973706"/>
          </a:xfrm>
          <a:prstGeom prst="rect">
            <a:avLst/>
          </a:prstGeom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848C25-A1D8-4D68-AD46-84D8942A48B1}"/>
              </a:ext>
            </a:extLst>
          </p:cNvPr>
          <p:cNvSpPr/>
          <p:nvPr/>
        </p:nvSpPr>
        <p:spPr>
          <a:xfrm>
            <a:off x="-105269" y="1488735"/>
            <a:ext cx="9530661" cy="2400271"/>
          </a:xfrm>
          <a:prstGeom prst="rect">
            <a:avLst/>
          </a:prstGeom>
          <a:solidFill>
            <a:srgbClr val="A27F6A">
              <a:alpha val="84706"/>
            </a:srgbClr>
          </a:solidFill>
          <a:ln>
            <a:noFill/>
          </a:ln>
          <a:effectLst>
            <a:outerShdw blurRad="101600" dist="114300" dir="2700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996DA-7279-4FBC-BDD0-B34C45670337}"/>
              </a:ext>
            </a:extLst>
          </p:cNvPr>
          <p:cNvSpPr txBox="1"/>
          <p:nvPr/>
        </p:nvSpPr>
        <p:spPr>
          <a:xfrm>
            <a:off x="450928" y="1459975"/>
            <a:ext cx="11277602" cy="1709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800" spc="-40" dirty="0">
                <a:solidFill>
                  <a:srgbClr val="FEF2E4"/>
                </a:solidFill>
              </a:rPr>
              <a:t>Applying Data Science, Machine Learning and </a:t>
            </a:r>
            <a:br>
              <a:rPr lang="en-US" sz="3800" spc="-40" dirty="0">
                <a:solidFill>
                  <a:srgbClr val="FEF2E4"/>
                </a:solidFill>
              </a:rPr>
            </a:br>
            <a:r>
              <a:rPr lang="en-US" sz="3800" spc="-40" dirty="0">
                <a:solidFill>
                  <a:srgbClr val="FEF2E4"/>
                </a:solidFill>
              </a:rPr>
              <a:t>Artificial Intelligence in</a:t>
            </a:r>
            <a:br>
              <a:rPr lang="en-US" sz="3800" spc="-4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5400" spc="-40" dirty="0">
                <a:solidFill>
                  <a:srgbClr val="372815"/>
                </a:solidFill>
              </a:rPr>
              <a:t>Health and Human Capital</a:t>
            </a:r>
            <a:endParaRPr lang="en-US" sz="5400" dirty="0">
              <a:solidFill>
                <a:srgbClr val="3728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0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C887A7A-7CC9-4646-A8CD-58AB78729F7F}"/>
              </a:ext>
            </a:extLst>
          </p:cNvPr>
          <p:cNvGrpSpPr/>
          <p:nvPr/>
        </p:nvGrpSpPr>
        <p:grpSpPr>
          <a:xfrm>
            <a:off x="-1398" y="0"/>
            <a:ext cx="12191999" cy="568324"/>
            <a:chOff x="-29973" y="0"/>
            <a:chExt cx="12191999" cy="5683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4460B5-4441-47BF-9CDD-8D6180B62065}"/>
                </a:ext>
              </a:extLst>
            </p:cNvPr>
            <p:cNvSpPr/>
            <p:nvPr/>
          </p:nvSpPr>
          <p:spPr>
            <a:xfrm>
              <a:off x="-29973" y="0"/>
              <a:ext cx="12191999" cy="549275"/>
            </a:xfrm>
            <a:prstGeom prst="rect">
              <a:avLst/>
            </a:prstGeom>
            <a:solidFill>
              <a:srgbClr val="DBE24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D39BCC-7AD1-47B6-AB4D-195BDDCA5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19312" y="0"/>
              <a:ext cx="2042714" cy="56832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F0A415-6828-464D-86F3-8BFE7572B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1" y="126205"/>
            <a:ext cx="11460954" cy="442119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Location Science: AIDS treatment  performance in South Africa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8F152-0503-475D-AB87-997AF3BBD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29"/>
          <a:stretch/>
        </p:blipFill>
        <p:spPr>
          <a:xfrm>
            <a:off x="12513" y="599528"/>
            <a:ext cx="12178088" cy="574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33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EE60E-0CA2-42BB-A3A8-6876A1F32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295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AA31E-1C63-46DC-95A2-6135C58E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86" y="1119885"/>
            <a:ext cx="5395666" cy="182866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8000">
                <a:solidFill>
                  <a:schemeClr val="tx2"/>
                </a:solidFill>
                <a:latin typeface="Arial Narrow" panose="020B0606020202030204" pitchFamily="34" charset="0"/>
              </a:rPr>
              <a:t>Right</a:t>
            </a:r>
            <a:br>
              <a:rPr lang="en-US" sz="8000">
                <a:latin typeface="Arial Narrow" panose="020B0606020202030204" pitchFamily="34" charset="0"/>
              </a:rPr>
            </a:br>
            <a:r>
              <a:rPr lang="en-US" sz="8000" b="1">
                <a:solidFill>
                  <a:srgbClr val="F6EE31"/>
                </a:solidFill>
                <a:latin typeface="Arial Narrow" panose="020B0606020202030204" pitchFamily="34" charset="0"/>
              </a:rPr>
              <a:t>PREDICTION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474F01D1-FB0E-42B7-9980-0D7B3BB5E87F}"/>
              </a:ext>
            </a:extLst>
          </p:cNvPr>
          <p:cNvCxnSpPr>
            <a:cxnSpLocks/>
          </p:cNvCxnSpPr>
          <p:nvPr/>
        </p:nvCxnSpPr>
        <p:spPr>
          <a:xfrm>
            <a:off x="5784351" y="2455524"/>
            <a:ext cx="595901" cy="575219"/>
          </a:xfrm>
          <a:prstGeom prst="bentConnector3">
            <a:avLst>
              <a:gd name="adj1" fmla="val 50000"/>
            </a:avLst>
          </a:prstGeom>
          <a:ln w="19050">
            <a:solidFill>
              <a:srgbClr val="F6EE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4715B5-8410-4ED1-842B-A53CE909A5FB}"/>
              </a:ext>
            </a:extLst>
          </p:cNvPr>
          <p:cNvCxnSpPr>
            <a:cxnSpLocks/>
          </p:cNvCxnSpPr>
          <p:nvPr/>
        </p:nvCxnSpPr>
        <p:spPr>
          <a:xfrm>
            <a:off x="2691829" y="3030743"/>
            <a:ext cx="6921246" cy="0"/>
          </a:xfrm>
          <a:prstGeom prst="line">
            <a:avLst/>
          </a:prstGeom>
          <a:ln w="19050">
            <a:solidFill>
              <a:srgbClr val="F6EE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9C01DF-30C0-4EBE-804C-38B89D9E6A2E}"/>
              </a:ext>
            </a:extLst>
          </p:cNvPr>
          <p:cNvSpPr txBox="1"/>
          <p:nvPr/>
        </p:nvSpPr>
        <p:spPr>
          <a:xfrm>
            <a:off x="2551526" y="3030743"/>
            <a:ext cx="7061549" cy="1015663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6000">
                <a:solidFill>
                  <a:schemeClr val="tx2"/>
                </a:solidFill>
                <a:latin typeface="Arial Narrow" panose="020B0606020202030204" pitchFamily="34" charset="0"/>
              </a:rPr>
              <a:t>PREDICTIVE ANALYSIS</a:t>
            </a:r>
          </a:p>
        </p:txBody>
      </p:sp>
    </p:spTree>
    <p:extLst>
      <p:ext uri="{BB962C8B-B14F-4D97-AF65-F5344CB8AC3E}">
        <p14:creationId xmlns:p14="http://schemas.microsoft.com/office/powerpoint/2010/main" val="2473958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AAABEF-D1BF-4232-9D26-2DF14660269A}"/>
              </a:ext>
            </a:extLst>
          </p:cNvPr>
          <p:cNvSpPr/>
          <p:nvPr/>
        </p:nvSpPr>
        <p:spPr>
          <a:xfrm>
            <a:off x="171892" y="326450"/>
            <a:ext cx="12234288" cy="523296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F20003-C401-4411-A6BB-BCDEEB9DABF5}"/>
              </a:ext>
            </a:extLst>
          </p:cNvPr>
          <p:cNvSpPr txBox="1">
            <a:spLocks/>
          </p:cNvSpPr>
          <p:nvPr/>
        </p:nvSpPr>
        <p:spPr>
          <a:xfrm>
            <a:off x="423104" y="429896"/>
            <a:ext cx="11401708" cy="315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4B91D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Predicting hospital admissions in Estonia – physician or AI?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613A80-4798-4734-8515-4E8272488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3" r="1594" b="10551"/>
          <a:stretch/>
        </p:blipFill>
        <p:spPr>
          <a:xfrm>
            <a:off x="171892" y="1049248"/>
            <a:ext cx="5814049" cy="3113162"/>
          </a:xfrm>
          <a:prstGeom prst="rect">
            <a:avLst/>
          </a:prstGeom>
        </p:spPr>
      </p:pic>
      <p:pic>
        <p:nvPicPr>
          <p:cNvPr id="3" name="Picture 2" descr="cid:image004.png@01D4F070.5D0C7D50">
            <a:extLst>
              <a:ext uri="{FF2B5EF4-FFF2-40B4-BE49-F238E27FC236}">
                <a16:creationId xmlns:a16="http://schemas.microsoft.com/office/drawing/2014/main" id="{9AAC97AE-4659-004A-AA9F-49F938DAB807}"/>
              </a:ext>
            </a:extLst>
          </p:cNvPr>
          <p:cNvPicPr/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17515" r="6581" b="4147"/>
          <a:stretch>
            <a:fillRect/>
          </a:stretch>
        </p:blipFill>
        <p:spPr bwMode="auto">
          <a:xfrm>
            <a:off x="7258378" y="1603719"/>
            <a:ext cx="4933622" cy="46151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00CE15-41BF-3640-A2FD-9F1DAE82F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2" y="3911290"/>
            <a:ext cx="5063994" cy="294671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>
                <a:solidFill>
                  <a:schemeClr val="tx2"/>
                </a:solidFill>
                <a:cs typeface="Calibri"/>
              </a:rPr>
              <a:t>Performance of ML models </a:t>
            </a:r>
            <a:r>
              <a:rPr lang="en-US" b="1" dirty="0">
                <a:solidFill>
                  <a:schemeClr val="tx2"/>
                </a:solidFill>
                <a:cs typeface="Calibri"/>
              </a:rPr>
              <a:t>promising </a:t>
            </a:r>
          </a:p>
          <a:p>
            <a:r>
              <a:rPr lang="en-US" dirty="0">
                <a:solidFill>
                  <a:schemeClr val="tx2"/>
                </a:solidFill>
                <a:cs typeface="Calibri"/>
              </a:rPr>
              <a:t>Initially, compared 9 ML algorithms: best algorithm </a:t>
            </a:r>
            <a:r>
              <a:rPr lang="en-US" b="1" dirty="0">
                <a:solidFill>
                  <a:schemeClr val="tx2"/>
                </a:solidFill>
                <a:cs typeface="Calibri"/>
              </a:rPr>
              <a:t>beat the physician recommendation on precision</a:t>
            </a:r>
            <a:r>
              <a:rPr lang="en-US" dirty="0">
                <a:solidFill>
                  <a:schemeClr val="tx2"/>
                </a:solidFill>
                <a:cs typeface="Calibri"/>
              </a:rPr>
              <a:t> (minimizing false positives), but </a:t>
            </a:r>
            <a:r>
              <a:rPr lang="en-US" b="1" dirty="0">
                <a:solidFill>
                  <a:schemeClr val="tx2"/>
                </a:solidFill>
                <a:cs typeface="Calibri"/>
              </a:rPr>
              <a:t>not recall </a:t>
            </a:r>
            <a:r>
              <a:rPr lang="en-US" dirty="0">
                <a:solidFill>
                  <a:schemeClr val="tx2"/>
                </a:solidFill>
                <a:cs typeface="Calibri"/>
              </a:rPr>
              <a:t>(minimizing false negatives)</a:t>
            </a:r>
          </a:p>
          <a:p>
            <a:r>
              <a:rPr lang="en-US" dirty="0">
                <a:solidFill>
                  <a:schemeClr val="tx2"/>
                </a:solidFill>
                <a:cs typeface="Calibri"/>
              </a:rPr>
              <a:t>Partially because of challenge of imbalanced classes </a:t>
            </a:r>
          </a:p>
          <a:p>
            <a:r>
              <a:rPr lang="en-US" dirty="0">
                <a:solidFill>
                  <a:schemeClr val="tx2"/>
                </a:solidFill>
                <a:cs typeface="Calibri"/>
              </a:rPr>
              <a:t>Added neural networks</a:t>
            </a:r>
          </a:p>
          <a:p>
            <a:r>
              <a:rPr lang="en-US" dirty="0">
                <a:solidFill>
                  <a:schemeClr val="tx2"/>
                </a:solidFill>
                <a:cs typeface="Calibri"/>
              </a:rPr>
              <a:t>With neural network model </a:t>
            </a:r>
            <a:r>
              <a:rPr lang="en-US" b="1" dirty="0">
                <a:solidFill>
                  <a:schemeClr val="tx2"/>
                </a:solidFill>
                <a:cs typeface="Calibri"/>
              </a:rPr>
              <a:t>recall improved to 69% </a:t>
            </a:r>
            <a:r>
              <a:rPr lang="en-US" dirty="0">
                <a:solidFill>
                  <a:schemeClr val="tx2"/>
                </a:solidFill>
                <a:cs typeface="Calibri"/>
              </a:rPr>
              <a:t>and </a:t>
            </a:r>
            <a:r>
              <a:rPr lang="en-US" b="1" dirty="0">
                <a:solidFill>
                  <a:schemeClr val="tx2"/>
                </a:solidFill>
                <a:cs typeface="Calibri"/>
              </a:rPr>
              <a:t>precision is 13% </a:t>
            </a:r>
            <a:r>
              <a:rPr lang="en-US" dirty="0">
                <a:solidFill>
                  <a:schemeClr val="tx2"/>
                </a:solidFill>
                <a:cs typeface="Calibri"/>
              </a:rPr>
              <a:t>(outperforming the physician decision tree on both precision and recall)</a:t>
            </a:r>
          </a:p>
          <a:p>
            <a:endParaRPr lang="en-US" dirty="0">
              <a:solidFill>
                <a:schemeClr val="tx2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18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EE60E-0CA2-42BB-A3A8-6876A1F32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7" cy="6295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AA31E-1C63-46DC-95A2-6135C58E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86" y="1119885"/>
            <a:ext cx="5395666" cy="182866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8000">
                <a:solidFill>
                  <a:schemeClr val="tx2"/>
                </a:solidFill>
                <a:latin typeface="Arial Narrow" panose="020B0606020202030204" pitchFamily="34" charset="0"/>
              </a:rPr>
              <a:t>Right</a:t>
            </a:r>
            <a:br>
              <a:rPr lang="en-US" sz="8000">
                <a:latin typeface="Arial Narrow" panose="020B0606020202030204" pitchFamily="34" charset="0"/>
              </a:rPr>
            </a:br>
            <a:r>
              <a:rPr lang="en-US" sz="8000" b="1">
                <a:solidFill>
                  <a:srgbClr val="F7B348"/>
                </a:solidFill>
                <a:latin typeface="Arial Narrow" panose="020B0606020202030204" pitchFamily="34" charset="0"/>
              </a:rPr>
              <a:t>ACCESS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474F01D1-FB0E-42B7-9980-0D7B3BB5E87F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108076" y="2427194"/>
            <a:ext cx="1951412" cy="625579"/>
          </a:xfrm>
          <a:prstGeom prst="bentConnector2">
            <a:avLst/>
          </a:prstGeom>
          <a:ln w="19050">
            <a:solidFill>
              <a:srgbClr val="F7B3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4715B5-8410-4ED1-842B-A53CE909A5FB}"/>
              </a:ext>
            </a:extLst>
          </p:cNvPr>
          <p:cNvCxnSpPr>
            <a:cxnSpLocks/>
          </p:cNvCxnSpPr>
          <p:nvPr/>
        </p:nvCxnSpPr>
        <p:spPr>
          <a:xfrm>
            <a:off x="2833874" y="3052773"/>
            <a:ext cx="6605961" cy="0"/>
          </a:xfrm>
          <a:prstGeom prst="line">
            <a:avLst/>
          </a:prstGeom>
          <a:ln w="19050">
            <a:solidFill>
              <a:srgbClr val="F7B3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9C01DF-30C0-4EBE-804C-38B89D9E6A2E}"/>
              </a:ext>
            </a:extLst>
          </p:cNvPr>
          <p:cNvSpPr txBox="1"/>
          <p:nvPr/>
        </p:nvSpPr>
        <p:spPr>
          <a:xfrm>
            <a:off x="2573501" y="3052773"/>
            <a:ext cx="6971974" cy="1015663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6000">
                <a:solidFill>
                  <a:schemeClr val="tx2"/>
                </a:solidFill>
                <a:latin typeface="Arial Narrow" panose="020B0606020202030204" pitchFamily="34" charset="0"/>
              </a:rPr>
              <a:t>FINANCIAL INCLUSION</a:t>
            </a:r>
          </a:p>
        </p:txBody>
      </p:sp>
    </p:spTree>
    <p:extLst>
      <p:ext uri="{BB962C8B-B14F-4D97-AF65-F5344CB8AC3E}">
        <p14:creationId xmlns:p14="http://schemas.microsoft.com/office/powerpoint/2010/main" val="642820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1EC124F-CCA8-41AC-8AB4-2B825445B3CA}"/>
              </a:ext>
            </a:extLst>
          </p:cNvPr>
          <p:cNvGrpSpPr/>
          <p:nvPr/>
        </p:nvGrpSpPr>
        <p:grpSpPr>
          <a:xfrm>
            <a:off x="-1398" y="0"/>
            <a:ext cx="12191999" cy="568324"/>
            <a:chOff x="-1398" y="0"/>
            <a:chExt cx="12191999" cy="5683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E17905-2CB8-4DB3-BEB0-1FF17C32737A}"/>
                </a:ext>
              </a:extLst>
            </p:cNvPr>
            <p:cNvSpPr/>
            <p:nvPr/>
          </p:nvSpPr>
          <p:spPr>
            <a:xfrm>
              <a:off x="-1398" y="0"/>
              <a:ext cx="12191999" cy="549275"/>
            </a:xfrm>
            <a:prstGeom prst="rect">
              <a:avLst/>
            </a:prstGeom>
            <a:solidFill>
              <a:srgbClr val="F6AA3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325163-1126-4DF4-8013-274BD278A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47887" y="0"/>
              <a:ext cx="2042714" cy="568324"/>
            </a:xfrm>
            <a:prstGeom prst="rect">
              <a:avLst/>
            </a:prstGeom>
          </p:spPr>
        </p:pic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3DAEE0-D947-43A6-A93C-E367889F9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586710"/>
            <a:ext cx="7972425" cy="5696615"/>
          </a:xfr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9DE07A3C-883F-418C-801A-6770243027FF}"/>
              </a:ext>
            </a:extLst>
          </p:cNvPr>
          <p:cNvSpPr/>
          <p:nvPr/>
        </p:nvSpPr>
        <p:spPr>
          <a:xfrm>
            <a:off x="11430" y="5052060"/>
            <a:ext cx="8856345" cy="1037100"/>
          </a:xfrm>
          <a:prstGeom prst="rect">
            <a:avLst/>
          </a:prstGeom>
          <a:solidFill>
            <a:srgbClr val="F6A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801797-DD1A-477C-B211-89F75812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34" y="113730"/>
            <a:ext cx="11372057" cy="442119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Financial inclusion through mobile money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E90F1-D87A-47F8-88BC-A893FE2B962F}"/>
              </a:ext>
            </a:extLst>
          </p:cNvPr>
          <p:cNvSpPr txBox="1"/>
          <p:nvPr/>
        </p:nvSpPr>
        <p:spPr>
          <a:xfrm>
            <a:off x="479425" y="1015999"/>
            <a:ext cx="7683500" cy="5073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Kenya’s pacesetter M-Pesa reaches 93% of Kenyans, </a:t>
            </a:r>
            <a:r>
              <a:rPr lang="en-US" sz="2200" b="1">
                <a:solidFill>
                  <a:srgbClr val="816E24"/>
                </a:solidFill>
              </a:rPr>
              <a:t>processes 49% of GDP and conducted 2 billion transactions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in 2018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In Pakistan, with a formal banking penetration of 12–14%, Pakistan’s Easypaisa mobile banking service has grown exponentially since 2009, </a:t>
            </a:r>
            <a:r>
              <a:rPr lang="en-US" sz="2200" b="1">
                <a:solidFill>
                  <a:srgbClr val="F5A839"/>
                </a:solidFill>
              </a:rPr>
              <a:t>becoming the world’s third largest mobile bank, serving 18 million people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India’s M-Pesa slow uptake, with 3 million clients and 300,000 active users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200" b="1">
                <a:solidFill>
                  <a:srgbClr val="F6AA3B"/>
                </a:solidFill>
              </a:rPr>
              <a:t>Key differences regulatory: </a:t>
            </a:r>
            <a:br>
              <a:rPr lang="en-US" sz="2200" b="1">
                <a:solidFill>
                  <a:srgbClr val="F6AA3B"/>
                </a:solidFill>
              </a:rPr>
            </a:b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India regulates M-Pesa as bank, not money transfer service, requiring same steps needed to open bank account and posing same challenges for 40% unbanked.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In contrast, Kenya and Pakistan streamline enrolment and </a:t>
            </a:r>
            <a:r>
              <a:rPr lang="en-U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both governments use service for disbursements, including salaries and income and education payments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25DD95E8-B61E-4205-AD3B-8D27A71D489C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24727" y="1762128"/>
            <a:ext cx="1552575" cy="581023"/>
          </a:xfrm>
          <a:prstGeom prst="bentConnector3">
            <a:avLst>
              <a:gd name="adj1" fmla="val -307"/>
            </a:avLst>
          </a:prstGeom>
          <a:ln w="63500" cap="rnd">
            <a:solidFill>
              <a:srgbClr val="816E24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31BC9466-3200-4860-8877-DD05B0FD8C79}"/>
              </a:ext>
            </a:extLst>
          </p:cNvPr>
          <p:cNvCxnSpPr>
            <a:cxnSpLocks/>
          </p:cNvCxnSpPr>
          <p:nvPr/>
        </p:nvCxnSpPr>
        <p:spPr>
          <a:xfrm flipV="1">
            <a:off x="7658100" y="2257163"/>
            <a:ext cx="2274570" cy="403800"/>
          </a:xfrm>
          <a:prstGeom prst="bentConnector3">
            <a:avLst>
              <a:gd name="adj1" fmla="val 54523"/>
            </a:avLst>
          </a:prstGeom>
          <a:ln w="63500" cap="rnd">
            <a:solidFill>
              <a:srgbClr val="F6AA3A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D2CF127D-9976-4178-ABBF-72814A9D5871}"/>
              </a:ext>
            </a:extLst>
          </p:cNvPr>
          <p:cNvCxnSpPr>
            <a:cxnSpLocks/>
          </p:cNvCxnSpPr>
          <p:nvPr/>
        </p:nvCxnSpPr>
        <p:spPr>
          <a:xfrm>
            <a:off x="7658100" y="3258216"/>
            <a:ext cx="3429000" cy="1955452"/>
          </a:xfrm>
          <a:prstGeom prst="bentConnector3">
            <a:avLst>
              <a:gd name="adj1" fmla="val 6667"/>
            </a:avLst>
          </a:prstGeom>
          <a:ln w="63500" cap="rnd">
            <a:solidFill>
              <a:srgbClr val="F7C808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F6566C6-A4C6-4777-B79C-DDD0E39901C9}"/>
              </a:ext>
            </a:extLst>
          </p:cNvPr>
          <p:cNvCxnSpPr>
            <a:cxnSpLocks/>
          </p:cNvCxnSpPr>
          <p:nvPr/>
        </p:nvCxnSpPr>
        <p:spPr>
          <a:xfrm flipH="1" flipV="1">
            <a:off x="11087100" y="3429000"/>
            <a:ext cx="22860" cy="1773239"/>
          </a:xfrm>
          <a:prstGeom prst="line">
            <a:avLst/>
          </a:prstGeom>
          <a:ln w="63500" cap="rnd">
            <a:solidFill>
              <a:srgbClr val="F7C80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586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B2FDEA3-4B48-4F09-A5F5-86FD6F598C62}"/>
              </a:ext>
            </a:extLst>
          </p:cNvPr>
          <p:cNvGrpSpPr/>
          <p:nvPr/>
        </p:nvGrpSpPr>
        <p:grpSpPr>
          <a:xfrm>
            <a:off x="-1398" y="0"/>
            <a:ext cx="12191999" cy="568324"/>
            <a:chOff x="-1398" y="0"/>
            <a:chExt cx="12191999" cy="5683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6CB6C2-2DA4-43A6-9D4E-9213634B5480}"/>
                </a:ext>
              </a:extLst>
            </p:cNvPr>
            <p:cNvSpPr/>
            <p:nvPr/>
          </p:nvSpPr>
          <p:spPr>
            <a:xfrm>
              <a:off x="-1398" y="0"/>
              <a:ext cx="12191999" cy="549275"/>
            </a:xfrm>
            <a:prstGeom prst="rect">
              <a:avLst/>
            </a:prstGeom>
            <a:solidFill>
              <a:srgbClr val="F6AA3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565E32-9A6B-46EE-A6DE-E5EDD0E52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47887" y="0"/>
              <a:ext cx="2042714" cy="56832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768736-AE04-4C44-9225-8F1E16D3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17555"/>
            <a:ext cx="11613357" cy="442119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Mobile money health insurance in Kenya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69BF1-149B-4B41-8F68-19E6C75A0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7"/>
          <a:stretch/>
        </p:blipFill>
        <p:spPr>
          <a:xfrm>
            <a:off x="-1" y="607299"/>
            <a:ext cx="12266059" cy="566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37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EE60E-0CA2-42BB-A3A8-6876A1F32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7" cy="6295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AA31E-1C63-46DC-95A2-6135C58E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86" y="1130159"/>
            <a:ext cx="5395666" cy="182866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8000">
                <a:solidFill>
                  <a:schemeClr val="tx2"/>
                </a:solidFill>
                <a:latin typeface="Arial Narrow" panose="020B0606020202030204" pitchFamily="34" charset="0"/>
              </a:rPr>
              <a:t>Right</a:t>
            </a:r>
            <a:br>
              <a:rPr lang="en-US" sz="8000">
                <a:latin typeface="Arial Narrow" panose="020B0606020202030204" pitchFamily="34" charset="0"/>
              </a:rPr>
            </a:br>
            <a:r>
              <a:rPr lang="en-US" sz="8000" b="1">
                <a:solidFill>
                  <a:srgbClr val="C62D7F"/>
                </a:solidFill>
                <a:latin typeface="Arial Narrow" panose="020B0606020202030204" pitchFamily="34" charset="0"/>
              </a:rPr>
              <a:t>RECIPIENT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474F01D1-FB0E-42B7-9980-0D7B3BB5E87F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5204012" y="2447365"/>
            <a:ext cx="855476" cy="583378"/>
          </a:xfrm>
          <a:prstGeom prst="bentConnector2">
            <a:avLst/>
          </a:prstGeom>
          <a:ln w="19050">
            <a:solidFill>
              <a:srgbClr val="C62D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4715B5-8410-4ED1-842B-A53CE909A5FB}"/>
              </a:ext>
            </a:extLst>
          </p:cNvPr>
          <p:cNvCxnSpPr>
            <a:cxnSpLocks/>
          </p:cNvCxnSpPr>
          <p:nvPr/>
        </p:nvCxnSpPr>
        <p:spPr>
          <a:xfrm>
            <a:off x="4514756" y="3030743"/>
            <a:ext cx="3135089" cy="0"/>
          </a:xfrm>
          <a:prstGeom prst="line">
            <a:avLst/>
          </a:prstGeom>
          <a:ln w="19050">
            <a:solidFill>
              <a:srgbClr val="C62D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9C01DF-30C0-4EBE-804C-38B89D9E6A2E}"/>
              </a:ext>
            </a:extLst>
          </p:cNvPr>
          <p:cNvSpPr txBox="1"/>
          <p:nvPr/>
        </p:nvSpPr>
        <p:spPr>
          <a:xfrm>
            <a:off x="2550001" y="3030743"/>
            <a:ext cx="7018973" cy="1015663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6000">
                <a:solidFill>
                  <a:schemeClr val="tx2"/>
                </a:solidFill>
                <a:latin typeface="Arial Narrow" panose="020B0606020202030204" pitchFamily="34" charset="0"/>
              </a:rPr>
              <a:t>DIGITAL VERIFICATION</a:t>
            </a:r>
          </a:p>
        </p:txBody>
      </p:sp>
    </p:spTree>
    <p:extLst>
      <p:ext uri="{BB962C8B-B14F-4D97-AF65-F5344CB8AC3E}">
        <p14:creationId xmlns:p14="http://schemas.microsoft.com/office/powerpoint/2010/main" val="902020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oup 164">
            <a:extLst>
              <a:ext uri="{FF2B5EF4-FFF2-40B4-BE49-F238E27FC236}">
                <a16:creationId xmlns:a16="http://schemas.microsoft.com/office/drawing/2014/main" id="{A5B42185-8187-4B91-BF01-348BE5E12C46}"/>
              </a:ext>
            </a:extLst>
          </p:cNvPr>
          <p:cNvGrpSpPr/>
          <p:nvPr/>
        </p:nvGrpSpPr>
        <p:grpSpPr>
          <a:xfrm>
            <a:off x="-1398" y="0"/>
            <a:ext cx="12191999" cy="568324"/>
            <a:chOff x="-1398" y="0"/>
            <a:chExt cx="12191999" cy="568324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BED7F82A-D669-4C9A-9A99-74465A8CCB18}"/>
                </a:ext>
              </a:extLst>
            </p:cNvPr>
            <p:cNvSpPr/>
            <p:nvPr/>
          </p:nvSpPr>
          <p:spPr>
            <a:xfrm>
              <a:off x="-1398" y="0"/>
              <a:ext cx="12191999" cy="549275"/>
            </a:xfrm>
            <a:prstGeom prst="rect">
              <a:avLst/>
            </a:prstGeom>
            <a:solidFill>
              <a:srgbClr val="C62D7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FC2B9EAC-2627-4A77-AECE-3AF495B32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47887" y="0"/>
              <a:ext cx="2042714" cy="568324"/>
            </a:xfrm>
            <a:prstGeom prst="rect">
              <a:avLst/>
            </a:prstGeom>
          </p:spPr>
        </p:pic>
      </p:grpSp>
      <p:pic>
        <p:nvPicPr>
          <p:cNvPr id="113" name="Picture 11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900AA7AB-73BD-4365-A490-66BD2DEFD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605401"/>
            <a:ext cx="11712575" cy="5647197"/>
          </a:xfrm>
          <a:prstGeom prst="rect">
            <a:avLst/>
          </a:prstGeom>
        </p:spPr>
      </p:pic>
      <p:sp>
        <p:nvSpPr>
          <p:cNvPr id="117" name="Oval 116">
            <a:extLst>
              <a:ext uri="{FF2B5EF4-FFF2-40B4-BE49-F238E27FC236}">
                <a16:creationId xmlns:a16="http://schemas.microsoft.com/office/drawing/2014/main" id="{D5047BCE-C402-44AC-A336-CC85F8890D73}"/>
              </a:ext>
            </a:extLst>
          </p:cNvPr>
          <p:cNvSpPr/>
          <p:nvPr/>
        </p:nvSpPr>
        <p:spPr>
          <a:xfrm>
            <a:off x="4343400" y="2050331"/>
            <a:ext cx="2811779" cy="2811779"/>
          </a:xfrm>
          <a:prstGeom prst="ellipse">
            <a:avLst/>
          </a:prstGeom>
          <a:noFill/>
          <a:ln w="38100">
            <a:solidFill>
              <a:srgbClr val="C62D7F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</a:t>
            </a:r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36064294-D307-4962-80C2-ECC856F2E963}"/>
              </a:ext>
            </a:extLst>
          </p:cNvPr>
          <p:cNvSpPr/>
          <p:nvPr/>
        </p:nvSpPr>
        <p:spPr>
          <a:xfrm>
            <a:off x="-41560" y="2039940"/>
            <a:ext cx="5854346" cy="2837959"/>
          </a:xfrm>
          <a:custGeom>
            <a:avLst/>
            <a:gdLst>
              <a:gd name="connsiteX0" fmla="*/ 0 w 5854346"/>
              <a:gd name="connsiteY0" fmla="*/ 0 h 2837959"/>
              <a:gd name="connsiteX1" fmla="*/ 5854346 w 5854346"/>
              <a:gd name="connsiteY1" fmla="*/ 0 h 2837959"/>
              <a:gd name="connsiteX2" fmla="*/ 5854346 w 5854346"/>
              <a:gd name="connsiteY2" fmla="*/ 13597 h 2837959"/>
              <a:gd name="connsiteX3" fmla="*/ 5790850 w 5854346"/>
              <a:gd name="connsiteY3" fmla="*/ 10391 h 2837959"/>
              <a:gd name="connsiteX4" fmla="*/ 4384960 w 5854346"/>
              <a:gd name="connsiteY4" fmla="*/ 1416281 h 2837959"/>
              <a:gd name="connsiteX5" fmla="*/ 5790850 w 5854346"/>
              <a:gd name="connsiteY5" fmla="*/ 2822171 h 2837959"/>
              <a:gd name="connsiteX6" fmla="*/ 5854346 w 5854346"/>
              <a:gd name="connsiteY6" fmla="*/ 2818965 h 2837959"/>
              <a:gd name="connsiteX7" fmla="*/ 5854346 w 5854346"/>
              <a:gd name="connsiteY7" fmla="*/ 2837959 h 2837959"/>
              <a:gd name="connsiteX8" fmla="*/ 0 w 5854346"/>
              <a:gd name="connsiteY8" fmla="*/ 2837959 h 283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4346" h="2837959">
                <a:moveTo>
                  <a:pt x="0" y="0"/>
                </a:moveTo>
                <a:lnTo>
                  <a:pt x="5854346" y="0"/>
                </a:lnTo>
                <a:lnTo>
                  <a:pt x="5854346" y="13597"/>
                </a:lnTo>
                <a:lnTo>
                  <a:pt x="5790850" y="10391"/>
                </a:lnTo>
                <a:cubicBezTo>
                  <a:pt x="5014398" y="10391"/>
                  <a:pt x="4384960" y="639829"/>
                  <a:pt x="4384960" y="1416281"/>
                </a:cubicBezTo>
                <a:cubicBezTo>
                  <a:pt x="4384960" y="2192733"/>
                  <a:pt x="5014398" y="2822171"/>
                  <a:pt x="5790850" y="2822171"/>
                </a:cubicBezTo>
                <a:lnTo>
                  <a:pt x="5854346" y="2818965"/>
                </a:lnTo>
                <a:lnTo>
                  <a:pt x="5854346" y="2837959"/>
                </a:lnTo>
                <a:lnTo>
                  <a:pt x="0" y="2837959"/>
                </a:lnTo>
                <a:close/>
              </a:path>
            </a:pathLst>
          </a:custGeom>
          <a:solidFill>
            <a:srgbClr val="C6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801797-DD1A-477C-B211-89F75812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59" y="127072"/>
            <a:ext cx="11372057" cy="44211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Reduce diversion through electronic/mobile payments</a:t>
            </a:r>
          </a:p>
        </p:txBody>
      </p:sp>
      <p:sp>
        <p:nvSpPr>
          <p:cNvPr id="111" name="Content Placeholder 110">
            <a:extLst>
              <a:ext uri="{FF2B5EF4-FFF2-40B4-BE49-F238E27FC236}">
                <a16:creationId xmlns:a16="http://schemas.microsoft.com/office/drawing/2014/main" id="{21A4B079-037C-4120-84DA-CCF4A47D6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051" y="2354580"/>
            <a:ext cx="3852933" cy="321183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In Afghanistan, M-Paisa </a:t>
            </a:r>
            <a:r>
              <a:rPr lang="en-US" b="1">
                <a:solidFill>
                  <a:schemeClr val="bg1"/>
                </a:solidFill>
              </a:rPr>
              <a:t>increased Afghan police take-home salaries by a third </a:t>
            </a:r>
            <a:r>
              <a:rPr lang="en-US">
                <a:solidFill>
                  <a:schemeClr val="bg1"/>
                </a:solidFill>
              </a:rPr>
              <a:t>(</a:t>
            </a:r>
            <a:r>
              <a:rPr lang="en-US" i="1">
                <a:solidFill>
                  <a:schemeClr val="bg1"/>
                </a:solidFill>
              </a:rPr>
              <a:t>leading at least one commander to attempt to confiscate SIM cards</a:t>
            </a:r>
            <a:r>
              <a:rPr lang="en-US">
                <a:solidFill>
                  <a:schemeClr val="bg1"/>
                </a:solidFill>
              </a:rPr>
              <a:t>)</a:t>
            </a:r>
          </a:p>
          <a:p>
            <a:endParaRPr lang="en-US"/>
          </a:p>
        </p:txBody>
      </p:sp>
      <p:pic>
        <p:nvPicPr>
          <p:cNvPr id="115" name="Picture 114" descr="A picture containing indoor, holding&#10;&#10;Description automatically generated">
            <a:extLst>
              <a:ext uri="{FF2B5EF4-FFF2-40B4-BE49-F238E27FC236}">
                <a16:creationId xmlns:a16="http://schemas.microsoft.com/office/drawing/2014/main" id="{7E023EC0-B2CD-4D98-8C99-C01AA122B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39" y="2229471"/>
            <a:ext cx="3705370" cy="2472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"/>
              </a:prstClr>
            </a:outerShdw>
          </a:effectLst>
        </p:spPr>
      </p:pic>
      <p:sp>
        <p:nvSpPr>
          <p:cNvPr id="120" name="Oval 119">
            <a:extLst>
              <a:ext uri="{FF2B5EF4-FFF2-40B4-BE49-F238E27FC236}">
                <a16:creationId xmlns:a16="http://schemas.microsoft.com/office/drawing/2014/main" id="{DB867144-3A10-4C60-9140-3B4C3EFAE0E4}"/>
              </a:ext>
            </a:extLst>
          </p:cNvPr>
          <p:cNvSpPr/>
          <p:nvPr/>
        </p:nvSpPr>
        <p:spPr>
          <a:xfrm>
            <a:off x="7628684" y="1937055"/>
            <a:ext cx="243433" cy="243869"/>
          </a:xfrm>
          <a:prstGeom prst="ellipse">
            <a:avLst/>
          </a:prstGeom>
          <a:solidFill>
            <a:srgbClr val="C62D7F"/>
          </a:solidFill>
          <a:ln w="38100">
            <a:solidFill>
              <a:srgbClr val="C62D7F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Picture 122" descr="A close up of a sign&#10;&#10;Description automatically generated">
            <a:extLst>
              <a:ext uri="{FF2B5EF4-FFF2-40B4-BE49-F238E27FC236}">
                <a16:creationId xmlns:a16="http://schemas.microsoft.com/office/drawing/2014/main" id="{724E19F2-A4B1-4337-8ECC-56C357B20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1" y="2898918"/>
            <a:ext cx="1248092" cy="1110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D244549-53CA-4EC2-8823-372417AA0BCB}"/>
              </a:ext>
            </a:extLst>
          </p:cNvPr>
          <p:cNvCxnSpPr>
            <a:stCxn id="117" idx="6"/>
            <a:endCxn id="123" idx="1"/>
          </p:cNvCxnSpPr>
          <p:nvPr/>
        </p:nvCxnSpPr>
        <p:spPr>
          <a:xfrm flipV="1">
            <a:off x="7155179" y="3454237"/>
            <a:ext cx="223522" cy="1984"/>
          </a:xfrm>
          <a:prstGeom prst="line">
            <a:avLst/>
          </a:prstGeom>
          <a:ln w="28575">
            <a:solidFill>
              <a:srgbClr val="C62D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206933C4-4BB1-43C8-A478-909893BDA8D2}"/>
              </a:ext>
            </a:extLst>
          </p:cNvPr>
          <p:cNvSpPr/>
          <p:nvPr/>
        </p:nvSpPr>
        <p:spPr>
          <a:xfrm>
            <a:off x="7835109" y="2039939"/>
            <a:ext cx="3051969" cy="1359856"/>
          </a:xfrm>
          <a:custGeom>
            <a:avLst/>
            <a:gdLst>
              <a:gd name="connsiteX0" fmla="*/ 617372 w 3669341"/>
              <a:gd name="connsiteY0" fmla="*/ 0 h 1359856"/>
              <a:gd name="connsiteX1" fmla="*/ 2989413 w 3669341"/>
              <a:gd name="connsiteY1" fmla="*/ 0 h 1359856"/>
              <a:gd name="connsiteX2" fmla="*/ 3669341 w 3669341"/>
              <a:gd name="connsiteY2" fmla="*/ 679928 h 1359856"/>
              <a:gd name="connsiteX3" fmla="*/ 3669340 w 3669341"/>
              <a:gd name="connsiteY3" fmla="*/ 679928 h 1359856"/>
              <a:gd name="connsiteX4" fmla="*/ 2989412 w 3669341"/>
              <a:gd name="connsiteY4" fmla="*/ 1359856 h 1359856"/>
              <a:gd name="connsiteX5" fmla="*/ 1802439 w 3669341"/>
              <a:gd name="connsiteY5" fmla="*/ 1359856 h 1359856"/>
              <a:gd name="connsiteX6" fmla="*/ 1802439 w 3669341"/>
              <a:gd name="connsiteY6" fmla="*/ 398460 h 1359856"/>
              <a:gd name="connsiteX7" fmla="*/ 0 w 3669341"/>
              <a:gd name="connsiteY7" fmla="*/ 398460 h 1359856"/>
              <a:gd name="connsiteX8" fmla="*/ 53565 w 3669341"/>
              <a:gd name="connsiteY8" fmla="*/ 299774 h 1359856"/>
              <a:gd name="connsiteX9" fmla="*/ 617372 w 3669341"/>
              <a:gd name="connsiteY9" fmla="*/ 0 h 1359856"/>
              <a:gd name="connsiteX0" fmla="*/ 617372 w 3669341"/>
              <a:gd name="connsiteY0" fmla="*/ 0 h 1359856"/>
              <a:gd name="connsiteX1" fmla="*/ 2989413 w 3669341"/>
              <a:gd name="connsiteY1" fmla="*/ 0 h 1359856"/>
              <a:gd name="connsiteX2" fmla="*/ 3669341 w 3669341"/>
              <a:gd name="connsiteY2" fmla="*/ 679928 h 1359856"/>
              <a:gd name="connsiteX3" fmla="*/ 3669340 w 3669341"/>
              <a:gd name="connsiteY3" fmla="*/ 679928 h 1359856"/>
              <a:gd name="connsiteX4" fmla="*/ 2989412 w 3669341"/>
              <a:gd name="connsiteY4" fmla="*/ 1359856 h 1359856"/>
              <a:gd name="connsiteX5" fmla="*/ 1802439 w 3669341"/>
              <a:gd name="connsiteY5" fmla="*/ 1359856 h 1359856"/>
              <a:gd name="connsiteX6" fmla="*/ 1802439 w 3669341"/>
              <a:gd name="connsiteY6" fmla="*/ 398460 h 1359856"/>
              <a:gd name="connsiteX7" fmla="*/ 0 w 3669341"/>
              <a:gd name="connsiteY7" fmla="*/ 398460 h 1359856"/>
              <a:gd name="connsiteX8" fmla="*/ 53565 w 3669341"/>
              <a:gd name="connsiteY8" fmla="*/ 299774 h 1359856"/>
              <a:gd name="connsiteX9" fmla="*/ 617372 w 3669341"/>
              <a:gd name="connsiteY9" fmla="*/ 0 h 1359856"/>
              <a:gd name="connsiteX0" fmla="*/ 617372 w 3669341"/>
              <a:gd name="connsiteY0" fmla="*/ 0 h 1359856"/>
              <a:gd name="connsiteX1" fmla="*/ 2989413 w 3669341"/>
              <a:gd name="connsiteY1" fmla="*/ 0 h 1359856"/>
              <a:gd name="connsiteX2" fmla="*/ 3669341 w 3669341"/>
              <a:gd name="connsiteY2" fmla="*/ 679928 h 1359856"/>
              <a:gd name="connsiteX3" fmla="*/ 3669340 w 3669341"/>
              <a:gd name="connsiteY3" fmla="*/ 679928 h 1359856"/>
              <a:gd name="connsiteX4" fmla="*/ 2989412 w 3669341"/>
              <a:gd name="connsiteY4" fmla="*/ 1359856 h 1359856"/>
              <a:gd name="connsiteX5" fmla="*/ 1802439 w 3669341"/>
              <a:gd name="connsiteY5" fmla="*/ 1359856 h 1359856"/>
              <a:gd name="connsiteX6" fmla="*/ 1802439 w 3669341"/>
              <a:gd name="connsiteY6" fmla="*/ 398460 h 1359856"/>
              <a:gd name="connsiteX7" fmla="*/ 0 w 3669341"/>
              <a:gd name="connsiteY7" fmla="*/ 398460 h 1359856"/>
              <a:gd name="connsiteX8" fmla="*/ 53565 w 3669341"/>
              <a:gd name="connsiteY8" fmla="*/ 299774 h 1359856"/>
              <a:gd name="connsiteX9" fmla="*/ 708812 w 3669341"/>
              <a:gd name="connsiteY9" fmla="*/ 91440 h 1359856"/>
              <a:gd name="connsiteX0" fmla="*/ 617372 w 3669341"/>
              <a:gd name="connsiteY0" fmla="*/ 0 h 1359856"/>
              <a:gd name="connsiteX1" fmla="*/ 2989413 w 3669341"/>
              <a:gd name="connsiteY1" fmla="*/ 0 h 1359856"/>
              <a:gd name="connsiteX2" fmla="*/ 3669341 w 3669341"/>
              <a:gd name="connsiteY2" fmla="*/ 679928 h 1359856"/>
              <a:gd name="connsiteX3" fmla="*/ 3669340 w 3669341"/>
              <a:gd name="connsiteY3" fmla="*/ 679928 h 1359856"/>
              <a:gd name="connsiteX4" fmla="*/ 2989412 w 3669341"/>
              <a:gd name="connsiteY4" fmla="*/ 1359856 h 1359856"/>
              <a:gd name="connsiteX5" fmla="*/ 1802439 w 3669341"/>
              <a:gd name="connsiteY5" fmla="*/ 1359856 h 1359856"/>
              <a:gd name="connsiteX6" fmla="*/ 1802439 w 3669341"/>
              <a:gd name="connsiteY6" fmla="*/ 398460 h 1359856"/>
              <a:gd name="connsiteX7" fmla="*/ 0 w 3669341"/>
              <a:gd name="connsiteY7" fmla="*/ 398460 h 1359856"/>
              <a:gd name="connsiteX8" fmla="*/ 53565 w 3669341"/>
              <a:gd name="connsiteY8" fmla="*/ 299774 h 1359856"/>
              <a:gd name="connsiteX9" fmla="*/ 708812 w 3669341"/>
              <a:gd name="connsiteY9" fmla="*/ 91440 h 1359856"/>
              <a:gd name="connsiteX0" fmla="*/ 617372 w 3669341"/>
              <a:gd name="connsiteY0" fmla="*/ 0 h 1359856"/>
              <a:gd name="connsiteX1" fmla="*/ 2989413 w 3669341"/>
              <a:gd name="connsiteY1" fmla="*/ 0 h 1359856"/>
              <a:gd name="connsiteX2" fmla="*/ 3669341 w 3669341"/>
              <a:gd name="connsiteY2" fmla="*/ 679928 h 1359856"/>
              <a:gd name="connsiteX3" fmla="*/ 3669340 w 3669341"/>
              <a:gd name="connsiteY3" fmla="*/ 679928 h 1359856"/>
              <a:gd name="connsiteX4" fmla="*/ 2989412 w 3669341"/>
              <a:gd name="connsiteY4" fmla="*/ 1359856 h 1359856"/>
              <a:gd name="connsiteX5" fmla="*/ 1802439 w 3669341"/>
              <a:gd name="connsiteY5" fmla="*/ 1359856 h 1359856"/>
              <a:gd name="connsiteX6" fmla="*/ 1802439 w 3669341"/>
              <a:gd name="connsiteY6" fmla="*/ 398460 h 1359856"/>
              <a:gd name="connsiteX7" fmla="*/ 0 w 3669341"/>
              <a:gd name="connsiteY7" fmla="*/ 398460 h 1359856"/>
              <a:gd name="connsiteX8" fmla="*/ 53565 w 3669341"/>
              <a:gd name="connsiteY8" fmla="*/ 299774 h 1359856"/>
              <a:gd name="connsiteX0" fmla="*/ 617372 w 3669341"/>
              <a:gd name="connsiteY0" fmla="*/ 0 h 1359856"/>
              <a:gd name="connsiteX1" fmla="*/ 2989413 w 3669341"/>
              <a:gd name="connsiteY1" fmla="*/ 0 h 1359856"/>
              <a:gd name="connsiteX2" fmla="*/ 3669341 w 3669341"/>
              <a:gd name="connsiteY2" fmla="*/ 679928 h 1359856"/>
              <a:gd name="connsiteX3" fmla="*/ 3669340 w 3669341"/>
              <a:gd name="connsiteY3" fmla="*/ 679928 h 1359856"/>
              <a:gd name="connsiteX4" fmla="*/ 2989412 w 3669341"/>
              <a:gd name="connsiteY4" fmla="*/ 1359856 h 1359856"/>
              <a:gd name="connsiteX5" fmla="*/ 1802439 w 3669341"/>
              <a:gd name="connsiteY5" fmla="*/ 1359856 h 1359856"/>
              <a:gd name="connsiteX6" fmla="*/ 1802439 w 3669341"/>
              <a:gd name="connsiteY6" fmla="*/ 398460 h 1359856"/>
              <a:gd name="connsiteX7" fmla="*/ 0 w 3669341"/>
              <a:gd name="connsiteY7" fmla="*/ 398460 h 1359856"/>
              <a:gd name="connsiteX0" fmla="*/ 626897 w 3678866"/>
              <a:gd name="connsiteY0" fmla="*/ 0 h 1359856"/>
              <a:gd name="connsiteX1" fmla="*/ 2998938 w 3678866"/>
              <a:gd name="connsiteY1" fmla="*/ 0 h 1359856"/>
              <a:gd name="connsiteX2" fmla="*/ 3678866 w 3678866"/>
              <a:gd name="connsiteY2" fmla="*/ 679928 h 1359856"/>
              <a:gd name="connsiteX3" fmla="*/ 3678865 w 3678866"/>
              <a:gd name="connsiteY3" fmla="*/ 679928 h 1359856"/>
              <a:gd name="connsiteX4" fmla="*/ 2998937 w 3678866"/>
              <a:gd name="connsiteY4" fmla="*/ 1359856 h 1359856"/>
              <a:gd name="connsiteX5" fmla="*/ 1811964 w 3678866"/>
              <a:gd name="connsiteY5" fmla="*/ 1359856 h 1359856"/>
              <a:gd name="connsiteX6" fmla="*/ 1811964 w 3678866"/>
              <a:gd name="connsiteY6" fmla="*/ 398460 h 1359856"/>
              <a:gd name="connsiteX7" fmla="*/ 0 w 3678866"/>
              <a:gd name="connsiteY7" fmla="*/ 417510 h 1359856"/>
              <a:gd name="connsiteX0" fmla="*/ 0 w 3051969"/>
              <a:gd name="connsiteY0" fmla="*/ 0 h 1359856"/>
              <a:gd name="connsiteX1" fmla="*/ 2372041 w 3051969"/>
              <a:gd name="connsiteY1" fmla="*/ 0 h 1359856"/>
              <a:gd name="connsiteX2" fmla="*/ 3051969 w 3051969"/>
              <a:gd name="connsiteY2" fmla="*/ 679928 h 1359856"/>
              <a:gd name="connsiteX3" fmla="*/ 3051968 w 3051969"/>
              <a:gd name="connsiteY3" fmla="*/ 679928 h 1359856"/>
              <a:gd name="connsiteX4" fmla="*/ 2372040 w 3051969"/>
              <a:gd name="connsiteY4" fmla="*/ 1359856 h 1359856"/>
              <a:gd name="connsiteX5" fmla="*/ 1185067 w 3051969"/>
              <a:gd name="connsiteY5" fmla="*/ 1359856 h 1359856"/>
              <a:gd name="connsiteX6" fmla="*/ 1185067 w 3051969"/>
              <a:gd name="connsiteY6" fmla="*/ 398460 h 1359856"/>
              <a:gd name="connsiteX0" fmla="*/ 0 w 3051969"/>
              <a:gd name="connsiteY0" fmla="*/ 0 h 1359856"/>
              <a:gd name="connsiteX1" fmla="*/ 2372041 w 3051969"/>
              <a:gd name="connsiteY1" fmla="*/ 0 h 1359856"/>
              <a:gd name="connsiteX2" fmla="*/ 3051969 w 3051969"/>
              <a:gd name="connsiteY2" fmla="*/ 679928 h 1359856"/>
              <a:gd name="connsiteX3" fmla="*/ 3051968 w 3051969"/>
              <a:gd name="connsiteY3" fmla="*/ 679928 h 1359856"/>
              <a:gd name="connsiteX4" fmla="*/ 2372040 w 3051969"/>
              <a:gd name="connsiteY4" fmla="*/ 1359856 h 1359856"/>
              <a:gd name="connsiteX5" fmla="*/ 1185067 w 3051969"/>
              <a:gd name="connsiteY5" fmla="*/ 1359856 h 1359856"/>
              <a:gd name="connsiteX0" fmla="*/ 0 w 3051969"/>
              <a:gd name="connsiteY0" fmla="*/ 0 h 1378906"/>
              <a:gd name="connsiteX1" fmla="*/ 2372041 w 3051969"/>
              <a:gd name="connsiteY1" fmla="*/ 0 h 1378906"/>
              <a:gd name="connsiteX2" fmla="*/ 3051969 w 3051969"/>
              <a:gd name="connsiteY2" fmla="*/ 679928 h 1378906"/>
              <a:gd name="connsiteX3" fmla="*/ 3051968 w 3051969"/>
              <a:gd name="connsiteY3" fmla="*/ 679928 h 1378906"/>
              <a:gd name="connsiteX4" fmla="*/ 2372040 w 3051969"/>
              <a:gd name="connsiteY4" fmla="*/ 1359856 h 1378906"/>
              <a:gd name="connsiteX5" fmla="*/ 775492 w 3051969"/>
              <a:gd name="connsiteY5" fmla="*/ 1378906 h 1378906"/>
              <a:gd name="connsiteX0" fmla="*/ 0 w 3051969"/>
              <a:gd name="connsiteY0" fmla="*/ 0 h 1359856"/>
              <a:gd name="connsiteX1" fmla="*/ 2372041 w 3051969"/>
              <a:gd name="connsiteY1" fmla="*/ 0 h 1359856"/>
              <a:gd name="connsiteX2" fmla="*/ 3051969 w 3051969"/>
              <a:gd name="connsiteY2" fmla="*/ 679928 h 1359856"/>
              <a:gd name="connsiteX3" fmla="*/ 3051968 w 3051969"/>
              <a:gd name="connsiteY3" fmla="*/ 679928 h 1359856"/>
              <a:gd name="connsiteX4" fmla="*/ 2372040 w 3051969"/>
              <a:gd name="connsiteY4" fmla="*/ 1359856 h 1359856"/>
              <a:gd name="connsiteX5" fmla="*/ 765967 w 3051969"/>
              <a:gd name="connsiteY5" fmla="*/ 1350331 h 1359856"/>
              <a:gd name="connsiteX0" fmla="*/ 0 w 3051969"/>
              <a:gd name="connsiteY0" fmla="*/ 0 h 1359856"/>
              <a:gd name="connsiteX1" fmla="*/ 2372041 w 3051969"/>
              <a:gd name="connsiteY1" fmla="*/ 0 h 1359856"/>
              <a:gd name="connsiteX2" fmla="*/ 3051969 w 3051969"/>
              <a:gd name="connsiteY2" fmla="*/ 679928 h 1359856"/>
              <a:gd name="connsiteX3" fmla="*/ 3051968 w 3051969"/>
              <a:gd name="connsiteY3" fmla="*/ 679928 h 1359856"/>
              <a:gd name="connsiteX4" fmla="*/ 2372040 w 3051969"/>
              <a:gd name="connsiteY4" fmla="*/ 1359856 h 1359856"/>
              <a:gd name="connsiteX5" fmla="*/ 1727991 w 3051969"/>
              <a:gd name="connsiteY5" fmla="*/ 1341436 h 1359856"/>
              <a:gd name="connsiteX6" fmla="*/ 765967 w 3051969"/>
              <a:gd name="connsiteY6" fmla="*/ 1350331 h 1359856"/>
              <a:gd name="connsiteX0" fmla="*/ 0 w 3051969"/>
              <a:gd name="connsiteY0" fmla="*/ 0 h 1360486"/>
              <a:gd name="connsiteX1" fmla="*/ 2372041 w 3051969"/>
              <a:gd name="connsiteY1" fmla="*/ 0 h 1360486"/>
              <a:gd name="connsiteX2" fmla="*/ 3051969 w 3051969"/>
              <a:gd name="connsiteY2" fmla="*/ 679928 h 1360486"/>
              <a:gd name="connsiteX3" fmla="*/ 3051968 w 3051969"/>
              <a:gd name="connsiteY3" fmla="*/ 679928 h 1360486"/>
              <a:gd name="connsiteX4" fmla="*/ 2372040 w 3051969"/>
              <a:gd name="connsiteY4" fmla="*/ 1359856 h 1360486"/>
              <a:gd name="connsiteX5" fmla="*/ 1718466 w 3051969"/>
              <a:gd name="connsiteY5" fmla="*/ 1360486 h 1360486"/>
              <a:gd name="connsiteX6" fmla="*/ 765967 w 3051969"/>
              <a:gd name="connsiteY6" fmla="*/ 1350331 h 1360486"/>
              <a:gd name="connsiteX0" fmla="*/ 0 w 3051969"/>
              <a:gd name="connsiteY0" fmla="*/ 0 h 1359856"/>
              <a:gd name="connsiteX1" fmla="*/ 2372041 w 3051969"/>
              <a:gd name="connsiteY1" fmla="*/ 0 h 1359856"/>
              <a:gd name="connsiteX2" fmla="*/ 3051969 w 3051969"/>
              <a:gd name="connsiteY2" fmla="*/ 679928 h 1359856"/>
              <a:gd name="connsiteX3" fmla="*/ 3051968 w 3051969"/>
              <a:gd name="connsiteY3" fmla="*/ 679928 h 1359856"/>
              <a:gd name="connsiteX4" fmla="*/ 2372040 w 3051969"/>
              <a:gd name="connsiteY4" fmla="*/ 1359856 h 1359856"/>
              <a:gd name="connsiteX5" fmla="*/ 1708941 w 3051969"/>
              <a:gd name="connsiteY5" fmla="*/ 1350961 h 1359856"/>
              <a:gd name="connsiteX6" fmla="*/ 765967 w 3051969"/>
              <a:gd name="connsiteY6" fmla="*/ 1350331 h 1359856"/>
              <a:gd name="connsiteX0" fmla="*/ 0 w 3051969"/>
              <a:gd name="connsiteY0" fmla="*/ 0 h 1359856"/>
              <a:gd name="connsiteX1" fmla="*/ 2372041 w 3051969"/>
              <a:gd name="connsiteY1" fmla="*/ 0 h 1359856"/>
              <a:gd name="connsiteX2" fmla="*/ 3051969 w 3051969"/>
              <a:gd name="connsiteY2" fmla="*/ 679928 h 1359856"/>
              <a:gd name="connsiteX3" fmla="*/ 3051968 w 3051969"/>
              <a:gd name="connsiteY3" fmla="*/ 679928 h 1359856"/>
              <a:gd name="connsiteX4" fmla="*/ 2372040 w 3051969"/>
              <a:gd name="connsiteY4" fmla="*/ 1359856 h 1359856"/>
              <a:gd name="connsiteX5" fmla="*/ 765967 w 3051969"/>
              <a:gd name="connsiteY5" fmla="*/ 1350331 h 1359856"/>
              <a:gd name="connsiteX0" fmla="*/ 0 w 3051969"/>
              <a:gd name="connsiteY0" fmla="*/ 0 h 1359856"/>
              <a:gd name="connsiteX1" fmla="*/ 2372041 w 3051969"/>
              <a:gd name="connsiteY1" fmla="*/ 0 h 1359856"/>
              <a:gd name="connsiteX2" fmla="*/ 3051969 w 3051969"/>
              <a:gd name="connsiteY2" fmla="*/ 679928 h 1359856"/>
              <a:gd name="connsiteX3" fmla="*/ 3051968 w 3051969"/>
              <a:gd name="connsiteY3" fmla="*/ 679928 h 1359856"/>
              <a:gd name="connsiteX4" fmla="*/ 2372040 w 3051969"/>
              <a:gd name="connsiteY4" fmla="*/ 1359856 h 1359856"/>
              <a:gd name="connsiteX5" fmla="*/ 1556541 w 3051969"/>
              <a:gd name="connsiteY5" fmla="*/ 1350961 h 1359856"/>
              <a:gd name="connsiteX6" fmla="*/ 765967 w 3051969"/>
              <a:gd name="connsiteY6" fmla="*/ 1350331 h 1359856"/>
              <a:gd name="connsiteX0" fmla="*/ 0 w 3051969"/>
              <a:gd name="connsiteY0" fmla="*/ 0 h 1359856"/>
              <a:gd name="connsiteX1" fmla="*/ 2372041 w 3051969"/>
              <a:gd name="connsiteY1" fmla="*/ 0 h 1359856"/>
              <a:gd name="connsiteX2" fmla="*/ 3051969 w 3051969"/>
              <a:gd name="connsiteY2" fmla="*/ 679928 h 1359856"/>
              <a:gd name="connsiteX3" fmla="*/ 3051968 w 3051969"/>
              <a:gd name="connsiteY3" fmla="*/ 679928 h 1359856"/>
              <a:gd name="connsiteX4" fmla="*/ 2372040 w 3051969"/>
              <a:gd name="connsiteY4" fmla="*/ 1359856 h 1359856"/>
              <a:gd name="connsiteX5" fmla="*/ 765967 w 3051969"/>
              <a:gd name="connsiteY5" fmla="*/ 1350331 h 135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1969" h="1359856">
                <a:moveTo>
                  <a:pt x="0" y="0"/>
                </a:moveTo>
                <a:lnTo>
                  <a:pt x="2372041" y="0"/>
                </a:lnTo>
                <a:cubicBezTo>
                  <a:pt x="2747555" y="0"/>
                  <a:pt x="3051969" y="304414"/>
                  <a:pt x="3051969" y="679928"/>
                </a:cubicBezTo>
                <a:lnTo>
                  <a:pt x="3051968" y="679928"/>
                </a:lnTo>
                <a:cubicBezTo>
                  <a:pt x="3051968" y="1055442"/>
                  <a:pt x="2747554" y="1359856"/>
                  <a:pt x="2372040" y="1359856"/>
                </a:cubicBezTo>
                <a:lnTo>
                  <a:pt x="765967" y="1350331"/>
                </a:lnTo>
              </a:path>
            </a:pathLst>
          </a:custGeom>
          <a:noFill/>
          <a:ln w="38100">
            <a:solidFill>
              <a:srgbClr val="C62D7F"/>
            </a:solidFill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B4156B9C-CF9A-4C1E-BCD0-0EFA69458986}"/>
              </a:ext>
            </a:extLst>
          </p:cNvPr>
          <p:cNvCxnSpPr/>
          <p:nvPr/>
        </p:nvCxnSpPr>
        <p:spPr>
          <a:xfrm>
            <a:off x="8620125" y="3390270"/>
            <a:ext cx="1143000" cy="0"/>
          </a:xfrm>
          <a:prstGeom prst="straightConnector1">
            <a:avLst/>
          </a:prstGeom>
          <a:ln w="38100">
            <a:solidFill>
              <a:srgbClr val="C62D7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332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EE60E-0CA2-42BB-A3A8-6876A1F32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328986" cy="6295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AA31E-1C63-46DC-95A2-6135C58E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13" y="1202077"/>
            <a:ext cx="5395666" cy="182866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8000">
                <a:solidFill>
                  <a:schemeClr val="bg1"/>
                </a:solidFill>
                <a:latin typeface="Arial Narrow" panose="020B0606020202030204" pitchFamily="34" charset="0"/>
              </a:rPr>
              <a:t>Right</a:t>
            </a:r>
            <a:br>
              <a:rPr lang="en-US" sz="8000">
                <a:latin typeface="Arial Narrow" panose="020B0606020202030204" pitchFamily="34" charset="0"/>
              </a:rPr>
            </a:br>
            <a:r>
              <a:rPr lang="en-US" sz="8000" b="1">
                <a:solidFill>
                  <a:srgbClr val="221F58"/>
                </a:solidFill>
                <a:latin typeface="Arial Narrow" panose="020B0606020202030204" pitchFamily="34" charset="0"/>
              </a:rPr>
              <a:t>PAYMENTS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474F01D1-FB0E-42B7-9980-0D7B3BB5E87F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5056094" y="2507876"/>
            <a:ext cx="1003394" cy="522867"/>
          </a:xfrm>
          <a:prstGeom prst="bentConnector2">
            <a:avLst/>
          </a:prstGeom>
          <a:ln w="19050">
            <a:solidFill>
              <a:srgbClr val="221F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4715B5-8410-4ED1-842B-A53CE909A5FB}"/>
              </a:ext>
            </a:extLst>
          </p:cNvPr>
          <p:cNvCxnSpPr>
            <a:cxnSpLocks/>
          </p:cNvCxnSpPr>
          <p:nvPr/>
        </p:nvCxnSpPr>
        <p:spPr>
          <a:xfrm>
            <a:off x="4514756" y="3030743"/>
            <a:ext cx="3135089" cy="0"/>
          </a:xfrm>
          <a:prstGeom prst="line">
            <a:avLst/>
          </a:prstGeom>
          <a:ln w="19050">
            <a:solidFill>
              <a:srgbClr val="221F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9C01DF-30C0-4EBE-804C-38B89D9E6A2E}"/>
              </a:ext>
            </a:extLst>
          </p:cNvPr>
          <p:cNvSpPr txBox="1"/>
          <p:nvPr/>
        </p:nvSpPr>
        <p:spPr>
          <a:xfrm>
            <a:off x="2858611" y="3030743"/>
            <a:ext cx="6401753" cy="1015663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6000">
                <a:solidFill>
                  <a:schemeClr val="tx2"/>
                </a:solidFill>
                <a:latin typeface="Arial Narrow" panose="020B0606020202030204" pitchFamily="34" charset="0"/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4101126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2D8A8D-C0E2-404D-B2FE-6C26C93AC80A}"/>
              </a:ext>
            </a:extLst>
          </p:cNvPr>
          <p:cNvGrpSpPr/>
          <p:nvPr/>
        </p:nvGrpSpPr>
        <p:grpSpPr>
          <a:xfrm>
            <a:off x="-1398" y="0"/>
            <a:ext cx="12191999" cy="568324"/>
            <a:chOff x="-1398" y="0"/>
            <a:chExt cx="12191999" cy="56832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8A5A9B-2D28-45A2-B285-DE5CDEDA1FE7}"/>
                </a:ext>
              </a:extLst>
            </p:cNvPr>
            <p:cNvSpPr/>
            <p:nvPr/>
          </p:nvSpPr>
          <p:spPr>
            <a:xfrm>
              <a:off x="-1398" y="0"/>
              <a:ext cx="12191999" cy="549275"/>
            </a:xfrm>
            <a:prstGeom prst="rect">
              <a:avLst/>
            </a:prstGeom>
            <a:solidFill>
              <a:srgbClr val="221F5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F8ED635-F3CC-42E6-B5C6-748C99016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47887" y="0"/>
              <a:ext cx="2042714" cy="568324"/>
            </a:xfrm>
            <a:prstGeom prst="rect">
              <a:avLst/>
            </a:prstGeom>
          </p:spPr>
        </p:pic>
      </p:grpSp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20BCCB4-164D-416A-86C0-54AA28DCE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7"/>
          <a:stretch/>
        </p:blipFill>
        <p:spPr>
          <a:xfrm>
            <a:off x="0" y="1097627"/>
            <a:ext cx="12192000" cy="5760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801797-DD1A-477C-B211-89F75812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126205"/>
            <a:ext cx="11372057" cy="44211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Machine Learning/Artificial Intelligence for fraud prevention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32DA1-4BA8-4C58-9A40-E2F69C7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589612"/>
            <a:ext cx="11896725" cy="5766738"/>
          </a:xfrm>
        </p:spPr>
        <p:txBody>
          <a:bodyPr>
            <a:normAutofit/>
          </a:bodyPr>
          <a:lstStyle/>
          <a:p>
            <a:pPr marL="0" indent="0">
              <a:spcAft>
                <a:spcPts val="400"/>
              </a:spcAft>
              <a:buNone/>
            </a:pPr>
            <a:endParaRPr lang="en-US" sz="20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Aft>
                <a:spcPts val="400"/>
              </a:spcAft>
              <a:buNone/>
            </a:pPr>
            <a:r>
              <a:rPr lang="en-US" sz="20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Centers for Medicare and Medicaid Services in the U.S. </a:t>
            </a:r>
            <a:r>
              <a:rPr lang="en-US" sz="2000" b="1" spc="-30" dirty="0">
                <a:solidFill>
                  <a:srgbClr val="221F58"/>
                </a:solidFill>
              </a:rPr>
              <a:t>saved over $210M in just a year using AI fraud detection methods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en-US" sz="20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 Zambia, a World Bank team showed machine learning approaches, particularly Random Forest, outperformed other fraud detection approaches </a:t>
            </a:r>
            <a:r>
              <a:rPr lang="en-US" sz="2000" b="1" spc="-30" dirty="0">
                <a:solidFill>
                  <a:srgbClr val="221F58"/>
                </a:solidFill>
              </a:rPr>
              <a:t>and increase the cost-effectiveness of verification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365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5C0AF0C-8607-F240-8C27-FA477CE19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3"/>
          <a:stretch/>
        </p:blipFill>
        <p:spPr>
          <a:xfrm>
            <a:off x="0" y="0"/>
            <a:ext cx="12192000" cy="653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50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EE60E-0CA2-42BB-A3A8-6876A1F32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5" cy="6295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AA31E-1C63-46DC-95A2-6135C58E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13" y="1168457"/>
            <a:ext cx="5395666" cy="182866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8000">
                <a:solidFill>
                  <a:schemeClr val="bg1"/>
                </a:solidFill>
                <a:latin typeface="Arial Narrow" panose="020B0606020202030204" pitchFamily="34" charset="0"/>
              </a:rPr>
              <a:t>Right</a:t>
            </a:r>
            <a:br>
              <a:rPr lang="en-US" sz="8000">
                <a:latin typeface="Arial Narrow" panose="020B0606020202030204" pitchFamily="34" charset="0"/>
              </a:rPr>
            </a:br>
            <a:r>
              <a:rPr lang="en-US" sz="8000" b="1">
                <a:solidFill>
                  <a:srgbClr val="3E2F42"/>
                </a:solidFill>
                <a:latin typeface="Arial Narrow" panose="020B0606020202030204" pitchFamily="34" charset="0"/>
              </a:rPr>
              <a:t>JOB AIDS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474F01D1-FB0E-42B7-9980-0D7B3BB5E87F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578724" y="2480982"/>
            <a:ext cx="1491563" cy="549761"/>
          </a:xfrm>
          <a:prstGeom prst="bentConnector2">
            <a:avLst/>
          </a:prstGeom>
          <a:ln w="19050">
            <a:solidFill>
              <a:srgbClr val="3E2F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4715B5-8410-4ED1-842B-A53CE909A5FB}"/>
              </a:ext>
            </a:extLst>
          </p:cNvPr>
          <p:cNvCxnSpPr>
            <a:cxnSpLocks/>
          </p:cNvCxnSpPr>
          <p:nvPr/>
        </p:nvCxnSpPr>
        <p:spPr>
          <a:xfrm>
            <a:off x="4514756" y="3030743"/>
            <a:ext cx="3135089" cy="0"/>
          </a:xfrm>
          <a:prstGeom prst="line">
            <a:avLst/>
          </a:prstGeom>
          <a:ln w="19050">
            <a:solidFill>
              <a:srgbClr val="3E2F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9C01DF-30C0-4EBE-804C-38B89D9E6A2E}"/>
              </a:ext>
            </a:extLst>
          </p:cNvPr>
          <p:cNvSpPr txBox="1"/>
          <p:nvPr/>
        </p:nvSpPr>
        <p:spPr>
          <a:xfrm>
            <a:off x="2739760" y="3030743"/>
            <a:ext cx="6661054" cy="1015663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6000">
                <a:solidFill>
                  <a:schemeClr val="tx2"/>
                </a:solidFill>
                <a:latin typeface="Arial Narrow" panose="020B0606020202030204" pitchFamily="34" charset="0"/>
              </a:rPr>
              <a:t>INNOVATION ACCESS</a:t>
            </a:r>
          </a:p>
        </p:txBody>
      </p:sp>
    </p:spTree>
    <p:extLst>
      <p:ext uri="{BB962C8B-B14F-4D97-AF65-F5344CB8AC3E}">
        <p14:creationId xmlns:p14="http://schemas.microsoft.com/office/powerpoint/2010/main" val="2332001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4E3061-20B9-48BB-841E-1ACEF2DC9F88}"/>
              </a:ext>
            </a:extLst>
          </p:cNvPr>
          <p:cNvGrpSpPr/>
          <p:nvPr/>
        </p:nvGrpSpPr>
        <p:grpSpPr>
          <a:xfrm>
            <a:off x="-1398" y="0"/>
            <a:ext cx="12191999" cy="568324"/>
            <a:chOff x="-1398" y="0"/>
            <a:chExt cx="12191999" cy="5683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004ABF-0F15-49A5-93D4-303F58B812D2}"/>
                </a:ext>
              </a:extLst>
            </p:cNvPr>
            <p:cNvSpPr/>
            <p:nvPr/>
          </p:nvSpPr>
          <p:spPr>
            <a:xfrm>
              <a:off x="-1398" y="0"/>
              <a:ext cx="12191999" cy="549275"/>
            </a:xfrm>
            <a:prstGeom prst="rect">
              <a:avLst/>
            </a:prstGeom>
            <a:solidFill>
              <a:srgbClr val="46354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5DFE906-D5A9-4512-8261-1125DB45A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47887" y="0"/>
              <a:ext cx="2042714" cy="56832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801797-DD1A-477C-B211-89F75812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76" y="135730"/>
            <a:ext cx="11372057" cy="44211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POSHAN Abhiyaan nutrition job aids in India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513B19-FDFC-43F6-A8AB-CF16F02A3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707" y="1016000"/>
            <a:ext cx="1672106" cy="168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>
                <a:solidFill>
                  <a:schemeClr val="bg1"/>
                </a:solidFill>
              </a:rPr>
              <a:t>Scan QR code to access “energized” textbooks with extra content</a:t>
            </a:r>
          </a:p>
        </p:txBody>
      </p:sp>
      <p:pic>
        <p:nvPicPr>
          <p:cNvPr id="4" name="Picture 3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D358BE61-446B-478B-8BCF-D9B5E1DCD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4" b="2190"/>
          <a:stretch/>
        </p:blipFill>
        <p:spPr>
          <a:xfrm>
            <a:off x="284351" y="589611"/>
            <a:ext cx="11906250" cy="575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76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EE60E-0CA2-42BB-A3A8-6876A1F32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5" cy="6295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AA31E-1C63-46DC-95A2-6135C58E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13" y="1161733"/>
            <a:ext cx="5395666" cy="182866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8000">
                <a:solidFill>
                  <a:schemeClr val="bg1"/>
                </a:solidFill>
                <a:latin typeface="Arial Narrow" panose="020B0606020202030204" pitchFamily="34" charset="0"/>
              </a:rPr>
              <a:t>Right</a:t>
            </a:r>
            <a:br>
              <a:rPr lang="en-US" sz="8000">
                <a:latin typeface="Arial Narrow" panose="020B0606020202030204" pitchFamily="34" charset="0"/>
              </a:rPr>
            </a:br>
            <a:r>
              <a:rPr lang="en-US" sz="8000" b="1">
                <a:solidFill>
                  <a:srgbClr val="C1B59B"/>
                </a:solidFill>
                <a:latin typeface="Arial Narrow" panose="020B0606020202030204" pitchFamily="34" charset="0"/>
              </a:rPr>
              <a:t>CHOICES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474F01D1-FB0E-42B7-9980-0D7B3BB5E87F}"/>
              </a:ext>
            </a:extLst>
          </p:cNvPr>
          <p:cNvCxnSpPr>
            <a:cxnSpLocks/>
          </p:cNvCxnSpPr>
          <p:nvPr/>
        </p:nvCxnSpPr>
        <p:spPr>
          <a:xfrm>
            <a:off x="4738873" y="2502663"/>
            <a:ext cx="1219259" cy="528080"/>
          </a:xfrm>
          <a:prstGeom prst="bentConnector3">
            <a:avLst>
              <a:gd name="adj1" fmla="val 108591"/>
            </a:avLst>
          </a:prstGeom>
          <a:ln w="19050">
            <a:solidFill>
              <a:srgbClr val="C1B5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4715B5-8410-4ED1-842B-A53CE909A5FB}"/>
              </a:ext>
            </a:extLst>
          </p:cNvPr>
          <p:cNvCxnSpPr>
            <a:cxnSpLocks/>
          </p:cNvCxnSpPr>
          <p:nvPr/>
        </p:nvCxnSpPr>
        <p:spPr>
          <a:xfrm>
            <a:off x="2600325" y="3030743"/>
            <a:ext cx="7019925" cy="0"/>
          </a:xfrm>
          <a:prstGeom prst="line">
            <a:avLst/>
          </a:prstGeom>
          <a:ln w="19050">
            <a:solidFill>
              <a:srgbClr val="C1B5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9C01DF-30C0-4EBE-804C-38B89D9E6A2E}"/>
              </a:ext>
            </a:extLst>
          </p:cNvPr>
          <p:cNvSpPr txBox="1"/>
          <p:nvPr/>
        </p:nvSpPr>
        <p:spPr>
          <a:xfrm>
            <a:off x="2442402" y="3050744"/>
            <a:ext cx="7255769" cy="1015663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6000">
                <a:solidFill>
                  <a:schemeClr val="tx2"/>
                </a:solidFill>
                <a:latin typeface="Arial Narrow" panose="020B0606020202030204" pitchFamily="34" charset="0"/>
              </a:rPr>
              <a:t>DATA DRIVEN CHOICES</a:t>
            </a:r>
          </a:p>
        </p:txBody>
      </p:sp>
    </p:spTree>
    <p:extLst>
      <p:ext uri="{BB962C8B-B14F-4D97-AF65-F5344CB8AC3E}">
        <p14:creationId xmlns:p14="http://schemas.microsoft.com/office/powerpoint/2010/main" val="1661874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762A778-719C-48A4-A180-B5F023DB275B}"/>
              </a:ext>
            </a:extLst>
          </p:cNvPr>
          <p:cNvGrpSpPr/>
          <p:nvPr/>
        </p:nvGrpSpPr>
        <p:grpSpPr>
          <a:xfrm>
            <a:off x="-1398" y="0"/>
            <a:ext cx="12191999" cy="568324"/>
            <a:chOff x="-1398" y="0"/>
            <a:chExt cx="12191999" cy="5683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30DD9E-D8BA-45CD-80C5-5DACFA73952B}"/>
                </a:ext>
              </a:extLst>
            </p:cNvPr>
            <p:cNvSpPr/>
            <p:nvPr/>
          </p:nvSpPr>
          <p:spPr>
            <a:xfrm>
              <a:off x="-1398" y="0"/>
              <a:ext cx="12191999" cy="549275"/>
            </a:xfrm>
            <a:prstGeom prst="rect">
              <a:avLst/>
            </a:prstGeom>
            <a:solidFill>
              <a:srgbClr val="C1B69A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2BD828-6F00-4BAF-8118-5C459018B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47887" y="0"/>
              <a:ext cx="2042714" cy="568324"/>
            </a:xfrm>
            <a:prstGeom prst="rect">
              <a:avLst/>
            </a:prstGeom>
          </p:spPr>
        </p:pic>
      </p:grp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5C4C6981-1B7F-4F39-B1BC-5B52B0C03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7"/>
          <a:stretch/>
        </p:blipFill>
        <p:spPr>
          <a:xfrm>
            <a:off x="209550" y="646639"/>
            <a:ext cx="11982450" cy="5639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D7F9E8-DC2F-46A9-8A8C-DC9B9824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26205"/>
            <a:ext cx="11372057" cy="44211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Data-enabled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00075-1722-4659-9DDC-C3B774408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672039"/>
            <a:ext cx="8143875" cy="51104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/>
              <a:t>Exercise adherence</a:t>
            </a:r>
          </a:p>
          <a:p>
            <a:pPr marL="266700" lvl="1">
              <a:buClr>
                <a:srgbClr val="C1B69A"/>
              </a:buClr>
            </a:pPr>
            <a:r>
              <a:rPr lang="en-US" sz="220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2200"/>
              <a:t>everal health and life insurers including pioneering Discovery Health in South Africa </a:t>
            </a:r>
            <a:r>
              <a:rPr lang="en-US" sz="2200" b="1"/>
              <a:t>offer discounts for wearing linked fitness band, further discounts for meeting exercise and heart rate targets—and </a:t>
            </a:r>
            <a:r>
              <a:rPr lang="en-US" sz="2200" b="1">
                <a:solidFill>
                  <a:srgbClr val="C1B69A"/>
                </a:solidFill>
              </a:rPr>
              <a:t>provide individually tailored health advice</a:t>
            </a:r>
          </a:p>
          <a:p>
            <a:pPr marL="0" indent="0">
              <a:buNone/>
            </a:pPr>
            <a:r>
              <a:rPr lang="en-US" sz="2200" b="1"/>
              <a:t>Diabetes adherence</a:t>
            </a:r>
          </a:p>
          <a:p>
            <a:pPr marL="266700" lvl="1">
              <a:buClr>
                <a:srgbClr val="C1B69A"/>
              </a:buClr>
            </a:pPr>
            <a:r>
              <a:rPr lang="en-US" sz="2200"/>
              <a:t>US </a:t>
            </a:r>
            <a:r>
              <a:rPr lang="en-US" sz="2200" i="1"/>
              <a:t>Virta</a:t>
            </a:r>
            <a:r>
              <a:rPr lang="en-US" sz="2200"/>
              <a:t> diabetes smartphone app monitors glucose, weight, blood pressure, activity diet, energy and mood and provides individually tailored patient management, enabling 87% of patients to reduce or eliminate insulin – matching highly invasive bariatric surgery</a:t>
            </a:r>
            <a:r>
              <a:rPr lang="en-US" sz="2200">
                <a:solidFill>
                  <a:srgbClr val="C1B69A"/>
                </a:solidFill>
              </a:rPr>
              <a:t>. </a:t>
            </a:r>
            <a:r>
              <a:rPr lang="en-US" sz="2200" b="1">
                <a:solidFill>
                  <a:srgbClr val="C1B69A"/>
                </a:solidFill>
              </a:rPr>
              <a:t>Such apps could reduce US diabetes costs by $100 million annually</a:t>
            </a:r>
          </a:p>
          <a:p>
            <a:pPr marL="0" indent="0">
              <a:buNone/>
            </a:pPr>
            <a:r>
              <a:rPr lang="en-US" sz="2200" b="1"/>
              <a:t>Emergency management</a:t>
            </a:r>
          </a:p>
          <a:p>
            <a:pPr marL="266700" indent="-266700">
              <a:buClr>
                <a:srgbClr val="C1B69A"/>
              </a:buClr>
            </a:pPr>
            <a:r>
              <a:rPr lang="en-US" sz="2200"/>
              <a:t>India Cicer (ten 3T Healthcare) wearable device integrates electronic, biological and chemical sensors for real time monitoring  (ECG, respiration, pulse, temperature) supported by predictive analytics inside and outside hospital- streams real-time information/alerts to doctors/nurses devices </a:t>
            </a:r>
          </a:p>
        </p:txBody>
      </p:sp>
    </p:spTree>
    <p:extLst>
      <p:ext uri="{BB962C8B-B14F-4D97-AF65-F5344CB8AC3E}">
        <p14:creationId xmlns:p14="http://schemas.microsoft.com/office/powerpoint/2010/main" val="2342209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EE60E-0CA2-42BB-A3A8-6876A1F32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93" cy="6295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AA31E-1C63-46DC-95A2-6135C58E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12" y="1161733"/>
            <a:ext cx="11294393" cy="182866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8000">
                <a:solidFill>
                  <a:schemeClr val="bg1"/>
                </a:solidFill>
                <a:latin typeface="Arial Narrow" panose="020B0606020202030204" pitchFamily="34" charset="0"/>
              </a:rPr>
              <a:t>Right</a:t>
            </a:r>
            <a:br>
              <a:rPr lang="en-US" sz="8000">
                <a:latin typeface="Arial Narrow" panose="020B0606020202030204" pitchFamily="34" charset="0"/>
              </a:rPr>
            </a:br>
            <a:r>
              <a:rPr lang="en-US" sz="8000" b="1">
                <a:solidFill>
                  <a:srgbClr val="52522C"/>
                </a:solidFill>
                <a:latin typeface="Arial Narrow" panose="020B0606020202030204" pitchFamily="34" charset="0"/>
              </a:rPr>
              <a:t>SERVICES </a:t>
            </a:r>
            <a:r>
              <a:rPr lang="en-US" sz="8000">
                <a:solidFill>
                  <a:srgbClr val="52522C"/>
                </a:solidFill>
                <a:latin typeface="Arial Narrow" panose="020B0606020202030204" pitchFamily="34" charset="0"/>
              </a:rPr>
              <a:t>AND </a:t>
            </a:r>
            <a:r>
              <a:rPr lang="en-US" sz="8000" b="1">
                <a:solidFill>
                  <a:srgbClr val="52522C"/>
                </a:solidFill>
                <a:latin typeface="Arial Narrow" panose="020B0606020202030204" pitchFamily="34" charset="0"/>
              </a:rPr>
              <a:t>PROVIDER</a:t>
            </a:r>
          </a:p>
        </p:txBody>
      </p:sp>
    </p:spTree>
    <p:extLst>
      <p:ext uri="{BB962C8B-B14F-4D97-AF65-F5344CB8AC3E}">
        <p14:creationId xmlns:p14="http://schemas.microsoft.com/office/powerpoint/2010/main" val="4151040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5BE0F0-C3BB-466C-9714-6D9BD7A7E641}"/>
              </a:ext>
            </a:extLst>
          </p:cNvPr>
          <p:cNvSpPr/>
          <p:nvPr/>
        </p:nvSpPr>
        <p:spPr>
          <a:xfrm>
            <a:off x="-1398" y="0"/>
            <a:ext cx="12191999" cy="755650"/>
          </a:xfrm>
          <a:prstGeom prst="rect">
            <a:avLst/>
          </a:prstGeom>
          <a:solidFill>
            <a:srgbClr val="52542D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3358BC-234B-44A7-ADE8-6E6944C5C7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6576" r="6187" b="59669"/>
          <a:stretch/>
        </p:blipFill>
        <p:spPr>
          <a:xfrm>
            <a:off x="10147887" y="0"/>
            <a:ext cx="2042714" cy="755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801797-DD1A-477C-B211-89F75812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60" y="147492"/>
            <a:ext cx="8913415" cy="44211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700">
                <a:solidFill>
                  <a:schemeClr val="bg1"/>
                </a:solidFill>
              </a:rPr>
              <a:t>Telemedicine in Pakstan for inclusive employment and access to quality care for underserved communities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513B19-FDFC-43F6-A8AB-CF16F02A3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707" y="1016000"/>
            <a:ext cx="1672106" cy="168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>
                <a:solidFill>
                  <a:schemeClr val="bg1"/>
                </a:solidFill>
              </a:rPr>
              <a:t>Scan QR code to access “energized” textbooks with extra content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BEDE3A4-6B77-4473-96A3-22F0699F82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" b="3886"/>
          <a:stretch/>
        </p:blipFill>
        <p:spPr>
          <a:xfrm>
            <a:off x="0" y="803275"/>
            <a:ext cx="12263235" cy="55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51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EE60E-0CA2-42BB-A3A8-6876A1F32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20172"/>
            <a:ext cx="12191991" cy="6295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AA31E-1C63-46DC-95A2-6135C58E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13" y="1161733"/>
            <a:ext cx="5395666" cy="182866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8000">
                <a:solidFill>
                  <a:schemeClr val="bg1"/>
                </a:solidFill>
                <a:latin typeface="Arial Narrow" panose="020B0606020202030204" pitchFamily="34" charset="0"/>
              </a:rPr>
              <a:t>Right</a:t>
            </a:r>
            <a:br>
              <a:rPr lang="en-US" sz="8000">
                <a:latin typeface="Arial Narrow" panose="020B0606020202030204" pitchFamily="34" charset="0"/>
              </a:rPr>
            </a:br>
            <a:r>
              <a:rPr lang="en-US" sz="8000" b="1">
                <a:solidFill>
                  <a:srgbClr val="373B58"/>
                </a:solidFill>
                <a:latin typeface="Arial Narrow" panose="020B0606020202030204" pitchFamily="34" charset="0"/>
              </a:rPr>
              <a:t>VALUE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474F01D1-FB0E-42B7-9980-0D7B3BB5E87F}"/>
              </a:ext>
            </a:extLst>
          </p:cNvPr>
          <p:cNvCxnSpPr>
            <a:cxnSpLocks/>
          </p:cNvCxnSpPr>
          <p:nvPr/>
        </p:nvCxnSpPr>
        <p:spPr>
          <a:xfrm>
            <a:off x="3368488" y="2440641"/>
            <a:ext cx="2713813" cy="597202"/>
          </a:xfrm>
          <a:prstGeom prst="bentConnector3">
            <a:avLst>
              <a:gd name="adj1" fmla="val 99550"/>
            </a:avLst>
          </a:prstGeom>
          <a:ln w="19050">
            <a:solidFill>
              <a:srgbClr val="373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4715B5-8410-4ED1-842B-A53CE909A5FB}"/>
              </a:ext>
            </a:extLst>
          </p:cNvPr>
          <p:cNvCxnSpPr>
            <a:cxnSpLocks/>
          </p:cNvCxnSpPr>
          <p:nvPr/>
        </p:nvCxnSpPr>
        <p:spPr>
          <a:xfrm>
            <a:off x="2077571" y="3030743"/>
            <a:ext cx="8088405" cy="0"/>
          </a:xfrm>
          <a:prstGeom prst="line">
            <a:avLst/>
          </a:prstGeom>
          <a:ln w="19050">
            <a:solidFill>
              <a:srgbClr val="373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9C01DF-30C0-4EBE-804C-38B89D9E6A2E}"/>
              </a:ext>
            </a:extLst>
          </p:cNvPr>
          <p:cNvSpPr txBox="1"/>
          <p:nvPr/>
        </p:nvSpPr>
        <p:spPr>
          <a:xfrm>
            <a:off x="1937169" y="3055690"/>
            <a:ext cx="8317662" cy="1015663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6000">
                <a:solidFill>
                  <a:schemeClr val="tx2"/>
                </a:solidFill>
                <a:latin typeface="Arial Narrow" panose="020B0606020202030204" pitchFamily="34" charset="0"/>
              </a:rPr>
              <a:t>TECHNOLOGY SOLUTIONS</a:t>
            </a:r>
          </a:p>
        </p:txBody>
      </p:sp>
    </p:spTree>
    <p:extLst>
      <p:ext uri="{BB962C8B-B14F-4D97-AF65-F5344CB8AC3E}">
        <p14:creationId xmlns:p14="http://schemas.microsoft.com/office/powerpoint/2010/main" val="2845306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98B1DFC-1353-4B9A-9DDC-590A7E6FF907}"/>
              </a:ext>
            </a:extLst>
          </p:cNvPr>
          <p:cNvGrpSpPr/>
          <p:nvPr/>
        </p:nvGrpSpPr>
        <p:grpSpPr>
          <a:xfrm>
            <a:off x="-1398" y="0"/>
            <a:ext cx="12191999" cy="568324"/>
            <a:chOff x="-1398" y="0"/>
            <a:chExt cx="12191999" cy="56832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F28F33-75DE-4083-8181-84465AEE6604}"/>
                </a:ext>
              </a:extLst>
            </p:cNvPr>
            <p:cNvSpPr/>
            <p:nvPr/>
          </p:nvSpPr>
          <p:spPr>
            <a:xfrm>
              <a:off x="-1398" y="0"/>
              <a:ext cx="12191999" cy="549275"/>
            </a:xfrm>
            <a:prstGeom prst="rect">
              <a:avLst/>
            </a:prstGeom>
            <a:solidFill>
              <a:srgbClr val="3D405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7E5D031-9291-4396-B2D1-F6C266EA0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47887" y="0"/>
              <a:ext cx="2042714" cy="56832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801797-DD1A-477C-B211-89F75812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84" y="126206"/>
            <a:ext cx="11372057" cy="44211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Kenya’s “UBER-ambulance” for emergency transport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CB0201-5EFA-45AA-8598-88DA91318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6"/>
          <a:stretch/>
        </p:blipFill>
        <p:spPr>
          <a:xfrm>
            <a:off x="0" y="580087"/>
            <a:ext cx="12192000" cy="57439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A1609F-2618-47F8-A9CF-E6A26B4AA719}"/>
              </a:ext>
            </a:extLst>
          </p:cNvPr>
          <p:cNvSpPr txBox="1"/>
          <p:nvPr/>
        </p:nvSpPr>
        <p:spPr>
          <a:xfrm>
            <a:off x="7342094" y="632012"/>
            <a:ext cx="3563471" cy="223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pc="-30">
                <a:solidFill>
                  <a:schemeClr val="tx1">
                    <a:lumMod val="85000"/>
                    <a:lumOff val="15000"/>
                  </a:schemeClr>
                </a:solidFill>
              </a:rPr>
              <a:t>During dusitD2 hotel siege, the </a:t>
            </a:r>
            <a:br>
              <a:rPr lang="en-US" spc="-3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pc="-30">
                <a:solidFill>
                  <a:schemeClr val="tx1">
                    <a:lumMod val="85000"/>
                    <a:lumOff val="15000"/>
                  </a:schemeClr>
                </a:solidFill>
              </a:rPr>
              <a:t>first Flare ambulance was on the scene in 12 minutes</a:t>
            </a:r>
          </a:p>
          <a:p>
            <a:pPr algn="ctr">
              <a:lnSpc>
                <a:spcPct val="85000"/>
              </a:lnSpc>
            </a:pPr>
            <a:r>
              <a:rPr lang="en-US" sz="2200" b="1" i="1" spc="-30">
                <a:solidFill>
                  <a:srgbClr val="3D405B"/>
                </a:solidFill>
                <a:latin typeface="Arial Narrow" panose="020B0606020202030204" pitchFamily="34" charset="0"/>
              </a:rPr>
              <a:t>“Flare was telling us what is happening, how to position our ambulances, how to evacuate, how to ask for additional resources.”</a:t>
            </a:r>
            <a:endParaRPr lang="en-US" sz="2200" i="1" spc="-30">
              <a:latin typeface="Arial Narrow" panose="020B06060202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CCB34E-C3C9-4A17-A6EC-486044A8CBE1}"/>
              </a:ext>
            </a:extLst>
          </p:cNvPr>
          <p:cNvSpPr txBox="1"/>
          <p:nvPr/>
        </p:nvSpPr>
        <p:spPr>
          <a:xfrm>
            <a:off x="8659906" y="2754497"/>
            <a:ext cx="2151529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400" spc="-50">
                <a:solidFill>
                  <a:srgbClr val="3D405B"/>
                </a:solidFill>
              </a:rPr>
              <a:t>Ambulance fleet manager during siege</a:t>
            </a:r>
          </a:p>
        </p:txBody>
      </p:sp>
    </p:spTree>
    <p:extLst>
      <p:ext uri="{BB962C8B-B14F-4D97-AF65-F5344CB8AC3E}">
        <p14:creationId xmlns:p14="http://schemas.microsoft.com/office/powerpoint/2010/main" val="1171459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EE60E-0CA2-42BB-A3A8-6876A1F32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20172"/>
            <a:ext cx="12191991" cy="62953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AA31E-1C63-46DC-95A2-6135C58E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13" y="1155009"/>
            <a:ext cx="6796352" cy="182866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8000">
                <a:solidFill>
                  <a:schemeClr val="bg1"/>
                </a:solidFill>
                <a:latin typeface="Arial Narrow" panose="020B0606020202030204" pitchFamily="34" charset="0"/>
              </a:rPr>
              <a:t>Right</a:t>
            </a:r>
            <a:br>
              <a:rPr lang="en-US" sz="8000">
                <a:latin typeface="Arial Narrow" panose="020B0606020202030204" pitchFamily="34" charset="0"/>
              </a:rPr>
            </a:br>
            <a:r>
              <a:rPr lang="en-US" sz="8000" b="1">
                <a:solidFill>
                  <a:srgbClr val="1C86A0"/>
                </a:solidFill>
                <a:latin typeface="Arial Narrow" panose="020B0606020202030204" pitchFamily="34" charset="0"/>
              </a:rPr>
              <a:t>MEASUREMENT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4715B5-8410-4ED1-842B-A53CE909A5FB}"/>
              </a:ext>
            </a:extLst>
          </p:cNvPr>
          <p:cNvCxnSpPr>
            <a:cxnSpLocks/>
          </p:cNvCxnSpPr>
          <p:nvPr/>
        </p:nvCxnSpPr>
        <p:spPr>
          <a:xfrm>
            <a:off x="1472453" y="3030743"/>
            <a:ext cx="8693523" cy="0"/>
          </a:xfrm>
          <a:prstGeom prst="line">
            <a:avLst/>
          </a:prstGeom>
          <a:ln w="19050">
            <a:solidFill>
              <a:srgbClr val="1C8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9C01DF-30C0-4EBE-804C-38B89D9E6A2E}"/>
              </a:ext>
            </a:extLst>
          </p:cNvPr>
          <p:cNvSpPr txBox="1"/>
          <p:nvPr/>
        </p:nvSpPr>
        <p:spPr>
          <a:xfrm>
            <a:off x="1317808" y="3055690"/>
            <a:ext cx="9525650" cy="1015663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6000">
                <a:solidFill>
                  <a:schemeClr val="tx2"/>
                </a:solidFill>
                <a:latin typeface="Arial Narrow" panose="020B0606020202030204" pitchFamily="34" charset="0"/>
              </a:rPr>
              <a:t>PERFORMANCE INNOVATION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AD264A-F359-41B9-8773-8E3ECBB46D68}"/>
              </a:ext>
            </a:extLst>
          </p:cNvPr>
          <p:cNvCxnSpPr/>
          <p:nvPr/>
        </p:nvCxnSpPr>
        <p:spPr>
          <a:xfrm>
            <a:off x="6059488" y="2897841"/>
            <a:ext cx="0" cy="132902"/>
          </a:xfrm>
          <a:prstGeom prst="line">
            <a:avLst/>
          </a:prstGeom>
          <a:ln w="19050">
            <a:solidFill>
              <a:srgbClr val="1C8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36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C066B88-C65B-4A69-A9EA-05E79AE2BFCD}"/>
              </a:ext>
            </a:extLst>
          </p:cNvPr>
          <p:cNvGrpSpPr/>
          <p:nvPr/>
        </p:nvGrpSpPr>
        <p:grpSpPr>
          <a:xfrm>
            <a:off x="-1398" y="0"/>
            <a:ext cx="12191999" cy="568324"/>
            <a:chOff x="-1398" y="0"/>
            <a:chExt cx="12191999" cy="56832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E1DF3C8-75CE-4EC9-88EA-6FF2E5AC4341}"/>
                </a:ext>
              </a:extLst>
            </p:cNvPr>
            <p:cNvSpPr/>
            <p:nvPr/>
          </p:nvSpPr>
          <p:spPr>
            <a:xfrm>
              <a:off x="-1398" y="0"/>
              <a:ext cx="12191999" cy="549275"/>
            </a:xfrm>
            <a:prstGeom prst="rect">
              <a:avLst/>
            </a:prstGeom>
            <a:solidFill>
              <a:srgbClr val="14AAB9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697013-7B03-4DA9-B23B-3263645D3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47887" y="0"/>
              <a:ext cx="2042714" cy="56832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801797-DD1A-477C-B211-89F75812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19" y="116681"/>
            <a:ext cx="11372057" cy="44211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Satellite remote sensing sampling frame for survey in West Bank and Gaza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CB0201-5EFA-45AA-8598-88DA91318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" b="3618"/>
          <a:stretch/>
        </p:blipFill>
        <p:spPr>
          <a:xfrm>
            <a:off x="0" y="672353"/>
            <a:ext cx="12215770" cy="55939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8AD7A0-AC27-453E-B537-1734BE2AD4E0}"/>
              </a:ext>
            </a:extLst>
          </p:cNvPr>
          <p:cNvSpPr txBox="1"/>
          <p:nvPr/>
        </p:nvSpPr>
        <p:spPr>
          <a:xfrm>
            <a:off x="255494" y="3684494"/>
            <a:ext cx="3536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Used satellite remote sensing to </a:t>
            </a:r>
            <a:r>
              <a:rPr lang="en-US" sz="2400" b="1">
                <a:solidFill>
                  <a:schemeClr val="bg1"/>
                </a:solidFill>
              </a:rPr>
              <a:t>rapidly construct sampling frame for representative survey</a:t>
            </a:r>
            <a:r>
              <a:rPr lang="en-US" sz="2400"/>
              <a:t> of 12,000 households in West Bank and Gaza</a:t>
            </a:r>
          </a:p>
        </p:txBody>
      </p:sp>
    </p:spTree>
    <p:extLst>
      <p:ext uri="{BB962C8B-B14F-4D97-AF65-F5344CB8AC3E}">
        <p14:creationId xmlns:p14="http://schemas.microsoft.com/office/powerpoint/2010/main" val="3171185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5D4719-89A4-491F-93E9-A200006AC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44"/>
            <a:ext cx="12192000" cy="68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00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DDBA2E3-09EF-4F95-94DB-9B45083B354E}"/>
              </a:ext>
            </a:extLst>
          </p:cNvPr>
          <p:cNvGrpSpPr/>
          <p:nvPr/>
        </p:nvGrpSpPr>
        <p:grpSpPr>
          <a:xfrm>
            <a:off x="-1398" y="0"/>
            <a:ext cx="12191999" cy="568324"/>
            <a:chOff x="-1398" y="0"/>
            <a:chExt cx="12191999" cy="5683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B7A003-BA44-4D86-81CF-D157C220EB57}"/>
                </a:ext>
              </a:extLst>
            </p:cNvPr>
            <p:cNvSpPr/>
            <p:nvPr/>
          </p:nvSpPr>
          <p:spPr>
            <a:xfrm>
              <a:off x="-1398" y="0"/>
              <a:ext cx="12191999" cy="549275"/>
            </a:xfrm>
            <a:prstGeom prst="rect">
              <a:avLst/>
            </a:prstGeom>
            <a:solidFill>
              <a:srgbClr val="14AAB9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39D61A-DAB7-4EE0-B027-7892B8BE3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47887" y="0"/>
              <a:ext cx="2042714" cy="56832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D84ED29-C46E-4814-B042-033DFD8559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5"/>
          <a:stretch/>
        </p:blipFill>
        <p:spPr>
          <a:xfrm>
            <a:off x="0" y="597169"/>
            <a:ext cx="12192000" cy="5707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DFAFA-9A73-4848-BD23-388C66C9F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096" y="126205"/>
            <a:ext cx="11372057" cy="44211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Command centre to reduce stockouts in Tanzania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DD0F-2CAA-4AFB-B248-7F89670B3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4" y="1571625"/>
            <a:ext cx="2597152" cy="4784724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In Tanzania, an SMS system to report drug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stock-outs to a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GIS-enabled central command centre </a:t>
            </a:r>
            <a:r>
              <a:rPr lang="en-US" sz="2800" b="1">
                <a:solidFill>
                  <a:schemeClr val="bg1"/>
                </a:solidFill>
              </a:rPr>
              <a:t>rapidly halved drug stock-outs</a:t>
            </a:r>
            <a:r>
              <a:rPr lang="en-US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BE4066-5BE4-40AD-8D34-D64F8EAEBA74}"/>
              </a:ext>
            </a:extLst>
          </p:cNvPr>
          <p:cNvSpPr txBox="1"/>
          <p:nvPr/>
        </p:nvSpPr>
        <p:spPr>
          <a:xfrm>
            <a:off x="7134225" y="6058644"/>
            <a:ext cx="5057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C1B59B"/>
                </a:solidFill>
              </a:rPr>
              <a:t>Image source: Access to medicine index, Novartis Foundation</a:t>
            </a:r>
          </a:p>
        </p:txBody>
      </p:sp>
    </p:spTree>
    <p:extLst>
      <p:ext uri="{BB962C8B-B14F-4D97-AF65-F5344CB8AC3E}">
        <p14:creationId xmlns:p14="http://schemas.microsoft.com/office/powerpoint/2010/main" val="4064109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41DE88-BA30-4359-9D32-EA2F5F4F2EC1}"/>
              </a:ext>
            </a:extLst>
          </p:cNvPr>
          <p:cNvGrpSpPr/>
          <p:nvPr/>
        </p:nvGrpSpPr>
        <p:grpSpPr>
          <a:xfrm>
            <a:off x="-1398" y="0"/>
            <a:ext cx="12191999" cy="568324"/>
            <a:chOff x="-1398" y="0"/>
            <a:chExt cx="12191999" cy="5683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FE88FA-2B52-4FD1-BAF7-1D3900748150}"/>
                </a:ext>
              </a:extLst>
            </p:cNvPr>
            <p:cNvSpPr/>
            <p:nvPr/>
          </p:nvSpPr>
          <p:spPr>
            <a:xfrm>
              <a:off x="-1398" y="0"/>
              <a:ext cx="12191999" cy="549275"/>
            </a:xfrm>
            <a:prstGeom prst="rect">
              <a:avLst/>
            </a:prstGeom>
            <a:solidFill>
              <a:srgbClr val="14AAB9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6197A4-7790-4789-8794-AE61CDD49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47887" y="0"/>
              <a:ext cx="2042714" cy="568324"/>
            </a:xfrm>
            <a:prstGeom prst="rect">
              <a:avLst/>
            </a:prstGeom>
          </p:spPr>
        </p:pic>
      </p:grp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BAECF8FB-BC01-43F5-B0C4-34B5CCDBDE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9"/>
          <a:stretch/>
        </p:blipFill>
        <p:spPr>
          <a:xfrm>
            <a:off x="-1398" y="604685"/>
            <a:ext cx="12193398" cy="56786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D58ADE-7F75-4687-9135-06B6E18C4026}"/>
              </a:ext>
            </a:extLst>
          </p:cNvPr>
          <p:cNvSpPr/>
          <p:nvPr/>
        </p:nvSpPr>
        <p:spPr>
          <a:xfrm>
            <a:off x="0" y="4819650"/>
            <a:ext cx="10112188" cy="1414615"/>
          </a:xfrm>
          <a:prstGeom prst="rect">
            <a:avLst/>
          </a:prstGeom>
          <a:solidFill>
            <a:srgbClr val="0A8A98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801797-DD1A-477C-B211-89F75812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59" y="126206"/>
            <a:ext cx="11372057" cy="44211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Pakistan immunization case study: power of measurement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32DA1-4BA8-4C58-9A40-E2F69C7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159" y="781695"/>
            <a:ext cx="4970066" cy="5324619"/>
          </a:xfrm>
        </p:spPr>
        <p:txBody>
          <a:bodyPr>
            <a:noAutofit/>
          </a:bodyPr>
          <a:lstStyle/>
          <a:p>
            <a:pPr>
              <a:buClr>
                <a:srgbClr val="E4F7F8"/>
              </a:buClr>
            </a:pPr>
            <a:r>
              <a:rPr lang="en-US" sz="2500">
                <a:solidFill>
                  <a:schemeClr val="bg1"/>
                </a:solidFill>
              </a:rPr>
              <a:t>Defined granular geographic service delivery units using satellite imagery</a:t>
            </a:r>
          </a:p>
          <a:p>
            <a:pPr>
              <a:buClr>
                <a:srgbClr val="E4F7F8"/>
              </a:buClr>
            </a:pPr>
            <a:r>
              <a:rPr lang="en-US" sz="2500">
                <a:solidFill>
                  <a:schemeClr val="bg1"/>
                </a:solidFill>
              </a:rPr>
              <a:t>Enhanced eVaccs immunization system with data-enabled devices and real-time changed information system, combined it with devices, and automated, real-time monitoring</a:t>
            </a:r>
          </a:p>
          <a:p>
            <a:pPr>
              <a:buClr>
                <a:srgbClr val="E4F7F8"/>
              </a:buClr>
            </a:pPr>
            <a:r>
              <a:rPr lang="en-US" sz="2500" b="1">
                <a:solidFill>
                  <a:schemeClr val="bg1"/>
                </a:solidFill>
              </a:rPr>
              <a:t>Improved vaccinator supervision </a:t>
            </a:r>
            <a:r>
              <a:rPr lang="en-US" sz="2500">
                <a:solidFill>
                  <a:schemeClr val="bg1"/>
                </a:solidFill>
              </a:rPr>
              <a:t>with three geo-validated check-ins </a:t>
            </a:r>
            <a:br>
              <a:rPr lang="en-US" sz="2500">
                <a:solidFill>
                  <a:schemeClr val="bg1"/>
                </a:solidFill>
              </a:rPr>
            </a:br>
            <a:r>
              <a:rPr lang="en-US" sz="2500">
                <a:solidFill>
                  <a:schemeClr val="bg1"/>
                </a:solidFill>
              </a:rPr>
              <a:t>daily at assigned location, </a:t>
            </a:r>
            <a:br>
              <a:rPr lang="en-US" sz="2500">
                <a:solidFill>
                  <a:schemeClr val="bg1"/>
                </a:solidFill>
              </a:rPr>
            </a:br>
            <a:r>
              <a:rPr lang="en-US" sz="2500">
                <a:solidFill>
                  <a:schemeClr val="bg1"/>
                </a:solidFill>
              </a:rPr>
              <a:t>kit station and end of day</a:t>
            </a:r>
          </a:p>
          <a:p>
            <a:pPr>
              <a:buClr>
                <a:srgbClr val="E4F7F8"/>
              </a:buClr>
            </a:pPr>
            <a:r>
              <a:rPr lang="en-US" sz="2500" b="1">
                <a:solidFill>
                  <a:schemeClr val="bg1"/>
                </a:solidFill>
              </a:rPr>
              <a:t>Strengthened management practices </a:t>
            </a:r>
            <a:r>
              <a:rPr lang="en-US" sz="2500">
                <a:solidFill>
                  <a:schemeClr val="bg1"/>
                </a:solidFill>
              </a:rPr>
              <a:t>with live dashboards, </a:t>
            </a:r>
            <a:br>
              <a:rPr lang="en-US" sz="2500">
                <a:solidFill>
                  <a:schemeClr val="bg1"/>
                </a:solidFill>
              </a:rPr>
            </a:br>
            <a:r>
              <a:rPr lang="en-US" sz="2500">
                <a:solidFill>
                  <a:schemeClr val="bg1"/>
                </a:solidFill>
              </a:rPr>
              <a:t>weekly review meetings and real consequences</a:t>
            </a:r>
          </a:p>
        </p:txBody>
      </p:sp>
    </p:spTree>
    <p:extLst>
      <p:ext uri="{BB962C8B-B14F-4D97-AF65-F5344CB8AC3E}">
        <p14:creationId xmlns:p14="http://schemas.microsoft.com/office/powerpoint/2010/main" val="1490137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D6AD2C7-300E-400B-B412-D1873A19A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8"/>
          <a:stretch/>
        </p:blipFill>
        <p:spPr>
          <a:xfrm>
            <a:off x="0" y="548009"/>
            <a:ext cx="12192000" cy="57257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DEA543E-D63D-4087-B7D1-7AAACDEAB7C7}"/>
              </a:ext>
            </a:extLst>
          </p:cNvPr>
          <p:cNvSpPr/>
          <p:nvPr/>
        </p:nvSpPr>
        <p:spPr>
          <a:xfrm>
            <a:off x="9525" y="4200525"/>
            <a:ext cx="7600950" cy="1208088"/>
          </a:xfrm>
          <a:prstGeom prst="rect">
            <a:avLst/>
          </a:prstGeom>
          <a:solidFill>
            <a:srgbClr val="14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BA462A-3263-4F57-8F73-33F8B92D715B}"/>
              </a:ext>
            </a:extLst>
          </p:cNvPr>
          <p:cNvSpPr/>
          <p:nvPr/>
        </p:nvSpPr>
        <p:spPr>
          <a:xfrm>
            <a:off x="-1398" y="0"/>
            <a:ext cx="12191999" cy="549275"/>
          </a:xfrm>
          <a:prstGeom prst="rect">
            <a:avLst/>
          </a:prstGeom>
          <a:solidFill>
            <a:srgbClr val="14AAB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E75095-E970-4018-A399-ECDD0A53E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6577" r="6187" b="68036"/>
          <a:stretch/>
        </p:blipFill>
        <p:spPr>
          <a:xfrm>
            <a:off x="10147887" y="0"/>
            <a:ext cx="2042714" cy="56832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C3968D4-9B34-47F1-A410-B85EDE8F68CF}"/>
              </a:ext>
            </a:extLst>
          </p:cNvPr>
          <p:cNvSpPr txBox="1">
            <a:spLocks/>
          </p:cNvSpPr>
          <p:nvPr/>
        </p:nvSpPr>
        <p:spPr>
          <a:xfrm>
            <a:off x="259159" y="126206"/>
            <a:ext cx="11372057" cy="442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4B91D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Pakistan immunization case study: power of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DD0F-2CAA-4AFB-B248-7F89670B3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158" y="765175"/>
            <a:ext cx="3341291" cy="3254375"/>
          </a:xfrm>
        </p:spPr>
        <p:txBody>
          <a:bodyPr>
            <a:normAutofit/>
          </a:bodyPr>
          <a:lstStyle/>
          <a:p>
            <a:pPr>
              <a:buClr>
                <a:srgbClr val="14AAB9"/>
              </a:buClr>
            </a:pPr>
            <a:r>
              <a:rPr lang="en-US"/>
              <a:t>Vaccinator attendance increased from </a:t>
            </a:r>
            <a:br>
              <a:rPr lang="en-US"/>
            </a:br>
            <a:r>
              <a:rPr lang="en-US" b="1">
                <a:solidFill>
                  <a:srgbClr val="14AAB9"/>
                </a:solidFill>
              </a:rPr>
              <a:t>54% to 97%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through</a:t>
            </a: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</a:rPr>
              <a:t> geo-spatial validation</a:t>
            </a:r>
          </a:p>
          <a:p>
            <a:pPr>
              <a:buClr>
                <a:srgbClr val="14AAB9"/>
              </a:buClr>
            </a:pPr>
            <a:r>
              <a:rPr lang="en-US"/>
              <a:t>Vaccination coverage increased rapidly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026AB8-DCEF-4E78-8458-E3CCCF7120DF}"/>
              </a:ext>
            </a:extLst>
          </p:cNvPr>
          <p:cNvSpPr txBox="1"/>
          <p:nvPr/>
        </p:nvSpPr>
        <p:spPr>
          <a:xfrm>
            <a:off x="259158" y="4284974"/>
            <a:ext cx="6905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Polio cases fell from 294 cases in 2014 (world’s highest), to </a:t>
            </a:r>
            <a:r>
              <a:rPr lang="en-US" sz="2800" b="1">
                <a:solidFill>
                  <a:schemeClr val="bg1"/>
                </a:solidFill>
              </a:rPr>
              <a:t>51</a:t>
            </a:r>
            <a:r>
              <a:rPr lang="en-US" sz="2800">
                <a:solidFill>
                  <a:schemeClr val="bg1"/>
                </a:solidFill>
              </a:rPr>
              <a:t> in 2015 to </a:t>
            </a:r>
            <a:r>
              <a:rPr lang="en-US" sz="2800" b="1">
                <a:solidFill>
                  <a:schemeClr val="bg1"/>
                </a:solidFill>
              </a:rPr>
              <a:t>19</a:t>
            </a:r>
            <a:r>
              <a:rPr lang="en-US" sz="2800">
                <a:solidFill>
                  <a:schemeClr val="bg1"/>
                </a:solidFill>
              </a:rPr>
              <a:t> in 2016</a:t>
            </a:r>
          </a:p>
        </p:txBody>
      </p:sp>
    </p:spTree>
    <p:extLst>
      <p:ext uri="{BB962C8B-B14F-4D97-AF65-F5344CB8AC3E}">
        <p14:creationId xmlns:p14="http://schemas.microsoft.com/office/powerpoint/2010/main" val="2637556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9EF9254-2591-411A-B387-C5F3CF9B59BF}"/>
              </a:ext>
            </a:extLst>
          </p:cNvPr>
          <p:cNvGrpSpPr/>
          <p:nvPr/>
        </p:nvGrpSpPr>
        <p:grpSpPr>
          <a:xfrm>
            <a:off x="-1398" y="0"/>
            <a:ext cx="12191999" cy="568324"/>
            <a:chOff x="-1398" y="0"/>
            <a:chExt cx="12191999" cy="5683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EB8E27-DC2B-46D8-A0B7-E2781CF329E8}"/>
                </a:ext>
              </a:extLst>
            </p:cNvPr>
            <p:cNvSpPr/>
            <p:nvPr/>
          </p:nvSpPr>
          <p:spPr>
            <a:xfrm>
              <a:off x="-1398" y="0"/>
              <a:ext cx="12191999" cy="549275"/>
            </a:xfrm>
            <a:prstGeom prst="rect">
              <a:avLst/>
            </a:prstGeom>
            <a:solidFill>
              <a:srgbClr val="14AAB9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5552A8-35D1-4CD6-8A4C-7936F3E82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47887" y="0"/>
              <a:ext cx="2042714" cy="56832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F2D93D3-BA4F-49B8-8CE3-4538E85F0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75" y="117453"/>
            <a:ext cx="11372057" cy="44211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Geospatial evaluation of bed-net impact on malaria in DR Congo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BC883D2D-567E-41B8-BA54-91DD25DC2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3"/>
          <a:stretch/>
        </p:blipFill>
        <p:spPr>
          <a:xfrm>
            <a:off x="-30538" y="578621"/>
            <a:ext cx="12250278" cy="5716634"/>
          </a:xfrm>
        </p:spPr>
      </p:pic>
    </p:spTree>
    <p:extLst>
      <p:ext uri="{BB962C8B-B14F-4D97-AF65-F5344CB8AC3E}">
        <p14:creationId xmlns:p14="http://schemas.microsoft.com/office/powerpoint/2010/main" val="2273689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EE60E-0CA2-42BB-A3A8-6876A1F32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0"/>
            <a:ext cx="12191991" cy="62953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AA31E-1C63-46DC-95A2-6135C58E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13" y="1114665"/>
            <a:ext cx="5395666" cy="182866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8000">
                <a:solidFill>
                  <a:schemeClr val="bg1"/>
                </a:solidFill>
                <a:latin typeface="Arial Narrow" panose="020B0606020202030204" pitchFamily="34" charset="0"/>
              </a:rPr>
              <a:t>Right</a:t>
            </a:r>
            <a:br>
              <a:rPr lang="en-US" sz="8000">
                <a:latin typeface="Arial Narrow" panose="020B0606020202030204" pitchFamily="34" charset="0"/>
              </a:rPr>
            </a:br>
            <a:r>
              <a:rPr lang="en-US" sz="8000" b="1">
                <a:solidFill>
                  <a:srgbClr val="01AAED"/>
                </a:solidFill>
                <a:latin typeface="Arial Narrow" panose="020B0606020202030204" pitchFamily="34" charset="0"/>
              </a:rPr>
              <a:t>INNOVATION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474F01D1-FB0E-42B7-9980-0D7B3BB5E8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5532814" y="2488356"/>
            <a:ext cx="617372" cy="481601"/>
          </a:xfrm>
          <a:prstGeom prst="bentConnector3">
            <a:avLst>
              <a:gd name="adj1" fmla="val -97"/>
            </a:avLst>
          </a:prstGeom>
          <a:ln w="19050">
            <a:solidFill>
              <a:srgbClr val="01AA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4715B5-8410-4ED1-842B-A53CE909A5FB}"/>
              </a:ext>
            </a:extLst>
          </p:cNvPr>
          <p:cNvCxnSpPr>
            <a:cxnSpLocks/>
          </p:cNvCxnSpPr>
          <p:nvPr/>
        </p:nvCxnSpPr>
        <p:spPr>
          <a:xfrm>
            <a:off x="3146612" y="3030743"/>
            <a:ext cx="5896535" cy="0"/>
          </a:xfrm>
          <a:prstGeom prst="line">
            <a:avLst/>
          </a:prstGeom>
          <a:ln w="19050">
            <a:solidFill>
              <a:srgbClr val="01AA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9C01DF-30C0-4EBE-804C-38B89D9E6A2E}"/>
              </a:ext>
            </a:extLst>
          </p:cNvPr>
          <p:cNvSpPr txBox="1"/>
          <p:nvPr/>
        </p:nvSpPr>
        <p:spPr>
          <a:xfrm>
            <a:off x="2973469" y="3037843"/>
            <a:ext cx="6217664" cy="1015663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6000">
                <a:solidFill>
                  <a:schemeClr val="tx2"/>
                </a:solidFill>
                <a:latin typeface="Arial Narrow" panose="020B0606020202030204" pitchFamily="34" charset="0"/>
              </a:rPr>
              <a:t>ACCELERATED R&amp;D</a:t>
            </a:r>
          </a:p>
        </p:txBody>
      </p:sp>
    </p:spTree>
    <p:extLst>
      <p:ext uri="{BB962C8B-B14F-4D97-AF65-F5344CB8AC3E}">
        <p14:creationId xmlns:p14="http://schemas.microsoft.com/office/powerpoint/2010/main" val="706857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20CD68-5390-43A0-B76C-AF94EF266EB8}"/>
              </a:ext>
            </a:extLst>
          </p:cNvPr>
          <p:cNvSpPr/>
          <p:nvPr/>
        </p:nvSpPr>
        <p:spPr>
          <a:xfrm>
            <a:off x="-1398" y="0"/>
            <a:ext cx="12191999" cy="549275"/>
          </a:xfrm>
          <a:prstGeom prst="rect">
            <a:avLst/>
          </a:prstGeom>
          <a:solidFill>
            <a:srgbClr val="26ACE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4F1C4C-CDCF-40A2-9DE9-0935BED6A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6577" r="6187" b="68036"/>
          <a:stretch/>
        </p:blipFill>
        <p:spPr>
          <a:xfrm>
            <a:off x="10147887" y="0"/>
            <a:ext cx="2042714" cy="5683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801797-DD1A-477C-B211-89F75812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34" y="127324"/>
            <a:ext cx="11372057" cy="44211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Artificial intelligence for drug development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513B19-FDFC-43F6-A8AB-CF16F02A3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707" y="1016000"/>
            <a:ext cx="1672106" cy="168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>
                <a:solidFill>
                  <a:schemeClr val="bg1"/>
                </a:solidFill>
              </a:rPr>
              <a:t>Scan QR code to access “energized” textbooks with extra content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027241-2F5F-45BC-AF74-4FB651C86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2"/>
          <a:stretch/>
        </p:blipFill>
        <p:spPr>
          <a:xfrm>
            <a:off x="0" y="589611"/>
            <a:ext cx="12192000" cy="569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94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B13C90-983D-4D33-9E4E-A5CE31F6EC1C}"/>
              </a:ext>
            </a:extLst>
          </p:cNvPr>
          <p:cNvSpPr/>
          <p:nvPr/>
        </p:nvSpPr>
        <p:spPr>
          <a:xfrm>
            <a:off x="424874" y="1071419"/>
            <a:ext cx="7075054" cy="3030471"/>
          </a:xfrm>
          <a:custGeom>
            <a:avLst/>
            <a:gdLst>
              <a:gd name="connsiteX0" fmla="*/ 0 w 6795770"/>
              <a:gd name="connsiteY0" fmla="*/ 0 h 3263400"/>
              <a:gd name="connsiteX1" fmla="*/ 6795770 w 6795770"/>
              <a:gd name="connsiteY1" fmla="*/ 0 h 3263400"/>
              <a:gd name="connsiteX2" fmla="*/ 6795770 w 6795770"/>
              <a:gd name="connsiteY2" fmla="*/ 3263400 h 3263400"/>
              <a:gd name="connsiteX3" fmla="*/ 0 w 6795770"/>
              <a:gd name="connsiteY3" fmla="*/ 3263400 h 3263400"/>
              <a:gd name="connsiteX4" fmla="*/ 0 w 6795770"/>
              <a:gd name="connsiteY4" fmla="*/ 0 h 326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5770" h="3263400">
                <a:moveTo>
                  <a:pt x="0" y="0"/>
                </a:moveTo>
                <a:lnTo>
                  <a:pt x="6795770" y="0"/>
                </a:lnTo>
                <a:lnTo>
                  <a:pt x="6795770" y="3263400"/>
                </a:lnTo>
                <a:lnTo>
                  <a:pt x="0" y="32634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27427" tIns="583184" rIns="527427" bIns="128016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Challenges of </a:t>
            </a:r>
            <a:r>
              <a:rPr lang="en-US" b="1" kern="1200" dirty="0"/>
              <a:t>obtaining</a:t>
            </a:r>
            <a:r>
              <a:rPr lang="en-US" kern="1200" dirty="0"/>
              <a:t> and </a:t>
            </a:r>
            <a:r>
              <a:rPr lang="en-US" b="1" kern="1200" dirty="0"/>
              <a:t>cleaning</a:t>
            </a:r>
            <a:r>
              <a:rPr lang="en-US" kern="1200" dirty="0"/>
              <a:t> the data 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b="1" kern="1200" dirty="0"/>
              <a:t>Time</a:t>
            </a:r>
            <a:r>
              <a:rPr lang="en-US" kern="1200" dirty="0"/>
              <a:t> that it takes to do feature engineering and selection of features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Challenges of </a:t>
            </a:r>
            <a:r>
              <a:rPr lang="en-US" b="1" kern="1200" dirty="0"/>
              <a:t>working with imbalanced classes</a:t>
            </a:r>
            <a:r>
              <a:rPr lang="en-US" kern="1200" dirty="0"/>
              <a:t> and the use of accuracy in algorithmic evaluations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Importance of </a:t>
            </a:r>
            <a:r>
              <a:rPr lang="en-US" b="1" kern="1200" dirty="0"/>
              <a:t>choosing the right metric</a:t>
            </a:r>
          </a:p>
          <a:p>
            <a:pPr marL="342900" lvl="2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e.g. Slack: Teams who send 2000 messages a month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Importance of </a:t>
            </a:r>
            <a:r>
              <a:rPr lang="en-US" b="1" kern="1200" dirty="0"/>
              <a:t>recall</a:t>
            </a:r>
            <a:r>
              <a:rPr lang="en-US" kern="1200" dirty="0"/>
              <a:t> in model evaluation relating to healthcare problems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A42BCE-7904-444B-B3E2-2DD3892722F5}"/>
              </a:ext>
            </a:extLst>
          </p:cNvPr>
          <p:cNvSpPr/>
          <p:nvPr/>
        </p:nvSpPr>
        <p:spPr>
          <a:xfrm>
            <a:off x="424873" y="4435570"/>
            <a:ext cx="7075055" cy="1780503"/>
          </a:xfrm>
          <a:custGeom>
            <a:avLst/>
            <a:gdLst>
              <a:gd name="connsiteX0" fmla="*/ 0 w 6795770"/>
              <a:gd name="connsiteY0" fmla="*/ 0 h 1852200"/>
              <a:gd name="connsiteX1" fmla="*/ 6795770 w 6795770"/>
              <a:gd name="connsiteY1" fmla="*/ 0 h 1852200"/>
              <a:gd name="connsiteX2" fmla="*/ 6795770 w 6795770"/>
              <a:gd name="connsiteY2" fmla="*/ 1852200 h 1852200"/>
              <a:gd name="connsiteX3" fmla="*/ 0 w 6795770"/>
              <a:gd name="connsiteY3" fmla="*/ 1852200 h 1852200"/>
              <a:gd name="connsiteX4" fmla="*/ 0 w 6795770"/>
              <a:gd name="connsiteY4" fmla="*/ 0 h 185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5770" h="1852200">
                <a:moveTo>
                  <a:pt x="0" y="0"/>
                </a:moveTo>
                <a:lnTo>
                  <a:pt x="6795770" y="0"/>
                </a:lnTo>
                <a:lnTo>
                  <a:pt x="6795770" y="1852200"/>
                </a:lnTo>
                <a:lnTo>
                  <a:pt x="0" y="1852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6758543"/>
              <a:satOff val="-17419"/>
              <a:lumOff val="-1176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27427" tIns="583184" rIns="527427" bIns="128016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Extent of hidden </a:t>
            </a:r>
            <a:r>
              <a:rPr lang="en-US" b="1" kern="1200" dirty="0"/>
              <a:t>technical debt </a:t>
            </a:r>
            <a:r>
              <a:rPr lang="en-US" kern="1200" dirty="0"/>
              <a:t>in machine learning solutions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Challenges with the</a:t>
            </a:r>
            <a:r>
              <a:rPr lang="en-US" b="1" kern="1200" dirty="0"/>
              <a:t> data licensing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‘But machine learning is just regression’ 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kern="1200" dirty="0"/>
              <a:t>Need to develop custom model evaluation metrics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88CD660-8F55-458B-B757-1C88119ED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286"/>
            <a:ext cx="12192000" cy="614457"/>
          </a:xfrm>
          <a:solidFill>
            <a:srgbClr val="0070C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Implementation Challenges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88FC7-E821-4C09-BAB3-15A5FA19A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18" y="1043940"/>
            <a:ext cx="4618182" cy="561975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22D7CA-8FF7-41F1-B17D-C85153497CB4}"/>
              </a:ext>
            </a:extLst>
          </p:cNvPr>
          <p:cNvSpPr/>
          <p:nvPr/>
        </p:nvSpPr>
        <p:spPr>
          <a:xfrm>
            <a:off x="652867" y="1187997"/>
            <a:ext cx="7864880" cy="370840"/>
          </a:xfrm>
          <a:custGeom>
            <a:avLst/>
            <a:gdLst>
              <a:gd name="connsiteX0" fmla="*/ 0 w 4757039"/>
              <a:gd name="connsiteY0" fmla="*/ 137763 h 826560"/>
              <a:gd name="connsiteX1" fmla="*/ 137763 w 4757039"/>
              <a:gd name="connsiteY1" fmla="*/ 0 h 826560"/>
              <a:gd name="connsiteX2" fmla="*/ 4619276 w 4757039"/>
              <a:gd name="connsiteY2" fmla="*/ 0 h 826560"/>
              <a:gd name="connsiteX3" fmla="*/ 4757039 w 4757039"/>
              <a:gd name="connsiteY3" fmla="*/ 137763 h 826560"/>
              <a:gd name="connsiteX4" fmla="*/ 4757039 w 4757039"/>
              <a:gd name="connsiteY4" fmla="*/ 688797 h 826560"/>
              <a:gd name="connsiteX5" fmla="*/ 4619276 w 4757039"/>
              <a:gd name="connsiteY5" fmla="*/ 826560 h 826560"/>
              <a:gd name="connsiteX6" fmla="*/ 137763 w 4757039"/>
              <a:gd name="connsiteY6" fmla="*/ 826560 h 826560"/>
              <a:gd name="connsiteX7" fmla="*/ 0 w 4757039"/>
              <a:gd name="connsiteY7" fmla="*/ 688797 h 826560"/>
              <a:gd name="connsiteX8" fmla="*/ 0 w 4757039"/>
              <a:gd name="connsiteY8" fmla="*/ 137763 h 82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7039" h="826560">
                <a:moveTo>
                  <a:pt x="0" y="137763"/>
                </a:moveTo>
                <a:cubicBezTo>
                  <a:pt x="0" y="61679"/>
                  <a:pt x="61679" y="0"/>
                  <a:pt x="137763" y="0"/>
                </a:cubicBezTo>
                <a:lnTo>
                  <a:pt x="4619276" y="0"/>
                </a:lnTo>
                <a:cubicBezTo>
                  <a:pt x="4695360" y="0"/>
                  <a:pt x="4757039" y="61679"/>
                  <a:pt x="4757039" y="137763"/>
                </a:cubicBezTo>
                <a:lnTo>
                  <a:pt x="4757039" y="688797"/>
                </a:lnTo>
                <a:cubicBezTo>
                  <a:pt x="4757039" y="764881"/>
                  <a:pt x="4695360" y="826560"/>
                  <a:pt x="4619276" y="826560"/>
                </a:cubicBezTo>
                <a:lnTo>
                  <a:pt x="137763" y="826560"/>
                </a:lnTo>
                <a:cubicBezTo>
                  <a:pt x="61679" y="826560"/>
                  <a:pt x="0" y="764881"/>
                  <a:pt x="0" y="688797"/>
                </a:cubicBezTo>
                <a:lnTo>
                  <a:pt x="0" y="137763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154" tIns="40349" rIns="220154" bIns="4034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kern="1200" dirty="0"/>
              <a:t>Challenges we were expecting </a:t>
            </a:r>
            <a:r>
              <a:rPr lang="en-US" sz="1800" kern="1200" dirty="0"/>
              <a:t>and mitigated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74567A0-3B07-49DA-B4E5-3E7A4C6C26C2}"/>
              </a:ext>
            </a:extLst>
          </p:cNvPr>
          <p:cNvSpPr/>
          <p:nvPr/>
        </p:nvSpPr>
        <p:spPr>
          <a:xfrm>
            <a:off x="652867" y="4268730"/>
            <a:ext cx="7864880" cy="459680"/>
          </a:xfrm>
          <a:custGeom>
            <a:avLst/>
            <a:gdLst>
              <a:gd name="connsiteX0" fmla="*/ 0 w 4757039"/>
              <a:gd name="connsiteY0" fmla="*/ 137763 h 826560"/>
              <a:gd name="connsiteX1" fmla="*/ 137763 w 4757039"/>
              <a:gd name="connsiteY1" fmla="*/ 0 h 826560"/>
              <a:gd name="connsiteX2" fmla="*/ 4619276 w 4757039"/>
              <a:gd name="connsiteY2" fmla="*/ 0 h 826560"/>
              <a:gd name="connsiteX3" fmla="*/ 4757039 w 4757039"/>
              <a:gd name="connsiteY3" fmla="*/ 137763 h 826560"/>
              <a:gd name="connsiteX4" fmla="*/ 4757039 w 4757039"/>
              <a:gd name="connsiteY4" fmla="*/ 688797 h 826560"/>
              <a:gd name="connsiteX5" fmla="*/ 4619276 w 4757039"/>
              <a:gd name="connsiteY5" fmla="*/ 826560 h 826560"/>
              <a:gd name="connsiteX6" fmla="*/ 137763 w 4757039"/>
              <a:gd name="connsiteY6" fmla="*/ 826560 h 826560"/>
              <a:gd name="connsiteX7" fmla="*/ 0 w 4757039"/>
              <a:gd name="connsiteY7" fmla="*/ 688797 h 826560"/>
              <a:gd name="connsiteX8" fmla="*/ 0 w 4757039"/>
              <a:gd name="connsiteY8" fmla="*/ 137763 h 82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7039" h="826560">
                <a:moveTo>
                  <a:pt x="0" y="137763"/>
                </a:moveTo>
                <a:cubicBezTo>
                  <a:pt x="0" y="61679"/>
                  <a:pt x="61679" y="0"/>
                  <a:pt x="137763" y="0"/>
                </a:cubicBezTo>
                <a:lnTo>
                  <a:pt x="4619276" y="0"/>
                </a:lnTo>
                <a:cubicBezTo>
                  <a:pt x="4695360" y="0"/>
                  <a:pt x="4757039" y="61679"/>
                  <a:pt x="4757039" y="137763"/>
                </a:cubicBezTo>
                <a:lnTo>
                  <a:pt x="4757039" y="688797"/>
                </a:lnTo>
                <a:cubicBezTo>
                  <a:pt x="4757039" y="764881"/>
                  <a:pt x="4695360" y="826560"/>
                  <a:pt x="4619276" y="826560"/>
                </a:cubicBezTo>
                <a:lnTo>
                  <a:pt x="137763" y="826560"/>
                </a:lnTo>
                <a:cubicBezTo>
                  <a:pt x="61679" y="826560"/>
                  <a:pt x="0" y="764881"/>
                  <a:pt x="0" y="688797"/>
                </a:cubicBezTo>
                <a:lnTo>
                  <a:pt x="0" y="137763"/>
                </a:lnTo>
                <a:close/>
              </a:path>
            </a:pathLst>
          </a:custGeom>
          <a:solidFill>
            <a:srgbClr val="00CC9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154" tIns="40349" rIns="220154" bIns="40349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/>
              <a:t>Challenges that surprised </a:t>
            </a:r>
            <a:r>
              <a:rPr lang="en-US" sz="2000" kern="1200" dirty="0"/>
              <a:t>our teams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615B5-2057-4346-B7C0-9218DEAB0556}"/>
              </a:ext>
            </a:extLst>
          </p:cNvPr>
          <p:cNvSpPr/>
          <p:nvPr/>
        </p:nvSpPr>
        <p:spPr>
          <a:xfrm>
            <a:off x="2567709" y="6326909"/>
            <a:ext cx="4008582" cy="503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82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758F4-8B65-435B-AA6C-7366E98A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607"/>
            <a:ext cx="12192000" cy="558510"/>
          </a:xfrm>
          <a:solidFill>
            <a:srgbClr val="0070C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Lessons: </a:t>
            </a:r>
            <a:r>
              <a:rPr lang="en-US" b="1" dirty="0">
                <a:solidFill>
                  <a:srgbClr val="FFC000"/>
                </a:solidFill>
              </a:rPr>
              <a:t>Applications areas and lowest hanging fruit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6B476D-C44C-4BA8-9668-3B192F5A1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" y="6356349"/>
            <a:ext cx="1861575" cy="3651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98FEA4-CCBA-4053-ABA1-DAF39DE198F7}"/>
              </a:ext>
            </a:extLst>
          </p:cNvPr>
          <p:cNvSpPr/>
          <p:nvPr/>
        </p:nvSpPr>
        <p:spPr>
          <a:xfrm>
            <a:off x="2567709" y="6326909"/>
            <a:ext cx="4008582" cy="503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83A606-67A3-4A1B-BAFF-2BA932B8F1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 trans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08"/>
          <a:stretch/>
        </p:blipFill>
        <p:spPr>
          <a:xfrm>
            <a:off x="5850194" y="934065"/>
            <a:ext cx="6253316" cy="59239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820A5-F9C9-40C1-B90B-133F22A71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1" y="1351819"/>
            <a:ext cx="6758604" cy="4842504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latin typeface="+mn-lt"/>
              </a:rPr>
              <a:t>In the area of diagnosis and clinical management</a:t>
            </a:r>
          </a:p>
          <a:p>
            <a:pPr lvl="1"/>
            <a:r>
              <a:rPr lang="en-US" sz="2800" dirty="0">
                <a:latin typeface="+mn-lt"/>
              </a:rPr>
              <a:t>Computer vision for radiology scans</a:t>
            </a:r>
          </a:p>
          <a:p>
            <a:pPr lvl="1"/>
            <a:r>
              <a:rPr lang="en-US" sz="2800" dirty="0">
                <a:latin typeface="+mn-lt"/>
              </a:rPr>
              <a:t>Clinical decision support systems, like Estonia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latin typeface="+mn-lt"/>
              </a:rPr>
              <a:t>In the area of population health</a:t>
            </a:r>
          </a:p>
          <a:p>
            <a:pPr lvl="1"/>
            <a:r>
              <a:rPr lang="en-US" sz="2800" dirty="0">
                <a:latin typeface="+mn-lt"/>
              </a:rPr>
              <a:t>More granular targeting: reduce the size of the haystack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latin typeface="+mn-lt"/>
              </a:rPr>
              <a:t>In the area of health systems management</a:t>
            </a:r>
          </a:p>
          <a:p>
            <a:pPr lvl="1"/>
            <a:r>
              <a:rPr lang="en-US" sz="2800" dirty="0">
                <a:latin typeface="+mn-lt"/>
              </a:rPr>
              <a:t>Use AI to streamline office functions</a:t>
            </a:r>
          </a:p>
          <a:p>
            <a:pPr lvl="1"/>
            <a:r>
              <a:rPr lang="en-US" sz="2800" dirty="0">
                <a:latin typeface="+mn-lt"/>
              </a:rPr>
              <a:t>Fraud detection </a:t>
            </a:r>
          </a:p>
          <a:p>
            <a:pPr lvl="1"/>
            <a:r>
              <a:rPr lang="en-US" sz="2800" dirty="0">
                <a:latin typeface="+mn-lt"/>
              </a:rPr>
              <a:t>Verification monitoring for incentive payments</a:t>
            </a:r>
          </a:p>
          <a:p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8191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758F4-8B65-435B-AA6C-7366E98A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559107"/>
          </a:xfrm>
          <a:solidFill>
            <a:srgbClr val="0070C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Lessons: </a:t>
            </a:r>
            <a:r>
              <a:rPr lang="en-US" sz="3600" b="1" dirty="0">
                <a:solidFill>
                  <a:srgbClr val="FFC000"/>
                </a:solidFill>
              </a:rPr>
              <a:t>Lowest hanging fruit in private health sector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712AE56B-9C40-4DBD-B6ED-028F19E3F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5" y="1286457"/>
            <a:ext cx="1898619" cy="5571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B476D-C44C-4BA8-9668-3B192F5A1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" y="6356349"/>
            <a:ext cx="1861575" cy="365126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2839A5C-4470-460C-9C83-EB8F377DCB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727047"/>
              </p:ext>
            </p:extLst>
          </p:nvPr>
        </p:nvGraphicFramePr>
        <p:xfrm>
          <a:off x="2009684" y="1690688"/>
          <a:ext cx="9775808" cy="399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7BA4FFD-79C8-44D7-8BD3-BC0E8C0C5A9D}"/>
              </a:ext>
            </a:extLst>
          </p:cNvPr>
          <p:cNvSpPr/>
          <p:nvPr/>
        </p:nvSpPr>
        <p:spPr>
          <a:xfrm>
            <a:off x="2567709" y="6326909"/>
            <a:ext cx="8940800" cy="503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166B1-C419-401F-8BB2-15A2EA39A7B0}"/>
              </a:ext>
            </a:extLst>
          </p:cNvPr>
          <p:cNvSpPr txBox="1"/>
          <p:nvPr/>
        </p:nvSpPr>
        <p:spPr>
          <a:xfrm>
            <a:off x="10306693" y="6602968"/>
            <a:ext cx="19287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Deloitte Insights, 2019</a:t>
            </a:r>
          </a:p>
        </p:txBody>
      </p:sp>
    </p:spTree>
    <p:extLst>
      <p:ext uri="{BB962C8B-B14F-4D97-AF65-F5344CB8AC3E}">
        <p14:creationId xmlns:p14="http://schemas.microsoft.com/office/powerpoint/2010/main" val="3829920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758F4-8B65-435B-AA6C-7366E98A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578312"/>
          </a:xfrm>
          <a:solidFill>
            <a:srgbClr val="0070C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More Lessons: </a:t>
            </a:r>
            <a:r>
              <a:rPr lang="en-US" b="1" dirty="0">
                <a:solidFill>
                  <a:srgbClr val="FFC000"/>
                </a:solidFill>
              </a:rPr>
              <a:t>ML Production and Lifecycle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C77FD8-2564-446D-BB08-494AF7FF6E34}"/>
              </a:ext>
            </a:extLst>
          </p:cNvPr>
          <p:cNvGrpSpPr/>
          <p:nvPr/>
        </p:nvGrpSpPr>
        <p:grpSpPr>
          <a:xfrm>
            <a:off x="455557" y="1342981"/>
            <a:ext cx="11559461" cy="2972527"/>
            <a:chOff x="1552914" y="1605783"/>
            <a:chExt cx="6740325" cy="165694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7E0B779-5C5F-43F8-87E7-3905607338D4}"/>
                </a:ext>
              </a:extLst>
            </p:cNvPr>
            <p:cNvSpPr/>
            <p:nvPr/>
          </p:nvSpPr>
          <p:spPr>
            <a:xfrm>
              <a:off x="1552914" y="1605783"/>
              <a:ext cx="1304207" cy="1656944"/>
            </a:xfrm>
            <a:custGeom>
              <a:avLst/>
              <a:gdLst>
                <a:gd name="connsiteX0" fmla="*/ 0 w 384968"/>
                <a:gd name="connsiteY0" fmla="*/ 0 h 1164224"/>
                <a:gd name="connsiteX1" fmla="*/ 384968 w 384968"/>
                <a:gd name="connsiteY1" fmla="*/ 0 h 1164224"/>
                <a:gd name="connsiteX2" fmla="*/ 384968 w 384968"/>
                <a:gd name="connsiteY2" fmla="*/ 1164224 h 1164224"/>
                <a:gd name="connsiteX3" fmla="*/ 0 w 384968"/>
                <a:gd name="connsiteY3" fmla="*/ 1164224 h 1164224"/>
                <a:gd name="connsiteX4" fmla="*/ 0 w 384968"/>
                <a:gd name="connsiteY4" fmla="*/ 0 h 116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968" h="1164224">
                  <a:moveTo>
                    <a:pt x="0" y="0"/>
                  </a:moveTo>
                  <a:lnTo>
                    <a:pt x="384968" y="0"/>
                  </a:lnTo>
                  <a:lnTo>
                    <a:pt x="384968" y="1164224"/>
                  </a:lnTo>
                  <a:lnTo>
                    <a:pt x="0" y="1164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Configuration / problem definition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B9ABAC1-060E-497F-9E5B-297F6ABC325E}"/>
                </a:ext>
              </a:extLst>
            </p:cNvPr>
            <p:cNvSpPr/>
            <p:nvPr/>
          </p:nvSpPr>
          <p:spPr>
            <a:xfrm>
              <a:off x="2917728" y="1605785"/>
              <a:ext cx="5375510" cy="322362"/>
            </a:xfrm>
            <a:custGeom>
              <a:avLst/>
              <a:gdLst>
                <a:gd name="connsiteX0" fmla="*/ 0 w 7699375"/>
                <a:gd name="connsiteY0" fmla="*/ 0 h 230981"/>
                <a:gd name="connsiteX1" fmla="*/ 7699375 w 7699375"/>
                <a:gd name="connsiteY1" fmla="*/ 0 h 230981"/>
                <a:gd name="connsiteX2" fmla="*/ 7699375 w 7699375"/>
                <a:gd name="connsiteY2" fmla="*/ 230981 h 230981"/>
                <a:gd name="connsiteX3" fmla="*/ 0 w 7699375"/>
                <a:gd name="connsiteY3" fmla="*/ 230981 h 230981"/>
                <a:gd name="connsiteX4" fmla="*/ 0 w 7699375"/>
                <a:gd name="connsiteY4" fmla="*/ 0 h 2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9375" h="230981">
                  <a:moveTo>
                    <a:pt x="0" y="0"/>
                  </a:moveTo>
                  <a:lnTo>
                    <a:pt x="7699375" y="0"/>
                  </a:lnTo>
                  <a:lnTo>
                    <a:pt x="7699375" y="230981"/>
                  </a:lnTo>
                  <a:lnTo>
                    <a:pt x="0" y="230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bg1"/>
                  </a:solidFill>
                </a:rPr>
                <a:t>Monitoring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78D812-F9BE-474D-9CA7-E375CF12B263}"/>
                </a:ext>
              </a:extLst>
            </p:cNvPr>
            <p:cNvSpPr/>
            <p:nvPr/>
          </p:nvSpPr>
          <p:spPr>
            <a:xfrm>
              <a:off x="2926080" y="1991966"/>
              <a:ext cx="1013178" cy="682100"/>
            </a:xfrm>
            <a:custGeom>
              <a:avLst/>
              <a:gdLst>
                <a:gd name="connsiteX0" fmla="*/ 0 w 384968"/>
                <a:gd name="connsiteY0" fmla="*/ 0 h 230981"/>
                <a:gd name="connsiteX1" fmla="*/ 384968 w 384968"/>
                <a:gd name="connsiteY1" fmla="*/ 0 h 230981"/>
                <a:gd name="connsiteX2" fmla="*/ 384968 w 384968"/>
                <a:gd name="connsiteY2" fmla="*/ 230981 h 230981"/>
                <a:gd name="connsiteX3" fmla="*/ 0 w 384968"/>
                <a:gd name="connsiteY3" fmla="*/ 230981 h 230981"/>
                <a:gd name="connsiteX4" fmla="*/ 0 w 384968"/>
                <a:gd name="connsiteY4" fmla="*/ 0 h 2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968" h="230981">
                  <a:moveTo>
                    <a:pt x="0" y="0"/>
                  </a:moveTo>
                  <a:lnTo>
                    <a:pt x="384968" y="0"/>
                  </a:lnTo>
                  <a:lnTo>
                    <a:pt x="384968" y="230981"/>
                  </a:lnTo>
                  <a:lnTo>
                    <a:pt x="0" y="230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</a:rPr>
                <a:t>Data collection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A928BDF-1150-4BC2-A079-0C87E700275F}"/>
                </a:ext>
              </a:extLst>
            </p:cNvPr>
            <p:cNvSpPr/>
            <p:nvPr/>
          </p:nvSpPr>
          <p:spPr>
            <a:xfrm>
              <a:off x="2917728" y="2737886"/>
              <a:ext cx="1013178" cy="524841"/>
            </a:xfrm>
            <a:custGeom>
              <a:avLst/>
              <a:gdLst>
                <a:gd name="connsiteX0" fmla="*/ 0 w 384968"/>
                <a:gd name="connsiteY0" fmla="*/ 0 h 230981"/>
                <a:gd name="connsiteX1" fmla="*/ 384968 w 384968"/>
                <a:gd name="connsiteY1" fmla="*/ 0 h 230981"/>
                <a:gd name="connsiteX2" fmla="*/ 384968 w 384968"/>
                <a:gd name="connsiteY2" fmla="*/ 230981 h 230981"/>
                <a:gd name="connsiteX3" fmla="*/ 0 w 384968"/>
                <a:gd name="connsiteY3" fmla="*/ 230981 h 230981"/>
                <a:gd name="connsiteX4" fmla="*/ 0 w 384968"/>
                <a:gd name="connsiteY4" fmla="*/ 0 h 2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968" h="230981">
                  <a:moveTo>
                    <a:pt x="0" y="0"/>
                  </a:moveTo>
                  <a:lnTo>
                    <a:pt x="384968" y="0"/>
                  </a:lnTo>
                  <a:lnTo>
                    <a:pt x="384968" y="230981"/>
                  </a:lnTo>
                  <a:lnTo>
                    <a:pt x="0" y="230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</a:rPr>
                <a:t>Feature Extraction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A0F2A6C-F861-4D9B-894F-4D66041E1DE0}"/>
                </a:ext>
              </a:extLst>
            </p:cNvPr>
            <p:cNvSpPr/>
            <p:nvPr/>
          </p:nvSpPr>
          <p:spPr>
            <a:xfrm>
              <a:off x="6025811" y="1991966"/>
              <a:ext cx="2267428" cy="412037"/>
            </a:xfrm>
            <a:custGeom>
              <a:avLst/>
              <a:gdLst>
                <a:gd name="connsiteX0" fmla="*/ 0 w 384968"/>
                <a:gd name="connsiteY0" fmla="*/ 0 h 230981"/>
                <a:gd name="connsiteX1" fmla="*/ 384968 w 384968"/>
                <a:gd name="connsiteY1" fmla="*/ 0 h 230981"/>
                <a:gd name="connsiteX2" fmla="*/ 384968 w 384968"/>
                <a:gd name="connsiteY2" fmla="*/ 230981 h 230981"/>
                <a:gd name="connsiteX3" fmla="*/ 0 w 384968"/>
                <a:gd name="connsiteY3" fmla="*/ 230981 h 230981"/>
                <a:gd name="connsiteX4" fmla="*/ 0 w 384968"/>
                <a:gd name="connsiteY4" fmla="*/ 0 h 2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968" h="230981">
                  <a:moveTo>
                    <a:pt x="0" y="0"/>
                  </a:moveTo>
                  <a:lnTo>
                    <a:pt x="384968" y="0"/>
                  </a:lnTo>
                  <a:lnTo>
                    <a:pt x="384968" y="230981"/>
                  </a:lnTo>
                  <a:lnTo>
                    <a:pt x="0" y="230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</a:rPr>
                <a:t>Machine Resource Management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BE036F9-6194-4A8E-92CB-31D444107912}"/>
                </a:ext>
              </a:extLst>
            </p:cNvPr>
            <p:cNvSpPr/>
            <p:nvPr/>
          </p:nvSpPr>
          <p:spPr>
            <a:xfrm>
              <a:off x="4008217" y="1991966"/>
              <a:ext cx="1948635" cy="409122"/>
            </a:xfrm>
            <a:custGeom>
              <a:avLst/>
              <a:gdLst>
                <a:gd name="connsiteX0" fmla="*/ 0 w 384968"/>
                <a:gd name="connsiteY0" fmla="*/ 0 h 230981"/>
                <a:gd name="connsiteX1" fmla="*/ 384968 w 384968"/>
                <a:gd name="connsiteY1" fmla="*/ 0 h 230981"/>
                <a:gd name="connsiteX2" fmla="*/ 384968 w 384968"/>
                <a:gd name="connsiteY2" fmla="*/ 230981 h 230981"/>
                <a:gd name="connsiteX3" fmla="*/ 0 w 384968"/>
                <a:gd name="connsiteY3" fmla="*/ 230981 h 230981"/>
                <a:gd name="connsiteX4" fmla="*/ 0 w 384968"/>
                <a:gd name="connsiteY4" fmla="*/ 0 h 2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968" h="230981">
                  <a:moveTo>
                    <a:pt x="0" y="0"/>
                  </a:moveTo>
                  <a:lnTo>
                    <a:pt x="384968" y="0"/>
                  </a:lnTo>
                  <a:lnTo>
                    <a:pt x="384968" y="230981"/>
                  </a:lnTo>
                  <a:lnTo>
                    <a:pt x="0" y="230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</a:rPr>
                <a:t>Data verification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176462D-1263-4B8F-8783-966CD91578E3}"/>
                </a:ext>
              </a:extLst>
            </p:cNvPr>
            <p:cNvSpPr/>
            <p:nvPr/>
          </p:nvSpPr>
          <p:spPr>
            <a:xfrm>
              <a:off x="4008217" y="2457729"/>
              <a:ext cx="1545344" cy="365760"/>
            </a:xfrm>
            <a:custGeom>
              <a:avLst/>
              <a:gdLst>
                <a:gd name="connsiteX0" fmla="*/ 0 w 384968"/>
                <a:gd name="connsiteY0" fmla="*/ 0 h 230981"/>
                <a:gd name="connsiteX1" fmla="*/ 384968 w 384968"/>
                <a:gd name="connsiteY1" fmla="*/ 0 h 230981"/>
                <a:gd name="connsiteX2" fmla="*/ 384968 w 384968"/>
                <a:gd name="connsiteY2" fmla="*/ 230981 h 230981"/>
                <a:gd name="connsiteX3" fmla="*/ 0 w 384968"/>
                <a:gd name="connsiteY3" fmla="*/ 230981 h 230981"/>
                <a:gd name="connsiteX4" fmla="*/ 0 w 384968"/>
                <a:gd name="connsiteY4" fmla="*/ 0 h 2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968" h="230981">
                  <a:moveTo>
                    <a:pt x="0" y="0"/>
                  </a:moveTo>
                  <a:lnTo>
                    <a:pt x="384968" y="0"/>
                  </a:lnTo>
                  <a:lnTo>
                    <a:pt x="384968" y="230981"/>
                  </a:lnTo>
                  <a:lnTo>
                    <a:pt x="0" y="230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ML algorithm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9B8761-8140-4F30-BFB5-91A1D4F066B7}"/>
                </a:ext>
              </a:extLst>
            </p:cNvPr>
            <p:cNvSpPr/>
            <p:nvPr/>
          </p:nvSpPr>
          <p:spPr>
            <a:xfrm>
              <a:off x="5607008" y="2457729"/>
              <a:ext cx="2686231" cy="365760"/>
            </a:xfrm>
            <a:custGeom>
              <a:avLst/>
              <a:gdLst>
                <a:gd name="connsiteX0" fmla="*/ 0 w 384968"/>
                <a:gd name="connsiteY0" fmla="*/ 0 h 230981"/>
                <a:gd name="connsiteX1" fmla="*/ 384968 w 384968"/>
                <a:gd name="connsiteY1" fmla="*/ 0 h 230981"/>
                <a:gd name="connsiteX2" fmla="*/ 384968 w 384968"/>
                <a:gd name="connsiteY2" fmla="*/ 230981 h 230981"/>
                <a:gd name="connsiteX3" fmla="*/ 0 w 384968"/>
                <a:gd name="connsiteY3" fmla="*/ 230981 h 230981"/>
                <a:gd name="connsiteX4" fmla="*/ 0 w 384968"/>
                <a:gd name="connsiteY4" fmla="*/ 0 h 2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968" h="230981">
                  <a:moveTo>
                    <a:pt x="0" y="0"/>
                  </a:moveTo>
                  <a:lnTo>
                    <a:pt x="384968" y="0"/>
                  </a:lnTo>
                  <a:lnTo>
                    <a:pt x="384968" y="230981"/>
                  </a:lnTo>
                  <a:lnTo>
                    <a:pt x="0" y="230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</a:rPr>
                <a:t>Analysis Tools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AA2B126-425C-4DE4-A51C-9DCC88DFA068}"/>
                </a:ext>
              </a:extLst>
            </p:cNvPr>
            <p:cNvSpPr/>
            <p:nvPr/>
          </p:nvSpPr>
          <p:spPr>
            <a:xfrm>
              <a:off x="4008217" y="2885733"/>
              <a:ext cx="4285021" cy="376996"/>
            </a:xfrm>
            <a:custGeom>
              <a:avLst/>
              <a:gdLst>
                <a:gd name="connsiteX0" fmla="*/ 0 w 384968"/>
                <a:gd name="connsiteY0" fmla="*/ 0 h 230981"/>
                <a:gd name="connsiteX1" fmla="*/ 384968 w 384968"/>
                <a:gd name="connsiteY1" fmla="*/ 0 h 230981"/>
                <a:gd name="connsiteX2" fmla="*/ 384968 w 384968"/>
                <a:gd name="connsiteY2" fmla="*/ 230981 h 230981"/>
                <a:gd name="connsiteX3" fmla="*/ 0 w 384968"/>
                <a:gd name="connsiteY3" fmla="*/ 230981 h 230981"/>
                <a:gd name="connsiteX4" fmla="*/ 0 w 384968"/>
                <a:gd name="connsiteY4" fmla="*/ 0 h 2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968" h="230981">
                  <a:moveTo>
                    <a:pt x="0" y="0"/>
                  </a:moveTo>
                  <a:lnTo>
                    <a:pt x="384968" y="0"/>
                  </a:lnTo>
                  <a:lnTo>
                    <a:pt x="384968" y="230981"/>
                  </a:lnTo>
                  <a:lnTo>
                    <a:pt x="0" y="230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</a:rPr>
                <a:t>Process Management Tools</a:t>
              </a: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C723DDE-86F7-424F-B2DB-8CB4E2918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557" y="4542137"/>
            <a:ext cx="11868441" cy="1731428"/>
          </a:xfrm>
        </p:spPr>
        <p:txBody>
          <a:bodyPr numCol="1">
            <a:norm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+mn-lt"/>
              </a:rPr>
              <a:t>Data exploration and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vizualisation</a:t>
            </a:r>
            <a:endParaRPr lang="en-US" sz="3000" dirty="0">
              <a:solidFill>
                <a:schemeClr val="tx1"/>
              </a:solidFill>
              <a:latin typeface="+mn-lt"/>
            </a:endParaRPr>
          </a:p>
          <a:p>
            <a:r>
              <a:rPr lang="en-US" sz="3000" dirty="0">
                <a:solidFill>
                  <a:schemeClr val="tx1"/>
                </a:solidFill>
                <a:latin typeface="+mn-lt"/>
              </a:rPr>
              <a:t>ML: small part of actual solution</a:t>
            </a:r>
          </a:p>
          <a:p>
            <a:r>
              <a:rPr lang="en-US" sz="3000" dirty="0">
                <a:solidFill>
                  <a:schemeClr val="tx1"/>
                </a:solidFill>
                <a:latin typeface="+mn-lt"/>
              </a:rPr>
              <a:t>Algorithm black boxes and reproducibility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24ADD4-C9CF-4933-B02D-FE0CEA28D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" y="6356349"/>
            <a:ext cx="1861575" cy="3651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3D33902-CCA8-41FF-8ED1-9904A40CBDA6}"/>
              </a:ext>
            </a:extLst>
          </p:cNvPr>
          <p:cNvSpPr/>
          <p:nvPr/>
        </p:nvSpPr>
        <p:spPr>
          <a:xfrm>
            <a:off x="2567709" y="6326909"/>
            <a:ext cx="8940800" cy="503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30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03D9158-60F2-4594-A7C1-3F80CE6DDFEA}"/>
              </a:ext>
            </a:extLst>
          </p:cNvPr>
          <p:cNvGrpSpPr/>
          <p:nvPr/>
        </p:nvGrpSpPr>
        <p:grpSpPr>
          <a:xfrm>
            <a:off x="0" y="0"/>
            <a:ext cx="12191999" cy="568324"/>
            <a:chOff x="0" y="0"/>
            <a:chExt cx="12191999" cy="5683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074489-9910-4C95-AC17-A1667088A7A3}"/>
                </a:ext>
              </a:extLst>
            </p:cNvPr>
            <p:cNvSpPr/>
            <p:nvPr/>
          </p:nvSpPr>
          <p:spPr>
            <a:xfrm>
              <a:off x="0" y="0"/>
              <a:ext cx="12191999" cy="5492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FFE423-C2A6-46D0-905E-7A0D9F7D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49285" y="0"/>
              <a:ext cx="2042714" cy="56832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F0DCB20-FB0D-4AB2-AF65-90AB60D678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"/>
          <a:stretch/>
        </p:blipFill>
        <p:spPr>
          <a:xfrm>
            <a:off x="-1" y="568324"/>
            <a:ext cx="12192000" cy="6364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F86D16-9A04-4561-BD6C-220757E2D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1" y="124780"/>
            <a:ext cx="11510567" cy="44211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Criteria to assess 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09786-ADDC-4DD0-95FC-76B79B3FA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71" y="1247775"/>
            <a:ext cx="5419329" cy="510857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Criteria include evidence of: </a:t>
            </a:r>
          </a:p>
          <a:p>
            <a:pPr marL="542925" indent="-542925">
              <a:spcAft>
                <a:spcPts val="800"/>
              </a:spcAft>
              <a:buNone/>
              <a:tabLst>
                <a:tab pos="361950" algn="r"/>
                <a:tab pos="542925" algn="l"/>
              </a:tabLst>
            </a:pPr>
            <a:r>
              <a:rPr lang="en-US"/>
              <a:t>	i) 	Robust </a:t>
            </a:r>
            <a:r>
              <a:rPr lang="en-US" b="1">
                <a:solidFill>
                  <a:srgbClr val="F6AA3A"/>
                </a:solidFill>
              </a:rPr>
              <a:t>impact</a:t>
            </a:r>
          </a:p>
          <a:p>
            <a:pPr marL="542925" indent="-542925">
              <a:spcAft>
                <a:spcPts val="800"/>
              </a:spcAft>
              <a:buNone/>
              <a:tabLst>
                <a:tab pos="361950" algn="r"/>
                <a:tab pos="542925" algn="l"/>
              </a:tabLst>
            </a:pPr>
            <a:r>
              <a:rPr lang="en-US"/>
              <a:t>	ii) 	Simplest </a:t>
            </a:r>
            <a:r>
              <a:rPr lang="en-US" b="1">
                <a:solidFill>
                  <a:srgbClr val="F6AA3A"/>
                </a:solidFill>
              </a:rPr>
              <a:t>feasible</a:t>
            </a:r>
            <a:r>
              <a:rPr lang="en-US" b="1"/>
              <a:t> </a:t>
            </a:r>
            <a:r>
              <a:rPr lang="en-US"/>
              <a:t>option</a:t>
            </a:r>
            <a:r>
              <a:rPr lang="en-US" b="1"/>
              <a:t> </a:t>
            </a:r>
            <a:r>
              <a:rPr lang="en-US"/>
              <a:t>with comparable impact</a:t>
            </a:r>
          </a:p>
          <a:p>
            <a:pPr marL="542925" indent="-542925">
              <a:spcAft>
                <a:spcPts val="800"/>
              </a:spcAft>
              <a:buNone/>
              <a:tabLst>
                <a:tab pos="361950" algn="r"/>
                <a:tab pos="542925" algn="l"/>
              </a:tabLst>
            </a:pPr>
            <a:r>
              <a:rPr lang="en-US"/>
              <a:t>	iii) 	</a:t>
            </a:r>
            <a:r>
              <a:rPr lang="en-US" b="1">
                <a:solidFill>
                  <a:srgbClr val="F6AA3A"/>
                </a:solidFill>
              </a:rPr>
              <a:t>Readiness</a:t>
            </a:r>
            <a:r>
              <a:rPr lang="en-US"/>
              <a:t> across country income/capacity ranges</a:t>
            </a:r>
          </a:p>
          <a:p>
            <a:pPr marL="542925" indent="-542925">
              <a:spcAft>
                <a:spcPts val="800"/>
              </a:spcAft>
              <a:buNone/>
              <a:tabLst>
                <a:tab pos="361950" algn="r"/>
                <a:tab pos="542925" algn="l"/>
              </a:tabLst>
            </a:pPr>
            <a:r>
              <a:rPr lang="en-US"/>
              <a:t>	iv) 	</a:t>
            </a:r>
            <a:r>
              <a:rPr lang="en-US" b="1">
                <a:solidFill>
                  <a:srgbClr val="F6AA3A"/>
                </a:solidFill>
              </a:rPr>
              <a:t>Scalability</a:t>
            </a:r>
          </a:p>
          <a:p>
            <a:pPr marL="542925" indent="-542925">
              <a:spcAft>
                <a:spcPts val="800"/>
              </a:spcAft>
              <a:buNone/>
              <a:tabLst>
                <a:tab pos="361950" algn="r"/>
                <a:tab pos="542925" algn="l"/>
              </a:tabLst>
            </a:pPr>
            <a:r>
              <a:rPr lang="en-US"/>
              <a:t>	v) 	</a:t>
            </a:r>
            <a:r>
              <a:rPr lang="en-US" b="1">
                <a:solidFill>
                  <a:srgbClr val="F6AA3A"/>
                </a:solidFill>
              </a:rPr>
              <a:t>Rapid development </a:t>
            </a:r>
            <a:r>
              <a:rPr lang="en-US"/>
              <a:t>potential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9F21C7-ECAC-4732-954B-1EB7B82F1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" y="6356349"/>
            <a:ext cx="186157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8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758F4-8B65-435B-AA6C-7366E98A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72" y="365125"/>
            <a:ext cx="12202171" cy="618101"/>
          </a:xfrm>
          <a:solidFill>
            <a:srgbClr val="0070C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More Lessons: </a:t>
            </a:r>
            <a:r>
              <a:rPr lang="en-US" sz="3600" b="1" dirty="0">
                <a:solidFill>
                  <a:srgbClr val="FFC000"/>
                </a:solidFill>
              </a:rPr>
              <a:t>Taming the Hype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820A5-F9C9-40C1-B90B-133F22A71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510" y="1913182"/>
            <a:ext cx="9068321" cy="5030787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800" i="1" dirty="0">
                <a:solidFill>
                  <a:schemeClr val="tx1"/>
                </a:solidFill>
              </a:rPr>
              <a:t>“Sadly, market hype about AI has made </a:t>
            </a:r>
          </a:p>
          <a:p>
            <a:pPr marL="457200" lvl="1" indent="22860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800" i="1" dirty="0">
                <a:solidFill>
                  <a:schemeClr val="tx1"/>
                </a:solidFill>
              </a:rPr>
              <a:t>it trendy to brag about using AI without </a:t>
            </a:r>
          </a:p>
          <a:p>
            <a:pPr marL="457200" lvl="1" indent="22860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800" i="1" dirty="0">
                <a:solidFill>
                  <a:schemeClr val="tx1"/>
                </a:solidFill>
              </a:rPr>
              <a:t>any understanding or experience.”  </a:t>
            </a:r>
            <a:r>
              <a:rPr lang="en-US" sz="2800" dirty="0">
                <a:solidFill>
                  <a:schemeClr val="tx1"/>
                </a:solidFill>
              </a:rPr>
              <a:t>Yao, Jia and Zhou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Wild west </a:t>
            </a:r>
            <a:r>
              <a:rPr lang="en-US" sz="2800" dirty="0">
                <a:solidFill>
                  <a:schemeClr val="tx1"/>
                </a:solidFill>
              </a:rPr>
              <a:t>app universe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Need </a:t>
            </a:r>
            <a:r>
              <a:rPr lang="en-US" sz="2800" b="1" dirty="0">
                <a:solidFill>
                  <a:schemeClr val="tx1"/>
                </a:solidFill>
              </a:rPr>
              <a:t>problem-first approaches</a:t>
            </a:r>
            <a:r>
              <a:rPr lang="en-US" sz="2800" dirty="0">
                <a:solidFill>
                  <a:schemeClr val="tx1"/>
                </a:solidFill>
              </a:rPr>
              <a:t>: overcoming the ‘shiny-new-object syndrome’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Most immediate applications of AI in workplace are </a:t>
            </a:r>
            <a:r>
              <a:rPr lang="en-US" sz="2800" b="1" dirty="0">
                <a:solidFill>
                  <a:schemeClr val="tx1"/>
                </a:solidFill>
              </a:rPr>
              <a:t>back-office functions </a:t>
            </a:r>
            <a:r>
              <a:rPr lang="en-US" sz="2800" dirty="0">
                <a:solidFill>
                  <a:schemeClr val="tx1"/>
                </a:solidFill>
              </a:rPr>
              <a:t>that are not unique to health; </a:t>
            </a:r>
            <a:r>
              <a:rPr lang="en-US" sz="2800" b="1" dirty="0">
                <a:solidFill>
                  <a:schemeClr val="tx1"/>
                </a:solidFill>
              </a:rPr>
              <a:t>reduces costs </a:t>
            </a:r>
            <a:r>
              <a:rPr lang="en-US" sz="2800" dirty="0">
                <a:solidFill>
                  <a:schemeClr val="tx1"/>
                </a:solidFill>
              </a:rPr>
              <a:t>and automates repetitive tasks</a:t>
            </a:r>
            <a:endParaRPr lang="en-US" sz="32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6B476D-C44C-4BA8-9668-3B192F5A1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" y="6356349"/>
            <a:ext cx="1861575" cy="365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A8E987-839A-4054-8559-02EBAF04B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69" y="1894710"/>
            <a:ext cx="3277236" cy="3794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0D1602-C491-47F5-B8C7-98C10FD03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3129" y="566261"/>
            <a:ext cx="2388871" cy="1791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7C5CE5-B89F-44B9-8469-3D85EE665F86}"/>
              </a:ext>
            </a:extLst>
          </p:cNvPr>
          <p:cNvSpPr/>
          <p:nvPr/>
        </p:nvSpPr>
        <p:spPr>
          <a:xfrm>
            <a:off x="2567709" y="6326909"/>
            <a:ext cx="8940800" cy="503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844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758F4-8B65-435B-AA6C-7366E98A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667262"/>
          </a:xfrm>
          <a:solidFill>
            <a:srgbClr val="0070C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More lessons: </a:t>
            </a:r>
            <a:r>
              <a:rPr lang="en-US" sz="3600" b="1" dirty="0">
                <a:solidFill>
                  <a:srgbClr val="FFC000"/>
                </a:solidFill>
              </a:rPr>
              <a:t>Evidence, Assessment and Decision Support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712AE56B-9C40-4DBD-B6ED-028F19E3F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33" y="2064774"/>
            <a:ext cx="1408130" cy="41321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820A5-F9C9-40C1-B90B-133F22A71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087" y="1984663"/>
            <a:ext cx="9285093" cy="4371685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AI progressively expanding.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BUT, AI is not the right solution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for every problem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How do Governments choose which options to implement?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Significant gaps in the evidence base to help inform technology choices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Knowing and measuring when we’ve been successful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Economic evaluations to help decide which technologies to use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+mn-lt"/>
              </a:rPr>
              <a:t>Not just focused on financial cost, but also system cost, opportunity cost and social cost</a:t>
            </a:r>
          </a:p>
          <a:p>
            <a:endParaRPr lang="en-US" sz="24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6B476D-C44C-4BA8-9668-3B192F5A1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" y="6356349"/>
            <a:ext cx="1861575" cy="3651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072D0F-3B52-42F6-9129-A15E38DA214C}"/>
              </a:ext>
            </a:extLst>
          </p:cNvPr>
          <p:cNvSpPr/>
          <p:nvPr/>
        </p:nvSpPr>
        <p:spPr>
          <a:xfrm>
            <a:off x="2567709" y="6326909"/>
            <a:ext cx="8940800" cy="503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46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758F4-8B65-435B-AA6C-7366E98A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586220"/>
          </a:xfrm>
          <a:solidFill>
            <a:srgbClr val="0070C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More lessons: </a:t>
            </a:r>
            <a:r>
              <a:rPr lang="en-US" sz="3200" b="1" dirty="0">
                <a:solidFill>
                  <a:srgbClr val="FFC000"/>
                </a:solidFill>
              </a:rPr>
              <a:t>Building Knowledge, Awareness and Practices </a:t>
            </a:r>
            <a:r>
              <a:rPr lang="en-US" sz="3200" dirty="0">
                <a:solidFill>
                  <a:srgbClr val="FFC000"/>
                </a:solidFill>
              </a:rPr>
              <a:t>in public sector 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820A5-F9C9-40C1-B90B-133F22A71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0094" y="2064774"/>
            <a:ext cx="9334254" cy="503078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Creating digital health and technology literacy </a:t>
            </a:r>
          </a:p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Workplace culture changes across the world of work</a:t>
            </a:r>
          </a:p>
          <a:p>
            <a:pPr lvl="1"/>
            <a:r>
              <a:rPr lang="en-US" sz="2600" dirty="0">
                <a:solidFill>
                  <a:schemeClr val="tx1"/>
                </a:solidFill>
                <a:latin typeface="+mn-lt"/>
              </a:rPr>
              <a:t>Augmented intelligence, not ‘replacement intelligence’</a:t>
            </a:r>
          </a:p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Determining right levels of expertise</a:t>
            </a:r>
          </a:p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Build vs buy choices</a:t>
            </a:r>
          </a:p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Beyond use cases and individual applications: a 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systems approach 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to AI and technology in health</a:t>
            </a:r>
          </a:p>
          <a:p>
            <a:endParaRPr lang="en-US" sz="28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24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6B476D-C44C-4BA8-9668-3B192F5A1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" y="6356349"/>
            <a:ext cx="1861575" cy="365126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6AC7D5F-7096-47C7-BD9E-1E5F96B2F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33" y="2064774"/>
            <a:ext cx="1408130" cy="4132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6B53E6-C8B8-4B85-922D-FEF47CD6D58D}"/>
              </a:ext>
            </a:extLst>
          </p:cNvPr>
          <p:cNvSpPr/>
          <p:nvPr/>
        </p:nvSpPr>
        <p:spPr>
          <a:xfrm>
            <a:off x="2567709" y="6326909"/>
            <a:ext cx="8940800" cy="503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327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ECEBCCD9-A711-4217-B2B3-41D8821262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1" r="2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1B4E52-6642-4F0B-AEBE-E65ABB803F9B}"/>
              </a:ext>
            </a:extLst>
          </p:cNvPr>
          <p:cNvSpPr/>
          <p:nvPr/>
        </p:nvSpPr>
        <p:spPr>
          <a:xfrm>
            <a:off x="0" y="256239"/>
            <a:ext cx="12187865" cy="523296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8900000" algn="b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Urgent Future Unexplored Priorities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FB918-147D-4F1C-AC4A-ABD7BB2AD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79" y="1674116"/>
            <a:ext cx="7340943" cy="3341229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Transfer</a:t>
            </a:r>
            <a:r>
              <a:rPr lang="en-US" sz="3000" dirty="0">
                <a:solidFill>
                  <a:srgbClr val="FFC000"/>
                </a:solidFill>
                <a:latin typeface="+mn-lt"/>
              </a:rPr>
              <a:t> learning 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Model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rgbClr val="FFC000"/>
                </a:solidFill>
                <a:latin typeface="+mn-lt"/>
              </a:rPr>
              <a:t>replicability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Create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rgbClr val="FFC000"/>
                </a:solidFill>
                <a:latin typeface="+mn-lt"/>
              </a:rPr>
              <a:t>incentives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for model maintenance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Continued development in </a:t>
            </a:r>
            <a:r>
              <a:rPr lang="en-US" sz="3000" dirty="0">
                <a:solidFill>
                  <a:srgbClr val="FFC000"/>
                </a:solidFill>
                <a:latin typeface="+mn-lt"/>
              </a:rPr>
              <a:t>integrated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000" dirty="0">
                <a:solidFill>
                  <a:srgbClr val="FFC000"/>
                </a:solidFill>
                <a:latin typeface="+mn-lt"/>
              </a:rPr>
              <a:t>data systems 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and personal health records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Digital health </a:t>
            </a:r>
            <a:r>
              <a:rPr lang="en-US" sz="3000" dirty="0">
                <a:solidFill>
                  <a:srgbClr val="FFC000"/>
                </a:solidFill>
                <a:latin typeface="+mn-lt"/>
              </a:rPr>
              <a:t>standards and regulation</a:t>
            </a:r>
          </a:p>
          <a:p>
            <a:pPr lvl="1">
              <a:lnSpc>
                <a:spcPct val="100000"/>
              </a:lnSpc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9953C1-5DC6-4063-8991-6A77AC8EFF7D}"/>
              </a:ext>
            </a:extLst>
          </p:cNvPr>
          <p:cNvSpPr/>
          <p:nvPr/>
        </p:nvSpPr>
        <p:spPr>
          <a:xfrm>
            <a:off x="2567709" y="6326909"/>
            <a:ext cx="8940800" cy="503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5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028D0F3-BD76-470B-B209-F726E240BB61}"/>
              </a:ext>
            </a:extLst>
          </p:cNvPr>
          <p:cNvGrpSpPr/>
          <p:nvPr/>
        </p:nvGrpSpPr>
        <p:grpSpPr>
          <a:xfrm>
            <a:off x="0" y="0"/>
            <a:ext cx="12191999" cy="568324"/>
            <a:chOff x="0" y="0"/>
            <a:chExt cx="12191999" cy="5683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8CC4729-55A7-49B3-B91B-3C48DAE3C035}"/>
                </a:ext>
              </a:extLst>
            </p:cNvPr>
            <p:cNvSpPr/>
            <p:nvPr/>
          </p:nvSpPr>
          <p:spPr>
            <a:xfrm>
              <a:off x="0" y="0"/>
              <a:ext cx="12191999" cy="5492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7D3F2F1-29DE-4725-8B9D-60E15D323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49285" y="0"/>
              <a:ext cx="2042714" cy="56832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7292DC-3EE6-46FE-8120-51BB8051D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22" y="156470"/>
            <a:ext cx="11565731" cy="39280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systems framework for innovation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50216-BA81-41EA-944D-0CE8680B2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690309"/>
            <a:ext cx="2712720" cy="5550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201AD2-DD40-414C-9D6F-E5468A24363C}"/>
              </a:ext>
            </a:extLst>
          </p:cNvPr>
          <p:cNvSpPr txBox="1"/>
          <p:nvPr/>
        </p:nvSpPr>
        <p:spPr>
          <a:xfrm>
            <a:off x="3227901" y="690308"/>
            <a:ext cx="8887218" cy="911953"/>
          </a:xfrm>
          <a:prstGeom prst="rect">
            <a:avLst/>
          </a:prstGeom>
          <a:solidFill>
            <a:srgbClr val="DBE244"/>
          </a:solidFill>
        </p:spPr>
        <p:txBody>
          <a:bodyPr wrap="square" lIns="86400" tIns="0" rIns="0" bIns="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200" b="1" spc="-30">
                <a:latin typeface="Arial Narrow" panose="020B0606020202030204" pitchFamily="34" charset="0"/>
              </a:rPr>
              <a:t>Location science</a:t>
            </a:r>
            <a:r>
              <a:rPr lang="en-US" sz="2200" spc="-30">
                <a:latin typeface="Arial Narrow" panose="020B0606020202030204" pitchFamily="34" charset="0"/>
              </a:rPr>
              <a:t> to target disease burden and match services to needs—examples in outbreaks, infectious diseases, immunization, maternal and child health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4AA50-55ED-47B3-96D3-81DCAE57CBF8}"/>
              </a:ext>
            </a:extLst>
          </p:cNvPr>
          <p:cNvSpPr txBox="1"/>
          <p:nvPr/>
        </p:nvSpPr>
        <p:spPr>
          <a:xfrm>
            <a:off x="490713" y="690308"/>
            <a:ext cx="1320330" cy="9352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600">
                <a:latin typeface="Arial Narrow" panose="020B0606020202030204" pitchFamily="34" charset="0"/>
              </a:rPr>
              <a:t>Right</a:t>
            </a:r>
          </a:p>
          <a:p>
            <a:pPr algn="ctr">
              <a:lnSpc>
                <a:spcPct val="90000"/>
              </a:lnSpc>
            </a:pPr>
            <a:r>
              <a:rPr lang="en-US" sz="2600" b="1">
                <a:solidFill>
                  <a:srgbClr val="DBE244"/>
                </a:solidFill>
                <a:latin typeface="Arial Narrow" panose="020B0606020202030204" pitchFamily="34" charset="0"/>
              </a:rPr>
              <a:t>AREAS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AA085-35BF-427A-8BB2-674DF3BD4B86}"/>
              </a:ext>
            </a:extLst>
          </p:cNvPr>
          <p:cNvSpPr txBox="1"/>
          <p:nvPr/>
        </p:nvSpPr>
        <p:spPr>
          <a:xfrm>
            <a:off x="3227901" y="1641500"/>
            <a:ext cx="8898253" cy="875631"/>
          </a:xfrm>
          <a:prstGeom prst="rect">
            <a:avLst/>
          </a:prstGeom>
          <a:solidFill>
            <a:srgbClr val="F3E80D"/>
          </a:solidFill>
        </p:spPr>
        <p:txBody>
          <a:bodyPr wrap="square" lIns="8640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spc="-30">
                <a:latin typeface="Arial Narrow" panose="020B0606020202030204" pitchFamily="34" charset="0"/>
              </a:rPr>
              <a:t>Predictive analytics to </a:t>
            </a:r>
            <a:r>
              <a:rPr lang="en-US" sz="2200" b="1" spc="-30">
                <a:latin typeface="Arial Narrow" panose="020B0606020202030204" pitchFamily="34" charset="0"/>
              </a:rPr>
              <a:t>target and match services to highest priority beneficiaries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F48D0-9EA6-4B41-A0E2-9C7EF3CAF9BD}"/>
              </a:ext>
            </a:extLst>
          </p:cNvPr>
          <p:cNvSpPr txBox="1"/>
          <p:nvPr/>
        </p:nvSpPr>
        <p:spPr>
          <a:xfrm>
            <a:off x="1858363" y="1602261"/>
            <a:ext cx="1320330" cy="9352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600">
                <a:latin typeface="Arial Narrow" panose="020B0606020202030204" pitchFamily="34" charset="0"/>
              </a:rPr>
              <a:t>Right</a:t>
            </a:r>
          </a:p>
          <a:p>
            <a:pPr algn="ctr">
              <a:lnSpc>
                <a:spcPct val="90000"/>
              </a:lnSpc>
            </a:pPr>
            <a:r>
              <a:rPr lang="en-US" sz="2100" b="1" spc="-50">
                <a:solidFill>
                  <a:srgbClr val="F3E80D"/>
                </a:solidFill>
                <a:latin typeface="Arial Narrow" panose="020B0606020202030204" pitchFamily="34" charset="0"/>
              </a:rPr>
              <a:t>PREDICTION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9DD620-DDFC-412B-A954-AC458135EF26}"/>
              </a:ext>
            </a:extLst>
          </p:cNvPr>
          <p:cNvSpPr txBox="1"/>
          <p:nvPr/>
        </p:nvSpPr>
        <p:spPr>
          <a:xfrm>
            <a:off x="3227901" y="2561403"/>
            <a:ext cx="8898253" cy="896051"/>
          </a:xfrm>
          <a:prstGeom prst="rect">
            <a:avLst/>
          </a:prstGeom>
          <a:solidFill>
            <a:srgbClr val="FFCC00"/>
          </a:solidFill>
        </p:spPr>
        <p:txBody>
          <a:bodyPr wrap="square" lIns="86400" tIns="0" rIns="0" bIns="0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200" spc="-30">
                <a:latin typeface="Arial Narrow" panose="020B0606020202030204" pitchFamily="34" charset="0"/>
              </a:rPr>
              <a:t>Increase financial inclusion through cashless mobile money—M-Pesa reaches </a:t>
            </a:r>
            <a:r>
              <a:rPr lang="en-US" sz="2200" b="1" spc="-30">
                <a:latin typeface="Arial Narrow" panose="020B0606020202030204" pitchFamily="34" charset="0"/>
              </a:rPr>
              <a:t>93% of Kenyans, processes 49% of GDP and included 2 billion transactions </a:t>
            </a:r>
            <a:r>
              <a:rPr lang="en-US" sz="2200" spc="-30">
                <a:latin typeface="Arial Narrow" panose="020B0606020202030204" pitchFamily="34" charset="0"/>
              </a:rPr>
              <a:t>in the last year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2D63DE-E81C-4DC6-BE4A-055DFFD658D6}"/>
              </a:ext>
            </a:extLst>
          </p:cNvPr>
          <p:cNvSpPr txBox="1"/>
          <p:nvPr/>
        </p:nvSpPr>
        <p:spPr>
          <a:xfrm>
            <a:off x="490713" y="2530685"/>
            <a:ext cx="1320330" cy="9352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600">
                <a:latin typeface="Arial Narrow" panose="020B0606020202030204" pitchFamily="34" charset="0"/>
              </a:rPr>
              <a:t>Right</a:t>
            </a:r>
          </a:p>
          <a:p>
            <a:pPr algn="ctr">
              <a:lnSpc>
                <a:spcPct val="90000"/>
              </a:lnSpc>
            </a:pPr>
            <a:r>
              <a:rPr lang="en-US" sz="2600" b="1" spc="-50">
                <a:solidFill>
                  <a:srgbClr val="FFCC00"/>
                </a:solidFill>
                <a:latin typeface="Arial Narrow" panose="020B0606020202030204" pitchFamily="34" charset="0"/>
              </a:rPr>
              <a:t>ACCESS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10CC82-A546-4802-B272-72DB702D8FAB}"/>
              </a:ext>
            </a:extLst>
          </p:cNvPr>
          <p:cNvSpPr txBox="1"/>
          <p:nvPr/>
        </p:nvSpPr>
        <p:spPr>
          <a:xfrm>
            <a:off x="1861223" y="3453844"/>
            <a:ext cx="1320330" cy="9352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600">
                <a:latin typeface="Arial Narrow" panose="020B0606020202030204" pitchFamily="34" charset="0"/>
              </a:rPr>
              <a:t>Right</a:t>
            </a:r>
          </a:p>
          <a:p>
            <a:pPr algn="ctr">
              <a:lnSpc>
                <a:spcPct val="90000"/>
              </a:lnSpc>
            </a:pPr>
            <a:r>
              <a:rPr lang="en-US" sz="2400" b="1" spc="-50">
                <a:solidFill>
                  <a:srgbClr val="CC3399"/>
                </a:solidFill>
                <a:latin typeface="Arial Narrow" panose="020B0606020202030204" pitchFamily="34" charset="0"/>
              </a:rPr>
              <a:t>RECIPIENT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1C0CB1-402B-4B48-81E7-79B5D319240B}"/>
              </a:ext>
            </a:extLst>
          </p:cNvPr>
          <p:cNvSpPr txBox="1"/>
          <p:nvPr/>
        </p:nvSpPr>
        <p:spPr>
          <a:xfrm>
            <a:off x="3227901" y="3501727"/>
            <a:ext cx="8898253" cy="887408"/>
          </a:xfrm>
          <a:prstGeom prst="rect">
            <a:avLst/>
          </a:prstGeom>
          <a:solidFill>
            <a:srgbClr val="CC3399"/>
          </a:solidFill>
        </p:spPr>
        <p:txBody>
          <a:bodyPr wrap="square" lIns="86400" tIns="0" rIns="0" bIns="0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200" spc="-30">
                <a:latin typeface="Arial Narrow" panose="020B0606020202030204" pitchFamily="34" charset="0"/>
              </a:rPr>
              <a:t>Reduce diversion through verifiable mobile payments—M-PAiSA </a:t>
            </a:r>
            <a:r>
              <a:rPr lang="en-US" sz="2200" b="1" spc="-30">
                <a:latin typeface="Arial Narrow" panose="020B0606020202030204" pitchFamily="34" charset="0"/>
              </a:rPr>
              <a:t>increased Afghan police take-home salaries by nearly 40%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93D7FD-9BB6-49B4-8F32-7FDF5398BFAC}"/>
              </a:ext>
            </a:extLst>
          </p:cNvPr>
          <p:cNvSpPr txBox="1"/>
          <p:nvPr/>
        </p:nvSpPr>
        <p:spPr>
          <a:xfrm>
            <a:off x="1811043" y="5320956"/>
            <a:ext cx="1320330" cy="9352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600">
                <a:latin typeface="Arial Narrow" panose="020B0606020202030204" pitchFamily="34" charset="0"/>
              </a:rPr>
              <a:t>Right</a:t>
            </a:r>
          </a:p>
          <a:p>
            <a:pPr algn="ctr">
              <a:lnSpc>
                <a:spcPct val="90000"/>
              </a:lnSpc>
            </a:pPr>
            <a:r>
              <a:rPr lang="en-US" sz="2400" b="1" spc="-50">
                <a:solidFill>
                  <a:srgbClr val="543690"/>
                </a:solidFill>
                <a:latin typeface="Arial Narrow" panose="020B0606020202030204" pitchFamily="34" charset="0"/>
              </a:rPr>
              <a:t>JOB AIDS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2E21E-C257-4676-BD44-1DF128C59357}"/>
              </a:ext>
            </a:extLst>
          </p:cNvPr>
          <p:cNvSpPr txBox="1"/>
          <p:nvPr/>
        </p:nvSpPr>
        <p:spPr>
          <a:xfrm>
            <a:off x="3227901" y="4424905"/>
            <a:ext cx="8898253" cy="875631"/>
          </a:xfrm>
          <a:prstGeom prst="rect">
            <a:avLst/>
          </a:prstGeom>
          <a:solidFill>
            <a:srgbClr val="262262"/>
          </a:solidFill>
        </p:spPr>
        <p:txBody>
          <a:bodyPr wrap="square" lIns="86400" tIns="0" rIns="0" bIns="0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200" spc="-30">
                <a:solidFill>
                  <a:schemeClr val="bg1"/>
                </a:solidFill>
                <a:latin typeface="Arial Narrow" panose="020B0606020202030204" pitchFamily="34" charset="0"/>
              </a:rPr>
              <a:t>Cut RBF verification costs through automated machine learning </a:t>
            </a:r>
            <a:endParaRPr lang="en-US" sz="2200" b="1" spc="-3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DDF5BD-D733-4314-B2DC-43000EB8C1A8}"/>
              </a:ext>
            </a:extLst>
          </p:cNvPr>
          <p:cNvSpPr txBox="1"/>
          <p:nvPr/>
        </p:nvSpPr>
        <p:spPr>
          <a:xfrm>
            <a:off x="3227901" y="5340963"/>
            <a:ext cx="8898253" cy="896051"/>
          </a:xfrm>
          <a:prstGeom prst="rect">
            <a:avLst/>
          </a:prstGeom>
          <a:solidFill>
            <a:srgbClr val="543690"/>
          </a:solidFill>
        </p:spPr>
        <p:txBody>
          <a:bodyPr wrap="square" lIns="86400" tIns="0" rIns="0" bIns="0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200" spc="-30">
                <a:solidFill>
                  <a:schemeClr val="bg1"/>
                </a:solidFill>
                <a:latin typeface="Arial Narrow" panose="020B0606020202030204" pitchFamily="34" charset="0"/>
              </a:rPr>
              <a:t>Technology-enabled job aids to </a:t>
            </a:r>
            <a:r>
              <a:rPr lang="en-US" sz="2200" b="1" spc="-30">
                <a:solidFill>
                  <a:schemeClr val="bg1"/>
                </a:solidFill>
                <a:latin typeface="Arial Narrow" panose="020B0606020202030204" pitchFamily="34" charset="0"/>
              </a:rPr>
              <a:t>increase skills of health teams, especially frontline workers</a:t>
            </a:r>
            <a:r>
              <a:rPr lang="en-US" sz="2200" spc="-30">
                <a:solidFill>
                  <a:schemeClr val="bg1"/>
                </a:solidFill>
                <a:latin typeface="Arial Narrow" panose="020B0606020202030204" pitchFamily="34" charset="0"/>
              </a:rPr>
              <a:t>. India’s World Bank-supported Poshan Abiyhaan is world’s largest public sector  tech-innovation  with 1.1 million smart devices distributed to frontline workers</a:t>
            </a:r>
            <a:endParaRPr lang="en-US" sz="2200" b="1" spc="-3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F4E969-8451-4266-BDC0-C0A220438BDE}"/>
              </a:ext>
            </a:extLst>
          </p:cNvPr>
          <p:cNvSpPr txBox="1"/>
          <p:nvPr/>
        </p:nvSpPr>
        <p:spPr>
          <a:xfrm>
            <a:off x="472271" y="4407260"/>
            <a:ext cx="1320330" cy="9352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600">
                <a:latin typeface="Arial Narrow" panose="020B0606020202030204" pitchFamily="34" charset="0"/>
              </a:rPr>
              <a:t>Right</a:t>
            </a:r>
          </a:p>
          <a:p>
            <a:pPr algn="ctr">
              <a:lnSpc>
                <a:spcPct val="90000"/>
              </a:lnSpc>
            </a:pPr>
            <a:r>
              <a:rPr lang="en-US" sz="2400" b="1" spc="-50">
                <a:solidFill>
                  <a:srgbClr val="262262"/>
                </a:solidFill>
                <a:latin typeface="Arial Narrow" panose="020B0606020202030204" pitchFamily="34" charset="0"/>
              </a:rPr>
              <a:t>PAYMENT</a:t>
            </a:r>
          </a:p>
        </p:txBody>
      </p:sp>
    </p:spTree>
    <p:extLst>
      <p:ext uri="{BB962C8B-B14F-4D97-AF65-F5344CB8AC3E}">
        <p14:creationId xmlns:p14="http://schemas.microsoft.com/office/powerpoint/2010/main" val="3112561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77066D0-5284-4AA7-A8EF-0CACD084BBD0}"/>
              </a:ext>
            </a:extLst>
          </p:cNvPr>
          <p:cNvGrpSpPr/>
          <p:nvPr/>
        </p:nvGrpSpPr>
        <p:grpSpPr>
          <a:xfrm>
            <a:off x="0" y="0"/>
            <a:ext cx="12191999" cy="568324"/>
            <a:chOff x="0" y="0"/>
            <a:chExt cx="12191999" cy="5683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060E003-9911-4B33-A932-2107B7FB8676}"/>
                </a:ext>
              </a:extLst>
            </p:cNvPr>
            <p:cNvSpPr/>
            <p:nvPr/>
          </p:nvSpPr>
          <p:spPr>
            <a:xfrm>
              <a:off x="0" y="0"/>
              <a:ext cx="12191999" cy="5492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9F5723-B0D9-42F0-A384-87D6D13BA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49285" y="0"/>
              <a:ext cx="2042714" cy="56832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7292DC-3EE6-46FE-8120-51BB8051D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59" y="126206"/>
            <a:ext cx="11546682" cy="44211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systems framework for innovation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50216-BA81-41EA-944D-0CE8680B2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69" y="690309"/>
            <a:ext cx="2711231" cy="5550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201AD2-DD40-414C-9D6F-E5468A24363C}"/>
              </a:ext>
            </a:extLst>
          </p:cNvPr>
          <p:cNvSpPr txBox="1"/>
          <p:nvPr/>
        </p:nvSpPr>
        <p:spPr>
          <a:xfrm>
            <a:off x="3227901" y="690308"/>
            <a:ext cx="8887218" cy="911953"/>
          </a:xfrm>
          <a:prstGeom prst="rect">
            <a:avLst/>
          </a:prstGeom>
          <a:solidFill>
            <a:srgbClr val="C2B59B"/>
          </a:solidFill>
        </p:spPr>
        <p:txBody>
          <a:bodyPr wrap="square" lIns="86400" tIns="0" rIns="0" bIns="0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200" spc="-30">
                <a:latin typeface="Arial Narrow" panose="020B0606020202030204" pitchFamily="34" charset="0"/>
              </a:rPr>
              <a:t>Informed health choices that promote health through active engagement of consumers in their own health. Reduced health and life insurance rates for fitness band monitored exercise goals. Data-enabled NCD adherence devices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4AA50-55ED-47B3-96D3-81DCAE57CBF8}"/>
              </a:ext>
            </a:extLst>
          </p:cNvPr>
          <p:cNvSpPr txBox="1"/>
          <p:nvPr/>
        </p:nvSpPr>
        <p:spPr>
          <a:xfrm>
            <a:off x="490713" y="690308"/>
            <a:ext cx="1320330" cy="9352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600">
                <a:latin typeface="Arial Narrow" panose="020B0606020202030204" pitchFamily="34" charset="0"/>
              </a:rPr>
              <a:t>Right</a:t>
            </a:r>
          </a:p>
          <a:p>
            <a:pPr algn="ctr">
              <a:lnSpc>
                <a:spcPct val="90000"/>
              </a:lnSpc>
            </a:pPr>
            <a:r>
              <a:rPr lang="en-US" sz="2600" b="1">
                <a:solidFill>
                  <a:srgbClr val="C2B59B"/>
                </a:solidFill>
                <a:latin typeface="Arial Narrow" panose="020B0606020202030204" pitchFamily="34" charset="0"/>
              </a:rPr>
              <a:t>CHOICES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AA085-35BF-427A-8BB2-674DF3BD4B86}"/>
              </a:ext>
            </a:extLst>
          </p:cNvPr>
          <p:cNvSpPr txBox="1"/>
          <p:nvPr/>
        </p:nvSpPr>
        <p:spPr>
          <a:xfrm>
            <a:off x="3227901" y="1641500"/>
            <a:ext cx="8898253" cy="875631"/>
          </a:xfrm>
          <a:prstGeom prst="rect">
            <a:avLst/>
          </a:prstGeom>
          <a:solidFill>
            <a:srgbClr val="47481D"/>
          </a:solidFill>
        </p:spPr>
        <p:txBody>
          <a:bodyPr wrap="square" lIns="86400" tIns="0" rIns="0" bIns="0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200" spc="-30">
                <a:solidFill>
                  <a:schemeClr val="bg1"/>
                </a:solidFill>
                <a:latin typeface="Arial Narrow" panose="020B0606020202030204" pitchFamily="34" charset="0"/>
              </a:rPr>
              <a:t>Evidence-based services to maximize health. Informatic-enabled integrated patient care </a:t>
            </a:r>
            <a:r>
              <a:rPr lang="en-US" sz="2200" b="1" spc="-30">
                <a:solidFill>
                  <a:schemeClr val="bg1"/>
                </a:solidFill>
                <a:latin typeface="Arial Narrow" panose="020B0606020202030204" pitchFamily="34" charset="0"/>
              </a:rPr>
              <a:t>reduced diabetes-related amputations by a third </a:t>
            </a:r>
            <a:r>
              <a:rPr lang="en-US" sz="2200" spc="-30">
                <a:solidFill>
                  <a:schemeClr val="bg1"/>
                </a:solidFill>
                <a:latin typeface="Arial Narrow" panose="020B0606020202030204" pitchFamily="34" charset="0"/>
              </a:rPr>
              <a:t>in Scotland and </a:t>
            </a:r>
            <a:r>
              <a:rPr lang="en-US" sz="2200" b="1" spc="-30">
                <a:solidFill>
                  <a:schemeClr val="bg1"/>
                </a:solidFill>
                <a:latin typeface="Arial Narrow" panose="020B0606020202030204" pitchFamily="34" charset="0"/>
              </a:rPr>
              <a:t>lung disease hospitalization by half </a:t>
            </a:r>
            <a:r>
              <a:rPr lang="en-US" sz="2200" spc="-30">
                <a:solidFill>
                  <a:schemeClr val="bg1"/>
                </a:solidFill>
                <a:latin typeface="Arial Narrow" panose="020B0606020202030204" pitchFamily="34" charset="0"/>
              </a:rPr>
              <a:t>in Finland</a:t>
            </a:r>
            <a:endParaRPr lang="en-US" sz="2200" b="1" spc="-3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F48D0-9EA6-4B41-A0E2-9C7EF3CAF9BD}"/>
              </a:ext>
            </a:extLst>
          </p:cNvPr>
          <p:cNvSpPr txBox="1"/>
          <p:nvPr/>
        </p:nvSpPr>
        <p:spPr>
          <a:xfrm>
            <a:off x="1858363" y="1602261"/>
            <a:ext cx="1320330" cy="9352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600">
                <a:latin typeface="Arial Narrow" panose="020B0606020202030204" pitchFamily="34" charset="0"/>
              </a:rPr>
              <a:t>Right</a:t>
            </a:r>
          </a:p>
          <a:p>
            <a:pPr algn="ctr">
              <a:lnSpc>
                <a:spcPct val="90000"/>
              </a:lnSpc>
            </a:pPr>
            <a:r>
              <a:rPr lang="en-US" sz="2600" b="1" spc="-50">
                <a:solidFill>
                  <a:srgbClr val="47481D"/>
                </a:solidFill>
                <a:latin typeface="Arial Narrow" panose="020B0606020202030204" pitchFamily="34" charset="0"/>
              </a:rPr>
              <a:t>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9DD620-DDFC-412B-A954-AC458135EF26}"/>
              </a:ext>
            </a:extLst>
          </p:cNvPr>
          <p:cNvSpPr txBox="1"/>
          <p:nvPr/>
        </p:nvSpPr>
        <p:spPr>
          <a:xfrm>
            <a:off x="3227901" y="2561403"/>
            <a:ext cx="8898253" cy="896051"/>
          </a:xfrm>
          <a:prstGeom prst="rect">
            <a:avLst/>
          </a:prstGeom>
          <a:solidFill>
            <a:srgbClr val="3B5E50"/>
          </a:solidFill>
        </p:spPr>
        <p:txBody>
          <a:bodyPr wrap="square" lIns="86400" tIns="0" rIns="0" bIns="0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200" spc="-30">
                <a:solidFill>
                  <a:schemeClr val="bg1"/>
                </a:solidFill>
                <a:latin typeface="Arial Narrow" panose="020B0606020202030204" pitchFamily="34" charset="0"/>
              </a:rPr>
              <a:t>Artificial intelligence can match people to the </a:t>
            </a:r>
            <a:r>
              <a:rPr lang="en-US" sz="2200" b="1" spc="-30">
                <a:solidFill>
                  <a:schemeClr val="bg1"/>
                </a:solidFill>
                <a:latin typeface="Arial Narrow" panose="020B0606020202030204" pitchFamily="34" charset="0"/>
              </a:rPr>
              <a:t>right health providers in the right </a:t>
            </a:r>
            <a:br>
              <a:rPr lang="en-US" sz="2200" b="1" spc="-3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2200" b="1" spc="-30">
                <a:solidFill>
                  <a:schemeClr val="bg1"/>
                </a:solidFill>
                <a:latin typeface="Arial Narrow" panose="020B0606020202030204" pitchFamily="34" charset="0"/>
              </a:rPr>
              <a:t>settings for the best health outcomes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2D63DE-E81C-4DC6-BE4A-055DFFD658D6}"/>
              </a:ext>
            </a:extLst>
          </p:cNvPr>
          <p:cNvSpPr txBox="1"/>
          <p:nvPr/>
        </p:nvSpPr>
        <p:spPr>
          <a:xfrm>
            <a:off x="490713" y="2530685"/>
            <a:ext cx="1320330" cy="9352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600">
                <a:latin typeface="Arial Narrow" panose="020B0606020202030204" pitchFamily="34" charset="0"/>
              </a:rPr>
              <a:t>Right</a:t>
            </a:r>
          </a:p>
          <a:p>
            <a:pPr algn="ctr">
              <a:lnSpc>
                <a:spcPct val="90000"/>
              </a:lnSpc>
            </a:pPr>
            <a:r>
              <a:rPr lang="en-US" sz="2400" b="1" spc="-50">
                <a:solidFill>
                  <a:srgbClr val="3B5E50"/>
                </a:solidFill>
                <a:latin typeface="Arial Narrow" panose="020B0606020202030204" pitchFamily="34" charset="0"/>
              </a:rPr>
              <a:t>PROVIDER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10CC82-A546-4802-B272-72DB702D8FAB}"/>
              </a:ext>
            </a:extLst>
          </p:cNvPr>
          <p:cNvSpPr txBox="1"/>
          <p:nvPr/>
        </p:nvSpPr>
        <p:spPr>
          <a:xfrm>
            <a:off x="1861223" y="3453844"/>
            <a:ext cx="1320330" cy="9352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600">
                <a:latin typeface="Arial Narrow" panose="020B0606020202030204" pitchFamily="34" charset="0"/>
              </a:rPr>
              <a:t>Right</a:t>
            </a:r>
          </a:p>
          <a:p>
            <a:pPr algn="ctr">
              <a:lnSpc>
                <a:spcPct val="90000"/>
              </a:lnSpc>
            </a:pPr>
            <a:r>
              <a:rPr lang="en-US" sz="2600" b="1" spc="-50">
                <a:solidFill>
                  <a:srgbClr val="3B3F5B"/>
                </a:solidFill>
                <a:latin typeface="Arial Narrow" panose="020B0606020202030204" pitchFamily="34" charset="0"/>
              </a:rPr>
              <a:t>VALUE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1C0CB1-402B-4B48-81E7-79B5D319240B}"/>
              </a:ext>
            </a:extLst>
          </p:cNvPr>
          <p:cNvSpPr txBox="1"/>
          <p:nvPr/>
        </p:nvSpPr>
        <p:spPr>
          <a:xfrm>
            <a:off x="3227901" y="3501727"/>
            <a:ext cx="8898253" cy="887408"/>
          </a:xfrm>
          <a:prstGeom prst="rect">
            <a:avLst/>
          </a:prstGeom>
          <a:solidFill>
            <a:srgbClr val="3B3F5B"/>
          </a:solidFill>
        </p:spPr>
        <p:txBody>
          <a:bodyPr wrap="square" lIns="86400" tIns="0" rIns="0" bIns="0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000" spc="-30">
                <a:solidFill>
                  <a:schemeClr val="bg1"/>
                </a:solidFill>
                <a:latin typeface="Arial Narrow" panose="020B0606020202030204" pitchFamily="34" charset="0"/>
              </a:rPr>
              <a:t>Technology solutions to enhance value by reducing cost at the same or better quality. Examples: health teams supported by cloud enabled decision tools; sensor-equipped AI remote smart-home monitoring of seniors’ movements, eating and adverse events (such as falls or strokes)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93D7FD-9BB6-49B4-8F32-7FDF5398BFAC}"/>
              </a:ext>
            </a:extLst>
          </p:cNvPr>
          <p:cNvSpPr txBox="1"/>
          <p:nvPr/>
        </p:nvSpPr>
        <p:spPr>
          <a:xfrm>
            <a:off x="1820568" y="5320956"/>
            <a:ext cx="1367650" cy="9352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600">
                <a:latin typeface="Arial Narrow" panose="020B0606020202030204" pitchFamily="34" charset="0"/>
              </a:rPr>
              <a:t>Right</a:t>
            </a:r>
          </a:p>
          <a:p>
            <a:pPr algn="ctr">
              <a:lnSpc>
                <a:spcPct val="90000"/>
              </a:lnSpc>
            </a:pPr>
            <a:r>
              <a:rPr lang="en-US" sz="2200" b="1" spc="-50">
                <a:solidFill>
                  <a:srgbClr val="00A7E2"/>
                </a:solidFill>
                <a:latin typeface="Arial Narrow" panose="020B0606020202030204" pitchFamily="34" charset="0"/>
              </a:rPr>
              <a:t>INNOVATION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2E21E-C257-4676-BD44-1DF128C59357}"/>
              </a:ext>
            </a:extLst>
          </p:cNvPr>
          <p:cNvSpPr txBox="1"/>
          <p:nvPr/>
        </p:nvSpPr>
        <p:spPr>
          <a:xfrm>
            <a:off x="3227901" y="4424905"/>
            <a:ext cx="8898253" cy="875631"/>
          </a:xfrm>
          <a:prstGeom prst="rect">
            <a:avLst/>
          </a:prstGeom>
          <a:solidFill>
            <a:srgbClr val="1A92AD"/>
          </a:solidFill>
        </p:spPr>
        <p:txBody>
          <a:bodyPr wrap="square" lIns="86400" tIns="0" rIns="0" bIns="0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200" spc="-30">
                <a:solidFill>
                  <a:schemeClr val="bg1"/>
                </a:solidFill>
                <a:latin typeface="Arial Narrow" panose="020B0606020202030204" pitchFamily="34" charset="0"/>
              </a:rPr>
              <a:t>Powerful examples of using </a:t>
            </a:r>
            <a:r>
              <a:rPr lang="en-US" sz="2200" b="1" spc="-30">
                <a:solidFill>
                  <a:schemeClr val="bg1"/>
                </a:solidFill>
                <a:latin typeface="Arial Narrow" panose="020B0606020202030204" pitchFamily="34" charset="0"/>
              </a:rPr>
              <a:t>innovations to strengthen performa</a:t>
            </a:r>
            <a:r>
              <a:rPr lang="en-US" sz="2200" spc="-30">
                <a:solidFill>
                  <a:schemeClr val="bg1"/>
                </a:solidFill>
                <a:latin typeface="Arial Narrow" panose="020B0606020202030204" pitchFamily="34" charset="0"/>
              </a:rPr>
              <a:t>nce measurement</a:t>
            </a:r>
            <a:endParaRPr lang="en-US" sz="2200" b="1" spc="-3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DDF5BD-D733-4314-B2DC-43000EB8C1A8}"/>
              </a:ext>
            </a:extLst>
          </p:cNvPr>
          <p:cNvSpPr txBox="1"/>
          <p:nvPr/>
        </p:nvSpPr>
        <p:spPr>
          <a:xfrm>
            <a:off x="3227901" y="5348914"/>
            <a:ext cx="8898253" cy="896051"/>
          </a:xfrm>
          <a:prstGeom prst="rect">
            <a:avLst/>
          </a:prstGeom>
          <a:solidFill>
            <a:srgbClr val="00A7E2"/>
          </a:solidFill>
        </p:spPr>
        <p:txBody>
          <a:bodyPr wrap="square" lIns="86400" tIns="0" rIns="0" bIns="0" rtlCol="0" anchor="ctr">
            <a:noAutofit/>
          </a:bodyPr>
          <a:lstStyle/>
          <a:p>
            <a:pPr>
              <a:lnSpc>
                <a:spcPct val="85000"/>
              </a:lnSpc>
            </a:pPr>
            <a:r>
              <a:rPr lang="en-US" sz="2200" spc="-50">
                <a:solidFill>
                  <a:schemeClr val="bg1"/>
                </a:solidFill>
                <a:latin typeface="Arial Narrow" panose="020B0606020202030204" pitchFamily="34" charset="0"/>
              </a:rPr>
              <a:t>Innovation to accelerate R&amp;D productivity in discovery, </a:t>
            </a:r>
            <a:r>
              <a:rPr lang="en-US" sz="2200" b="1" spc="-50">
                <a:solidFill>
                  <a:schemeClr val="bg1"/>
                </a:solidFill>
                <a:latin typeface="Arial Narrow" panose="020B0606020202030204" pitchFamily="34" charset="0"/>
              </a:rPr>
              <a:t>development and safety</a:t>
            </a:r>
            <a:r>
              <a:rPr lang="en-US" sz="2200" spc="-50">
                <a:solidFill>
                  <a:schemeClr val="bg1"/>
                </a:solidFill>
                <a:latin typeface="Arial Narrow" panose="020B0606020202030204" pitchFamily="34" charset="0"/>
              </a:rPr>
              <a:t>. Pharmaceutical development is being accelerated by </a:t>
            </a:r>
            <a:r>
              <a:rPr lang="en-US" sz="2200" b="1" spc="-50">
                <a:solidFill>
                  <a:schemeClr val="bg1"/>
                </a:solidFill>
                <a:latin typeface="Arial Narrow" panose="020B0606020202030204" pitchFamily="34" charset="0"/>
              </a:rPr>
              <a:t>better predictive modeling</a:t>
            </a:r>
            <a:r>
              <a:rPr lang="en-US" sz="2200" spc="-50">
                <a:solidFill>
                  <a:schemeClr val="bg1"/>
                </a:solidFill>
                <a:latin typeface="Arial Narrow" panose="020B0606020202030204" pitchFamily="34" charset="0"/>
              </a:rPr>
              <a:t>, expanded (social media) yet </a:t>
            </a:r>
            <a:r>
              <a:rPr lang="en-US" sz="2200" b="1" spc="-50">
                <a:solidFill>
                  <a:schemeClr val="bg1"/>
                </a:solidFill>
                <a:latin typeface="Arial Narrow" panose="020B0606020202030204" pitchFamily="34" charset="0"/>
              </a:rPr>
              <a:t>better targeting </a:t>
            </a:r>
            <a:r>
              <a:rPr lang="en-US" sz="2200" spc="-50">
                <a:solidFill>
                  <a:schemeClr val="bg1"/>
                </a:solidFill>
                <a:latin typeface="Arial Narrow" panose="020B0606020202030204" pitchFamily="34" charset="0"/>
              </a:rPr>
              <a:t>(genetic) trials and real time safety monitoring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F4E969-8451-4266-BDC0-C0A220438BDE}"/>
              </a:ext>
            </a:extLst>
          </p:cNvPr>
          <p:cNvSpPr txBox="1"/>
          <p:nvPr/>
        </p:nvSpPr>
        <p:spPr>
          <a:xfrm>
            <a:off x="443696" y="4407260"/>
            <a:ext cx="1386092" cy="9352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600">
                <a:latin typeface="Arial Narrow" panose="020B0606020202030204" pitchFamily="34" charset="0"/>
              </a:rPr>
              <a:t>Right</a:t>
            </a:r>
          </a:p>
          <a:p>
            <a:pPr algn="ctr">
              <a:lnSpc>
                <a:spcPct val="90000"/>
              </a:lnSpc>
            </a:pPr>
            <a:r>
              <a:rPr lang="en-US" b="1" spc="-60">
                <a:solidFill>
                  <a:srgbClr val="1A92AD"/>
                </a:solidFill>
                <a:latin typeface="Arial Narrow" panose="020B0606020202030204" pitchFamily="34" charset="0"/>
              </a:rPr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4084207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EE60E-0CA2-42BB-A3A8-6876A1F32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0"/>
            <a:ext cx="12240373" cy="629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AA31E-1C63-46DC-95A2-6135C58E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85" y="1202077"/>
            <a:ext cx="11435175" cy="182866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8000">
                <a:solidFill>
                  <a:schemeClr val="tx2"/>
                </a:solidFill>
                <a:latin typeface="Arial Narrow" panose="020B0606020202030204" pitchFamily="34" charset="0"/>
              </a:rPr>
              <a:t>Right</a:t>
            </a:r>
            <a:br>
              <a:rPr lang="en-US" sz="8000">
                <a:latin typeface="Arial Narrow" panose="020B0606020202030204" pitchFamily="34" charset="0"/>
              </a:rPr>
            </a:br>
            <a:r>
              <a:rPr lang="en-US" sz="8000" b="1">
                <a:solidFill>
                  <a:srgbClr val="D7DC44"/>
                </a:solidFill>
                <a:latin typeface="Arial Narrow" panose="020B0606020202030204" pitchFamily="34" charset="0"/>
              </a:rPr>
              <a:t>AREAS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474F01D1-FB0E-42B7-9980-0D7B3BB5E87F}"/>
              </a:ext>
            </a:extLst>
          </p:cNvPr>
          <p:cNvCxnSpPr/>
          <p:nvPr/>
        </p:nvCxnSpPr>
        <p:spPr>
          <a:xfrm>
            <a:off x="3688422" y="2517169"/>
            <a:ext cx="2691830" cy="513574"/>
          </a:xfrm>
          <a:prstGeom prst="bentConnector3">
            <a:avLst>
              <a:gd name="adj1" fmla="val 99618"/>
            </a:avLst>
          </a:prstGeom>
          <a:ln w="19050">
            <a:solidFill>
              <a:srgbClr val="D6DC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D3A378-E40D-44AF-8F32-0843F5586DD5}"/>
              </a:ext>
            </a:extLst>
          </p:cNvPr>
          <p:cNvCxnSpPr/>
          <p:nvPr/>
        </p:nvCxnSpPr>
        <p:spPr>
          <a:xfrm>
            <a:off x="3688422" y="2270589"/>
            <a:ext cx="0" cy="482885"/>
          </a:xfrm>
          <a:prstGeom prst="line">
            <a:avLst/>
          </a:prstGeom>
          <a:ln w="19050">
            <a:solidFill>
              <a:srgbClr val="D6DC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4715B5-8410-4ED1-842B-A53CE909A5FB}"/>
              </a:ext>
            </a:extLst>
          </p:cNvPr>
          <p:cNvCxnSpPr>
            <a:cxnSpLocks/>
          </p:cNvCxnSpPr>
          <p:nvPr/>
        </p:nvCxnSpPr>
        <p:spPr>
          <a:xfrm>
            <a:off x="3277456" y="3030743"/>
            <a:ext cx="6063204" cy="0"/>
          </a:xfrm>
          <a:prstGeom prst="line">
            <a:avLst/>
          </a:prstGeom>
          <a:ln w="19050">
            <a:solidFill>
              <a:srgbClr val="D6DC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9C01DF-30C0-4EBE-804C-38B89D9E6A2E}"/>
              </a:ext>
            </a:extLst>
          </p:cNvPr>
          <p:cNvSpPr txBox="1"/>
          <p:nvPr/>
        </p:nvSpPr>
        <p:spPr>
          <a:xfrm>
            <a:off x="3195179" y="3020602"/>
            <a:ext cx="6342057" cy="1015663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6000">
                <a:solidFill>
                  <a:schemeClr val="tx2"/>
                </a:solidFill>
                <a:latin typeface="Arial Narrow" panose="020B0606020202030204" pitchFamily="34" charset="0"/>
              </a:rPr>
              <a:t>LOCATION SCIENCE</a:t>
            </a:r>
          </a:p>
        </p:txBody>
      </p:sp>
    </p:spTree>
    <p:extLst>
      <p:ext uri="{BB962C8B-B14F-4D97-AF65-F5344CB8AC3E}">
        <p14:creationId xmlns:p14="http://schemas.microsoft.com/office/powerpoint/2010/main" val="2864246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34D576E-6329-40AC-988A-376A5B37C803}"/>
              </a:ext>
            </a:extLst>
          </p:cNvPr>
          <p:cNvGrpSpPr/>
          <p:nvPr/>
        </p:nvGrpSpPr>
        <p:grpSpPr>
          <a:xfrm>
            <a:off x="-29973" y="0"/>
            <a:ext cx="12191999" cy="568324"/>
            <a:chOff x="-29973" y="0"/>
            <a:chExt cx="12191999" cy="5683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46663D-24B3-4618-8C37-922F5E0C4863}"/>
                </a:ext>
              </a:extLst>
            </p:cNvPr>
            <p:cNvSpPr/>
            <p:nvPr/>
          </p:nvSpPr>
          <p:spPr>
            <a:xfrm>
              <a:off x="-29973" y="0"/>
              <a:ext cx="12191999" cy="549275"/>
            </a:xfrm>
            <a:prstGeom prst="rect">
              <a:avLst/>
            </a:prstGeom>
            <a:solidFill>
              <a:srgbClr val="DBE24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A9DC4B-AFC2-42DB-89EB-85A9F88F1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19312" y="0"/>
              <a:ext cx="2042714" cy="56832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E38F152-0503-475D-AB87-997AF3BBD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4"/>
          <a:stretch/>
        </p:blipFill>
        <p:spPr>
          <a:xfrm>
            <a:off x="0" y="568324"/>
            <a:ext cx="12179677" cy="5773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F0A415-6828-464D-86F3-8BFE7572B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5" y="126206"/>
            <a:ext cx="11302602" cy="442119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Poverty mapping for welfare targeting in Sri Lanka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CBC9C-E8B9-40A3-BEC7-0CC15166EC03}"/>
              </a:ext>
            </a:extLst>
          </p:cNvPr>
          <p:cNvSpPr txBox="1"/>
          <p:nvPr/>
        </p:nvSpPr>
        <p:spPr>
          <a:xfrm>
            <a:off x="288925" y="5961534"/>
            <a:ext cx="74485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Source: </a:t>
            </a:r>
            <a:r>
              <a:rPr lang="en-US" sz="90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Ryan Engstrom, Jonathan Hersh, David Newhouse |  Sri Lanka Poverty Team, Poverty and Equity Global Practice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FD8DF14B-E03F-4A3A-B937-A3A9A65154F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49" y="103980"/>
            <a:ext cx="781825" cy="7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41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F040EF0-7FF1-4C33-B420-59CFA762EC01}"/>
              </a:ext>
            </a:extLst>
          </p:cNvPr>
          <p:cNvGrpSpPr/>
          <p:nvPr/>
        </p:nvGrpSpPr>
        <p:grpSpPr>
          <a:xfrm>
            <a:off x="-29973" y="0"/>
            <a:ext cx="12191999" cy="568324"/>
            <a:chOff x="-29973" y="0"/>
            <a:chExt cx="12191999" cy="56832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F0D089-0C3A-4698-9B4E-8C0C1B9FE65B}"/>
                </a:ext>
              </a:extLst>
            </p:cNvPr>
            <p:cNvSpPr/>
            <p:nvPr/>
          </p:nvSpPr>
          <p:spPr>
            <a:xfrm>
              <a:off x="-29973" y="0"/>
              <a:ext cx="12191999" cy="549275"/>
            </a:xfrm>
            <a:prstGeom prst="rect">
              <a:avLst/>
            </a:prstGeom>
            <a:solidFill>
              <a:srgbClr val="DBE24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87244C-4E75-4069-AE0E-9891FB10A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t="6577" r="6187" b="68036"/>
            <a:stretch/>
          </p:blipFill>
          <p:spPr>
            <a:xfrm>
              <a:off x="10119312" y="0"/>
              <a:ext cx="2042714" cy="56832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F0A415-6828-464D-86F3-8BFE7572B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1" y="116681"/>
            <a:ext cx="11460954" cy="442119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Expanding access in poor and slum areas in Indonesia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8F152-0503-475D-AB87-997AF3BBD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6"/>
          <a:stretch/>
        </p:blipFill>
        <p:spPr>
          <a:xfrm>
            <a:off x="-6537" y="580477"/>
            <a:ext cx="12132050" cy="570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9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11978</TotalTime>
  <Words>1541</Words>
  <Application>Microsoft Office PowerPoint</Application>
  <PresentationFormat>Widescreen</PresentationFormat>
  <Paragraphs>191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Criteria to assess innovation</vt:lpstr>
      <vt:lpstr>A systems framework for innovation</vt:lpstr>
      <vt:lpstr>A systems framework for innovation</vt:lpstr>
      <vt:lpstr>Right AREAS</vt:lpstr>
      <vt:lpstr>Poverty mapping for welfare targeting in Sri Lanka</vt:lpstr>
      <vt:lpstr>Expanding access in poor and slum areas in Indonesia</vt:lpstr>
      <vt:lpstr>Location Science: AIDS treatment  performance in South Africa</vt:lpstr>
      <vt:lpstr>Right PREDICTION</vt:lpstr>
      <vt:lpstr>PowerPoint Presentation</vt:lpstr>
      <vt:lpstr>Right ACCESS</vt:lpstr>
      <vt:lpstr>Financial inclusion through mobile money</vt:lpstr>
      <vt:lpstr>Mobile money health insurance in Kenya</vt:lpstr>
      <vt:lpstr>Right RECIPIENT</vt:lpstr>
      <vt:lpstr>Reduce diversion through electronic/mobile payments</vt:lpstr>
      <vt:lpstr>Right PAYMENTS</vt:lpstr>
      <vt:lpstr>Machine Learning/Artificial Intelligence for fraud prevention</vt:lpstr>
      <vt:lpstr>Right JOB AIDS</vt:lpstr>
      <vt:lpstr>POSHAN Abhiyaan nutrition job aids in India</vt:lpstr>
      <vt:lpstr>Right CHOICES</vt:lpstr>
      <vt:lpstr>Data-enabled management</vt:lpstr>
      <vt:lpstr>Right SERVICES AND PROVIDER</vt:lpstr>
      <vt:lpstr>Telemedicine in Pakstan for inclusive employment and access to quality care for underserved communities</vt:lpstr>
      <vt:lpstr>Right VALUE</vt:lpstr>
      <vt:lpstr>Kenya’s “UBER-ambulance” for emergency transport</vt:lpstr>
      <vt:lpstr>Right MEASUREMENT</vt:lpstr>
      <vt:lpstr>Satellite remote sensing sampling frame for survey in West Bank and Gaza</vt:lpstr>
      <vt:lpstr>Command centre to reduce stockouts in Tanzania</vt:lpstr>
      <vt:lpstr>Pakistan immunization case study: power of measurement</vt:lpstr>
      <vt:lpstr>PowerPoint Presentation</vt:lpstr>
      <vt:lpstr>Geospatial evaluation of bed-net impact on malaria in DR Congo</vt:lpstr>
      <vt:lpstr>Right INNOVATION</vt:lpstr>
      <vt:lpstr>Artificial intelligence for drug development</vt:lpstr>
      <vt:lpstr>Implementation Challenges</vt:lpstr>
      <vt:lpstr>Lessons: Applications areas and lowest hanging fruit</vt:lpstr>
      <vt:lpstr>Lessons: Lowest hanging fruit in private health sector</vt:lpstr>
      <vt:lpstr>More Lessons: ML Production and Lifecycle</vt:lpstr>
      <vt:lpstr>More Lessons: Taming the Hype</vt:lpstr>
      <vt:lpstr>More lessons: Evidence, Assessment and Decision Support</vt:lpstr>
      <vt:lpstr>More lessons: Building Knowledge, Awareness and Practices in public sector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Theo Hawkins</dc:creator>
  <cp:lastModifiedBy>Marelize Gorgens</cp:lastModifiedBy>
  <cp:revision>243</cp:revision>
  <dcterms:created xsi:type="dcterms:W3CDTF">2019-01-20T19:32:54Z</dcterms:created>
  <dcterms:modified xsi:type="dcterms:W3CDTF">2019-04-17T21:15:55Z</dcterms:modified>
</cp:coreProperties>
</file>