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5.xml" ContentType="application/vnd.openxmlformats-officedocument.presentationml.slideLayout+xml"/>
  <Override PartName="/ppt/notesSlides/notesSlide36.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7.xml" ContentType="application/vnd.openxmlformats-officedocument.presentationml.notesSlide+xml"/>
  <Override PartName="/ppt/notesSlides/notesSlide35.xml" ContentType="application/vnd.openxmlformats-officedocument.presentationml.notesSlide+xml"/>
  <Override PartName="/ppt/slideLayouts/slideLayout7.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slideLayouts/slideLayout8.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85" r:id="rId2"/>
    <p:sldId id="298" r:id="rId3"/>
    <p:sldId id="256" r:id="rId4"/>
    <p:sldId id="288" r:id="rId5"/>
    <p:sldId id="260" r:id="rId6"/>
    <p:sldId id="261" r:id="rId7"/>
    <p:sldId id="262" r:id="rId8"/>
    <p:sldId id="265" r:id="rId9"/>
    <p:sldId id="264" r:id="rId10"/>
    <p:sldId id="299" r:id="rId11"/>
    <p:sldId id="269" r:id="rId12"/>
    <p:sldId id="267" r:id="rId13"/>
    <p:sldId id="306" r:id="rId14"/>
    <p:sldId id="289" r:id="rId15"/>
    <p:sldId id="318" r:id="rId16"/>
    <p:sldId id="320" r:id="rId17"/>
    <p:sldId id="322" r:id="rId18"/>
    <p:sldId id="294" r:id="rId19"/>
    <p:sldId id="271" r:id="rId20"/>
    <p:sldId id="296" r:id="rId21"/>
    <p:sldId id="290" r:id="rId22"/>
    <p:sldId id="280" r:id="rId23"/>
    <p:sldId id="281" r:id="rId24"/>
    <p:sldId id="282" r:id="rId25"/>
    <p:sldId id="316" r:id="rId26"/>
    <p:sldId id="314" r:id="rId27"/>
    <p:sldId id="315" r:id="rId28"/>
    <p:sldId id="283" r:id="rId29"/>
    <p:sldId id="313" r:id="rId30"/>
    <p:sldId id="312" r:id="rId31"/>
    <p:sldId id="291" r:id="rId32"/>
    <p:sldId id="303" r:id="rId33"/>
    <p:sldId id="308" r:id="rId34"/>
    <p:sldId id="309" r:id="rId35"/>
    <p:sldId id="292" r:id="rId36"/>
    <p:sldId id="310" r:id="rId37"/>
    <p:sldId id="311" r:id="rId38"/>
    <p:sldId id="300" r:id="rId39"/>
    <p:sldId id="31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4D"/>
    <a:srgbClr val="E7DE28"/>
    <a:srgbClr val="EAE129"/>
    <a:srgbClr val="E0D728"/>
    <a:srgbClr val="EFE42C"/>
    <a:srgbClr val="F4E92F"/>
    <a:srgbClr val="BB6A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54130" autoAdjust="0"/>
  </p:normalViewPr>
  <p:slideViewPr>
    <p:cSldViewPr snapToGrid="0" snapToObjects="1">
      <p:cViewPr>
        <p:scale>
          <a:sx n="139" d="100"/>
          <a:sy n="139" d="100"/>
        </p:scale>
        <p:origin x="8" y="1032"/>
      </p:cViewPr>
      <p:guideLst>
        <p:guide orient="horz" pos="2160"/>
        <p:guide pos="2880"/>
      </p:guideLst>
    </p:cSldViewPr>
  </p:slideViewPr>
  <p:outlineViewPr>
    <p:cViewPr>
      <p:scale>
        <a:sx n="33" d="100"/>
        <a:sy n="33" d="100"/>
      </p:scale>
      <p:origin x="0" y="1872"/>
    </p:cViewPr>
  </p:outlineViewPr>
  <p:notesTextViewPr>
    <p:cViewPr>
      <p:scale>
        <a:sx n="100" d="100"/>
        <a:sy n="100" d="100"/>
      </p:scale>
      <p:origin x="0" y="0"/>
    </p:cViewPr>
  </p:notesTextViewPr>
  <p:notesViewPr>
    <p:cSldViewPr snapToGrid="0" snapToObjects="1">
      <p:cViewPr varScale="1">
        <p:scale>
          <a:sx n="73" d="100"/>
          <a:sy n="73" d="100"/>
        </p:scale>
        <p:origin x="-32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interSettings" Target="printerSettings/printerSettings1.bin"/><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slide" Target="slides/slide35.xml"/><Relationship Id="rId15" Type="http://schemas.openxmlformats.org/officeDocument/2006/relationships/slide" Target="slides/slide14.xml"/><Relationship Id="rId49" Type="http://schemas.openxmlformats.org/officeDocument/2006/relationships/customXml" Target="../customXml/item3.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46" Type="http://schemas.openxmlformats.org/officeDocument/2006/relationships/tableStyles" Target="tableStyles.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A994F-82AA-3B49-9D79-B2F027C62E13}" type="datetimeFigureOut">
              <a:rPr lang="en-US" smtClean="0"/>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D44C1-6CF3-1546-9462-0DC84CE0F171}" type="slidenum">
              <a:rPr lang="en-US" smtClean="0"/>
              <a:t>‹#›</a:t>
            </a:fld>
            <a:endParaRPr lang="en-US"/>
          </a:p>
        </p:txBody>
      </p:sp>
    </p:spTree>
    <p:extLst>
      <p:ext uri="{BB962C8B-B14F-4D97-AF65-F5344CB8AC3E}">
        <p14:creationId xmlns:p14="http://schemas.microsoft.com/office/powerpoint/2010/main" val="495732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My name</a:t>
            </a:r>
            <a:r>
              <a:rPr lang="en-US" sz="1600" baseline="0" dirty="0" smtClean="0"/>
              <a:t> is Amy Winter, and I am a PhD candidate in the office of population research at Princeton University. </a:t>
            </a:r>
            <a:r>
              <a:rPr lang="en-US" sz="1600" dirty="0" smtClean="0"/>
              <a:t>Thank you for inviting my advisor and then </a:t>
            </a:r>
            <a:r>
              <a:rPr lang="en-US" sz="1600" dirty="0" smtClean="0"/>
              <a:t>for subsequently </a:t>
            </a:r>
            <a:r>
              <a:rPr lang="en-US" sz="1600" dirty="0" smtClean="0"/>
              <a:t>accepting me as a replacement. </a:t>
            </a:r>
            <a:r>
              <a:rPr lang="en-US" sz="1600" baseline="0" dirty="0" smtClean="0"/>
              <a:t>I am excited to be here and hope I can relay our work effectively.  My advisor’s name is Jess Metcalf and I will be presenting work we have don</a:t>
            </a:r>
            <a:r>
              <a:rPr lang="fr-FR" sz="1600" baseline="0" dirty="0" smtClean="0"/>
              <a:t>e </a:t>
            </a:r>
            <a:r>
              <a:rPr lang="fr-FR" sz="1600" baseline="0" dirty="0" err="1" smtClean="0"/>
              <a:t>together</a:t>
            </a:r>
            <a:r>
              <a:rPr lang="fr-FR" sz="1600" baseline="0" dirty="0" smtClean="0"/>
              <a:t> in addition to </a:t>
            </a:r>
            <a:r>
              <a:rPr lang="fr-FR" sz="1600" baseline="0" dirty="0" err="1" smtClean="0"/>
              <a:t>work</a:t>
            </a:r>
            <a:r>
              <a:rPr lang="fr-FR" sz="1600" baseline="0" dirty="0" smtClean="0"/>
              <a:t> </a:t>
            </a:r>
            <a:r>
              <a:rPr lang="fr-FR" sz="1600" baseline="0" dirty="0" err="1" smtClean="0"/>
              <a:t>coming</a:t>
            </a:r>
            <a:r>
              <a:rPr lang="fr-FR" sz="1600" baseline="0" dirty="0" smtClean="0"/>
              <a:t> </a:t>
            </a:r>
            <a:r>
              <a:rPr lang="fr-FR" sz="1600" baseline="0" dirty="0" err="1" smtClean="0"/>
              <a:t>from</a:t>
            </a:r>
            <a:r>
              <a:rPr lang="fr-FR" sz="1600" baseline="0" dirty="0" smtClean="0"/>
              <a:t> </a:t>
            </a:r>
            <a:r>
              <a:rPr lang="fr-FR" sz="1600" baseline="0" dirty="0" err="1" smtClean="0"/>
              <a:t>her</a:t>
            </a:r>
            <a:r>
              <a:rPr lang="fr-FR" sz="1600" baseline="0" dirty="0" smtClean="0"/>
              <a:t> </a:t>
            </a:r>
            <a:r>
              <a:rPr lang="fr-FR" sz="1600" baseline="0" dirty="0" err="1" smtClean="0"/>
              <a:t>lab</a:t>
            </a:r>
            <a:r>
              <a:rPr lang="fr-FR" sz="1600" baseline="0" dirty="0" smtClean="0"/>
              <a:t> group. </a:t>
            </a:r>
          </a:p>
          <a:p>
            <a:r>
              <a:rPr lang="fr-FR" sz="1600" baseline="0" dirty="0" smtClean="0"/>
              <a:t>I </a:t>
            </a:r>
            <a:r>
              <a:rPr lang="fr-FR" sz="1600" baseline="0" dirty="0" err="1" smtClean="0"/>
              <a:t>titled</a:t>
            </a:r>
            <a:r>
              <a:rPr lang="fr-FR" sz="1600" baseline="0" dirty="0" smtClean="0"/>
              <a:t> </a:t>
            </a:r>
            <a:r>
              <a:rPr lang="fr-FR" sz="1600" baseline="0" dirty="0" err="1" smtClean="0"/>
              <a:t>this</a:t>
            </a:r>
            <a:r>
              <a:rPr lang="fr-FR" sz="1600" baseline="0" dirty="0" smtClean="0"/>
              <a:t> talk … </a:t>
            </a:r>
            <a:r>
              <a:rPr lang="en-US" sz="1600" baseline="0" dirty="0" smtClean="0"/>
              <a:t>  </a:t>
            </a:r>
            <a:endParaRPr lang="en-US" sz="1600" dirty="0"/>
          </a:p>
        </p:txBody>
      </p:sp>
      <p:sp>
        <p:nvSpPr>
          <p:cNvPr id="4" name="Slide Number Placeholder 3"/>
          <p:cNvSpPr>
            <a:spLocks noGrp="1"/>
          </p:cNvSpPr>
          <p:nvPr>
            <p:ph type="sldNum" sz="quarter" idx="10"/>
          </p:nvPr>
        </p:nvSpPr>
        <p:spPr/>
        <p:txBody>
          <a:bodyPr/>
          <a:lstStyle/>
          <a:p>
            <a:fld id="{574D44C1-6CF3-1546-9462-0DC84CE0F171}" type="slidenum">
              <a:rPr lang="en-US" smtClean="0"/>
              <a:t>1</a:t>
            </a:fld>
            <a:endParaRPr lang="en-US"/>
          </a:p>
        </p:txBody>
      </p:sp>
    </p:spTree>
    <p:extLst>
      <p:ext uri="{BB962C8B-B14F-4D97-AF65-F5344CB8AC3E}">
        <p14:creationId xmlns:p14="http://schemas.microsoft.com/office/powerpoint/2010/main" val="358446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dirty="0" smtClean="0">
                <a:solidFill>
                  <a:schemeClr val="tx1"/>
                </a:solidFill>
                <a:effectLst/>
                <a:latin typeface="+mn-lt"/>
                <a:ea typeface="+mn-ea"/>
                <a:cs typeface="+mn-cs"/>
              </a:rPr>
              <a:t>There are many reasons that surveillance systems in these regions are not working.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i="0" kern="1200" baseline="0" dirty="0" smtClean="0">
                <a:solidFill>
                  <a:schemeClr val="tx1"/>
                </a:solidFill>
                <a:effectLst/>
                <a:latin typeface="+mn-lt"/>
                <a:ea typeface="+mn-ea"/>
                <a:cs typeface="+mn-cs"/>
              </a:rPr>
              <a:t>In addition to those above congenital rubella infection can result in fetal death, miscarriage, or stillbirth.  Additionally, birth defects associated with CRS have very low specificity of detecting CRS, if born with birth defects very few tested for rubella antibodies</a:t>
            </a:r>
            <a:r>
              <a:rPr lang="en-US" sz="1600" b="0" i="0" kern="1200" baseline="0" dirty="0" smtClean="0">
                <a:solidFill>
                  <a:schemeClr val="tx1"/>
                </a:solidFill>
                <a:effectLst/>
                <a:latin typeface="+mn-lt"/>
                <a:ea typeface="+mn-ea"/>
                <a:cs typeface="+mn-cs"/>
              </a:rPr>
              <a:t>.</a:t>
            </a:r>
            <a:endParaRPr lang="en-US" sz="16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4D44C1-6CF3-1546-9462-0DC84CE0F171}" type="slidenum">
              <a:rPr lang="en-US" smtClean="0"/>
              <a:t>10</a:t>
            </a:fld>
            <a:endParaRPr lang="en-US"/>
          </a:p>
        </p:txBody>
      </p:sp>
    </p:spTree>
    <p:extLst>
      <p:ext uri="{BB962C8B-B14F-4D97-AF65-F5344CB8AC3E}">
        <p14:creationId xmlns:p14="http://schemas.microsoft.com/office/powerpoint/2010/main" val="22236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This talk will focus on rubella control and surveillance in information scarce settings. We differentiate between two types of information scarce settings regions, countries where rubella is endemic (although future plans to introduce the vaccine) and countries where control efforts have recently began</a:t>
            </a:r>
          </a:p>
        </p:txBody>
      </p:sp>
      <p:sp>
        <p:nvSpPr>
          <p:cNvPr id="4" name="Slide Number Placeholder 3"/>
          <p:cNvSpPr>
            <a:spLocks noGrp="1"/>
          </p:cNvSpPr>
          <p:nvPr>
            <p:ph type="sldNum" sz="quarter" idx="10"/>
          </p:nvPr>
        </p:nvSpPr>
        <p:spPr/>
        <p:txBody>
          <a:bodyPr/>
          <a:lstStyle/>
          <a:p>
            <a:fld id="{FF295FF0-C2C6-D043-8A18-D739D0D2E20D}" type="slidenum">
              <a:rPr lang="en-US" smtClean="0"/>
              <a:t>11</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For the country yet to introduce the vaccine, one important question is what is the current burden of rubella and CRS. Knowledge of burden facilitates the need for control efforts. The second major question is what will the effect of vaccine introduction be.</a:t>
            </a:r>
          </a:p>
          <a:p>
            <a:r>
              <a:rPr lang="en-US" sz="1600" baseline="0" dirty="0" smtClean="0"/>
              <a:t>For the country who introduced the vaccine, we want to know if and how successful the rubella vaccination program </a:t>
            </a:r>
            <a:r>
              <a:rPr lang="en-US" sz="1600" baseline="0" smtClean="0"/>
              <a:t>is currently</a:t>
            </a:r>
          </a:p>
        </p:txBody>
      </p:sp>
      <p:sp>
        <p:nvSpPr>
          <p:cNvPr id="4" name="Slide Number Placeholder 3"/>
          <p:cNvSpPr>
            <a:spLocks noGrp="1"/>
          </p:cNvSpPr>
          <p:nvPr>
            <p:ph type="sldNum" sz="quarter" idx="10"/>
          </p:nvPr>
        </p:nvSpPr>
        <p:spPr/>
        <p:txBody>
          <a:bodyPr/>
          <a:lstStyle/>
          <a:p>
            <a:fld id="{FF295FF0-C2C6-D043-8A18-D739D0D2E20D}" type="slidenum">
              <a:rPr lang="en-US" smtClean="0"/>
              <a:t>12</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Before I proceed, I want to acknowledge that ultimately rubella control efforts will be driven by measles control efforts.  The two infections are being tackled simultaneously in most countries via the combined measles and rubella vaccine.  And since Rubella has a lower R0, it will be easier to eliminate than measles.  That being said the data and methods that I discuss here can be applied to both measles and rubella since they are both fully immunizing acute infections and life histories are fairly well known.   </a:t>
            </a:r>
          </a:p>
          <a:p>
            <a:endParaRPr lang="en-US" sz="1600" baseline="0" dirty="0" smtClean="0"/>
          </a:p>
          <a:p>
            <a:endParaRPr lang="en-US" sz="1600" baseline="0" dirty="0" smtClean="0"/>
          </a:p>
        </p:txBody>
      </p:sp>
      <p:sp>
        <p:nvSpPr>
          <p:cNvPr id="4" name="Slide Number Placeholder 3"/>
          <p:cNvSpPr>
            <a:spLocks noGrp="1"/>
          </p:cNvSpPr>
          <p:nvPr>
            <p:ph type="sldNum" sz="quarter" idx="10"/>
          </p:nvPr>
        </p:nvSpPr>
        <p:spPr/>
        <p:txBody>
          <a:bodyPr/>
          <a:lstStyle/>
          <a:p>
            <a:fld id="{FF295FF0-C2C6-D043-8A18-D739D0D2E20D}" type="slidenum">
              <a:rPr lang="en-US" smtClean="0"/>
              <a:t>13</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We will focus on the control and surveillance questions in the endemic rubella setting first.  </a:t>
            </a:r>
          </a:p>
        </p:txBody>
      </p:sp>
      <p:sp>
        <p:nvSpPr>
          <p:cNvPr id="4" name="Slide Number Placeholder 3"/>
          <p:cNvSpPr>
            <a:spLocks noGrp="1"/>
          </p:cNvSpPr>
          <p:nvPr>
            <p:ph type="sldNum" sz="quarter" idx="10"/>
          </p:nvPr>
        </p:nvSpPr>
        <p:spPr/>
        <p:txBody>
          <a:bodyPr/>
          <a:lstStyle/>
          <a:p>
            <a:fld id="{FF295FF0-C2C6-D043-8A18-D739D0D2E20D}" type="slidenum">
              <a:rPr lang="en-US" smtClean="0"/>
              <a:t>14</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The</a:t>
            </a:r>
            <a:r>
              <a:rPr lang="en-US" sz="1600" baseline="0" dirty="0" smtClean="0"/>
              <a:t> first question is what is the current burden of CRS. </a:t>
            </a:r>
            <a:endParaRPr lang="en-US" sz="1600" baseline="0" dirty="0" smtClean="0"/>
          </a:p>
        </p:txBody>
      </p:sp>
      <p:sp>
        <p:nvSpPr>
          <p:cNvPr id="4" name="Slide Number Placeholder 3"/>
          <p:cNvSpPr>
            <a:spLocks noGrp="1"/>
          </p:cNvSpPr>
          <p:nvPr>
            <p:ph type="sldNum" sz="quarter" idx="10"/>
          </p:nvPr>
        </p:nvSpPr>
        <p:spPr/>
        <p:txBody>
          <a:bodyPr/>
          <a:lstStyle/>
          <a:p>
            <a:fld id="{FF295FF0-C2C6-D043-8A18-D739D0D2E20D}" type="slidenum">
              <a:rPr lang="en-US" smtClean="0"/>
              <a:t>15</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There </a:t>
            </a:r>
            <a:r>
              <a:rPr lang="en-US" sz="1600" baseline="0" dirty="0" smtClean="0"/>
              <a:t>is promising new methods out of CDC that is looking at identifying CRS in school age children, but generally we rely on rubella </a:t>
            </a:r>
            <a:r>
              <a:rPr lang="en-US" sz="1600" baseline="0" dirty="0" err="1" smtClean="0"/>
              <a:t>IgG</a:t>
            </a:r>
            <a:r>
              <a:rPr lang="en-US" sz="1600" baseline="0" dirty="0" smtClean="0"/>
              <a:t> serology. Rubella specific </a:t>
            </a:r>
            <a:r>
              <a:rPr lang="en-US" sz="1600" baseline="0" dirty="0" err="1" smtClean="0"/>
              <a:t>IgG</a:t>
            </a:r>
            <a:r>
              <a:rPr lang="en-US" sz="1600" baseline="0" dirty="0" smtClean="0"/>
              <a:t> antibodies signal ever exposure to rubella virus (either via vaccine or infection) and therefore can be used as a marker of population immunity levels.</a:t>
            </a:r>
          </a:p>
          <a:p>
            <a:endParaRPr lang="en-US" sz="1600" baseline="0" dirty="0" smtClean="0"/>
          </a:p>
        </p:txBody>
      </p:sp>
      <p:sp>
        <p:nvSpPr>
          <p:cNvPr id="4" name="Slide Number Placeholder 3"/>
          <p:cNvSpPr>
            <a:spLocks noGrp="1"/>
          </p:cNvSpPr>
          <p:nvPr>
            <p:ph type="sldNum" sz="quarter" idx="10"/>
          </p:nvPr>
        </p:nvSpPr>
        <p:spPr/>
        <p:txBody>
          <a:bodyPr/>
          <a:lstStyle/>
          <a:p>
            <a:fld id="{FF295FF0-C2C6-D043-8A18-D739D0D2E20D}" type="slidenum">
              <a:rPr lang="en-US" smtClean="0"/>
              <a:t>16</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From this you can estimate CRS burden, </a:t>
            </a:r>
            <a:r>
              <a:rPr lang="en-US" sz="1600" baseline="0" dirty="0" err="1" smtClean="0"/>
              <a:t>Vynnycky</a:t>
            </a:r>
            <a:r>
              <a:rPr lang="en-US" sz="1600" baseline="0" dirty="0" smtClean="0"/>
              <a:t> et al took on this task to estimate global burden of CRS.</a:t>
            </a:r>
          </a:p>
          <a:p>
            <a:endParaRPr lang="en-US" sz="1600" baseline="0" dirty="0" smtClean="0"/>
          </a:p>
        </p:txBody>
      </p:sp>
      <p:sp>
        <p:nvSpPr>
          <p:cNvPr id="4" name="Slide Number Placeholder 3"/>
          <p:cNvSpPr>
            <a:spLocks noGrp="1"/>
          </p:cNvSpPr>
          <p:nvPr>
            <p:ph type="sldNum" sz="quarter" idx="10"/>
          </p:nvPr>
        </p:nvSpPr>
        <p:spPr/>
        <p:txBody>
          <a:bodyPr/>
          <a:lstStyle/>
          <a:p>
            <a:fld id="{FF295FF0-C2C6-D043-8A18-D739D0D2E20D}" type="slidenum">
              <a:rPr lang="en-US" smtClean="0"/>
              <a:t>17</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They collated Rubella </a:t>
            </a:r>
            <a:r>
              <a:rPr lang="en-US" sz="1600" baseline="0" dirty="0" err="1" smtClean="0"/>
              <a:t>IgG</a:t>
            </a:r>
            <a:r>
              <a:rPr lang="en-US" sz="1600" baseline="0" dirty="0" smtClean="0"/>
              <a:t> serological surveys from data sources all over the world to estimate global CRS burden is 105,000 cases of CRS annually. These estimates are powerful and useful in the current landscape of rubella and CRS surveillance.  </a:t>
            </a:r>
          </a:p>
        </p:txBody>
      </p:sp>
      <p:sp>
        <p:nvSpPr>
          <p:cNvPr id="4" name="Slide Number Placeholder 3"/>
          <p:cNvSpPr>
            <a:spLocks noGrp="1"/>
          </p:cNvSpPr>
          <p:nvPr>
            <p:ph type="sldNum" sz="quarter" idx="10"/>
          </p:nvPr>
        </p:nvSpPr>
        <p:spPr/>
        <p:txBody>
          <a:bodyPr/>
          <a:lstStyle/>
          <a:p>
            <a:fld id="{FF295FF0-C2C6-D043-8A18-D739D0D2E20D}" type="slidenum">
              <a:rPr lang="en-US" smtClean="0"/>
              <a:t>18</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Although the serological surveys they pulled range in quality, sample sizes, survey design, timing, and location. As a result force of infection were only estimated for two age groups (&lt;13 </a:t>
            </a:r>
            <a:r>
              <a:rPr lang="en-US" sz="1600" baseline="0" dirty="0" err="1" smtClean="0"/>
              <a:t>yo</a:t>
            </a:r>
            <a:r>
              <a:rPr lang="en-US" sz="1600" baseline="0" dirty="0" smtClean="0"/>
              <a:t> and &gt;= 13 </a:t>
            </a:r>
            <a:r>
              <a:rPr lang="en-US" sz="1600" baseline="0" dirty="0" err="1" smtClean="0"/>
              <a:t>yo</a:t>
            </a:r>
            <a:r>
              <a:rPr lang="en-US" sz="1600" baseline="0" dirty="0" smtClean="0"/>
              <a:t>) using the standard catalytic model. The two age group estimation of force of infection is systematically biased and overestimates CRS burden. </a:t>
            </a:r>
          </a:p>
        </p:txBody>
      </p:sp>
      <p:sp>
        <p:nvSpPr>
          <p:cNvPr id="4" name="Slide Number Placeholder 3"/>
          <p:cNvSpPr>
            <a:spLocks noGrp="1"/>
          </p:cNvSpPr>
          <p:nvPr>
            <p:ph type="sldNum" sz="quarter" idx="10"/>
          </p:nvPr>
        </p:nvSpPr>
        <p:spPr/>
        <p:txBody>
          <a:bodyPr/>
          <a:lstStyle/>
          <a:p>
            <a:fld id="{FF295FF0-C2C6-D043-8A18-D739D0D2E20D}" type="slidenum">
              <a:rPr lang="en-US" smtClean="0"/>
              <a:t>19</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Since this is where mathematical modeling can be most useful when thinking about rubella control and surveillance. </a:t>
            </a:r>
            <a:endParaRPr lang="en-US" sz="1600" dirty="0"/>
          </a:p>
        </p:txBody>
      </p:sp>
      <p:sp>
        <p:nvSpPr>
          <p:cNvPr id="4" name="Slide Number Placeholder 3"/>
          <p:cNvSpPr>
            <a:spLocks noGrp="1"/>
          </p:cNvSpPr>
          <p:nvPr>
            <p:ph type="sldNum" sz="quarter" idx="10"/>
          </p:nvPr>
        </p:nvSpPr>
        <p:spPr/>
        <p:txBody>
          <a:bodyPr/>
          <a:lstStyle/>
          <a:p>
            <a:fld id="{574D44C1-6CF3-1546-9462-0DC84CE0F171}" type="slidenum">
              <a:rPr lang="en-US" smtClean="0"/>
              <a:t>2</a:t>
            </a:fld>
            <a:endParaRPr lang="en-US"/>
          </a:p>
        </p:txBody>
      </p:sp>
    </p:spTree>
    <p:extLst>
      <p:ext uri="{BB962C8B-B14F-4D97-AF65-F5344CB8AC3E}">
        <p14:creationId xmlns:p14="http://schemas.microsoft.com/office/powerpoint/2010/main" val="737304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effectLst/>
                <a:latin typeface="+mn-lt"/>
                <a:ea typeface="+mn-ea"/>
                <a:cs typeface="+mn-cs"/>
              </a:rPr>
              <a:t>This</a:t>
            </a:r>
            <a:r>
              <a:rPr lang="en-US" sz="1600" b="0" kern="1200" baseline="0" dirty="0" smtClean="0">
                <a:solidFill>
                  <a:schemeClr val="tx1"/>
                </a:solidFill>
                <a:effectLst/>
                <a:latin typeface="+mn-lt"/>
                <a:ea typeface="+mn-ea"/>
                <a:cs typeface="+mn-cs"/>
              </a:rPr>
              <a:t> result will likely not be surprising to many of you.  The bias is simply based on non-linear averaging of the age-specific force of infection estimates that results in an overestimate of age-specific force of infection over the age of 13 years old.  Figure 1 displays this results using a simulation where we estimate force of infection among two age groups (red line), and the truth in the black line.</a:t>
            </a:r>
            <a:endParaRPr lang="en-US" sz="1600" baseline="0" dirty="0" smtClean="0"/>
          </a:p>
          <a:p>
            <a:endParaRPr lang="en-US" sz="1600" b="1"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Figure 1: Non-linear averaging can bias estimates of Congenital Rubella Syndrome</a:t>
            </a:r>
            <a:r>
              <a:rPr lang="en-US" sz="1600" kern="1200" dirty="0" smtClean="0">
                <a:solidFill>
                  <a:schemeClr val="tx1"/>
                </a:solidFill>
                <a:effectLst/>
                <a:latin typeface="+mn-lt"/>
                <a:ea typeface="+mn-ea"/>
                <a:cs typeface="+mn-cs"/>
              </a:rPr>
              <a:t>. A) Proportion of </a:t>
            </a:r>
            <a:r>
              <a:rPr lang="en-US" sz="1600" kern="1200" dirty="0" err="1" smtClean="0">
                <a:solidFill>
                  <a:schemeClr val="tx1"/>
                </a:solidFill>
                <a:effectLst/>
                <a:latin typeface="+mn-lt"/>
                <a:ea typeface="+mn-ea"/>
                <a:cs typeface="+mn-cs"/>
              </a:rPr>
              <a:t>seronegative</a:t>
            </a:r>
            <a:r>
              <a:rPr lang="en-US" sz="1600" kern="1200" dirty="0" smtClean="0">
                <a:solidFill>
                  <a:schemeClr val="tx1"/>
                </a:solidFill>
                <a:effectLst/>
                <a:latin typeface="+mn-lt"/>
                <a:ea typeface="+mn-ea"/>
                <a:cs typeface="+mn-cs"/>
              </a:rPr>
              <a:t> individuals (y axis) in every age class (x axis) for three different age-class designs, ranging from two bins (red); to a few (blue); to many (green); the ‘true’ curve is shown as a dotted line; B) Corresponding estimates of the Force of Infection (y axis) over age (x axis), </a:t>
            </a:r>
            <a:r>
              <a:rPr lang="en-US" sz="1600" kern="1200" dirty="0" err="1" smtClean="0">
                <a:solidFill>
                  <a:schemeClr val="tx1"/>
                </a:solidFill>
                <a:effectLst/>
                <a:latin typeface="+mn-lt"/>
                <a:ea typeface="+mn-ea"/>
                <a:cs typeface="+mn-cs"/>
              </a:rPr>
              <a:t>colours</a:t>
            </a:r>
            <a:r>
              <a:rPr lang="en-US" sz="1600" kern="1200" dirty="0" smtClean="0">
                <a:solidFill>
                  <a:schemeClr val="tx1"/>
                </a:solidFill>
                <a:effectLst/>
                <a:latin typeface="+mn-lt"/>
                <a:ea typeface="+mn-ea"/>
                <a:cs typeface="+mn-cs"/>
              </a:rPr>
              <a:t> as above, and ‘true’ curve again shown as a dotted line; C) The proportion of cases occurring in Women of Childbearing Age (WCB age) estimated from each of these, showing considerable over-estimates from the wider age class designs, ‘truth’ shown as the vertical dotted line; D) The range of estimates of proportions of cases occurring in WCB age (y axis) for different two age class designs, organized along the age of the break between the age classes (x axis), showing consistent over-estimates. i.e., almost all values are above the horizontal line, which indicates the true value. The red vertical line indicates that design illustrated on previous panels.  So,</a:t>
            </a:r>
            <a:r>
              <a:rPr lang="en-US" sz="1600" kern="1200" baseline="0" dirty="0" smtClean="0">
                <a:solidFill>
                  <a:schemeClr val="tx1"/>
                </a:solidFill>
                <a:effectLst/>
                <a:latin typeface="+mn-lt"/>
                <a:ea typeface="+mn-ea"/>
                <a:cs typeface="+mn-cs"/>
              </a:rPr>
              <a:t> most all two age groups will overestimate proportion WCB.</a:t>
            </a: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A nonlinear average is simply an average taken of a nonlinear function of some variable quantity. The value of such an average is generally different from the value of the nonlinear function at the average of the variable quantity. Jensen’s inequality is the result of nonlinear averaging a function that curves in a consistent direction, i.e. is concave up or concave down. For concave up functions, Jensen’s inequality says that the average of the function is greater than the function of the average, while for concave down functions, the opposite result is true.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p:txBody>
      </p:sp>
      <p:sp>
        <p:nvSpPr>
          <p:cNvPr id="4" name="Slide Number Placeholder 3"/>
          <p:cNvSpPr>
            <a:spLocks noGrp="1"/>
          </p:cNvSpPr>
          <p:nvPr>
            <p:ph type="sldNum" sz="quarter" idx="10"/>
          </p:nvPr>
        </p:nvSpPr>
        <p:spPr/>
        <p:txBody>
          <a:bodyPr/>
          <a:lstStyle/>
          <a:p>
            <a:fld id="{FF295FF0-C2C6-D043-8A18-D739D0D2E20D}" type="slidenum">
              <a:rPr lang="en-US" smtClean="0"/>
              <a:t>20</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a:t>
            </a:r>
            <a:r>
              <a:rPr lang="en-US" sz="1600" kern="1200" baseline="0" dirty="0" smtClean="0">
                <a:solidFill>
                  <a:schemeClr val="tx1"/>
                </a:solidFill>
                <a:effectLst/>
                <a:latin typeface="+mn-lt"/>
                <a:ea typeface="+mn-ea"/>
                <a:cs typeface="+mn-cs"/>
              </a:rPr>
              <a:t> second question is looking at the effect of RCV introduction on CRS incidence.  This is a tough question in places where we don</a:t>
            </a:r>
            <a:r>
              <a:rPr lang="fr-FR" sz="1600" kern="1200" baseline="0" dirty="0" smtClean="0">
                <a:solidFill>
                  <a:schemeClr val="tx1"/>
                </a:solidFill>
                <a:effectLst/>
                <a:latin typeface="+mn-lt"/>
                <a:ea typeface="+mn-ea"/>
                <a:cs typeface="+mn-cs"/>
              </a:rPr>
              <a:t>’</a:t>
            </a:r>
            <a:r>
              <a:rPr lang="en-US" sz="1600" kern="1200" baseline="0" dirty="0" smtClean="0">
                <a:solidFill>
                  <a:schemeClr val="tx1"/>
                </a:solidFill>
                <a:effectLst/>
                <a:latin typeface="+mn-lt"/>
                <a:ea typeface="+mn-ea"/>
                <a:cs typeface="+mn-cs"/>
              </a:rPr>
              <a:t>t even know the burden of rubella and subsequent CRS cases. An article we currently have in press by </a:t>
            </a:r>
            <a:r>
              <a:rPr lang="en-US" sz="1600" kern="1200" baseline="0" dirty="0" err="1" smtClean="0">
                <a:solidFill>
                  <a:schemeClr val="tx1"/>
                </a:solidFill>
                <a:effectLst/>
                <a:latin typeface="+mn-lt"/>
                <a:ea typeface="+mn-ea"/>
                <a:cs typeface="+mn-cs"/>
              </a:rPr>
              <a:t>Weslowski</a:t>
            </a:r>
            <a:r>
              <a:rPr lang="en-US" sz="1600" kern="1200" baseline="0" dirty="0" smtClean="0">
                <a:solidFill>
                  <a:schemeClr val="tx1"/>
                </a:solidFill>
                <a:effectLst/>
                <a:latin typeface="+mn-lt"/>
                <a:ea typeface="+mn-ea"/>
                <a:cs typeface="+mn-cs"/>
              </a:rPr>
              <a:t> et al lays out the core questions related to the effect of introducing the rubella vaccine, </a:t>
            </a:r>
            <a:r>
              <a:rPr lang="en-US" sz="1600" kern="1200" baseline="0" dirty="0" err="1" smtClean="0">
                <a:solidFill>
                  <a:schemeClr val="tx1"/>
                </a:solidFill>
                <a:effectLst/>
                <a:latin typeface="+mn-lt"/>
                <a:ea typeface="+mn-ea"/>
                <a:cs typeface="+mn-cs"/>
              </a:rPr>
              <a:t>particulalry</a:t>
            </a:r>
            <a:endParaRPr lang="en-US" sz="1600" kern="1200" baseline="0" dirty="0" smtClean="0">
              <a:solidFill>
                <a:schemeClr val="tx1"/>
              </a:solidFill>
              <a:effectLst/>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600" kern="1200" baseline="0" dirty="0" smtClean="0">
                <a:solidFill>
                  <a:schemeClr val="tx1"/>
                </a:solidFill>
                <a:effectLst/>
                <a:latin typeface="+mn-lt"/>
                <a:ea typeface="+mn-ea"/>
                <a:cs typeface="+mn-cs"/>
              </a:rPr>
              <a:t>Will introducing RCV increase the burden of CRS?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600" kern="1200" baseline="0" dirty="0" smtClean="0">
                <a:solidFill>
                  <a:schemeClr val="tx1"/>
                </a:solidFill>
                <a:effectLst/>
                <a:latin typeface="+mn-lt"/>
                <a:ea typeface="+mn-ea"/>
                <a:cs typeface="+mn-cs"/>
              </a:rPr>
              <a:t>Are there location at highest rick of CRS increases?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sz="1600" kern="1200" baseline="0" dirty="0" smtClean="0">
                <a:solidFill>
                  <a:schemeClr val="tx1"/>
                </a:solidFill>
                <a:effectLst/>
                <a:latin typeface="+mn-lt"/>
                <a:ea typeface="+mn-ea"/>
                <a:cs typeface="+mn-cs"/>
              </a:rPr>
              <a:t>Will introducing RCV result in rubella elimination.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21</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We will use our</a:t>
            </a:r>
            <a:r>
              <a:rPr lang="en-US" sz="1600" kern="1200" baseline="0" dirty="0" smtClean="0">
                <a:solidFill>
                  <a:schemeClr val="tx1"/>
                </a:solidFill>
                <a:effectLst/>
                <a:latin typeface="+mn-lt"/>
                <a:ea typeface="+mn-ea"/>
                <a:cs typeface="+mn-cs"/>
              </a:rPr>
              <a:t> work exploring RCV introduction in Madagascar to demonstrate how models can be used to predict effects of RCV introduction, even in setting with poor or lacking rubella surveillance. In the process I will work my way though this figure.  </a:t>
            </a:r>
          </a:p>
          <a:p>
            <a:endParaRPr lang="en-US" sz="1600" kern="1200" baseline="0" dirty="0" smtClean="0">
              <a:solidFill>
                <a:schemeClr val="tx1"/>
              </a:solidFill>
              <a:effectLst/>
              <a:latin typeface="+mn-lt"/>
              <a:ea typeface="+mn-ea"/>
              <a:cs typeface="+mn-cs"/>
            </a:endParaRPr>
          </a:p>
          <a:p>
            <a:r>
              <a:rPr lang="en-US" sz="1600" kern="1200" baseline="0" dirty="0" smtClean="0">
                <a:solidFill>
                  <a:schemeClr val="tx1"/>
                </a:solidFill>
                <a:effectLst/>
                <a:latin typeface="+mn-lt"/>
                <a:ea typeface="+mn-ea"/>
                <a:cs typeface="+mn-cs"/>
              </a:rPr>
              <a:t>TSIR – gets transmission probability for rubella, use beta to get connectivity scalar for </a:t>
            </a:r>
            <a:r>
              <a:rPr lang="en-US" sz="1600" kern="1200" baseline="0" dirty="0" err="1" smtClean="0">
                <a:solidFill>
                  <a:schemeClr val="tx1"/>
                </a:solidFill>
                <a:effectLst/>
                <a:latin typeface="+mn-lt"/>
                <a:ea typeface="+mn-ea"/>
                <a:cs typeface="+mn-cs"/>
              </a:rPr>
              <a:t>metapopulation</a:t>
            </a:r>
            <a:r>
              <a:rPr lang="en-US" sz="1600" kern="1200" baseline="0" dirty="0" smtClean="0">
                <a:solidFill>
                  <a:schemeClr val="tx1"/>
                </a:solidFill>
                <a:effectLst/>
                <a:latin typeface="+mn-lt"/>
                <a:ea typeface="+mn-ea"/>
                <a:cs typeface="+mn-cs"/>
              </a:rPr>
              <a:t> dynamics, can get estimates of R0</a:t>
            </a:r>
          </a:p>
          <a:p>
            <a:r>
              <a:rPr lang="en-US" sz="1600" kern="1200" baseline="0" dirty="0" smtClean="0">
                <a:solidFill>
                  <a:schemeClr val="tx1"/>
                </a:solidFill>
                <a:effectLst/>
                <a:latin typeface="+mn-lt"/>
                <a:ea typeface="+mn-ea"/>
                <a:cs typeface="+mn-cs"/>
              </a:rPr>
              <a:t>Age-structured model – deterministic to assess impact of vaccination on cumulative 30-year incidence of CRS and annual incidence of CRS</a:t>
            </a:r>
          </a:p>
          <a:p>
            <a:r>
              <a:rPr lang="en-US" sz="1600" kern="1200" baseline="0" dirty="0" err="1" smtClean="0">
                <a:solidFill>
                  <a:schemeClr val="tx1"/>
                </a:solidFill>
                <a:effectLst/>
                <a:latin typeface="+mn-lt"/>
                <a:ea typeface="+mn-ea"/>
                <a:cs typeface="+mn-cs"/>
              </a:rPr>
              <a:t>Metapopulation</a:t>
            </a:r>
            <a:r>
              <a:rPr lang="en-US" sz="1600" kern="1200" baseline="0" dirty="0" smtClean="0">
                <a:solidFill>
                  <a:schemeClr val="tx1"/>
                </a:solidFill>
                <a:effectLst/>
                <a:latin typeface="+mn-lt"/>
                <a:ea typeface="+mn-ea"/>
                <a:cs typeface="+mn-cs"/>
              </a:rPr>
              <a:t> dynamics - </a:t>
            </a:r>
            <a:r>
              <a:rPr lang="en-GB" sz="1600" kern="1200" dirty="0" smtClean="0">
                <a:solidFill>
                  <a:schemeClr val="tx1"/>
                </a:solidFill>
                <a:effectLst/>
                <a:latin typeface="+mn-lt"/>
                <a:ea typeface="+mn-ea"/>
                <a:cs typeface="+mn-cs"/>
              </a:rPr>
              <a:t>we also sought to identify areas in Madagascar most likely to be affected by stochastic </a:t>
            </a:r>
            <a:r>
              <a:rPr lang="en-GB" sz="1600" kern="1200" dirty="0" err="1" smtClean="0">
                <a:solidFill>
                  <a:schemeClr val="tx1"/>
                </a:solidFill>
                <a:effectLst/>
                <a:latin typeface="+mn-lt"/>
                <a:ea typeface="+mn-ea"/>
                <a:cs typeface="+mn-cs"/>
              </a:rPr>
              <a:t>metapopulation</a:t>
            </a:r>
            <a:r>
              <a:rPr lang="en-GB" sz="1600" kern="1200" dirty="0" smtClean="0">
                <a:solidFill>
                  <a:schemeClr val="tx1"/>
                </a:solidFill>
                <a:effectLst/>
                <a:latin typeface="+mn-lt"/>
                <a:ea typeface="+mn-ea"/>
                <a:cs typeface="+mn-cs"/>
              </a:rPr>
              <a:t> dynamics</a:t>
            </a:r>
            <a:r>
              <a:rPr lang="en-US" sz="1600" dirty="0" smtClean="0">
                <a:effectLst/>
              </a:rPr>
              <a:t>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Figure connectivity</a:t>
            </a:r>
            <a:r>
              <a:rPr lang="en-US" sz="1600" kern="1200" baseline="0" dirty="0" smtClean="0">
                <a:solidFill>
                  <a:schemeClr val="tx1"/>
                </a:solidFill>
                <a:effectLst/>
                <a:latin typeface="+mn-lt"/>
                <a:ea typeface="+mn-ea"/>
                <a:cs typeface="+mn-cs"/>
              </a:rPr>
              <a:t> – show that connectivity affects population dynamics, see average age of infection increases and either a result of smaller population because less connected often smaller (although never seen density-dependent </a:t>
            </a:r>
            <a:r>
              <a:rPr lang="en-US" sz="1600" kern="1200" baseline="0" dirty="0" err="1" smtClean="0">
                <a:solidFill>
                  <a:schemeClr val="tx1"/>
                </a:solidFill>
                <a:effectLst/>
                <a:latin typeface="+mn-lt"/>
                <a:ea typeface="+mn-ea"/>
                <a:cs typeface="+mn-cs"/>
              </a:rPr>
              <a:t>dyancmis</a:t>
            </a:r>
            <a:r>
              <a:rPr lang="en-US" sz="1600" kern="1200" baseline="0" dirty="0" smtClean="0">
                <a:solidFill>
                  <a:schemeClr val="tx1"/>
                </a:solidFill>
                <a:effectLst/>
                <a:latin typeface="+mn-lt"/>
                <a:ea typeface="+mn-ea"/>
                <a:cs typeface="+mn-cs"/>
              </a:rPr>
              <a:t>) or that extinction and </a:t>
            </a:r>
            <a:r>
              <a:rPr lang="en-US" sz="1600" kern="1200" baseline="0" dirty="0" err="1" smtClean="0">
                <a:solidFill>
                  <a:schemeClr val="tx1"/>
                </a:solidFill>
                <a:effectLst/>
                <a:latin typeface="+mn-lt"/>
                <a:ea typeface="+mn-ea"/>
                <a:cs typeface="+mn-cs"/>
              </a:rPr>
              <a:t>reconolozation</a:t>
            </a:r>
            <a:r>
              <a:rPr lang="en-US" sz="1600" kern="1200" baseline="0" dirty="0" smtClean="0">
                <a:solidFill>
                  <a:schemeClr val="tx1"/>
                </a:solidFill>
                <a:effectLst/>
                <a:latin typeface="+mn-lt"/>
                <a:ea typeface="+mn-ea"/>
                <a:cs typeface="+mn-cs"/>
              </a:rPr>
              <a:t> dynamics play out.  Peru paper also showed the importance of </a:t>
            </a:r>
            <a:r>
              <a:rPr lang="en-US" sz="1600" kern="1200" baseline="0" dirty="0" err="1" smtClean="0">
                <a:solidFill>
                  <a:schemeClr val="tx1"/>
                </a:solidFill>
                <a:effectLst/>
                <a:latin typeface="+mn-lt"/>
                <a:ea typeface="+mn-ea"/>
                <a:cs typeface="+mn-cs"/>
              </a:rPr>
              <a:t>metapopulation</a:t>
            </a:r>
            <a:r>
              <a:rPr lang="en-US" sz="1600" kern="1200" baseline="0" dirty="0" smtClean="0">
                <a:solidFill>
                  <a:schemeClr val="tx1"/>
                </a:solidFill>
                <a:effectLst/>
                <a:latin typeface="+mn-lt"/>
                <a:ea typeface="+mn-ea"/>
                <a:cs typeface="+mn-cs"/>
              </a:rPr>
              <a:t> dynamics for rubella.  </a:t>
            </a:r>
          </a:p>
          <a:p>
            <a:endParaRPr lang="en-US" sz="1600" kern="1200" baseline="0" dirty="0" smtClean="0">
              <a:solidFill>
                <a:schemeClr val="tx1"/>
              </a:solidFill>
              <a:effectLst/>
              <a:latin typeface="+mn-lt"/>
              <a:ea typeface="+mn-ea"/>
              <a:cs typeface="+mn-cs"/>
            </a:endParaRPr>
          </a:p>
          <a:p>
            <a:r>
              <a:rPr lang="en-US" sz="1600" kern="1200" baseline="0" dirty="0" smtClean="0">
                <a:solidFill>
                  <a:schemeClr val="tx1"/>
                </a:solidFill>
                <a:effectLst/>
                <a:latin typeface="+mn-lt"/>
                <a:ea typeface="+mn-ea"/>
                <a:cs typeface="+mn-cs"/>
              </a:rPr>
              <a:t>Good thing at prior to vaccine intro is can pull historical data in country since all endemic rubella setting.  Ideal is most recent data.</a:t>
            </a:r>
          </a:p>
          <a:p>
            <a:endParaRPr lang="en-US" sz="1600" kern="1200" baseline="0" dirty="0" smtClean="0">
              <a:solidFill>
                <a:schemeClr val="tx1"/>
              </a:solidFill>
              <a:effectLst/>
              <a:latin typeface="+mn-lt"/>
              <a:ea typeface="+mn-ea"/>
              <a:cs typeface="+mn-cs"/>
            </a:endParaRPr>
          </a:p>
          <a:p>
            <a:r>
              <a:rPr lang="en-US" sz="1600" kern="1200" baseline="0" dirty="0" smtClean="0">
                <a:solidFill>
                  <a:schemeClr val="tx1"/>
                </a:solidFill>
                <a:effectLst/>
                <a:latin typeface="+mn-lt"/>
                <a:ea typeface="+mn-ea"/>
                <a:cs typeface="+mn-cs"/>
              </a:rPr>
              <a:t>Is there any data to show our projections are verified in … countries.  Could be </a:t>
            </a:r>
            <a:r>
              <a:rPr lang="en-US" sz="1600" kern="1200" baseline="0" dirty="0" err="1" smtClean="0">
                <a:solidFill>
                  <a:schemeClr val="tx1"/>
                </a:solidFill>
                <a:effectLst/>
                <a:latin typeface="+mn-lt"/>
                <a:ea typeface="+mn-ea"/>
                <a:cs typeface="+mn-cs"/>
              </a:rPr>
              <a:t>intersting</a:t>
            </a:r>
            <a:r>
              <a:rPr lang="en-US" sz="1600" kern="1200" baseline="0" dirty="0" smtClean="0">
                <a:solidFill>
                  <a:schemeClr val="tx1"/>
                </a:solidFill>
                <a:effectLst/>
                <a:latin typeface="+mn-lt"/>
                <a:ea typeface="+mn-ea"/>
                <a:cs typeface="+mn-cs"/>
              </a:rPr>
              <a:t> to validate the model in costa </a:t>
            </a:r>
            <a:r>
              <a:rPr lang="en-US" sz="1600" kern="1200" baseline="0" dirty="0" err="1" smtClean="0">
                <a:solidFill>
                  <a:schemeClr val="tx1"/>
                </a:solidFill>
                <a:effectLst/>
                <a:latin typeface="+mn-lt"/>
                <a:ea typeface="+mn-ea"/>
                <a:cs typeface="+mn-cs"/>
              </a:rPr>
              <a:t>rica</a:t>
            </a:r>
            <a:r>
              <a:rPr lang="en-US" sz="1600" kern="1200" baseline="0" dirty="0" smtClean="0">
                <a:solidFill>
                  <a:schemeClr val="tx1"/>
                </a:solidFill>
                <a:effectLst/>
                <a:latin typeface="+mn-lt"/>
                <a:ea typeface="+mn-ea"/>
                <a:cs typeface="+mn-cs"/>
              </a:rPr>
              <a:t> or </a:t>
            </a:r>
            <a:r>
              <a:rPr lang="en-US" sz="1600" kern="1200" baseline="0" dirty="0" err="1" smtClean="0">
                <a:solidFill>
                  <a:schemeClr val="tx1"/>
                </a:solidFill>
                <a:effectLst/>
                <a:latin typeface="+mn-lt"/>
                <a:ea typeface="+mn-ea"/>
                <a:cs typeface="+mn-cs"/>
              </a:rPr>
              <a:t>greece</a:t>
            </a:r>
            <a:r>
              <a:rPr lang="en-US" sz="1600" kern="1200" baseline="0" dirty="0" smtClean="0">
                <a:solidFill>
                  <a:schemeClr val="tx1"/>
                </a:solidFill>
                <a:effectLst/>
                <a:latin typeface="+mn-lt"/>
                <a:ea typeface="+mn-ea"/>
                <a:cs typeface="+mn-cs"/>
              </a:rPr>
              <a:t> using historical data to see if we would have predicted it.  </a:t>
            </a:r>
          </a:p>
        </p:txBody>
      </p:sp>
      <p:sp>
        <p:nvSpPr>
          <p:cNvPr id="4" name="Slide Number Placeholder 3"/>
          <p:cNvSpPr>
            <a:spLocks noGrp="1"/>
          </p:cNvSpPr>
          <p:nvPr>
            <p:ph type="sldNum" sz="quarter" idx="10"/>
          </p:nvPr>
        </p:nvSpPr>
        <p:spPr/>
        <p:txBody>
          <a:bodyPr/>
          <a:lstStyle/>
          <a:p>
            <a:fld id="{FF295FF0-C2C6-D043-8A18-D739D0D2E20D}" type="slidenum">
              <a:rPr lang="en-US" smtClean="0"/>
              <a:t>22</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a:t>
            </a:r>
            <a:r>
              <a:rPr lang="en-US" sz="1600" kern="1200" baseline="0" dirty="0" smtClean="0">
                <a:solidFill>
                  <a:schemeClr val="tx1"/>
                </a:solidFill>
                <a:effectLst/>
                <a:latin typeface="+mn-lt"/>
                <a:ea typeface="+mn-ea"/>
                <a:cs typeface="+mn-cs"/>
              </a:rPr>
              <a:t> first question when introducing the rubella vaccine is will RCV increase the burden of CRS.  This is an historically known potential result known as the rubella childhood vaccination paradox in which inadequate childhood rubella vaccination coverage can increase the burden of CRS. This occurs because inadequate vaccination can increase the average age of infection without sufficiently reducing incidence of rubella.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The graph to help explain this paradox, this shows the distribution of rubella cases by age in the case of no vaccines (blue line) and inadequate vaccination coverage among children (red line).  As you can see with inadequate vaccination coverage the number of rubella cases falls (the distribution shrinks), and the distribution of cases shifts to the right such that the average age of infection (the dotted vertical lines) increases about two years. If you place the fertility curve on top you see that there are more rubella cases among women of reproductive age in the low vaccine scenario.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Empirically this paradox has been displayed in Greece and Costa Rica in the short term, and only theoretically been demonstrated in the long term as cumulative increases in CRS.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23</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To answer whether</a:t>
            </a:r>
            <a:r>
              <a:rPr lang="en-US" sz="1600" kern="1200" baseline="0" dirty="0" smtClean="0">
                <a:solidFill>
                  <a:schemeClr val="tx1"/>
                </a:solidFill>
                <a:effectLst/>
                <a:latin typeface="+mn-lt"/>
                <a:ea typeface="+mn-ea"/>
                <a:cs typeface="+mn-cs"/>
              </a:rPr>
              <a:t> RCV introduction will increase the burden of CRS there are a number of parameters that need to be known, including transmission parameters, contact patterns over age, country demography. the following type of data can help us estimate these parameters </a:t>
            </a:r>
            <a:r>
              <a:rPr lang="en-US" sz="1600" kern="1200" baseline="0" dirty="0" err="1" smtClean="0">
                <a:solidFill>
                  <a:schemeClr val="tx1"/>
                </a:solidFill>
                <a:effectLst/>
                <a:latin typeface="+mn-lt"/>
                <a:ea typeface="+mn-ea"/>
                <a:cs typeface="+mn-cs"/>
              </a:rPr>
              <a:t>includng</a:t>
            </a:r>
            <a:r>
              <a:rPr lang="en-US" sz="1600" kern="1200" baseline="0" dirty="0" smtClean="0">
                <a:solidFill>
                  <a:schemeClr val="tx1"/>
                </a:solidFill>
                <a:effectLst/>
                <a:latin typeface="+mn-lt"/>
                <a:ea typeface="+mn-ea"/>
                <a:cs typeface="+mn-cs"/>
              </a:rPr>
              <a:t> rubella age incidence data coming from surveillance, Rubella </a:t>
            </a:r>
            <a:r>
              <a:rPr lang="en-US" sz="1600" kern="1200" baseline="0" dirty="0" err="1" smtClean="0">
                <a:solidFill>
                  <a:schemeClr val="tx1"/>
                </a:solidFill>
                <a:effectLst/>
                <a:latin typeface="+mn-lt"/>
                <a:ea typeface="+mn-ea"/>
                <a:cs typeface="+mn-cs"/>
              </a:rPr>
              <a:t>IgG</a:t>
            </a:r>
            <a:r>
              <a:rPr lang="en-US" sz="1600" kern="1200" baseline="0" dirty="0" smtClean="0">
                <a:solidFill>
                  <a:schemeClr val="tx1"/>
                </a:solidFill>
                <a:effectLst/>
                <a:latin typeface="+mn-lt"/>
                <a:ea typeface="+mn-ea"/>
                <a:cs typeface="+mn-cs"/>
              </a:rPr>
              <a:t> serology, contact diaries, and national census</a:t>
            </a:r>
            <a:r>
              <a:rPr lang="en-US" sz="1600" kern="1200" baseline="0" dirty="0" smtClean="0">
                <a:solidFill>
                  <a:schemeClr val="tx1"/>
                </a:solidFill>
                <a:effectLst/>
                <a:latin typeface="+mn-lt"/>
                <a:ea typeface="+mn-ea"/>
                <a:cs typeface="+mn-cs"/>
              </a:rPr>
              <a:t>.  We also need RCV coverage predictions, which we can pull from looking at measles coverage levels using admin or survey data. </a:t>
            </a:r>
            <a:endParaRPr lang="en-US" sz="1600" kern="1200" baseline="0" dirty="0" smtClean="0">
              <a:solidFill>
                <a:schemeClr val="tx1"/>
              </a:solidFill>
              <a:effectLst/>
              <a:latin typeface="+mn-lt"/>
              <a:ea typeface="+mn-ea"/>
              <a:cs typeface="+mn-cs"/>
            </a:endParaRPr>
          </a:p>
          <a:p>
            <a:endParaRPr lang="en-US"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24</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0" dirty="0" smtClean="0">
                <a:solidFill>
                  <a:schemeClr val="tx1"/>
                </a:solidFill>
                <a:effectLst/>
                <a:latin typeface="+mn-lt"/>
                <a:ea typeface="+mn-ea"/>
                <a:cs typeface="+mn-cs"/>
              </a:rPr>
              <a:t>Figure A shows the number of rubella cases based on measles-rubella surveillance system n Madagascar.  This are all laboratory confirmed cases or tested positive for rubella </a:t>
            </a:r>
            <a:r>
              <a:rPr lang="en-US" sz="1600" kern="1200" baseline="0" dirty="0" err="1" smtClean="0">
                <a:solidFill>
                  <a:schemeClr val="tx1"/>
                </a:solidFill>
                <a:effectLst/>
                <a:latin typeface="+mn-lt"/>
                <a:ea typeface="+mn-ea"/>
                <a:cs typeface="+mn-cs"/>
              </a:rPr>
              <a:t>IgM</a:t>
            </a:r>
            <a:r>
              <a:rPr lang="en-US" sz="1600" kern="1200" baseline="0" dirty="0" smtClean="0">
                <a:solidFill>
                  <a:schemeClr val="tx1"/>
                </a:solidFill>
                <a:effectLst/>
                <a:latin typeface="+mn-lt"/>
                <a:ea typeface="+mn-ea"/>
                <a:cs typeface="+mn-cs"/>
              </a:rPr>
              <a:t> antibodies.  The number of cases are under-reported for a rubella endemic region, however, these is still some information we can use here to pull out the seasonality of transmission using TSIR modeling approach (Figure B).  We can also estimate the cumulative distribution function of rubella cases by Madagascar province, and average age of infection the vertical lines (Figure C).  The inverse in birth rate divided by average age of infection we estimate the R0 of rubella ranging from 2 to 5.  </a:t>
            </a:r>
          </a:p>
          <a:p>
            <a:endParaRPr lang="en-US" sz="1600" kern="1200" baseline="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25</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0" dirty="0" smtClean="0">
                <a:solidFill>
                  <a:schemeClr val="tx1"/>
                </a:solidFill>
                <a:effectLst/>
                <a:latin typeface="+mn-lt"/>
                <a:ea typeface="+mn-ea"/>
                <a:cs typeface="+mn-cs"/>
              </a:rPr>
              <a:t>Figure A shows the number of rubella cases based on measles-rubella surveillance system n Madagascar.  This are all laboratory confirmed cases or tested positive for rubella </a:t>
            </a:r>
            <a:r>
              <a:rPr lang="en-US" sz="1600" kern="1200" baseline="0" dirty="0" err="1" smtClean="0">
                <a:solidFill>
                  <a:schemeClr val="tx1"/>
                </a:solidFill>
                <a:effectLst/>
                <a:latin typeface="+mn-lt"/>
                <a:ea typeface="+mn-ea"/>
                <a:cs typeface="+mn-cs"/>
              </a:rPr>
              <a:t>IgM</a:t>
            </a:r>
            <a:r>
              <a:rPr lang="en-US" sz="1600" kern="1200" baseline="0" dirty="0" smtClean="0">
                <a:solidFill>
                  <a:schemeClr val="tx1"/>
                </a:solidFill>
                <a:effectLst/>
                <a:latin typeface="+mn-lt"/>
                <a:ea typeface="+mn-ea"/>
                <a:cs typeface="+mn-cs"/>
              </a:rPr>
              <a:t> antibodies.  The number of cases are under-reported for a rubella endemic region, however, these is still some information we can use here to pull out the seasonality of transmission using TSIR modeling approach (Figure B).  We can also estimate the cumulative distribution function of rubella cases by Madagascar province, and average age of infection the vertical lines (Figure C).  The inverse in birth rate divided by average age of infection we estimate the R0 of rubella ranging from 2 to 5.  </a:t>
            </a:r>
          </a:p>
          <a:p>
            <a:endParaRPr lang="en-US" sz="1600" kern="1200" baseline="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26</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0" dirty="0" smtClean="0">
                <a:solidFill>
                  <a:schemeClr val="tx1"/>
                </a:solidFill>
                <a:effectLst/>
                <a:latin typeface="+mn-lt"/>
                <a:ea typeface="+mn-ea"/>
                <a:cs typeface="+mn-cs"/>
              </a:rPr>
              <a:t>Using an established age structured deterministic models we can crank the handle on the model and infer the burden of CRS (FIGURE D).  By pulling in measles vaccination coverage rates (which act as predictions for the rubella vaccine coverage rates) – FIGURE E – we can then continue to crank forward the model under two scenarios one where you introduce the vaccine and one scenario where you don</a:t>
            </a:r>
            <a:r>
              <a:rPr lang="fr-FR" sz="1600" kern="1200" baseline="0" dirty="0" smtClean="0">
                <a:solidFill>
                  <a:schemeClr val="tx1"/>
                </a:solidFill>
                <a:effectLst/>
                <a:latin typeface="+mn-lt"/>
                <a:ea typeface="+mn-ea"/>
                <a:cs typeface="+mn-cs"/>
              </a:rPr>
              <a:t>’</a:t>
            </a:r>
            <a:r>
              <a:rPr lang="en-US" sz="1600" kern="1200" baseline="0" dirty="0" smtClean="0">
                <a:solidFill>
                  <a:schemeClr val="tx1"/>
                </a:solidFill>
                <a:effectLst/>
                <a:latin typeface="+mn-lt"/>
                <a:ea typeface="+mn-ea"/>
                <a:cs typeface="+mn-cs"/>
              </a:rPr>
              <a:t>t and compare the CRS incidence.  Figure F shows the Ratio of CRS incidence in the routine only vaccine scenario.  WE find that </a:t>
            </a:r>
            <a:r>
              <a:rPr lang="en-GB" sz="1600" kern="1200" dirty="0" smtClean="0">
                <a:solidFill>
                  <a:schemeClr val="tx1"/>
                </a:solidFill>
                <a:effectLst/>
                <a:latin typeface="+mn-lt"/>
                <a:ea typeface="+mn-ea"/>
                <a:cs typeface="+mn-cs"/>
              </a:rPr>
              <a:t>Introduction of RCV into the routine programme results in a reduction in the burden of CRS in all but five regions (F, </a:t>
            </a:r>
            <a:r>
              <a:rPr lang="en-GB" sz="1600" kern="1200" dirty="0" err="1" smtClean="0">
                <a:solidFill>
                  <a:schemeClr val="tx1"/>
                </a:solidFill>
                <a:effectLst/>
                <a:latin typeface="+mn-lt"/>
                <a:ea typeface="+mn-ea"/>
                <a:cs typeface="+mn-cs"/>
              </a:rPr>
              <a:t>Androy</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Atsimo-Andrefana</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Atsimo-Atsinana</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Ihorombe</a:t>
            </a:r>
            <a:r>
              <a:rPr lang="en-GB" sz="1600" kern="1200" dirty="0" smtClean="0">
                <a:solidFill>
                  <a:schemeClr val="tx1"/>
                </a:solidFill>
                <a:effectLst/>
                <a:latin typeface="+mn-lt"/>
                <a:ea typeface="+mn-ea"/>
                <a:cs typeface="+mn-cs"/>
              </a:rPr>
              <a:t>, </a:t>
            </a:r>
            <a:r>
              <a:rPr lang="en-GB" sz="1600" kern="1200" dirty="0" err="1" smtClean="0">
                <a:solidFill>
                  <a:schemeClr val="tx1"/>
                </a:solidFill>
                <a:effectLst/>
                <a:latin typeface="+mn-lt"/>
                <a:ea typeface="+mn-ea"/>
                <a:cs typeface="+mn-cs"/>
              </a:rPr>
              <a:t>Melaky</a:t>
            </a:r>
            <a:r>
              <a:rPr lang="en-GB" sz="1600" kern="1200" dirty="0" smtClean="0">
                <a:solidFill>
                  <a:schemeClr val="tx1"/>
                </a:solidFill>
                <a:effectLst/>
                <a:latin typeface="+mn-lt"/>
                <a:ea typeface="+mn-ea"/>
                <a:cs typeface="+mn-cs"/>
              </a:rPr>
              <a:t>).</a:t>
            </a:r>
            <a:r>
              <a:rPr lang="en-GB" sz="1600" kern="1200" baseline="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 If an SIA with 60% coverage is introduced at the same time as the start of routine vaccination against rubella, and maintained at four-year intervals targeting up to five year olds, then the burden of CRS is successfully reduced in all 22 regions (Figure G).</a:t>
            </a:r>
            <a:r>
              <a:rPr lang="en-GB" sz="1600" kern="1200" baseline="0" dirty="0" smtClean="0">
                <a:solidFill>
                  <a:schemeClr val="tx1"/>
                </a:solidFill>
                <a:effectLst/>
                <a:latin typeface="+mn-lt"/>
                <a:ea typeface="+mn-ea"/>
                <a:cs typeface="+mn-cs"/>
              </a:rPr>
              <a:t>  So overall, a</a:t>
            </a:r>
            <a:r>
              <a:rPr lang="en-GB" sz="1600" kern="1200" dirty="0" smtClean="0">
                <a:solidFill>
                  <a:schemeClr val="tx1"/>
                </a:solidFill>
                <a:effectLst/>
                <a:latin typeface="+mn-lt"/>
                <a:ea typeface="+mn-ea"/>
                <a:cs typeface="+mn-cs"/>
              </a:rPr>
              <a:t>t the district level, we find</a:t>
            </a:r>
            <a:r>
              <a:rPr lang="en-GB" sz="1600" kern="1200" baseline="0" dirty="0" smtClean="0">
                <a:solidFill>
                  <a:schemeClr val="tx1"/>
                </a:solidFill>
                <a:effectLst/>
                <a:latin typeface="+mn-lt"/>
                <a:ea typeface="+mn-ea"/>
                <a:cs typeface="+mn-cs"/>
              </a:rPr>
              <a:t> cumulative burden of CRS decreases, with no transient outbreaks at current measles vaccination coverage levels and assuming catch-up campaign.  </a:t>
            </a:r>
            <a:endParaRPr lang="en-US" sz="1600" kern="1200" baseline="0" dirty="0" smtClean="0">
              <a:solidFill>
                <a:schemeClr val="tx1"/>
              </a:solidFill>
              <a:effectLst/>
              <a:latin typeface="+mn-lt"/>
              <a:ea typeface="+mn-ea"/>
              <a:cs typeface="+mn-cs"/>
            </a:endParaRPr>
          </a:p>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27</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 second questions require</a:t>
            </a:r>
            <a:r>
              <a:rPr lang="en-US" sz="1600" kern="1200" baseline="0" dirty="0" smtClean="0">
                <a:solidFill>
                  <a:schemeClr val="tx1"/>
                </a:solidFill>
                <a:effectLst/>
                <a:latin typeface="+mn-lt"/>
                <a:ea typeface="+mn-ea"/>
                <a:cs typeface="+mn-cs"/>
              </a:rPr>
              <a:t>s us to look at a smaller spatial scale to explore location where there may be a potential for an increase in CRS burden. Here spatial variability information on transmission, vaccine, and demography is key.  </a:t>
            </a:r>
            <a:r>
              <a:rPr lang="en-US" sz="1600" kern="1200" dirty="0" smtClean="0">
                <a:solidFill>
                  <a:schemeClr val="tx1"/>
                </a:solidFill>
                <a:effectLst/>
                <a:latin typeface="+mn-lt"/>
                <a:ea typeface="+mn-ea"/>
                <a:cs typeface="+mn-cs"/>
              </a:rPr>
              <a:t>Still</a:t>
            </a:r>
            <a:r>
              <a:rPr lang="en-US" sz="1600" kern="1200" baseline="0" dirty="0" smtClean="0">
                <a:solidFill>
                  <a:schemeClr val="tx1"/>
                </a:solidFill>
                <a:effectLst/>
                <a:latin typeface="+mn-lt"/>
                <a:ea typeface="+mn-ea"/>
                <a:cs typeface="+mn-cs"/>
              </a:rPr>
              <a:t> using the same surveillance data, just now looking at the district level. </a:t>
            </a:r>
            <a:endParaRPr lang="en-GB"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28</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0" dirty="0" smtClean="0">
                <a:solidFill>
                  <a:schemeClr val="tx1"/>
                </a:solidFill>
                <a:effectLst/>
                <a:latin typeface="+mn-lt"/>
                <a:ea typeface="+mn-ea"/>
                <a:cs typeface="+mn-cs"/>
              </a:rPr>
              <a:t>Figure A shows that connectivity affects population dynamics because at low connectivity, the average age of infection increases. </a:t>
            </a:r>
            <a:r>
              <a:rPr lang="en-GB" sz="1600" kern="1200" baseline="0" dirty="0" smtClean="0">
                <a:solidFill>
                  <a:schemeClr val="tx1"/>
                </a:solidFill>
                <a:effectLst/>
                <a:latin typeface="+mn-lt"/>
                <a:ea typeface="+mn-ea"/>
                <a:cs typeface="+mn-cs"/>
              </a:rPr>
              <a:t>C</a:t>
            </a:r>
            <a:r>
              <a:rPr lang="en-GB" sz="1600" kern="1200" dirty="0" smtClean="0">
                <a:solidFill>
                  <a:schemeClr val="tx1"/>
                </a:solidFill>
                <a:effectLst/>
                <a:latin typeface="+mn-lt"/>
                <a:ea typeface="+mn-ea"/>
                <a:cs typeface="+mn-cs"/>
              </a:rPr>
              <a:t>onnectivity is measured based on the amount of outgoing travel from each location from the gravity model using travel time distance between district centroids,</a:t>
            </a:r>
            <a:r>
              <a:rPr lang="en-US" sz="1600" kern="1200" baseline="0" dirty="0" smtClean="0">
                <a:solidFill>
                  <a:schemeClr val="tx1"/>
                </a:solidFill>
                <a:effectLst/>
                <a:latin typeface="+mn-lt"/>
                <a:ea typeface="+mn-ea"/>
                <a:cs typeface="+mn-cs"/>
              </a:rPr>
              <a:t>  This correlation between connectivity and average age of infection is likely means that extinction and </a:t>
            </a:r>
            <a:r>
              <a:rPr lang="en-US" sz="1600" kern="1200" baseline="0" dirty="0" err="1" smtClean="0">
                <a:solidFill>
                  <a:schemeClr val="tx1"/>
                </a:solidFill>
                <a:effectLst/>
                <a:latin typeface="+mn-lt"/>
                <a:ea typeface="+mn-ea"/>
                <a:cs typeface="+mn-cs"/>
              </a:rPr>
              <a:t>recolonization</a:t>
            </a:r>
            <a:r>
              <a:rPr lang="en-US" sz="1600" kern="1200" baseline="0" dirty="0" smtClean="0">
                <a:solidFill>
                  <a:schemeClr val="tx1"/>
                </a:solidFill>
                <a:effectLst/>
                <a:latin typeface="+mn-lt"/>
                <a:ea typeface="+mn-ea"/>
                <a:cs typeface="+mn-cs"/>
              </a:rPr>
              <a:t> dynamics are playing out in Madagascar at the district level. </a:t>
            </a:r>
          </a:p>
        </p:txBody>
      </p:sp>
      <p:sp>
        <p:nvSpPr>
          <p:cNvPr id="4" name="Slide Number Placeholder 3"/>
          <p:cNvSpPr>
            <a:spLocks noGrp="1"/>
          </p:cNvSpPr>
          <p:nvPr>
            <p:ph type="sldNum" sz="quarter" idx="10"/>
          </p:nvPr>
        </p:nvSpPr>
        <p:spPr/>
        <p:txBody>
          <a:bodyPr/>
          <a:lstStyle/>
          <a:p>
            <a:fld id="{FF295FF0-C2C6-D043-8A18-D739D0D2E20D}" type="slidenum">
              <a:rPr lang="en-US" smtClean="0"/>
              <a:t>29</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Rubella a fully immunizing</a:t>
            </a:r>
            <a:r>
              <a:rPr lang="en-US" sz="1600" kern="1200" baseline="0" dirty="0" smtClean="0">
                <a:solidFill>
                  <a:schemeClr val="tx1"/>
                </a:solidFill>
                <a:effectLst/>
                <a:latin typeface="+mn-lt"/>
                <a:ea typeface="+mn-ea"/>
                <a:cs typeface="+mn-cs"/>
              </a:rPr>
              <a:t> and generally </a:t>
            </a:r>
            <a:r>
              <a:rPr lang="en-US" sz="1600" kern="1200" dirty="0" smtClean="0">
                <a:solidFill>
                  <a:schemeClr val="tx1"/>
                </a:solidFill>
                <a:effectLst/>
                <a:latin typeface="+mn-lt"/>
                <a:ea typeface="+mn-ea"/>
                <a:cs typeface="+mn-cs"/>
              </a:rPr>
              <a:t>mild illness</a:t>
            </a:r>
            <a:r>
              <a:rPr lang="en-US" sz="1600" kern="1200" baseline="0" dirty="0" smtClean="0">
                <a:solidFill>
                  <a:schemeClr val="tx1"/>
                </a:solidFill>
                <a:effectLst/>
                <a:latin typeface="+mn-lt"/>
                <a:ea typeface="+mn-ea"/>
                <a:cs typeface="+mn-cs"/>
              </a:rPr>
              <a:t> among children</a:t>
            </a:r>
            <a:r>
              <a:rPr lang="en-US" sz="1600" kern="1200" dirty="0" smtClean="0">
                <a:solidFill>
                  <a:schemeClr val="tx1"/>
                </a:solidFill>
                <a:effectLst/>
                <a:latin typeface="+mn-lt"/>
                <a:ea typeface="+mn-ea"/>
                <a:cs typeface="+mn-cs"/>
              </a:rPr>
              <a:t> that may consist of an acute rash</a:t>
            </a:r>
            <a:r>
              <a:rPr lang="en-US" sz="1600" kern="1200" baseline="0" dirty="0" smtClean="0">
                <a:solidFill>
                  <a:schemeClr val="tx1"/>
                </a:solidFill>
                <a:effectLst/>
                <a:latin typeface="+mn-lt"/>
                <a:ea typeface="+mn-ea"/>
                <a:cs typeface="+mn-cs"/>
              </a:rPr>
              <a:t> and </a:t>
            </a:r>
            <a:r>
              <a:rPr lang="en-US" sz="1600" kern="1200" dirty="0" smtClean="0">
                <a:solidFill>
                  <a:schemeClr val="tx1"/>
                </a:solidFill>
                <a:effectLst/>
                <a:latin typeface="+mn-lt"/>
                <a:ea typeface="+mn-ea"/>
                <a:cs typeface="+mn-cs"/>
              </a:rPr>
              <a:t>low fever</a:t>
            </a:r>
          </a:p>
          <a:p>
            <a:r>
              <a:rPr lang="en-US" sz="1600" kern="1200" dirty="0" smtClean="0">
                <a:solidFill>
                  <a:schemeClr val="tx1"/>
                </a:solidFill>
                <a:effectLst/>
                <a:latin typeface="+mn-lt"/>
                <a:ea typeface="+mn-ea"/>
                <a:cs typeface="+mn-cs"/>
              </a:rPr>
              <a:t>The reason we care about rubella</a:t>
            </a:r>
            <a:r>
              <a:rPr lang="en-US" sz="1600" kern="1200" baseline="0" dirty="0" smtClean="0">
                <a:solidFill>
                  <a:schemeClr val="tx1"/>
                </a:solidFill>
                <a:effectLst/>
                <a:latin typeface="+mn-lt"/>
                <a:ea typeface="+mn-ea"/>
                <a:cs typeface="+mn-cs"/>
              </a:rPr>
              <a:t> is because </a:t>
            </a:r>
            <a:r>
              <a:rPr lang="en-US" sz="1600" kern="1200" dirty="0" smtClean="0">
                <a:solidFill>
                  <a:schemeClr val="tx1"/>
                </a:solidFill>
                <a:effectLst/>
                <a:latin typeface="+mn-lt"/>
                <a:ea typeface="+mn-ea"/>
                <a:cs typeface="+mn-cs"/>
              </a:rPr>
              <a:t>infection during pregnancy</a:t>
            </a:r>
            <a:r>
              <a:rPr lang="en-US" sz="1600" kern="1200" baseline="0" dirty="0" smtClean="0">
                <a:solidFill>
                  <a:schemeClr val="tx1"/>
                </a:solidFill>
                <a:effectLst/>
                <a:latin typeface="+mn-lt"/>
                <a:ea typeface="+mn-ea"/>
                <a:cs typeface="+mn-cs"/>
              </a:rPr>
              <a:t> places the fetus at risk of death and birth defects</a:t>
            </a:r>
            <a:r>
              <a:rPr lang="en-US" sz="1600" kern="1200" dirty="0" smtClean="0">
                <a:solidFill>
                  <a:schemeClr val="tx1"/>
                </a:solidFill>
                <a:effectLst/>
                <a:latin typeface="+mn-lt"/>
                <a:ea typeface="+mn-ea"/>
                <a:cs typeface="+mn-cs"/>
              </a:rPr>
              <a:t>. Rubella infection just before conception and during first 16 weeks of gestation may causes </a:t>
            </a:r>
            <a:r>
              <a:rPr lang="en-US" sz="1600" kern="1200" dirty="0" err="1" smtClean="0">
                <a:solidFill>
                  <a:schemeClr val="tx1"/>
                </a:solidFill>
                <a:effectLst/>
                <a:latin typeface="+mn-lt"/>
                <a:ea typeface="+mn-ea"/>
                <a:cs typeface="+mn-cs"/>
              </a:rPr>
              <a:t>congential</a:t>
            </a:r>
            <a:r>
              <a:rPr lang="en-US" sz="1600" kern="1200" dirty="0" smtClean="0">
                <a:solidFill>
                  <a:schemeClr val="tx1"/>
                </a:solidFill>
                <a:effectLst/>
                <a:latin typeface="+mn-lt"/>
                <a:ea typeface="+mn-ea"/>
                <a:cs typeface="+mn-cs"/>
              </a:rPr>
              <a:t> rubella syndrome (CRS) in up to 65% of cases. CRS</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is generally marked by triad of birth defects that includes </a:t>
            </a:r>
            <a:r>
              <a:rPr lang="en-US" sz="1600" kern="1200" dirty="0" err="1" smtClean="0">
                <a:solidFill>
                  <a:schemeClr val="tx1"/>
                </a:solidFill>
                <a:effectLst/>
                <a:latin typeface="+mn-lt"/>
                <a:ea typeface="+mn-ea"/>
                <a:cs typeface="+mn-cs"/>
              </a:rPr>
              <a:t>micrceophaly</a:t>
            </a:r>
            <a:r>
              <a:rPr lang="en-US" sz="1600" kern="1200" dirty="0" smtClean="0">
                <a:solidFill>
                  <a:schemeClr val="tx1"/>
                </a:solidFill>
                <a:effectLst/>
                <a:latin typeface="+mn-lt"/>
                <a:ea typeface="+mn-ea"/>
                <a:cs typeface="+mn-cs"/>
              </a:rPr>
              <a:t>,</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eye disease, and heart diseases.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A89296-2F1B-6A4D-A383-A1ECA9312A9C}" type="slidenum">
              <a:rPr lang="en-US" smtClean="0"/>
              <a:t>3</a:t>
            </a:fld>
            <a:endParaRPr lang="en-US"/>
          </a:p>
        </p:txBody>
      </p:sp>
    </p:spTree>
    <p:extLst>
      <p:ext uri="{BB962C8B-B14F-4D97-AF65-F5344CB8AC3E}">
        <p14:creationId xmlns:p14="http://schemas.microsoft.com/office/powerpoint/2010/main" val="820774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baseline="0" dirty="0" smtClean="0">
                <a:solidFill>
                  <a:schemeClr val="tx1"/>
                </a:solidFill>
                <a:effectLst/>
                <a:latin typeface="+mn-lt"/>
                <a:ea typeface="+mn-ea"/>
                <a:cs typeface="+mn-cs"/>
              </a:rPr>
              <a:t>To assess the third question, if introduction of RCV will result in rubella elimination, we used meta-population analysis which allowed these important extinction and </a:t>
            </a:r>
            <a:r>
              <a:rPr lang="en-US" sz="1600" b="1" kern="1200" baseline="0" dirty="0" err="1" smtClean="0">
                <a:solidFill>
                  <a:schemeClr val="tx1"/>
                </a:solidFill>
                <a:effectLst/>
                <a:latin typeface="+mn-lt"/>
                <a:ea typeface="+mn-ea"/>
                <a:cs typeface="+mn-cs"/>
              </a:rPr>
              <a:t>recolonization</a:t>
            </a:r>
            <a:r>
              <a:rPr lang="en-US" sz="1600" b="1" kern="1200" baseline="0" dirty="0" smtClean="0">
                <a:solidFill>
                  <a:schemeClr val="tx1"/>
                </a:solidFill>
                <a:effectLst/>
                <a:latin typeface="+mn-lt"/>
                <a:ea typeface="+mn-ea"/>
                <a:cs typeface="+mn-cs"/>
              </a:rPr>
              <a:t> of rubella.  The results of the </a:t>
            </a:r>
            <a:r>
              <a:rPr lang="en-US" sz="1600" b="1" kern="1200" baseline="0" dirty="0" err="1" smtClean="0">
                <a:solidFill>
                  <a:schemeClr val="tx1"/>
                </a:solidFill>
                <a:effectLst/>
                <a:latin typeface="+mn-lt"/>
                <a:ea typeface="+mn-ea"/>
                <a:cs typeface="+mn-cs"/>
              </a:rPr>
              <a:t>metapopulation</a:t>
            </a:r>
            <a:r>
              <a:rPr lang="en-US" sz="1600" b="1" kern="1200" baseline="0" dirty="0" smtClean="0">
                <a:solidFill>
                  <a:schemeClr val="tx1"/>
                </a:solidFill>
                <a:effectLst/>
                <a:latin typeface="+mn-lt"/>
                <a:ea typeface="+mn-ea"/>
                <a:cs typeface="+mn-cs"/>
              </a:rPr>
              <a:t> analysis is show in Figures B and C.  The y-axis is the the proportion of regions predicted to go extinct post RCV introduction.  Figure B shows as connectivity decreases more regions are predicted to result in rubella extinction.  At current measles vaccine coverage level </a:t>
            </a:r>
            <a:r>
              <a:rPr lang="en-GB" sz="1600" b="1" kern="1200" dirty="0" smtClean="0">
                <a:solidFill>
                  <a:schemeClr val="tx1"/>
                </a:solidFill>
                <a:effectLst/>
                <a:latin typeface="+mn-lt"/>
                <a:ea typeface="+mn-ea"/>
                <a:cs typeface="+mn-cs"/>
              </a:rPr>
              <a:t>after 20 years of </a:t>
            </a:r>
            <a:r>
              <a:rPr lang="en-GB" sz="1600" b="1" kern="1200" dirty="0" smtClean="0">
                <a:solidFill>
                  <a:schemeClr val="tx1"/>
                </a:solidFill>
                <a:effectLst/>
                <a:latin typeface="+mn-lt"/>
                <a:ea typeface="+mn-ea"/>
                <a:cs typeface="+mn-cs"/>
              </a:rPr>
              <a:t>vaccination,</a:t>
            </a:r>
            <a:r>
              <a:rPr lang="en-GB" sz="1600" b="1" kern="1200" baseline="0" dirty="0" smtClean="0">
                <a:solidFill>
                  <a:schemeClr val="tx1"/>
                </a:solidFill>
                <a:effectLst/>
                <a:latin typeface="+mn-lt"/>
                <a:ea typeface="+mn-ea"/>
                <a:cs typeface="+mn-cs"/>
              </a:rPr>
              <a:t> </a:t>
            </a:r>
            <a:r>
              <a:rPr lang="en-GB" sz="1600" b="1" kern="1200" dirty="0" smtClean="0">
                <a:solidFill>
                  <a:schemeClr val="tx1"/>
                </a:solidFill>
                <a:effectLst/>
                <a:latin typeface="+mn-lt"/>
                <a:ea typeface="+mn-ea"/>
                <a:cs typeface="+mn-cs"/>
              </a:rPr>
              <a:t>the </a:t>
            </a:r>
            <a:r>
              <a:rPr lang="en-GB" sz="1600" b="1" kern="1200" dirty="0" smtClean="0">
                <a:solidFill>
                  <a:schemeClr val="tx1"/>
                </a:solidFill>
                <a:effectLst/>
                <a:latin typeface="+mn-lt"/>
                <a:ea typeface="+mn-ea"/>
                <a:cs typeface="+mn-cs"/>
              </a:rPr>
              <a:t>probability</a:t>
            </a:r>
            <a:r>
              <a:rPr lang="en-GB" sz="1600" b="1" kern="1200" baseline="0" dirty="0" smtClean="0">
                <a:solidFill>
                  <a:schemeClr val="tx1"/>
                </a:solidFill>
                <a:effectLst/>
                <a:latin typeface="+mn-lt"/>
                <a:ea typeface="+mn-ea"/>
                <a:cs typeface="+mn-cs"/>
              </a:rPr>
              <a:t> of rubella extinction in all regions ranges from </a:t>
            </a:r>
            <a:r>
              <a:rPr lang="en-GB" sz="1600" b="1" kern="1200" dirty="0" smtClean="0">
                <a:solidFill>
                  <a:schemeClr val="tx1"/>
                </a:solidFill>
                <a:effectLst/>
                <a:latin typeface="+mn-lt"/>
                <a:ea typeface="+mn-ea"/>
                <a:cs typeface="+mn-cs"/>
              </a:rPr>
              <a:t>15% </a:t>
            </a:r>
            <a:r>
              <a:rPr lang="en-GB" sz="1600" kern="1200" dirty="0" smtClean="0">
                <a:solidFill>
                  <a:schemeClr val="tx1"/>
                </a:solidFill>
                <a:effectLst/>
                <a:latin typeface="+mn-lt"/>
                <a:ea typeface="+mn-ea"/>
                <a:cs typeface="+mn-cs"/>
              </a:rPr>
              <a:t>(at low levels of connectivity) </a:t>
            </a:r>
            <a:r>
              <a:rPr lang="en-GB" sz="1600" b="1" kern="1200" dirty="0" smtClean="0">
                <a:solidFill>
                  <a:schemeClr val="tx1"/>
                </a:solidFill>
                <a:effectLst/>
                <a:latin typeface="+mn-lt"/>
                <a:ea typeface="+mn-ea"/>
                <a:cs typeface="+mn-cs"/>
              </a:rPr>
              <a:t>to 8%</a:t>
            </a:r>
            <a:r>
              <a:rPr lang="en-GB" sz="1600" kern="1200" dirty="0" smtClean="0">
                <a:solidFill>
                  <a:schemeClr val="tx1"/>
                </a:solidFill>
                <a:effectLst/>
                <a:latin typeface="+mn-lt"/>
                <a:ea typeface="+mn-ea"/>
                <a:cs typeface="+mn-cs"/>
              </a:rPr>
              <a:t> (at a high level of connectivity). [This probability was estimated as the proportion of simulations (across the 100 simulations) that went extinct in all 22 regions.]</a:t>
            </a:r>
            <a:r>
              <a:rPr lang="en-US" sz="1600" kern="1200" baseline="0" dirty="0" smtClean="0">
                <a:solidFill>
                  <a:schemeClr val="tx1"/>
                </a:solidFill>
                <a:effectLst/>
                <a:latin typeface="+mn-lt"/>
                <a:ea typeface="+mn-ea"/>
                <a:cs typeface="+mn-cs"/>
              </a:rPr>
              <a:t>  </a:t>
            </a:r>
            <a:r>
              <a:rPr lang="en-GB" sz="1600" b="1" kern="1200" dirty="0" smtClean="0">
                <a:solidFill>
                  <a:schemeClr val="tx1"/>
                </a:solidFill>
                <a:effectLst/>
                <a:latin typeface="+mn-lt"/>
                <a:ea typeface="+mn-ea"/>
                <a:cs typeface="+mn-cs"/>
              </a:rPr>
              <a:t>If vaccination coverage was increased to 90% in all locations, the probability of rubella extinction increases to 39%</a:t>
            </a:r>
            <a:r>
              <a:rPr lang="en-GB" sz="1600" kern="1200" dirty="0" smtClean="0">
                <a:solidFill>
                  <a:schemeClr val="tx1"/>
                </a:solidFill>
                <a:effectLst/>
                <a:latin typeface="+mn-lt"/>
                <a:ea typeface="+mn-ea"/>
                <a:cs typeface="+mn-cs"/>
              </a:rPr>
              <a:t>, regardless of connectivity scalar (from the points clustered at the top of Figure C).</a:t>
            </a:r>
            <a:r>
              <a:rPr lang="en-GB" sz="1600" kern="1200" baseline="0" dirty="0" smtClean="0">
                <a:solidFill>
                  <a:schemeClr val="tx1"/>
                </a:solidFill>
                <a:effectLst/>
                <a:latin typeface="+mn-lt"/>
                <a:ea typeface="+mn-ea"/>
                <a:cs typeface="+mn-cs"/>
              </a:rPr>
              <a:t>  </a:t>
            </a:r>
            <a:r>
              <a:rPr lang="en-GB" sz="1600" b="1" kern="1200" baseline="0" dirty="0" smtClean="0">
                <a:solidFill>
                  <a:schemeClr val="tx1"/>
                </a:solidFill>
                <a:effectLst/>
                <a:latin typeface="+mn-lt"/>
                <a:ea typeface="+mn-ea"/>
                <a:cs typeface="+mn-cs"/>
              </a:rPr>
              <a:t>So, what we learn is there are districts at risk of extinction and </a:t>
            </a:r>
            <a:r>
              <a:rPr lang="en-GB" sz="1600" b="1" kern="1200" baseline="0" dirty="0" err="1" smtClean="0">
                <a:solidFill>
                  <a:schemeClr val="tx1"/>
                </a:solidFill>
                <a:effectLst/>
                <a:latin typeface="+mn-lt"/>
                <a:ea typeface="+mn-ea"/>
                <a:cs typeface="+mn-cs"/>
              </a:rPr>
              <a:t>recoloization</a:t>
            </a:r>
            <a:r>
              <a:rPr lang="en-GB" sz="1600" b="1" kern="1200" baseline="0" dirty="0" smtClean="0">
                <a:solidFill>
                  <a:schemeClr val="tx1"/>
                </a:solidFill>
                <a:effectLst/>
                <a:latin typeface="+mn-lt"/>
                <a:ea typeface="+mn-ea"/>
                <a:cs typeface="+mn-cs"/>
              </a:rPr>
              <a:t> dynamics that could </a:t>
            </a:r>
            <a:r>
              <a:rPr lang="en-GB" sz="1600" b="1" kern="1200" baseline="0" dirty="0" err="1" smtClean="0">
                <a:solidFill>
                  <a:schemeClr val="tx1"/>
                </a:solidFill>
                <a:effectLst/>
                <a:latin typeface="+mn-lt"/>
                <a:ea typeface="+mn-ea"/>
                <a:cs typeface="+mn-cs"/>
              </a:rPr>
              <a:t>ba</a:t>
            </a:r>
            <a:r>
              <a:rPr lang="en-GB" sz="1600" b="1" kern="1200" baseline="0" dirty="0" smtClean="0">
                <a:solidFill>
                  <a:schemeClr val="tx1"/>
                </a:solidFill>
                <a:effectLst/>
                <a:latin typeface="+mn-lt"/>
                <a:ea typeface="+mn-ea"/>
                <a:cs typeface="+mn-cs"/>
              </a:rPr>
              <a:t> a risk of increases in CRS, and addition that rubella will likely no go extinct in all regions at the current level of routine vaccination coverage</a:t>
            </a:r>
            <a:r>
              <a:rPr lang="en-GB" sz="1600" kern="1200" baseline="0" dirty="0" smtClean="0">
                <a:solidFill>
                  <a:schemeClr val="tx1"/>
                </a:solidFill>
                <a:effectLst/>
                <a:latin typeface="+mn-lt"/>
                <a:ea typeface="+mn-ea"/>
                <a:cs typeface="+mn-cs"/>
              </a:rPr>
              <a:t>.</a:t>
            </a:r>
          </a:p>
          <a:p>
            <a:endParaRPr lang="en-GB"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30</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We will now move onto rubella control and surveillance in setting where the vaccine has recently been introduced.</a:t>
            </a:r>
          </a:p>
        </p:txBody>
      </p:sp>
      <p:sp>
        <p:nvSpPr>
          <p:cNvPr id="4" name="Slide Number Placeholder 3"/>
          <p:cNvSpPr>
            <a:spLocks noGrp="1"/>
          </p:cNvSpPr>
          <p:nvPr>
            <p:ph type="sldNum" sz="quarter" idx="10"/>
          </p:nvPr>
        </p:nvSpPr>
        <p:spPr/>
        <p:txBody>
          <a:bodyPr/>
          <a:lstStyle/>
          <a:p>
            <a:fld id="{FF295FF0-C2C6-D043-8A18-D739D0D2E20D}" type="slidenum">
              <a:rPr lang="en-US" smtClean="0"/>
              <a:t>31</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In</a:t>
            </a:r>
            <a:r>
              <a:rPr lang="en-US" sz="1600" kern="1200" baseline="0" dirty="0" smtClean="0">
                <a:solidFill>
                  <a:schemeClr val="tx1"/>
                </a:solidFill>
                <a:effectLst/>
                <a:latin typeface="+mn-lt"/>
                <a:ea typeface="+mn-ea"/>
                <a:cs typeface="+mn-cs"/>
              </a:rPr>
              <a:t> addition the previously mentioned rubella epidemiologic parameters and spatial variability parameters, vaccine requires new information including  knowing the actual Rubella vaccine coverage (not just predicted based on measles vaccines).  You can get estimates from administrative data or survey data, or from pre and post serological surveys  A second piece of needed information is population immunity profile post vaccine introduction. Here rubella </a:t>
            </a:r>
            <a:r>
              <a:rPr lang="en-US" sz="1600" kern="1200" baseline="0" dirty="0" err="1" smtClean="0">
                <a:solidFill>
                  <a:schemeClr val="tx1"/>
                </a:solidFill>
                <a:effectLst/>
                <a:latin typeface="+mn-lt"/>
                <a:ea typeface="+mn-ea"/>
                <a:cs typeface="+mn-cs"/>
              </a:rPr>
              <a:t>IgG</a:t>
            </a:r>
            <a:r>
              <a:rPr lang="en-US" sz="1600" kern="1200" baseline="0" dirty="0" smtClean="0">
                <a:solidFill>
                  <a:schemeClr val="tx1"/>
                </a:solidFill>
                <a:effectLst/>
                <a:latin typeface="+mn-lt"/>
                <a:ea typeface="+mn-ea"/>
                <a:cs typeface="+mn-cs"/>
              </a:rPr>
              <a:t> serology is most helpful.  Although…</a:t>
            </a:r>
          </a:p>
        </p:txBody>
      </p:sp>
      <p:sp>
        <p:nvSpPr>
          <p:cNvPr id="4" name="Slide Number Placeholder 3"/>
          <p:cNvSpPr>
            <a:spLocks noGrp="1"/>
          </p:cNvSpPr>
          <p:nvPr>
            <p:ph type="sldNum" sz="quarter" idx="10"/>
          </p:nvPr>
        </p:nvSpPr>
        <p:spPr/>
        <p:txBody>
          <a:bodyPr/>
          <a:lstStyle/>
          <a:p>
            <a:fld id="{FF295FF0-C2C6-D043-8A18-D739D0D2E20D}" type="slidenum">
              <a:rPr lang="en-US" smtClean="0"/>
              <a:t>32</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Although </a:t>
            </a:r>
            <a:r>
              <a:rPr lang="en-US" sz="1600" kern="1200" baseline="0" dirty="0" smtClean="0">
                <a:solidFill>
                  <a:schemeClr val="tx1"/>
                </a:solidFill>
                <a:effectLst/>
                <a:latin typeface="+mn-lt"/>
                <a:ea typeface="+mn-ea"/>
                <a:cs typeface="+mn-cs"/>
              </a:rPr>
              <a:t>an analytic method known as susceptibility mapping can estimate population immunity over space. Science paper by </a:t>
            </a:r>
            <a:r>
              <a:rPr lang="en-US" sz="1600" kern="1200" baseline="0" dirty="0" err="1" smtClean="0">
                <a:solidFill>
                  <a:schemeClr val="tx1"/>
                </a:solidFill>
                <a:effectLst/>
                <a:latin typeface="+mn-lt"/>
                <a:ea typeface="+mn-ea"/>
                <a:cs typeface="+mn-cs"/>
              </a:rPr>
              <a:t>Takahasi</a:t>
            </a:r>
            <a:r>
              <a:rPr lang="en-US" sz="1600" kern="1200" baseline="0" dirty="0" smtClean="0">
                <a:solidFill>
                  <a:schemeClr val="tx1"/>
                </a:solidFill>
                <a:effectLst/>
                <a:latin typeface="+mn-lt"/>
                <a:ea typeface="+mn-ea"/>
                <a:cs typeface="+mn-cs"/>
              </a:rPr>
              <a:t> et al 2015 (Jess as the senior author) showed how you can use small spatial scale estimates of birth rates (such as those that come from </a:t>
            </a:r>
            <a:r>
              <a:rPr lang="en-US" sz="1600" kern="1200" baseline="0" dirty="0" err="1" smtClean="0">
                <a:solidFill>
                  <a:schemeClr val="tx1"/>
                </a:solidFill>
                <a:effectLst/>
                <a:latin typeface="+mn-lt"/>
                <a:ea typeface="+mn-ea"/>
                <a:cs typeface="+mn-cs"/>
              </a:rPr>
              <a:t>worldpop</a:t>
            </a:r>
            <a:r>
              <a:rPr lang="en-US" sz="1600" kern="1200" baseline="0" dirty="0" smtClean="0">
                <a:solidFill>
                  <a:schemeClr val="tx1"/>
                </a:solidFill>
                <a:effectLst/>
                <a:latin typeface="+mn-lt"/>
                <a:ea typeface="+mn-ea"/>
                <a:cs typeface="+mn-cs"/>
              </a:rPr>
              <a:t>) and spatial vaccination coverage (here used DHS survey data) to determine population immunity profile post vaccine introduction.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 Meeting Notes (4/20/16 13:20)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i sjess seniot</a:t>
            </a:r>
          </a:p>
        </p:txBody>
      </p:sp>
      <p:sp>
        <p:nvSpPr>
          <p:cNvPr id="4" name="Slide Number Placeholder 3"/>
          <p:cNvSpPr>
            <a:spLocks noGrp="1"/>
          </p:cNvSpPr>
          <p:nvPr>
            <p:ph type="sldNum" sz="quarter" idx="10"/>
          </p:nvPr>
        </p:nvSpPr>
        <p:spPr/>
        <p:txBody>
          <a:bodyPr/>
          <a:lstStyle/>
          <a:p>
            <a:fld id="{FF295FF0-C2C6-D043-8A18-D739D0D2E20D}" type="slidenum">
              <a:rPr lang="en-US" smtClean="0"/>
              <a:t>33</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What I am going to take a little extra time to look are rubella </a:t>
            </a:r>
            <a:r>
              <a:rPr lang="en-US" sz="1600" kern="1200" baseline="0" dirty="0" err="1" smtClean="0">
                <a:solidFill>
                  <a:schemeClr val="tx1"/>
                </a:solidFill>
                <a:effectLst/>
                <a:latin typeface="+mn-lt"/>
                <a:ea typeface="+mn-ea"/>
                <a:cs typeface="+mn-cs"/>
              </a:rPr>
              <a:t>IgG</a:t>
            </a:r>
            <a:r>
              <a:rPr lang="en-US" sz="1600" kern="1200" baseline="0" dirty="0" smtClean="0">
                <a:solidFill>
                  <a:schemeClr val="tx1"/>
                </a:solidFill>
                <a:effectLst/>
                <a:latin typeface="+mn-lt"/>
                <a:ea typeface="+mn-ea"/>
                <a:cs typeface="+mn-cs"/>
              </a:rPr>
              <a:t> serological survey that is nested within the existing surveillance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34</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Therefore,</a:t>
            </a:r>
            <a:r>
              <a:rPr lang="en-US" sz="1600" kern="1200" baseline="0" dirty="0" smtClean="0">
                <a:solidFill>
                  <a:schemeClr val="tx1"/>
                </a:solidFill>
                <a:effectLst/>
                <a:latin typeface="+mn-lt"/>
                <a:ea typeface="+mn-ea"/>
                <a:cs typeface="+mn-cs"/>
              </a:rPr>
              <a:t> we </a:t>
            </a:r>
            <a:r>
              <a:rPr lang="en-US" sz="1600" kern="1200" dirty="0" smtClean="0">
                <a:solidFill>
                  <a:schemeClr val="tx1"/>
                </a:solidFill>
                <a:effectLst/>
                <a:latin typeface="+mn-lt"/>
                <a:ea typeface="+mn-ea"/>
                <a:cs typeface="+mn-cs"/>
              </a:rPr>
              <a:t>can leverage existing data</a:t>
            </a:r>
            <a:r>
              <a:rPr lang="en-US" sz="1600" kern="1200" baseline="0" dirty="0" smtClean="0">
                <a:solidFill>
                  <a:schemeClr val="tx1"/>
                </a:solidFill>
                <a:effectLst/>
                <a:latin typeface="+mn-lt"/>
                <a:ea typeface="+mn-ea"/>
                <a:cs typeface="+mn-cs"/>
              </a:rPr>
              <a:t> to understand population immunity post vaccine introduction. </a:t>
            </a:r>
            <a:r>
              <a:rPr lang="en-US" sz="1600" kern="1200" dirty="0" smtClean="0">
                <a:solidFill>
                  <a:schemeClr val="tx1"/>
                </a:solidFill>
                <a:effectLst/>
                <a:latin typeface="+mn-lt"/>
                <a:ea typeface="+mn-ea"/>
                <a:cs typeface="+mn-cs"/>
              </a:rPr>
              <a:t>Surveillance</a:t>
            </a:r>
            <a:r>
              <a:rPr lang="en-US" sz="1600" kern="1200" baseline="0" dirty="0" smtClean="0">
                <a:solidFill>
                  <a:schemeClr val="tx1"/>
                </a:solidFill>
                <a:effectLst/>
                <a:latin typeface="+mn-lt"/>
                <a:ea typeface="+mn-ea"/>
                <a:cs typeface="+mn-cs"/>
              </a:rPr>
              <a:t> systems standard protocol include sending in serum from rubella or measles suspected individuals for lab testing.  The serum is then generally tested for measles and/or rubella IgM antibodies.  Additionally, testing these samples for </a:t>
            </a:r>
            <a:r>
              <a:rPr lang="en-US" sz="1600" kern="1200" baseline="0" dirty="0" err="1" smtClean="0">
                <a:solidFill>
                  <a:schemeClr val="tx1"/>
                </a:solidFill>
                <a:effectLst/>
                <a:latin typeface="+mn-lt"/>
                <a:ea typeface="+mn-ea"/>
                <a:cs typeface="+mn-cs"/>
              </a:rPr>
              <a:t>IgG</a:t>
            </a:r>
            <a:r>
              <a:rPr lang="en-US" sz="1600" kern="1200" baseline="0" dirty="0" smtClean="0">
                <a:solidFill>
                  <a:schemeClr val="tx1"/>
                </a:solidFill>
                <a:effectLst/>
                <a:latin typeface="+mn-lt"/>
                <a:ea typeface="+mn-ea"/>
                <a:cs typeface="+mn-cs"/>
              </a:rPr>
              <a:t> antibodies can capture population immunity, and can be especially important in in the honeymoon period when there are very few cases being reported, and hence a state of disappearing data.  </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I am</a:t>
            </a:r>
            <a:r>
              <a:rPr lang="en-US" sz="1600" kern="1200" baseline="0" dirty="0" smtClean="0">
                <a:solidFill>
                  <a:schemeClr val="tx1"/>
                </a:solidFill>
                <a:effectLst/>
                <a:latin typeface="+mn-lt"/>
                <a:ea typeface="+mn-ea"/>
                <a:cs typeface="+mn-cs"/>
              </a:rPr>
              <a:t> going to show you some recent work from Madagascar that pulled </a:t>
            </a:r>
            <a:r>
              <a:rPr lang="en-US" sz="1600" kern="1200" baseline="0" dirty="0" err="1" smtClean="0">
                <a:solidFill>
                  <a:schemeClr val="tx1"/>
                </a:solidFill>
                <a:effectLst/>
                <a:latin typeface="+mn-lt"/>
                <a:ea typeface="+mn-ea"/>
                <a:cs typeface="+mn-cs"/>
              </a:rPr>
              <a:t>IgG</a:t>
            </a:r>
            <a:r>
              <a:rPr lang="en-US" sz="1600" kern="1200" baseline="0" dirty="0" smtClean="0">
                <a:solidFill>
                  <a:schemeClr val="tx1"/>
                </a:solidFill>
                <a:effectLst/>
                <a:latin typeface="+mn-lt"/>
                <a:ea typeface="+mn-ea"/>
                <a:cs typeface="+mn-cs"/>
              </a:rPr>
              <a:t> serological data from stored serum from surveillance system. This work is actually for measles, but given both fully immunizing diseases and from the same surveillance stock of samples it can be easily applied to rubella as well.  </a:t>
            </a:r>
          </a:p>
          <a:p>
            <a:endParaRPr lang="en-US" sz="16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35</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Figure</a:t>
            </a:r>
            <a:r>
              <a:rPr lang="en-US" sz="1600" kern="1200" baseline="0" dirty="0" smtClean="0">
                <a:solidFill>
                  <a:schemeClr val="tx1"/>
                </a:solidFill>
                <a:effectLst/>
                <a:latin typeface="+mn-lt"/>
                <a:ea typeface="+mn-ea"/>
                <a:cs typeface="+mn-cs"/>
              </a:rPr>
              <a:t> B shows the number of sample per year between 2010 and 2014, and the distribution of samples by age. As you can see this is a non-probability sample that highly over samples from young ages.</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36</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Adjusting by</a:t>
            </a:r>
            <a:r>
              <a:rPr lang="en-US" sz="1600" kern="1200" baseline="0" dirty="0" smtClean="0">
                <a:solidFill>
                  <a:schemeClr val="tx1"/>
                </a:solidFill>
                <a:effectLst/>
                <a:latin typeface="+mn-lt"/>
                <a:ea typeface="+mn-ea"/>
                <a:cs typeface="+mn-cs"/>
              </a:rPr>
              <a:t> age for this sample to match the census distribution we find that in 2014, about 15% of Madagascar's population is susceptible to measles.  </a:t>
            </a:r>
            <a:r>
              <a:rPr lang="en-US" sz="1600" kern="1200" baseline="0" dirty="0" smtClean="0">
                <a:solidFill>
                  <a:schemeClr val="tx1"/>
                </a:solidFill>
                <a:effectLst/>
                <a:latin typeface="+mn-lt"/>
                <a:ea typeface="+mn-ea"/>
                <a:cs typeface="+mn-cs"/>
              </a:rPr>
              <a:t>Leveraging existing </a:t>
            </a:r>
            <a:r>
              <a:rPr lang="en-US" sz="1600" kern="1200" baseline="0" dirty="0" smtClean="0">
                <a:solidFill>
                  <a:schemeClr val="tx1"/>
                </a:solidFill>
                <a:effectLst/>
                <a:latin typeface="+mn-lt"/>
                <a:ea typeface="+mn-ea"/>
                <a:cs typeface="+mn-cs"/>
              </a:rPr>
              <a:t>data sources, </a:t>
            </a:r>
            <a:r>
              <a:rPr lang="en-US" sz="1600" kern="1200" baseline="0" dirty="0" smtClean="0">
                <a:solidFill>
                  <a:schemeClr val="tx1"/>
                </a:solidFill>
                <a:effectLst/>
                <a:latin typeface="+mn-lt"/>
                <a:ea typeface="+mn-ea"/>
                <a:cs typeface="+mn-cs"/>
              </a:rPr>
              <a:t>there is potential for preventing post </a:t>
            </a:r>
            <a:r>
              <a:rPr lang="en-US" sz="1600" kern="1200" baseline="0" dirty="0" smtClean="0">
                <a:solidFill>
                  <a:schemeClr val="tx1"/>
                </a:solidFill>
                <a:effectLst/>
                <a:latin typeface="+mn-lt"/>
                <a:ea typeface="+mn-ea"/>
                <a:cs typeface="+mn-cs"/>
              </a:rPr>
              <a:t>honeymoon period outbreak of measles in </a:t>
            </a:r>
            <a:r>
              <a:rPr lang="en-US" sz="1600" kern="1200" baseline="0" dirty="0" smtClean="0">
                <a:solidFill>
                  <a:schemeClr val="tx1"/>
                </a:solidFill>
                <a:effectLst/>
                <a:latin typeface="+mn-lt"/>
                <a:ea typeface="+mn-ea"/>
                <a:cs typeface="+mn-cs"/>
              </a:rPr>
              <a:t>Madagascar</a:t>
            </a:r>
            <a:r>
              <a:rPr lang="en-US" sz="1600" kern="1200" baseline="0" dirty="0" smtClean="0">
                <a:solidFill>
                  <a:schemeClr val="tx1"/>
                </a:solidFill>
                <a:effectLst/>
                <a:latin typeface="+mn-lt"/>
                <a:ea typeface="+mn-ea"/>
                <a:cs typeface="+mn-cs"/>
              </a:rPr>
              <a: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37</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95FF0-C2C6-D043-8A18-D739D0D2E20D}" type="slidenum">
              <a:rPr lang="en-US" smtClean="0"/>
              <a:t>38</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D44C1-6CF3-1546-9462-0DC84CE0F171}" type="slidenum">
              <a:rPr lang="en-US" smtClean="0"/>
              <a:t>39</a:t>
            </a:fld>
            <a:endParaRPr lang="en-US"/>
          </a:p>
        </p:txBody>
      </p:sp>
    </p:spTree>
    <p:extLst>
      <p:ext uri="{BB962C8B-B14F-4D97-AF65-F5344CB8AC3E}">
        <p14:creationId xmlns:p14="http://schemas.microsoft.com/office/powerpoint/2010/main" val="73730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Fortunately, there is a safe, effective,</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and inexpensive rubella vaccine that can be used to prevent CRS cases.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Introduction</a:t>
            </a:r>
            <a:r>
              <a:rPr lang="en-US" sz="1600" kern="1200" baseline="0" dirty="0" smtClean="0">
                <a:solidFill>
                  <a:schemeClr val="tx1"/>
                </a:solidFill>
                <a:effectLst/>
                <a:latin typeface="+mn-lt"/>
                <a:ea typeface="+mn-ea"/>
                <a:cs typeface="+mn-cs"/>
              </a:rPr>
              <a:t> of the rubella vaccine is </a:t>
            </a:r>
            <a:r>
              <a:rPr lang="en-US" sz="1600" kern="1200" dirty="0" smtClean="0">
                <a:solidFill>
                  <a:schemeClr val="tx1"/>
                </a:solidFill>
                <a:effectLst/>
                <a:latin typeface="+mn-lt"/>
                <a:ea typeface="+mn-ea"/>
                <a:cs typeface="+mn-cs"/>
              </a:rPr>
              <a:t>also a fairly</a:t>
            </a:r>
            <a:r>
              <a:rPr lang="en-US" sz="1600" kern="1200" baseline="0" dirty="0" smtClean="0">
                <a:solidFill>
                  <a:schemeClr val="tx1"/>
                </a:solidFill>
                <a:effectLst/>
                <a:latin typeface="+mn-lt"/>
                <a:ea typeface="+mn-ea"/>
                <a:cs typeface="+mn-cs"/>
              </a:rPr>
              <a:t> easy public health intervention.  The rubella vaccine is easily combined with the popularly administered measles vaccine such that the infrastructure to administer the vaccine already exists within the childhood immunization program.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A89296-2F1B-6A4D-A383-A1ECA9312A9C}" type="slidenum">
              <a:rPr lang="en-US" smtClean="0"/>
              <a:t>4</a:t>
            </a:fld>
            <a:endParaRPr lang="en-US"/>
          </a:p>
        </p:txBody>
      </p:sp>
    </p:spTree>
    <p:extLst>
      <p:ext uri="{BB962C8B-B14F-4D97-AF65-F5344CB8AC3E}">
        <p14:creationId xmlns:p14="http://schemas.microsoft.com/office/powerpoint/2010/main" val="55243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Given these positive features, the rubella vaccine has</a:t>
            </a:r>
            <a:r>
              <a:rPr lang="en-US" sz="1600" kern="1200" baseline="0" dirty="0" smtClean="0">
                <a:solidFill>
                  <a:schemeClr val="tx1"/>
                </a:solidFill>
                <a:effectLst/>
                <a:latin typeface="+mn-lt"/>
                <a:ea typeface="+mn-ea"/>
                <a:cs typeface="+mn-cs"/>
              </a:rPr>
              <a:t> already been introduced into 141 of the WHO 194 member countries – you can see these countries in green.</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solidFill>
                <a:effectLst/>
                <a:latin typeface="+mn-lt"/>
                <a:ea typeface="+mn-ea"/>
                <a:cs typeface="+mn-cs"/>
              </a:rPr>
              <a:t>The countries in yellow are those that plan rubella vaccine introduction into public sector vaccination programs in 2016 – 18 countries including India which has the highest burden of CRS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And in grey are countries where the rubella vaccine is not available in the public sector and there are no current plans to introduce the vaccine – which is 35 countries mostly in Africa and in Indonesia.</a:t>
            </a:r>
            <a:endParaRPr lang="en-US" sz="1200" kern="1200" dirty="0" smtClean="0">
              <a:solidFill>
                <a:schemeClr val="tx1"/>
              </a:solidFill>
              <a:effectLst/>
              <a:latin typeface="+mn-lt"/>
              <a:ea typeface="+mn-ea"/>
              <a:cs typeface="+mn-cs"/>
            </a:endParaRPr>
          </a:p>
          <a:p>
            <a:endParaRPr lang="en-GB" dirty="0" smtClean="0"/>
          </a:p>
          <a:p>
            <a:r>
              <a:rPr lang="en-GB" dirty="0" smtClean="0"/>
              <a:t>Introduced to date</a:t>
            </a:r>
          </a:p>
          <a:p>
            <a:r>
              <a:rPr lang="en-GB" dirty="0" smtClean="0"/>
              <a:t>Albania, Andorra, Antigua and Barbuda, Argentina, Armenia, Australia, Austria, Azerbaijan, Bahamas, Bahrain, Bangladesh, Barbados, Belarus, Belgium, Belize, Bhutan, Bolivia, Bosnia and Herzegovina, Brazil, Brunei Darussalam, Bulgaria, Cabo Verde, Cambodia, Canada, Chile, China, Colombia, Cook Islands, Costa Rica, Croatia, Cuba, Cyprus, Czech Republic, Denmark, Dominica, Dominican Republic, Ecuador, Egypt, El Salvador, Estonia, Fiji, Finland, France, Georgia, Germany, Ghana, Greece, Grenada, Guatemala, Guyana, Haiti, Honduras, Hungary, Iceland, Iran (Islamic Republic of), Iraq, Ireland, Israel, Italy, Jamaica, Japan, Jordan, Kazakhstan, Kiribati, Kuwait, Kyrgyzstan, Lao People's Democratic Republic, Latvia, Lebanon, Libya, Lithuania, Luxembourg, Malaysia, Maldives, Malta, Marshall Islands, Mauritius, Mexico, Micronesia (Federated States of ), Monaco, Mongolia, Montenegro, Morocco, Nauru, Nepal, Netherlands, New Zealand, Nicaragua, Niue, Norway, Oman, Palau, Panama, Paraguay, Peru, Philippines, Poland, Portugal, Qatar, Republic of Korea, Republic of Moldova, Romania, Russian Federation, Rwanda, Saint Kitts and Nevis, Saint Lucia, Saint Vincent and the Grenadines, Samoa, San Marino, Saudi Arabia, Senegal, Serbia, Seychelles, Singapore, Slovakia, Slovenia, Solomon Islands, Spain, Sri Lanka, Suriname, Sweden, Switzerland, Syrian Arab Republic, Tajikistan, Thailand, The former Yugoslav Republic of Macedonia, Tonga, Trinidad and Tobago, Tunisia, Turkey, Turkmenistan, Tuvalu, Ukraine, United Arab Emirates, United Kingdom, United Republic of Tanzania, United States of America, Uruguay, Uzbekistan, Venezuela, Yemen</a:t>
            </a:r>
          </a:p>
          <a:p>
            <a:endParaRPr lang="en-GB" dirty="0" smtClean="0"/>
          </a:p>
          <a:p>
            <a:r>
              <a:rPr lang="en-GB" dirty="0" smtClean="0"/>
              <a:t>Planned introductions in 2015-2016</a:t>
            </a:r>
          </a:p>
          <a:p>
            <a:r>
              <a:rPr lang="en-GB" dirty="0" smtClean="0"/>
              <a:t>Botswana, Burkina Faso, Burundi, Cameroon, Comoros, Gambia, India, Kenya, Lesotho, Madagascar, Mozambique, Myanmar, Namibia, Papua New Guinea, Swaziland, Viet Nam, Zambia &amp; Zimbabwe</a:t>
            </a:r>
          </a:p>
          <a:p>
            <a:endParaRPr lang="en-GB" dirty="0" smtClean="0"/>
          </a:p>
          <a:p>
            <a:r>
              <a:rPr lang="en-GB" dirty="0" smtClean="0"/>
              <a:t>Not Available, Not Introduced/No Plans</a:t>
            </a:r>
          </a:p>
          <a:p>
            <a:r>
              <a:rPr lang="en-GB" dirty="0" smtClean="0"/>
              <a:t>Afghanistan, Algeria, Angola, Benin, Central African Republic, Chad, Congo, Côte d'Ivoire, Democratic People's Republic of Korea, Democratic Republic of the Congo, Djibouti, Equatorial Guinea, Eritrea, Ethiopia, Gabon, Guinea, Guinea-Bissau, Indonesia, Liberia, Malawi, Mali, Mauritania, Niger, Nigeria, Pakistan, Sao Tome and Principe, Sierra Leone, Somalia, South Africa, South Sudan, Sudan, Timor-Leste, Togo, Uganda, Vanuatu, </a:t>
            </a:r>
            <a:endParaRPr lang="en-GB" dirty="0"/>
          </a:p>
        </p:txBody>
      </p:sp>
      <p:sp>
        <p:nvSpPr>
          <p:cNvPr id="4" name="Slide Number Placeholder 3"/>
          <p:cNvSpPr>
            <a:spLocks noGrp="1"/>
          </p:cNvSpPr>
          <p:nvPr>
            <p:ph type="sldNum" sz="quarter" idx="10"/>
          </p:nvPr>
        </p:nvSpPr>
        <p:spPr/>
        <p:txBody>
          <a:bodyPr/>
          <a:lstStyle/>
          <a:p>
            <a:fld id="{42F41A7A-E46F-4897-820E-11DC3B95DDFE}" type="slidenum">
              <a:rPr lang="en-GB" smtClean="0"/>
              <a:t>5</a:t>
            </a:fld>
            <a:endParaRPr lang="en-GB"/>
          </a:p>
        </p:txBody>
      </p:sp>
    </p:spTree>
    <p:extLst>
      <p:ext uri="{BB962C8B-B14F-4D97-AF65-F5344CB8AC3E}">
        <p14:creationId xmlns:p14="http://schemas.microsoft.com/office/powerpoint/2010/main" val="398921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One of the reasons</a:t>
            </a:r>
            <a:r>
              <a:rPr lang="en-US" sz="1600" kern="1200" baseline="0" dirty="0" smtClean="0">
                <a:solidFill>
                  <a:schemeClr val="tx1"/>
                </a:solidFill>
                <a:effectLst/>
                <a:latin typeface="+mn-lt"/>
                <a:ea typeface="+mn-ea"/>
                <a:cs typeface="+mn-cs"/>
              </a:rPr>
              <a:t> for many countries choosing to introduce the vaccine recently is because </a:t>
            </a:r>
            <a:r>
              <a:rPr lang="en-US" sz="1600" kern="1200" dirty="0" smtClean="0">
                <a:solidFill>
                  <a:schemeClr val="tx1"/>
                </a:solidFill>
                <a:effectLst/>
                <a:latin typeface="+mn-lt"/>
                <a:ea typeface="+mn-ea"/>
                <a:cs typeface="+mn-cs"/>
              </a:rPr>
              <a:t>GAVI opened a funding window in November</a:t>
            </a:r>
            <a:r>
              <a:rPr lang="en-US" sz="1600" kern="1200" baseline="0" dirty="0" smtClean="0">
                <a:solidFill>
                  <a:schemeClr val="tx1"/>
                </a:solidFill>
                <a:effectLst/>
                <a:latin typeface="+mn-lt"/>
                <a:ea typeface="+mn-ea"/>
                <a:cs typeface="+mn-cs"/>
              </a:rPr>
              <a:t> of 2011</a:t>
            </a:r>
            <a:r>
              <a:rPr lang="en-US" sz="1600" kern="1200" dirty="0" smtClean="0">
                <a:solidFill>
                  <a:schemeClr val="tx1"/>
                </a:solidFill>
                <a:effectLst/>
                <a:latin typeface="+mn-lt"/>
                <a:ea typeface="+mn-ea"/>
                <a:cs typeface="+mn-cs"/>
              </a:rPr>
              <a:t> to help countries introduce the rubella vaccine who have already introduced it. The support includes funding for a one time catch-up campaign with the measles-rubella combined vaccine</a:t>
            </a:r>
            <a:r>
              <a:rPr lang="en-US" sz="1600" kern="1200" baseline="0" dirty="0" smtClean="0">
                <a:solidFill>
                  <a:schemeClr val="tx1"/>
                </a:solidFill>
                <a:effectLst/>
                <a:latin typeface="+mn-lt"/>
                <a:ea typeface="+mn-ea"/>
                <a:cs typeface="+mn-cs"/>
              </a:rPr>
              <a:t> for all children ages 9 months to 14 years old.  </a:t>
            </a:r>
          </a:p>
          <a:p>
            <a:r>
              <a:rPr lang="en-US" sz="1600" kern="1200" dirty="0" smtClean="0">
                <a:solidFill>
                  <a:schemeClr val="tx1"/>
                </a:solidFill>
                <a:effectLst/>
                <a:latin typeface="+mn-lt"/>
                <a:ea typeface="+mn-ea"/>
                <a:cs typeface="+mn-cs"/>
              </a:rPr>
              <a:t>This</a:t>
            </a:r>
            <a:r>
              <a:rPr lang="en-US" sz="1600" kern="1200" baseline="0" dirty="0" smtClean="0">
                <a:solidFill>
                  <a:schemeClr val="tx1"/>
                </a:solidFill>
                <a:effectLst/>
                <a:latin typeface="+mn-lt"/>
                <a:ea typeface="+mn-ea"/>
                <a:cs typeface="+mn-cs"/>
              </a:rPr>
              <a:t> maps shows the countries that are eligible for this funding that have not yet introduced the vaccine in</a:t>
            </a:r>
            <a:r>
              <a:rPr lang="en-US" sz="1600" kern="1200" dirty="0" smtClean="0">
                <a:solidFill>
                  <a:schemeClr val="tx1"/>
                </a:solidFill>
                <a:effectLst/>
                <a:latin typeface="+mn-lt"/>
                <a:ea typeface="+mn-ea"/>
                <a:cs typeface="+mn-cs"/>
              </a:rPr>
              <a:t> medium blue.</a:t>
            </a:r>
            <a:r>
              <a:rPr lang="en-US" sz="1600" kern="1200" baseline="0" dirty="0" smtClean="0">
                <a:solidFill>
                  <a:schemeClr val="tx1"/>
                </a:solidFill>
                <a:effectLst/>
                <a:latin typeface="+mn-lt"/>
                <a:ea typeface="+mn-ea"/>
                <a:cs typeface="+mn-cs"/>
              </a:rPr>
              <a:t>  16 of these countries eligible for GAVI funding plans to introduce the vaccine, as shown on the previous graph. So, there is a lot of momentum for introducing the rubella vaccine, specifically as countries are making stronger goals towards measles elimination.</a:t>
            </a:r>
          </a:p>
          <a:p>
            <a:endParaRPr lang="en-US" sz="1600" kern="1200" baseline="0" dirty="0" smtClean="0">
              <a:solidFill>
                <a:schemeClr val="tx1"/>
              </a:solidFill>
              <a:effectLst/>
              <a:latin typeface="+mn-lt"/>
              <a:ea typeface="+mn-ea"/>
              <a:cs typeface="+mn-cs"/>
            </a:endParaRPr>
          </a:p>
          <a:p>
            <a:r>
              <a:rPr lang="en-US" sz="1600" kern="1200" baseline="0" dirty="0" smtClean="0">
                <a:solidFill>
                  <a:schemeClr val="tx1"/>
                </a:solidFill>
                <a:effectLst/>
                <a:latin typeface="+mn-lt"/>
                <a:ea typeface="+mn-ea"/>
                <a:cs typeface="+mn-cs"/>
              </a:rPr>
              <a:t>There are 24 countries remaining who are eligible for RCV funding from GAVI that may still introduce the vaccine. </a:t>
            </a:r>
          </a:p>
        </p:txBody>
      </p:sp>
      <p:sp>
        <p:nvSpPr>
          <p:cNvPr id="4" name="Slide Number Placeholder 3"/>
          <p:cNvSpPr>
            <a:spLocks noGrp="1"/>
          </p:cNvSpPr>
          <p:nvPr>
            <p:ph type="sldNum" sz="quarter" idx="10"/>
          </p:nvPr>
        </p:nvSpPr>
        <p:spPr/>
        <p:txBody>
          <a:bodyPr/>
          <a:lstStyle/>
          <a:p>
            <a:fld id="{EDA89296-2F1B-6A4D-A383-A1ECA9312A9C}" type="slidenum">
              <a:rPr lang="en-US" smtClean="0"/>
              <a:t>6</a:t>
            </a:fld>
            <a:endParaRPr lang="en-US"/>
          </a:p>
        </p:txBody>
      </p:sp>
    </p:spTree>
    <p:extLst>
      <p:ext uri="{BB962C8B-B14F-4D97-AF65-F5344CB8AC3E}">
        <p14:creationId xmlns:p14="http://schemas.microsoft.com/office/powerpoint/2010/main" val="55243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kern="1200" baseline="0" dirty="0" smtClean="0">
                <a:solidFill>
                  <a:schemeClr val="tx1"/>
                </a:solidFill>
                <a:effectLst/>
                <a:latin typeface="+mn-lt"/>
                <a:ea typeface="+mn-ea"/>
                <a:cs typeface="+mn-cs"/>
              </a:rPr>
              <a:t>There is a wide range of surveillance system functioning for rubella (and measles) across countries. Historically surveillance system functioning walks hand in hand with control efforts</a:t>
            </a:r>
          </a:p>
        </p:txBody>
      </p:sp>
      <p:sp>
        <p:nvSpPr>
          <p:cNvPr id="4" name="Slide Number Placeholder 3"/>
          <p:cNvSpPr>
            <a:spLocks noGrp="1"/>
          </p:cNvSpPr>
          <p:nvPr>
            <p:ph type="sldNum" sz="quarter" idx="10"/>
          </p:nvPr>
        </p:nvSpPr>
        <p:spPr/>
        <p:txBody>
          <a:bodyPr/>
          <a:lstStyle/>
          <a:p>
            <a:fld id="{FF295FF0-C2C6-D043-8A18-D739D0D2E20D}" type="slidenum">
              <a:rPr lang="en-US" smtClean="0"/>
              <a:t>7</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kern="1200" baseline="0" dirty="0" smtClean="0">
                <a:solidFill>
                  <a:schemeClr val="tx1"/>
                </a:solidFill>
                <a:effectLst/>
                <a:latin typeface="+mn-lt"/>
                <a:ea typeface="+mn-ea"/>
                <a:cs typeface="+mn-cs"/>
              </a:rPr>
              <a:t>Such that regions where control efforts have been mostly successful, as in the Americas (endemic rubella eliminated since 2009) and Europe, surveillance of rubella and CRS is also successful. This figure from the CDC shows the number of rubella and CRS cases by region in 2000 and 2014.</a:t>
            </a:r>
          </a:p>
        </p:txBody>
      </p:sp>
      <p:sp>
        <p:nvSpPr>
          <p:cNvPr id="4" name="Slide Number Placeholder 3"/>
          <p:cNvSpPr>
            <a:spLocks noGrp="1"/>
          </p:cNvSpPr>
          <p:nvPr>
            <p:ph type="sldNum" sz="quarter" idx="10"/>
          </p:nvPr>
        </p:nvSpPr>
        <p:spPr/>
        <p:txBody>
          <a:bodyPr/>
          <a:lstStyle/>
          <a:p>
            <a:fld id="{FF295FF0-C2C6-D043-8A18-D739D0D2E20D}" type="slidenum">
              <a:rPr lang="en-US" smtClean="0"/>
              <a:t>8</a:t>
            </a:fld>
            <a:endParaRPr lang="en-US"/>
          </a:p>
        </p:txBody>
      </p:sp>
    </p:spTree>
    <p:extLst>
      <p:ext uri="{BB962C8B-B14F-4D97-AF65-F5344CB8AC3E}">
        <p14:creationId xmlns:p14="http://schemas.microsoft.com/office/powerpoint/2010/main" val="253161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i="0" kern="1200" baseline="0" dirty="0" smtClean="0">
                <a:solidFill>
                  <a:schemeClr val="tx1"/>
                </a:solidFill>
                <a:effectLst/>
                <a:latin typeface="+mn-lt"/>
                <a:ea typeface="+mn-ea"/>
                <a:cs typeface="+mn-cs"/>
              </a:rPr>
              <a:t>On the other hand, t</a:t>
            </a:r>
            <a:r>
              <a:rPr lang="en-US" sz="1600" dirty="0" smtClean="0"/>
              <a:t>he</a:t>
            </a:r>
            <a:r>
              <a:rPr lang="en-US" sz="1600" baseline="0" dirty="0" smtClean="0"/>
              <a:t> number of rubella and CRS</a:t>
            </a:r>
            <a:r>
              <a:rPr lang="en-US" sz="1600" dirty="0" smtClean="0"/>
              <a:t> cases</a:t>
            </a:r>
            <a:r>
              <a:rPr lang="en-US" sz="1600" baseline="0" dirty="0" smtClean="0"/>
              <a:t> in Africa and South-East Asia are under-reported.  Uptake of RCV has been the slowest in these regions, therefore we know burden of rubella and CRS is highest here, however the reported surveillance data does not show it. </a:t>
            </a:r>
            <a:r>
              <a:rPr lang="en-US" sz="1600" i="1" kern="1200" baseline="0" dirty="0" smtClean="0">
                <a:solidFill>
                  <a:schemeClr val="tx1"/>
                </a:solidFill>
                <a:effectLst/>
                <a:latin typeface="+mn-lt"/>
                <a:ea typeface="+mn-ea"/>
                <a:cs typeface="+mn-cs"/>
              </a:rPr>
              <a:t> </a:t>
            </a:r>
            <a:r>
              <a:rPr lang="en-US" sz="1600" b="0" i="0" kern="1200" baseline="0" dirty="0" smtClean="0">
                <a:solidFill>
                  <a:schemeClr val="tx1"/>
                </a:solidFill>
                <a:effectLst/>
                <a:latin typeface="+mn-lt"/>
                <a:ea typeface="+mn-ea"/>
                <a:cs typeface="+mn-cs"/>
              </a:rPr>
              <a:t>For example, in an endemic rubella region such as India where up to around 22,000 children are being born each year and we would expect most every child to become infected with Rubella given its high transmission.  However, for the whole region of SE Asia, there were only 9,000 reported cases.</a:t>
            </a:r>
          </a:p>
        </p:txBody>
      </p:sp>
      <p:sp>
        <p:nvSpPr>
          <p:cNvPr id="4" name="Slide Number Placeholder 3"/>
          <p:cNvSpPr>
            <a:spLocks noGrp="1"/>
          </p:cNvSpPr>
          <p:nvPr>
            <p:ph type="sldNum" sz="quarter" idx="10"/>
          </p:nvPr>
        </p:nvSpPr>
        <p:spPr/>
        <p:txBody>
          <a:bodyPr/>
          <a:lstStyle/>
          <a:p>
            <a:fld id="{FF295FF0-C2C6-D043-8A18-D739D0D2E20D}" type="slidenum">
              <a:rPr lang="en-US" smtClean="0"/>
              <a:t>9</a:t>
            </a:fld>
            <a:endParaRPr lang="en-US"/>
          </a:p>
        </p:txBody>
      </p:sp>
    </p:spTree>
    <p:extLst>
      <p:ext uri="{BB962C8B-B14F-4D97-AF65-F5344CB8AC3E}">
        <p14:creationId xmlns:p14="http://schemas.microsoft.com/office/powerpoint/2010/main" val="253161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73421D-9088-DF43-9F14-CAEB4F77047F}"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373626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3421D-9088-DF43-9F14-CAEB4F77047F}"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133596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3421D-9088-DF43-9F14-CAEB4F77047F}"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222080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73421D-9088-DF43-9F14-CAEB4F77047F}"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133293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3421D-9088-DF43-9F14-CAEB4F77047F}"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294656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73421D-9088-DF43-9F14-CAEB4F77047F}"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399432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73421D-9088-DF43-9F14-CAEB4F77047F}" type="datetimeFigureOut">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106729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73421D-9088-DF43-9F14-CAEB4F77047F}" type="datetimeFigureOut">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48509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3421D-9088-DF43-9F14-CAEB4F77047F}" type="datetimeFigureOut">
              <a:rPr lang="en-US" smtClean="0"/>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327339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3421D-9088-DF43-9F14-CAEB4F77047F}"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140163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3421D-9088-DF43-9F14-CAEB4F77047F}"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33EE40-7D6B-D84A-AB32-B2EE32F4C829}" type="slidenum">
              <a:rPr lang="en-US" smtClean="0"/>
              <a:t>‹#›</a:t>
            </a:fld>
            <a:endParaRPr lang="en-US"/>
          </a:p>
        </p:txBody>
      </p:sp>
    </p:spTree>
    <p:extLst>
      <p:ext uri="{BB962C8B-B14F-4D97-AF65-F5344CB8AC3E}">
        <p14:creationId xmlns:p14="http://schemas.microsoft.com/office/powerpoint/2010/main" val="28449859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3421D-9088-DF43-9F14-CAEB4F77047F}" type="datetimeFigureOut">
              <a:rPr lang="en-US" smtClean="0"/>
              <a:t>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3EE40-7D6B-D84A-AB32-B2EE32F4C829}" type="slidenum">
              <a:rPr lang="en-US" smtClean="0"/>
              <a:t>‹#›</a:t>
            </a:fld>
            <a:endParaRPr lang="en-US"/>
          </a:p>
        </p:txBody>
      </p:sp>
    </p:spTree>
    <p:extLst>
      <p:ext uri="{BB962C8B-B14F-4D97-AF65-F5344CB8AC3E}">
        <p14:creationId xmlns:p14="http://schemas.microsoft.com/office/powerpoint/2010/main" val="142384310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emf"/><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4.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93" y="1337970"/>
            <a:ext cx="8890657" cy="1569660"/>
          </a:xfrm>
          <a:prstGeom prst="rect">
            <a:avLst/>
          </a:prstGeom>
        </p:spPr>
        <p:txBody>
          <a:bodyPr wrap="square">
            <a:spAutoFit/>
          </a:bodyPr>
          <a:lstStyle/>
          <a:p>
            <a:pPr algn="ctr"/>
            <a:r>
              <a:rPr lang="en-US" sz="3200" b="1" dirty="0"/>
              <a:t>Rubella </a:t>
            </a:r>
            <a:r>
              <a:rPr lang="en-US" sz="3200" b="1" dirty="0" smtClean="0"/>
              <a:t>Surveillance and Control </a:t>
            </a:r>
            <a:r>
              <a:rPr lang="en-US" sz="3200" b="1" dirty="0"/>
              <a:t>in </a:t>
            </a:r>
            <a:r>
              <a:rPr lang="en-US" sz="3200" b="1" dirty="0" smtClean="0"/>
              <a:t>Low</a:t>
            </a:r>
            <a:r>
              <a:rPr lang="en-US" sz="3200" b="1" dirty="0"/>
              <a:t>-Resource Settings: </a:t>
            </a:r>
            <a:r>
              <a:rPr lang="en-US" sz="3200" b="1" dirty="0" smtClean="0"/>
              <a:t>Limitations</a:t>
            </a:r>
            <a:r>
              <a:rPr lang="en-US" sz="3200" b="1" dirty="0"/>
              <a:t>, Biases, and </a:t>
            </a:r>
            <a:endParaRPr lang="en-US" sz="3200" b="1" dirty="0" smtClean="0"/>
          </a:p>
          <a:p>
            <a:pPr algn="ctr"/>
            <a:r>
              <a:rPr lang="en-US" sz="3200" b="1" dirty="0" smtClean="0"/>
              <a:t>Potential </a:t>
            </a:r>
            <a:r>
              <a:rPr lang="en-US" sz="3200" b="1" dirty="0"/>
              <a:t>for Strengthening</a:t>
            </a:r>
          </a:p>
        </p:txBody>
      </p:sp>
      <p:sp>
        <p:nvSpPr>
          <p:cNvPr id="2" name="TextBox 1"/>
          <p:cNvSpPr txBox="1"/>
          <p:nvPr/>
        </p:nvSpPr>
        <p:spPr>
          <a:xfrm>
            <a:off x="2507005" y="3415985"/>
            <a:ext cx="4309393" cy="338554"/>
          </a:xfrm>
          <a:prstGeom prst="rect">
            <a:avLst/>
          </a:prstGeom>
          <a:noFill/>
        </p:spPr>
        <p:txBody>
          <a:bodyPr wrap="none" rtlCol="0">
            <a:spAutoFit/>
          </a:bodyPr>
          <a:lstStyle/>
          <a:p>
            <a:r>
              <a:rPr lang="en-US" sz="1600" dirty="0" smtClean="0"/>
              <a:t>Amy Winter, PhD Candidate, Princeton University</a:t>
            </a:r>
            <a:endParaRPr lang="en-US" sz="1600" dirty="0"/>
          </a:p>
        </p:txBody>
      </p:sp>
      <p:sp>
        <p:nvSpPr>
          <p:cNvPr id="5" name="TextBox 4"/>
          <p:cNvSpPr txBox="1"/>
          <p:nvPr/>
        </p:nvSpPr>
        <p:spPr>
          <a:xfrm>
            <a:off x="1660697" y="5646690"/>
            <a:ext cx="3685624" cy="1077218"/>
          </a:xfrm>
          <a:prstGeom prst="rect">
            <a:avLst/>
          </a:prstGeom>
          <a:noFill/>
        </p:spPr>
        <p:txBody>
          <a:bodyPr wrap="none" rtlCol="0">
            <a:spAutoFit/>
          </a:bodyPr>
          <a:lstStyle/>
          <a:p>
            <a:r>
              <a:rPr lang="en-US" sz="1600" u="sng" dirty="0" smtClean="0"/>
              <a:t>Advisor:</a:t>
            </a:r>
          </a:p>
          <a:p>
            <a:r>
              <a:rPr lang="en-US" sz="1600" dirty="0" smtClean="0"/>
              <a:t>Jess Metcalf</a:t>
            </a:r>
          </a:p>
          <a:p>
            <a:r>
              <a:rPr lang="en-US" sz="1600" dirty="0" smtClean="0"/>
              <a:t>Assistant Professor of Ecology and </a:t>
            </a:r>
          </a:p>
          <a:p>
            <a:r>
              <a:rPr lang="en-US" sz="1600" dirty="0" smtClean="0"/>
              <a:t>Evolutionary Biology, Princeton University </a:t>
            </a:r>
          </a:p>
        </p:txBody>
      </p:sp>
      <p:pic>
        <p:nvPicPr>
          <p:cNvPr id="8" name="Picture 7"/>
          <p:cNvPicPr>
            <a:picLocks noChangeAspect="1"/>
          </p:cNvPicPr>
          <p:nvPr/>
        </p:nvPicPr>
        <p:blipFill rotWithShape="1">
          <a:blip r:embed="rId3"/>
          <a:srcRect l="5750" r="15297"/>
          <a:stretch/>
        </p:blipFill>
        <p:spPr>
          <a:xfrm>
            <a:off x="213923" y="5614227"/>
            <a:ext cx="1446774" cy="1098893"/>
          </a:xfrm>
          <a:prstGeom prst="rect">
            <a:avLst/>
          </a:prstGeom>
          <a:ln w="19050" cmpd="sng">
            <a:solidFill>
              <a:srgbClr val="000000"/>
            </a:solidFill>
          </a:ln>
        </p:spPr>
      </p:pic>
      <p:pic>
        <p:nvPicPr>
          <p:cNvPr id="13" name="Picture 12"/>
          <p:cNvPicPr>
            <a:picLocks noChangeAspect="1"/>
          </p:cNvPicPr>
          <p:nvPr/>
        </p:nvPicPr>
        <p:blipFill>
          <a:blip r:embed="rId4"/>
          <a:stretch>
            <a:fillRect/>
          </a:stretch>
        </p:blipFill>
        <p:spPr>
          <a:xfrm>
            <a:off x="8174586" y="4839793"/>
            <a:ext cx="824164" cy="876034"/>
          </a:xfrm>
          <a:prstGeom prst="rect">
            <a:avLst/>
          </a:prstGeom>
        </p:spPr>
      </p:pic>
      <p:pic>
        <p:nvPicPr>
          <p:cNvPr id="14" name="Picture 13"/>
          <p:cNvPicPr>
            <a:picLocks noChangeAspect="1"/>
          </p:cNvPicPr>
          <p:nvPr/>
        </p:nvPicPr>
        <p:blipFill rotWithShape="1">
          <a:blip r:embed="rId5"/>
          <a:srcRect t="29871" b="31311"/>
          <a:stretch/>
        </p:blipFill>
        <p:spPr>
          <a:xfrm>
            <a:off x="5650703" y="5848744"/>
            <a:ext cx="3385146" cy="876034"/>
          </a:xfrm>
          <a:prstGeom prst="rect">
            <a:avLst/>
          </a:prstGeom>
        </p:spPr>
      </p:pic>
      <p:sp>
        <p:nvSpPr>
          <p:cNvPr id="16" name="TextBox 15"/>
          <p:cNvSpPr txBox="1"/>
          <p:nvPr/>
        </p:nvSpPr>
        <p:spPr>
          <a:xfrm>
            <a:off x="5580850" y="4871554"/>
            <a:ext cx="2354581" cy="461665"/>
          </a:xfrm>
          <a:prstGeom prst="rect">
            <a:avLst/>
          </a:prstGeom>
          <a:noFill/>
        </p:spPr>
        <p:txBody>
          <a:bodyPr wrap="none" rtlCol="0">
            <a:spAutoFit/>
          </a:bodyPr>
          <a:lstStyle/>
          <a:p>
            <a:r>
              <a:rPr lang="en-US" sz="2400" b="1" dirty="0" smtClean="0"/>
              <a:t>Funding Sources:</a:t>
            </a:r>
            <a:endParaRPr lang="en-US" sz="2400" b="1" dirty="0"/>
          </a:p>
        </p:txBody>
      </p:sp>
    </p:spTree>
    <p:extLst>
      <p:ext uri="{BB962C8B-B14F-4D97-AF65-F5344CB8AC3E}">
        <p14:creationId xmlns:p14="http://schemas.microsoft.com/office/powerpoint/2010/main" val="2123443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74550"/>
            <a:ext cx="8229600" cy="7249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Surveillance Issues for Rubella and CRS </a:t>
            </a:r>
          </a:p>
        </p:txBody>
      </p:sp>
      <p:sp>
        <p:nvSpPr>
          <p:cNvPr id="4" name="TextBox 3"/>
          <p:cNvSpPr txBox="1"/>
          <p:nvPr/>
        </p:nvSpPr>
        <p:spPr>
          <a:xfrm>
            <a:off x="919600" y="1883178"/>
            <a:ext cx="7280167" cy="2862322"/>
          </a:xfrm>
          <a:prstGeom prst="rect">
            <a:avLst/>
          </a:prstGeom>
          <a:noFill/>
        </p:spPr>
        <p:txBody>
          <a:bodyPr wrap="square" rtlCol="0">
            <a:spAutoFit/>
          </a:bodyPr>
          <a:lstStyle/>
          <a:p>
            <a:r>
              <a:rPr lang="en-US" sz="2000" u="sng" dirty="0" smtClean="0"/>
              <a:t>Rubella</a:t>
            </a:r>
          </a:p>
          <a:p>
            <a:pPr marL="285750" indent="-285750">
              <a:buFontTx/>
              <a:buChar char="-"/>
            </a:pPr>
            <a:r>
              <a:rPr lang="en-US" sz="2000" dirty="0" smtClean="0"/>
              <a:t>Epidemiological: up to 50% of infections are asymptomatic</a:t>
            </a:r>
          </a:p>
          <a:p>
            <a:pPr marL="285750" indent="-285750">
              <a:buFontTx/>
              <a:buChar char="-"/>
            </a:pPr>
            <a:r>
              <a:rPr lang="en-US" sz="2000" dirty="0" smtClean="0"/>
              <a:t>Structural: </a:t>
            </a:r>
            <a:r>
              <a:rPr lang="en-US" sz="2000" dirty="0"/>
              <a:t>impediments </a:t>
            </a:r>
            <a:r>
              <a:rPr lang="en-US" sz="2000" dirty="0" smtClean="0"/>
              <a:t>in presenting for care, </a:t>
            </a:r>
            <a:r>
              <a:rPr lang="en-US" sz="2000" dirty="0"/>
              <a:t>recognition and collection of samples by healthcare </a:t>
            </a:r>
            <a:r>
              <a:rPr lang="en-US" sz="2000" dirty="0" smtClean="0"/>
              <a:t>worker, reporting or sending samples</a:t>
            </a:r>
          </a:p>
          <a:p>
            <a:endParaRPr lang="en-US" sz="2000" dirty="0" smtClean="0"/>
          </a:p>
          <a:p>
            <a:r>
              <a:rPr lang="en-US" sz="2000" u="sng" dirty="0" smtClean="0"/>
              <a:t>CRS </a:t>
            </a:r>
            <a:r>
              <a:rPr lang="en-US" sz="2000" dirty="0" smtClean="0"/>
              <a:t>(in addition to above)</a:t>
            </a:r>
          </a:p>
          <a:p>
            <a:pPr marL="285750" indent="-285750">
              <a:buFontTx/>
              <a:buChar char="-"/>
            </a:pPr>
            <a:r>
              <a:rPr lang="en-US" sz="2000" dirty="0" smtClean="0"/>
              <a:t>Epidemiological: can result in fetal death, miscarriage, or stillbirth, birth defects low specificity of detecting CRS</a:t>
            </a:r>
          </a:p>
        </p:txBody>
      </p:sp>
      <p:sp>
        <p:nvSpPr>
          <p:cNvPr id="5" name="Rectangle 4"/>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319421445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7" name="TextBox 6"/>
          <p:cNvSpPr txBox="1"/>
          <p:nvPr/>
        </p:nvSpPr>
        <p:spPr>
          <a:xfrm>
            <a:off x="2930639" y="1310777"/>
            <a:ext cx="2898525" cy="369332"/>
          </a:xfrm>
          <a:prstGeom prst="rect">
            <a:avLst/>
          </a:prstGeom>
          <a:noFill/>
        </p:spPr>
        <p:txBody>
          <a:bodyPr wrap="none" rtlCol="0">
            <a:spAutoFit/>
          </a:bodyPr>
          <a:lstStyle/>
          <a:p>
            <a:r>
              <a:rPr lang="en-US" dirty="0" smtClean="0"/>
              <a:t>(many the same for measles)</a:t>
            </a:r>
            <a:endParaRPr lang="en-US" dirty="0"/>
          </a:p>
        </p:txBody>
      </p:sp>
    </p:spTree>
    <p:extLst>
      <p:ext uri="{BB962C8B-B14F-4D97-AF65-F5344CB8AC3E}">
        <p14:creationId xmlns:p14="http://schemas.microsoft.com/office/powerpoint/2010/main" val="27538553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774550"/>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Rubella Surveillance and Control</a:t>
            </a:r>
          </a:p>
          <a:p>
            <a:r>
              <a:rPr lang="en-US" sz="3200" b="1" dirty="0" smtClean="0"/>
              <a:t>in </a:t>
            </a:r>
            <a:r>
              <a:rPr lang="en-US" sz="3200" b="1" dirty="0"/>
              <a:t>I</a:t>
            </a:r>
            <a:r>
              <a:rPr lang="en-US" sz="3200" b="1" dirty="0" smtClean="0"/>
              <a:t>nformation Scarce </a:t>
            </a:r>
            <a:r>
              <a:rPr lang="en-US" sz="3200" b="1" dirty="0"/>
              <a:t>S</a:t>
            </a:r>
            <a:r>
              <a:rPr lang="en-US" sz="3200" b="1" dirty="0" smtClean="0"/>
              <a:t>ettings</a:t>
            </a:r>
          </a:p>
        </p:txBody>
      </p:sp>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extBox 12"/>
          <p:cNvSpPr txBox="1"/>
          <p:nvPr/>
        </p:nvSpPr>
        <p:spPr>
          <a:xfrm>
            <a:off x="722156" y="2648747"/>
            <a:ext cx="8037216" cy="3046988"/>
          </a:xfrm>
          <a:prstGeom prst="rect">
            <a:avLst/>
          </a:prstGeom>
          <a:noFill/>
        </p:spPr>
        <p:txBody>
          <a:bodyPr wrap="square" rtlCol="0">
            <a:spAutoFit/>
          </a:bodyPr>
          <a:lstStyle/>
          <a:p>
            <a:pPr marL="342900" indent="-342900">
              <a:buAutoNum type="arabicPeriod"/>
            </a:pPr>
            <a:r>
              <a:rPr lang="en-US" sz="2400" dirty="0" smtClean="0"/>
              <a:t>Endemic rubella settings: Countries </a:t>
            </a:r>
            <a:r>
              <a:rPr lang="en-US" sz="2400" dirty="0"/>
              <a:t>where RCV has not been </a:t>
            </a:r>
            <a:r>
              <a:rPr lang="en-US" sz="2400" dirty="0" smtClean="0"/>
              <a:t>introduced </a:t>
            </a:r>
            <a:r>
              <a:rPr lang="en-US" sz="2400" dirty="0"/>
              <a:t>where rubella is </a:t>
            </a:r>
            <a:r>
              <a:rPr lang="en-US" sz="2400" dirty="0" smtClean="0"/>
              <a:t>endemic</a:t>
            </a:r>
          </a:p>
          <a:p>
            <a:endParaRPr lang="en-US" sz="2400" dirty="0" smtClean="0"/>
          </a:p>
          <a:p>
            <a:endParaRPr lang="en-US" sz="2400" dirty="0"/>
          </a:p>
          <a:p>
            <a:endParaRPr lang="en-US" sz="2400" dirty="0" smtClean="0"/>
          </a:p>
          <a:p>
            <a:pPr marL="342900" indent="-342900">
              <a:buAutoNum type="arabicPeriod"/>
            </a:pPr>
            <a:r>
              <a:rPr lang="en-US" sz="2400" dirty="0" smtClean="0"/>
              <a:t>Rubella control settings: Countries </a:t>
            </a:r>
            <a:r>
              <a:rPr lang="en-US" sz="2400" dirty="0"/>
              <a:t>where RCV has recently been </a:t>
            </a:r>
            <a:r>
              <a:rPr lang="en-US" sz="2400" dirty="0" smtClean="0"/>
              <a:t>introduced</a:t>
            </a:r>
            <a:endParaRPr lang="en-US" sz="2400" dirty="0"/>
          </a:p>
          <a:p>
            <a:endParaRPr lang="en-US" sz="2400" dirty="0" smtClean="0"/>
          </a:p>
        </p:txBody>
      </p:sp>
      <p:sp>
        <p:nvSpPr>
          <p:cNvPr id="2" name="TextBox 1"/>
          <p:cNvSpPr txBox="1"/>
          <p:nvPr/>
        </p:nvSpPr>
        <p:spPr>
          <a:xfrm>
            <a:off x="722156" y="2213706"/>
            <a:ext cx="3975668" cy="461665"/>
          </a:xfrm>
          <a:prstGeom prst="rect">
            <a:avLst/>
          </a:prstGeom>
          <a:noFill/>
        </p:spPr>
        <p:txBody>
          <a:bodyPr wrap="none" rtlCol="0">
            <a:spAutoFit/>
          </a:bodyPr>
          <a:lstStyle/>
          <a:p>
            <a:r>
              <a:rPr lang="en-US" sz="2400" u="sng" dirty="0" smtClean="0"/>
              <a:t>Two Types of Rubella Settings</a:t>
            </a:r>
            <a:endParaRPr lang="en-US" sz="2400" u="sng" dirty="0"/>
          </a:p>
        </p:txBody>
      </p:sp>
      <p:sp>
        <p:nvSpPr>
          <p:cNvPr id="7" name="Rectangle 6"/>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654211167"/>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95000"/>
                            </a:schemeClr>
                          </a:solidFill>
                        </a:rPr>
                        <a:t>Overview</a:t>
                      </a:r>
                      <a:endParaRPr lang="en-US" sz="1600" b="1" dirty="0">
                        <a:solidFill>
                          <a:schemeClr val="tx1">
                            <a:lumMod val="9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2482796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extBox 12"/>
          <p:cNvSpPr txBox="1"/>
          <p:nvPr/>
        </p:nvSpPr>
        <p:spPr>
          <a:xfrm>
            <a:off x="722156" y="2656262"/>
            <a:ext cx="8037216" cy="3170099"/>
          </a:xfrm>
          <a:prstGeom prst="rect">
            <a:avLst/>
          </a:prstGeom>
          <a:noFill/>
        </p:spPr>
        <p:txBody>
          <a:bodyPr wrap="square" rtlCol="0">
            <a:spAutoFit/>
          </a:bodyPr>
          <a:lstStyle/>
          <a:p>
            <a:pPr marL="342900" indent="-342900">
              <a:buAutoNum type="arabicPeriod"/>
            </a:pPr>
            <a:r>
              <a:rPr lang="en-US" sz="2400" dirty="0"/>
              <a:t>Endemic rubella settings: Countries where RCV has not been introduced where rubella is endemic</a:t>
            </a:r>
          </a:p>
          <a:p>
            <a:pPr marL="800100" lvl="1" indent="-342900">
              <a:buFont typeface="Arial"/>
              <a:buChar char="•"/>
            </a:pPr>
            <a:r>
              <a:rPr lang="en-US" dirty="0" smtClean="0"/>
              <a:t>What is the current burden of CRS?</a:t>
            </a:r>
          </a:p>
          <a:p>
            <a:pPr marL="800100" lvl="1" indent="-342900">
              <a:buFont typeface="Arial"/>
              <a:buChar char="•"/>
            </a:pPr>
            <a:r>
              <a:rPr lang="en-US" dirty="0" smtClean="0"/>
              <a:t>What </a:t>
            </a:r>
            <a:r>
              <a:rPr lang="en-US" dirty="0"/>
              <a:t>will be the effect of </a:t>
            </a:r>
            <a:r>
              <a:rPr lang="en-US" dirty="0" smtClean="0"/>
              <a:t>RCV introduction on CRS incidence?</a:t>
            </a:r>
            <a:endParaRPr lang="en-US" dirty="0"/>
          </a:p>
          <a:p>
            <a:endParaRPr lang="en-US" sz="2400" dirty="0" smtClean="0"/>
          </a:p>
          <a:p>
            <a:pPr marL="342900" indent="-342900">
              <a:buAutoNum type="arabicPeriod"/>
            </a:pPr>
            <a:r>
              <a:rPr lang="en-US" sz="2400" dirty="0"/>
              <a:t>Rubella control settings: Countries where RCV has recently been </a:t>
            </a:r>
            <a:r>
              <a:rPr lang="en-US" sz="2400" dirty="0" smtClean="0"/>
              <a:t>introduced</a:t>
            </a:r>
          </a:p>
          <a:p>
            <a:pPr marL="800100" lvl="1" indent="-342900">
              <a:buFont typeface="Arial"/>
              <a:buChar char="•"/>
            </a:pPr>
            <a:r>
              <a:rPr lang="en-US" dirty="0" smtClean="0"/>
              <a:t>What is the effect of rubella vaccine introduction on CRS incidence?</a:t>
            </a:r>
          </a:p>
          <a:p>
            <a:pPr marL="800100" lvl="1" indent="-342900">
              <a:buFont typeface="Arial"/>
              <a:buChar char="•"/>
            </a:pPr>
            <a:endParaRPr lang="en-US" sz="2000" dirty="0" smtClean="0"/>
          </a:p>
        </p:txBody>
      </p:sp>
      <p:sp>
        <p:nvSpPr>
          <p:cNvPr id="7" name="Title 1"/>
          <p:cNvSpPr txBox="1">
            <a:spLocks/>
          </p:cNvSpPr>
          <p:nvPr/>
        </p:nvSpPr>
        <p:spPr>
          <a:xfrm>
            <a:off x="457200" y="774550"/>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Rubella Surveillance and Control</a:t>
            </a:r>
          </a:p>
          <a:p>
            <a:r>
              <a:rPr lang="en-US" sz="3200" b="1" dirty="0" smtClean="0"/>
              <a:t>in </a:t>
            </a:r>
            <a:r>
              <a:rPr lang="en-US" sz="3200" b="1" dirty="0"/>
              <a:t>I</a:t>
            </a:r>
            <a:r>
              <a:rPr lang="en-US" sz="3200" b="1" dirty="0" smtClean="0"/>
              <a:t>nformation Scarce </a:t>
            </a:r>
            <a:r>
              <a:rPr lang="en-US" sz="3200" b="1" dirty="0"/>
              <a:t>S</a:t>
            </a:r>
            <a:r>
              <a:rPr lang="en-US" sz="3200" b="1" dirty="0" smtClean="0"/>
              <a:t>ettings</a:t>
            </a:r>
          </a:p>
        </p:txBody>
      </p:sp>
      <p:sp>
        <p:nvSpPr>
          <p:cNvPr id="8" name="TextBox 7"/>
          <p:cNvSpPr txBox="1"/>
          <p:nvPr/>
        </p:nvSpPr>
        <p:spPr>
          <a:xfrm>
            <a:off x="722156" y="2213706"/>
            <a:ext cx="3975668" cy="461665"/>
          </a:xfrm>
          <a:prstGeom prst="rect">
            <a:avLst/>
          </a:prstGeom>
          <a:noFill/>
        </p:spPr>
        <p:txBody>
          <a:bodyPr wrap="none" rtlCol="0">
            <a:spAutoFit/>
          </a:bodyPr>
          <a:lstStyle/>
          <a:p>
            <a:r>
              <a:rPr lang="en-US" sz="2400" u="sng" dirty="0" smtClean="0"/>
              <a:t>Two Types of Rubella Settings</a:t>
            </a:r>
            <a:endParaRPr lang="en-US" sz="2400" u="sng" dirty="0"/>
          </a:p>
        </p:txBody>
      </p:sp>
      <p:graphicFrame>
        <p:nvGraphicFramePr>
          <p:cNvPr id="9" name="Table 8"/>
          <p:cNvGraphicFramePr>
            <a:graphicFrameLocks noGrp="1"/>
          </p:cNvGraphicFramePr>
          <p:nvPr>
            <p:extLst>
              <p:ext uri="{D42A27DB-BD31-4B8C-83A1-F6EECF244321}">
                <p14:modId xmlns:p14="http://schemas.microsoft.com/office/powerpoint/2010/main" val="64324588"/>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95000"/>
                            </a:schemeClr>
                          </a:solidFill>
                        </a:rPr>
                        <a:t>Overview</a:t>
                      </a:r>
                      <a:endParaRPr lang="en-US" sz="1600" b="1" dirty="0">
                        <a:solidFill>
                          <a:schemeClr val="tx1">
                            <a:lumMod val="9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39399249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extBox 12"/>
          <p:cNvSpPr txBox="1"/>
          <p:nvPr/>
        </p:nvSpPr>
        <p:spPr>
          <a:xfrm>
            <a:off x="722156" y="2656262"/>
            <a:ext cx="8037216" cy="3170099"/>
          </a:xfrm>
          <a:prstGeom prst="rect">
            <a:avLst/>
          </a:prstGeom>
          <a:noFill/>
        </p:spPr>
        <p:txBody>
          <a:bodyPr wrap="square" rtlCol="0">
            <a:spAutoFit/>
          </a:bodyPr>
          <a:lstStyle/>
          <a:p>
            <a:pPr marL="342900" indent="-342900">
              <a:buAutoNum type="arabicPeriod"/>
            </a:pPr>
            <a:r>
              <a:rPr lang="en-US" sz="2400" dirty="0"/>
              <a:t>Endemic rubella settings: Countries where RCV has not been introduced where rubella is endemic</a:t>
            </a:r>
          </a:p>
          <a:p>
            <a:pPr marL="800100" lvl="1" indent="-342900">
              <a:buFont typeface="Arial"/>
              <a:buChar char="•"/>
            </a:pPr>
            <a:r>
              <a:rPr lang="en-US" dirty="0" smtClean="0"/>
              <a:t>What is the current burden of CRS?</a:t>
            </a:r>
          </a:p>
          <a:p>
            <a:pPr marL="800100" lvl="1" indent="-342900">
              <a:buFont typeface="Arial"/>
              <a:buChar char="•"/>
            </a:pPr>
            <a:r>
              <a:rPr lang="en-US" dirty="0" smtClean="0"/>
              <a:t>What </a:t>
            </a:r>
            <a:r>
              <a:rPr lang="en-US" dirty="0"/>
              <a:t>will be the effect of </a:t>
            </a:r>
            <a:r>
              <a:rPr lang="en-US" dirty="0" smtClean="0"/>
              <a:t>RCV introduction on CRS incidence?</a:t>
            </a:r>
            <a:endParaRPr lang="en-US" dirty="0"/>
          </a:p>
          <a:p>
            <a:endParaRPr lang="en-US" sz="2400" dirty="0" smtClean="0"/>
          </a:p>
          <a:p>
            <a:pPr marL="342900" indent="-342900">
              <a:buAutoNum type="arabicPeriod"/>
            </a:pPr>
            <a:r>
              <a:rPr lang="en-US" sz="2400" dirty="0"/>
              <a:t>Rubella control settings: Countries where RCV has recently been </a:t>
            </a:r>
            <a:r>
              <a:rPr lang="en-US" sz="2400" dirty="0" smtClean="0"/>
              <a:t>introduced</a:t>
            </a:r>
          </a:p>
          <a:p>
            <a:pPr marL="800100" lvl="1" indent="-342900">
              <a:buFont typeface="Arial"/>
              <a:buChar char="•"/>
            </a:pPr>
            <a:r>
              <a:rPr lang="en-US" dirty="0" smtClean="0"/>
              <a:t>What is the effect of rubella vaccine introduction on CRS incidence?</a:t>
            </a:r>
          </a:p>
          <a:p>
            <a:pPr marL="800100" lvl="1" indent="-342900">
              <a:buFont typeface="Arial"/>
              <a:buChar char="•"/>
            </a:pPr>
            <a:endParaRPr lang="en-US" sz="2000" dirty="0" smtClean="0"/>
          </a:p>
        </p:txBody>
      </p:sp>
      <p:sp>
        <p:nvSpPr>
          <p:cNvPr id="7" name="Title 1"/>
          <p:cNvSpPr txBox="1">
            <a:spLocks/>
          </p:cNvSpPr>
          <p:nvPr/>
        </p:nvSpPr>
        <p:spPr>
          <a:xfrm>
            <a:off x="457200" y="774550"/>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Rubella Surveillance and Control</a:t>
            </a:r>
          </a:p>
          <a:p>
            <a:r>
              <a:rPr lang="en-US" sz="3200" b="1" dirty="0" smtClean="0"/>
              <a:t>in </a:t>
            </a:r>
            <a:r>
              <a:rPr lang="en-US" sz="3200" b="1" dirty="0"/>
              <a:t>I</a:t>
            </a:r>
            <a:r>
              <a:rPr lang="en-US" sz="3200" b="1" dirty="0" smtClean="0"/>
              <a:t>nformation Scarce </a:t>
            </a:r>
            <a:r>
              <a:rPr lang="en-US" sz="3200" b="1" dirty="0"/>
              <a:t>S</a:t>
            </a:r>
            <a:r>
              <a:rPr lang="en-US" sz="3200" b="1" dirty="0" smtClean="0"/>
              <a:t>ettings</a:t>
            </a:r>
          </a:p>
        </p:txBody>
      </p:sp>
      <p:sp>
        <p:nvSpPr>
          <p:cNvPr id="8" name="TextBox 7"/>
          <p:cNvSpPr txBox="1"/>
          <p:nvPr/>
        </p:nvSpPr>
        <p:spPr>
          <a:xfrm>
            <a:off x="722156" y="2213706"/>
            <a:ext cx="3975668" cy="461665"/>
          </a:xfrm>
          <a:prstGeom prst="rect">
            <a:avLst/>
          </a:prstGeom>
          <a:noFill/>
        </p:spPr>
        <p:txBody>
          <a:bodyPr wrap="none" rtlCol="0">
            <a:spAutoFit/>
          </a:bodyPr>
          <a:lstStyle/>
          <a:p>
            <a:r>
              <a:rPr lang="en-US" sz="2400" u="sng" dirty="0" smtClean="0"/>
              <a:t>Two Types of Rubella Settings</a:t>
            </a:r>
            <a:endParaRPr lang="en-US" sz="2400" u="sng" dirty="0"/>
          </a:p>
        </p:txBody>
      </p:sp>
      <p:graphicFrame>
        <p:nvGraphicFramePr>
          <p:cNvPr id="9" name="Table 8"/>
          <p:cNvGraphicFramePr>
            <a:graphicFrameLocks noGrp="1"/>
          </p:cNvGraphicFramePr>
          <p:nvPr>
            <p:extLst>
              <p:ext uri="{D42A27DB-BD31-4B8C-83A1-F6EECF244321}">
                <p14:modId xmlns:p14="http://schemas.microsoft.com/office/powerpoint/2010/main" val="3316561261"/>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95000"/>
                            </a:schemeClr>
                          </a:solidFill>
                        </a:rPr>
                        <a:t>Overview</a:t>
                      </a:r>
                      <a:endParaRPr lang="en-US" sz="1600" b="1" dirty="0">
                        <a:solidFill>
                          <a:schemeClr val="tx1">
                            <a:lumMod val="9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2" name="TextBox 1"/>
          <p:cNvSpPr txBox="1"/>
          <p:nvPr/>
        </p:nvSpPr>
        <p:spPr>
          <a:xfrm>
            <a:off x="2084862" y="2476967"/>
            <a:ext cx="5225924" cy="1938992"/>
          </a:xfrm>
          <a:prstGeom prst="rect">
            <a:avLst/>
          </a:prstGeom>
          <a:solidFill>
            <a:schemeClr val="tx1"/>
          </a:solidFill>
          <a:ln>
            <a:solidFill>
              <a:schemeClr val="bg1"/>
            </a:solidFill>
          </a:ln>
        </p:spPr>
        <p:txBody>
          <a:bodyPr wrap="square" rtlCol="0">
            <a:spAutoFit/>
          </a:bodyPr>
          <a:lstStyle/>
          <a:p>
            <a:pPr algn="ctr"/>
            <a:r>
              <a:rPr lang="en-US" sz="4000" dirty="0" smtClean="0">
                <a:solidFill>
                  <a:srgbClr val="FF0000"/>
                </a:solidFill>
              </a:rPr>
              <a:t>RUBELLA CONTROL WILL BE DRIVEN BY MEASLES CONTROL</a:t>
            </a:r>
            <a:endParaRPr lang="en-US" sz="4000" dirty="0">
              <a:solidFill>
                <a:srgbClr val="FF0000"/>
              </a:solidFill>
            </a:endParaRPr>
          </a:p>
        </p:txBody>
      </p:sp>
    </p:spTree>
    <p:extLst>
      <p:ext uri="{BB962C8B-B14F-4D97-AF65-F5344CB8AC3E}">
        <p14:creationId xmlns:p14="http://schemas.microsoft.com/office/powerpoint/2010/main" val="912337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extBox 12"/>
          <p:cNvSpPr txBox="1"/>
          <p:nvPr/>
        </p:nvSpPr>
        <p:spPr>
          <a:xfrm>
            <a:off x="722156" y="2656262"/>
            <a:ext cx="8037216" cy="3170099"/>
          </a:xfrm>
          <a:prstGeom prst="rect">
            <a:avLst/>
          </a:prstGeom>
          <a:noFill/>
        </p:spPr>
        <p:txBody>
          <a:bodyPr wrap="square" rtlCol="0">
            <a:spAutoFit/>
          </a:bodyPr>
          <a:lstStyle/>
          <a:p>
            <a:pPr marL="342900" indent="-342900">
              <a:buAutoNum type="arabicPeriod"/>
            </a:pPr>
            <a:r>
              <a:rPr lang="en-US" sz="2400" dirty="0">
                <a:solidFill>
                  <a:srgbClr val="FFFF00"/>
                </a:solidFill>
              </a:rPr>
              <a:t>Endemic rubella settings: Countries where RCV has not been introduced where rubella is endemic</a:t>
            </a:r>
          </a:p>
          <a:p>
            <a:pPr marL="800100" lvl="1" indent="-342900">
              <a:buFont typeface="Arial"/>
              <a:buChar char="•"/>
            </a:pPr>
            <a:r>
              <a:rPr lang="en-US" dirty="0" smtClean="0">
                <a:solidFill>
                  <a:srgbClr val="FFFF00"/>
                </a:solidFill>
              </a:rPr>
              <a:t>What is the current burden of CRS?</a:t>
            </a:r>
          </a:p>
          <a:p>
            <a:pPr marL="800100" lvl="1" indent="-342900">
              <a:buFont typeface="Arial"/>
              <a:buChar char="•"/>
            </a:pPr>
            <a:r>
              <a:rPr lang="en-US" dirty="0" smtClean="0">
                <a:solidFill>
                  <a:srgbClr val="FFFF00"/>
                </a:solidFill>
              </a:rPr>
              <a:t>What </a:t>
            </a:r>
            <a:r>
              <a:rPr lang="en-US" dirty="0">
                <a:solidFill>
                  <a:srgbClr val="FFFF00"/>
                </a:solidFill>
              </a:rPr>
              <a:t>will be the effect of </a:t>
            </a:r>
            <a:r>
              <a:rPr lang="en-US" dirty="0" smtClean="0">
                <a:solidFill>
                  <a:srgbClr val="FFFF00"/>
                </a:solidFill>
              </a:rPr>
              <a:t>RCV introduction on CRS incidence?</a:t>
            </a:r>
            <a:endParaRPr lang="en-US" dirty="0">
              <a:solidFill>
                <a:srgbClr val="FFFF00"/>
              </a:solidFill>
            </a:endParaRPr>
          </a:p>
          <a:p>
            <a:endParaRPr lang="en-US" sz="2400" dirty="0" smtClean="0"/>
          </a:p>
          <a:p>
            <a:pPr marL="342900" indent="-342900">
              <a:buAutoNum type="arabicPeriod"/>
            </a:pPr>
            <a:r>
              <a:rPr lang="en-US" sz="2400" dirty="0"/>
              <a:t>Rubella control settings: Countries where RCV has recently been introduced </a:t>
            </a:r>
            <a:r>
              <a:rPr lang="en-US" sz="2400" dirty="0" smtClean="0"/>
              <a:t> </a:t>
            </a:r>
            <a:endParaRPr lang="en-US" sz="2400" dirty="0"/>
          </a:p>
          <a:p>
            <a:pPr marL="800100" lvl="1" indent="-342900">
              <a:buFont typeface="Arial"/>
              <a:buChar char="•"/>
            </a:pPr>
            <a:r>
              <a:rPr lang="en-US" dirty="0" smtClean="0"/>
              <a:t>What is the effect of rubella vaccine introduction on CRS incidence?</a:t>
            </a:r>
          </a:p>
          <a:p>
            <a:pPr marL="800100" lvl="1" indent="-342900">
              <a:buFont typeface="Arial"/>
              <a:buChar char="•"/>
            </a:pPr>
            <a:endParaRPr lang="en-US" sz="2000" dirty="0" smtClean="0"/>
          </a:p>
        </p:txBody>
      </p:sp>
      <p:sp>
        <p:nvSpPr>
          <p:cNvPr id="7" name="Title 1"/>
          <p:cNvSpPr txBox="1">
            <a:spLocks/>
          </p:cNvSpPr>
          <p:nvPr/>
        </p:nvSpPr>
        <p:spPr>
          <a:xfrm>
            <a:off x="457200" y="774550"/>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Rubella Surveillance and Control</a:t>
            </a:r>
          </a:p>
          <a:p>
            <a:r>
              <a:rPr lang="en-US" sz="3200" b="1" dirty="0" smtClean="0"/>
              <a:t>in </a:t>
            </a:r>
            <a:r>
              <a:rPr lang="en-US" sz="3200" b="1" dirty="0"/>
              <a:t>I</a:t>
            </a:r>
            <a:r>
              <a:rPr lang="en-US" sz="3200" b="1" dirty="0" smtClean="0"/>
              <a:t>nformation Scarce </a:t>
            </a:r>
            <a:r>
              <a:rPr lang="en-US" sz="3200" b="1" dirty="0"/>
              <a:t>S</a:t>
            </a:r>
            <a:r>
              <a:rPr lang="en-US" sz="3200" b="1" dirty="0" smtClean="0"/>
              <a:t>ettings</a:t>
            </a:r>
          </a:p>
        </p:txBody>
      </p:sp>
      <p:sp>
        <p:nvSpPr>
          <p:cNvPr id="8" name="TextBox 7"/>
          <p:cNvSpPr txBox="1"/>
          <p:nvPr/>
        </p:nvSpPr>
        <p:spPr>
          <a:xfrm>
            <a:off x="722156" y="2213706"/>
            <a:ext cx="3975668" cy="461665"/>
          </a:xfrm>
          <a:prstGeom prst="rect">
            <a:avLst/>
          </a:prstGeom>
          <a:noFill/>
        </p:spPr>
        <p:txBody>
          <a:bodyPr wrap="none" rtlCol="0">
            <a:spAutoFit/>
          </a:bodyPr>
          <a:lstStyle/>
          <a:p>
            <a:r>
              <a:rPr lang="en-US" sz="2400" u="sng" dirty="0" smtClean="0"/>
              <a:t>Two Types of Rubella Settings</a:t>
            </a:r>
            <a:endParaRPr lang="en-US" sz="2400" u="sng" dirty="0"/>
          </a:p>
        </p:txBody>
      </p:sp>
      <p:sp>
        <p:nvSpPr>
          <p:cNvPr id="9" name="Rectangle 8"/>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10" name="Table 9"/>
          <p:cNvGraphicFramePr>
            <a:graphicFrameLocks noGrp="1"/>
          </p:cNvGraphicFramePr>
          <p:nvPr>
            <p:extLst>
              <p:ext uri="{D42A27DB-BD31-4B8C-83A1-F6EECF244321}">
                <p14:modId xmlns:p14="http://schemas.microsoft.com/office/powerpoint/2010/main" val="2938514654"/>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30477208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sp>
        <p:nvSpPr>
          <p:cNvPr id="16" name="TextBox 15"/>
          <p:cNvSpPr txBox="1"/>
          <p:nvPr/>
        </p:nvSpPr>
        <p:spPr>
          <a:xfrm>
            <a:off x="0" y="1164959"/>
            <a:ext cx="9144000" cy="369332"/>
          </a:xfrm>
          <a:prstGeom prst="rect">
            <a:avLst/>
          </a:prstGeom>
          <a:noFill/>
        </p:spPr>
        <p:txBody>
          <a:bodyPr wrap="square" rtlCol="0">
            <a:spAutoFit/>
          </a:bodyPr>
          <a:lstStyle/>
          <a:p>
            <a:pPr algn="ctr"/>
            <a:r>
              <a:rPr lang="en-US" dirty="0" smtClean="0"/>
              <a:t>What is the current burden of CRS?</a:t>
            </a:r>
            <a:endParaRPr lang="en-US" dirty="0"/>
          </a:p>
        </p:txBody>
      </p:sp>
      <p:grpSp>
        <p:nvGrpSpPr>
          <p:cNvPr id="15" name="Group 14"/>
          <p:cNvGrpSpPr/>
          <p:nvPr/>
        </p:nvGrpSpPr>
        <p:grpSpPr>
          <a:xfrm>
            <a:off x="686828" y="2277470"/>
            <a:ext cx="7872070" cy="1811873"/>
            <a:chOff x="0" y="2016848"/>
            <a:chExt cx="7872070" cy="1811873"/>
          </a:xfrm>
        </p:grpSpPr>
        <p:sp>
          <p:nvSpPr>
            <p:cNvPr id="10" name="Rectangle 9"/>
            <p:cNvSpPr/>
            <p:nvPr/>
          </p:nvSpPr>
          <p:spPr>
            <a:xfrm>
              <a:off x="0" y="2016848"/>
              <a:ext cx="7872070" cy="1811873"/>
            </a:xfrm>
            <a:prstGeom prst="rect">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 name="TextBox 1"/>
            <p:cNvSpPr txBox="1"/>
            <p:nvPr/>
          </p:nvSpPr>
          <p:spPr>
            <a:xfrm>
              <a:off x="138667" y="2436569"/>
              <a:ext cx="2274333" cy="307777"/>
            </a:xfrm>
            <a:prstGeom prst="rect">
              <a:avLst/>
            </a:prstGeom>
            <a:noFill/>
          </p:spPr>
          <p:txBody>
            <a:bodyPr wrap="square" rtlCol="0">
              <a:spAutoFit/>
            </a:bodyPr>
            <a:lstStyle/>
            <a:p>
              <a:pPr algn="ctr"/>
              <a:r>
                <a:rPr lang="en-US" sz="1400" b="1" dirty="0" smtClean="0">
                  <a:solidFill>
                    <a:srgbClr val="000000"/>
                  </a:solidFill>
                </a:rPr>
                <a:t>Key Unknowns to Clarify</a:t>
              </a:r>
              <a:endParaRPr lang="en-US" sz="1400" b="1" dirty="0">
                <a:solidFill>
                  <a:srgbClr val="000000"/>
                </a:solidFill>
              </a:endParaRPr>
            </a:p>
          </p:txBody>
        </p:sp>
        <p:sp>
          <p:nvSpPr>
            <p:cNvPr id="5" name="TextBox 4"/>
            <p:cNvSpPr txBox="1"/>
            <p:nvPr/>
          </p:nvSpPr>
          <p:spPr>
            <a:xfrm>
              <a:off x="2766590" y="2438356"/>
              <a:ext cx="2274333" cy="307777"/>
            </a:xfrm>
            <a:prstGeom prst="rect">
              <a:avLst/>
            </a:prstGeom>
            <a:noFill/>
          </p:spPr>
          <p:txBody>
            <a:bodyPr wrap="square" rtlCol="0">
              <a:spAutoFit/>
            </a:bodyPr>
            <a:lstStyle/>
            <a:p>
              <a:pPr algn="ctr"/>
              <a:r>
                <a:rPr lang="en-US" sz="1400" b="1" dirty="0" smtClean="0">
                  <a:solidFill>
                    <a:srgbClr val="000000"/>
                  </a:solidFill>
                </a:rPr>
                <a:t>Existing Data Sources</a:t>
              </a:r>
              <a:endParaRPr lang="en-US" sz="1400" b="1" dirty="0">
                <a:solidFill>
                  <a:srgbClr val="000000"/>
                </a:solidFill>
              </a:endParaRPr>
            </a:p>
          </p:txBody>
        </p:sp>
        <p:sp>
          <p:nvSpPr>
            <p:cNvPr id="7" name="TextBox 6"/>
            <p:cNvSpPr txBox="1"/>
            <p:nvPr/>
          </p:nvSpPr>
          <p:spPr>
            <a:xfrm>
              <a:off x="5462898" y="2130388"/>
              <a:ext cx="2274333" cy="738664"/>
            </a:xfrm>
            <a:prstGeom prst="rect">
              <a:avLst/>
            </a:prstGeom>
            <a:noFill/>
          </p:spPr>
          <p:txBody>
            <a:bodyPr wrap="square" rtlCol="0">
              <a:spAutoFit/>
            </a:bodyPr>
            <a:lstStyle/>
            <a:p>
              <a:pPr algn="ctr"/>
              <a:r>
                <a:rPr lang="en-US" sz="1400" b="1" dirty="0" smtClean="0">
                  <a:solidFill>
                    <a:srgbClr val="000000"/>
                  </a:solidFill>
                </a:rPr>
                <a:t>Modeling to Fill Knowledge Gaps, and Address Core Considerations</a:t>
              </a:r>
              <a:endParaRPr lang="en-US" sz="1400" b="1" dirty="0">
                <a:solidFill>
                  <a:srgbClr val="000000"/>
                </a:solidFill>
              </a:endParaRPr>
            </a:p>
          </p:txBody>
        </p:sp>
        <p:sp>
          <p:nvSpPr>
            <p:cNvPr id="8" name="TextBox 7"/>
            <p:cNvSpPr txBox="1"/>
            <p:nvPr/>
          </p:nvSpPr>
          <p:spPr>
            <a:xfrm>
              <a:off x="138667" y="2869052"/>
              <a:ext cx="2274333" cy="461665"/>
            </a:xfrm>
            <a:prstGeom prst="rect">
              <a:avLst/>
            </a:prstGeom>
            <a:solidFill>
              <a:srgbClr val="FFFF00"/>
            </a:solidFill>
            <a:ln w="19050" cmpd="sng">
              <a:solidFill>
                <a:schemeClr val="bg1"/>
              </a:solidFill>
            </a:ln>
          </p:spPr>
          <p:txBody>
            <a:bodyPr wrap="square" rtlCol="0">
              <a:spAutoFit/>
            </a:bodyPr>
            <a:lstStyle/>
            <a:p>
              <a:r>
                <a:rPr lang="en-US" sz="1200" b="1" dirty="0" smtClean="0">
                  <a:solidFill>
                    <a:schemeClr val="bg1"/>
                  </a:solidFill>
                </a:rPr>
                <a:t>Current rubella epidemiology</a:t>
              </a:r>
            </a:p>
            <a:p>
              <a:r>
                <a:rPr lang="en-US" sz="1200" dirty="0" smtClean="0">
                  <a:solidFill>
                    <a:schemeClr val="bg1"/>
                  </a:solidFill>
                </a:rPr>
                <a:t>- Current burden of CRS</a:t>
              </a:r>
            </a:p>
          </p:txBody>
        </p:sp>
        <p:sp>
          <p:nvSpPr>
            <p:cNvPr id="17" name="TextBox 16"/>
            <p:cNvSpPr txBox="1"/>
            <p:nvPr/>
          </p:nvSpPr>
          <p:spPr>
            <a:xfrm>
              <a:off x="2766590" y="2869102"/>
              <a:ext cx="2339533" cy="830997"/>
            </a:xfrm>
            <a:prstGeom prst="rect">
              <a:avLst/>
            </a:prstGeom>
            <a:solidFill>
              <a:srgbClr val="FFFF00"/>
            </a:solidFill>
            <a:ln w="19050" cmpd="sng">
              <a:solidFill>
                <a:schemeClr val="bg1"/>
              </a:solidFill>
            </a:ln>
          </p:spPr>
          <p:txBody>
            <a:bodyPr wrap="square" rtlCol="0">
              <a:spAutoFit/>
            </a:bodyPr>
            <a:lstStyle/>
            <a:p>
              <a:r>
                <a:rPr lang="en-US" sz="1200" dirty="0" smtClean="0">
                  <a:solidFill>
                    <a:schemeClr val="bg1"/>
                  </a:solidFill>
                </a:rPr>
                <a:t>- CRS </a:t>
              </a:r>
              <a:r>
                <a:rPr lang="en-US" sz="1200" dirty="0">
                  <a:solidFill>
                    <a:schemeClr val="bg1"/>
                  </a:solidFill>
                </a:rPr>
                <a:t>incidence surveillance </a:t>
              </a:r>
              <a:r>
                <a:rPr lang="en-US" sz="1200" dirty="0" smtClean="0">
                  <a:solidFill>
                    <a:schemeClr val="bg1"/>
                  </a:solidFill>
                </a:rPr>
                <a:t>data</a:t>
              </a:r>
            </a:p>
            <a:p>
              <a:r>
                <a:rPr lang="en-US" sz="1200" dirty="0">
                  <a:solidFill>
                    <a:schemeClr val="bg1"/>
                  </a:solidFill>
                </a:rPr>
                <a:t>- CRS prevalence estimates</a:t>
              </a:r>
            </a:p>
            <a:p>
              <a:r>
                <a:rPr lang="en-US" sz="1200" dirty="0" smtClean="0">
                  <a:solidFill>
                    <a:schemeClr val="bg1"/>
                  </a:solidFill>
                </a:rPr>
                <a:t>- Rubella age-specific </a:t>
              </a:r>
              <a:r>
                <a:rPr lang="en-US" sz="1200" dirty="0" err="1" smtClean="0">
                  <a:solidFill>
                    <a:schemeClr val="bg1"/>
                  </a:solidFill>
                </a:rPr>
                <a:t>IgG</a:t>
              </a:r>
              <a:r>
                <a:rPr lang="en-US" sz="1200" dirty="0" smtClean="0">
                  <a:solidFill>
                    <a:schemeClr val="bg1"/>
                  </a:solidFill>
                </a:rPr>
                <a:t> serology to reveal population immunity</a:t>
              </a:r>
            </a:p>
          </p:txBody>
        </p:sp>
        <p:sp>
          <p:nvSpPr>
            <p:cNvPr id="18" name="TextBox 17"/>
            <p:cNvSpPr txBox="1"/>
            <p:nvPr/>
          </p:nvSpPr>
          <p:spPr>
            <a:xfrm>
              <a:off x="5475726" y="3053768"/>
              <a:ext cx="2274333" cy="461665"/>
            </a:xfrm>
            <a:prstGeom prst="rect">
              <a:avLst/>
            </a:prstGeom>
            <a:solidFill>
              <a:srgbClr val="FFFF00"/>
            </a:solidFill>
            <a:ln w="19050" cmpd="sng">
              <a:solidFill>
                <a:schemeClr val="bg1"/>
              </a:solidFill>
            </a:ln>
          </p:spPr>
          <p:txBody>
            <a:bodyPr wrap="square" rtlCol="0">
              <a:spAutoFit/>
            </a:bodyPr>
            <a:lstStyle/>
            <a:p>
              <a:r>
                <a:rPr lang="en-US" sz="1200" dirty="0" smtClean="0">
                  <a:solidFill>
                    <a:schemeClr val="bg1"/>
                  </a:solidFill>
                </a:rPr>
                <a:t>Extrapolation from age serology to infer CRS burden</a:t>
              </a:r>
            </a:p>
          </p:txBody>
        </p:sp>
      </p:grpSp>
      <p:graphicFrame>
        <p:nvGraphicFramePr>
          <p:cNvPr id="20" name="Table 19"/>
          <p:cNvGraphicFramePr>
            <a:graphicFrameLocks noGrp="1"/>
          </p:cNvGraphicFramePr>
          <p:nvPr>
            <p:extLst>
              <p:ext uri="{D42A27DB-BD31-4B8C-83A1-F6EECF244321}">
                <p14:modId xmlns:p14="http://schemas.microsoft.com/office/powerpoint/2010/main" val="2738205553"/>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23094636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sp>
        <p:nvSpPr>
          <p:cNvPr id="16" name="TextBox 15"/>
          <p:cNvSpPr txBox="1"/>
          <p:nvPr/>
        </p:nvSpPr>
        <p:spPr>
          <a:xfrm>
            <a:off x="0" y="1164959"/>
            <a:ext cx="9144000" cy="369332"/>
          </a:xfrm>
          <a:prstGeom prst="rect">
            <a:avLst/>
          </a:prstGeom>
          <a:noFill/>
        </p:spPr>
        <p:txBody>
          <a:bodyPr wrap="square" rtlCol="0">
            <a:spAutoFit/>
          </a:bodyPr>
          <a:lstStyle/>
          <a:p>
            <a:pPr algn="ctr"/>
            <a:r>
              <a:rPr lang="en-US" dirty="0" smtClean="0"/>
              <a:t>What is the current burden of CRS?</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425182949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grpSp>
        <p:nvGrpSpPr>
          <p:cNvPr id="6" name="Group 5"/>
          <p:cNvGrpSpPr/>
          <p:nvPr/>
        </p:nvGrpSpPr>
        <p:grpSpPr>
          <a:xfrm>
            <a:off x="1077796" y="4249043"/>
            <a:ext cx="3309414" cy="1518594"/>
            <a:chOff x="137632" y="1540114"/>
            <a:chExt cx="3239074" cy="1486317"/>
          </a:xfrm>
        </p:grpSpPr>
        <p:pic>
          <p:nvPicPr>
            <p:cNvPr id="3" name="Picture 2"/>
            <p:cNvPicPr>
              <a:picLocks noChangeAspect="1"/>
            </p:cNvPicPr>
            <p:nvPr/>
          </p:nvPicPr>
          <p:blipFill>
            <a:blip r:embed="rId3"/>
            <a:stretch>
              <a:fillRect/>
            </a:stretch>
          </p:blipFill>
          <p:spPr>
            <a:xfrm>
              <a:off x="139700" y="1930400"/>
              <a:ext cx="3237006" cy="1096031"/>
            </a:xfrm>
            <a:prstGeom prst="rect">
              <a:avLst/>
            </a:prstGeom>
          </p:spPr>
        </p:pic>
        <p:pic>
          <p:nvPicPr>
            <p:cNvPr id="4" name="Picture 3"/>
            <p:cNvPicPr>
              <a:picLocks noChangeAspect="1"/>
            </p:cNvPicPr>
            <p:nvPr/>
          </p:nvPicPr>
          <p:blipFill>
            <a:blip r:embed="rId4"/>
            <a:stretch>
              <a:fillRect/>
            </a:stretch>
          </p:blipFill>
          <p:spPr>
            <a:xfrm>
              <a:off x="137632" y="1540114"/>
              <a:ext cx="2141151" cy="390286"/>
            </a:xfrm>
            <a:prstGeom prst="rect">
              <a:avLst/>
            </a:prstGeom>
          </p:spPr>
        </p:pic>
      </p:grpSp>
      <p:grpSp>
        <p:nvGrpSpPr>
          <p:cNvPr id="25" name="Group 24"/>
          <p:cNvGrpSpPr/>
          <p:nvPr/>
        </p:nvGrpSpPr>
        <p:grpSpPr>
          <a:xfrm>
            <a:off x="686828" y="2277470"/>
            <a:ext cx="7872070" cy="1811873"/>
            <a:chOff x="0" y="2016848"/>
            <a:chExt cx="7872070" cy="1811873"/>
          </a:xfrm>
        </p:grpSpPr>
        <p:sp>
          <p:nvSpPr>
            <p:cNvPr id="26" name="Rectangle 25"/>
            <p:cNvSpPr/>
            <p:nvPr/>
          </p:nvSpPr>
          <p:spPr>
            <a:xfrm>
              <a:off x="0" y="2016848"/>
              <a:ext cx="7872070" cy="1811873"/>
            </a:xfrm>
            <a:prstGeom prst="rect">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TextBox 26"/>
            <p:cNvSpPr txBox="1"/>
            <p:nvPr/>
          </p:nvSpPr>
          <p:spPr>
            <a:xfrm>
              <a:off x="138667" y="2436569"/>
              <a:ext cx="2274333" cy="307777"/>
            </a:xfrm>
            <a:prstGeom prst="rect">
              <a:avLst/>
            </a:prstGeom>
            <a:noFill/>
          </p:spPr>
          <p:txBody>
            <a:bodyPr wrap="square" rtlCol="0">
              <a:spAutoFit/>
            </a:bodyPr>
            <a:lstStyle/>
            <a:p>
              <a:pPr algn="ctr"/>
              <a:r>
                <a:rPr lang="en-US" sz="1400" b="1" dirty="0" smtClean="0">
                  <a:solidFill>
                    <a:srgbClr val="000000"/>
                  </a:solidFill>
                </a:rPr>
                <a:t>Key Unknowns to Clarify</a:t>
              </a:r>
              <a:endParaRPr lang="en-US" sz="1400" b="1" dirty="0">
                <a:solidFill>
                  <a:srgbClr val="000000"/>
                </a:solidFill>
              </a:endParaRPr>
            </a:p>
          </p:txBody>
        </p:sp>
        <p:sp>
          <p:nvSpPr>
            <p:cNvPr id="28" name="TextBox 27"/>
            <p:cNvSpPr txBox="1"/>
            <p:nvPr/>
          </p:nvSpPr>
          <p:spPr>
            <a:xfrm>
              <a:off x="2766590" y="2438356"/>
              <a:ext cx="2274333" cy="307777"/>
            </a:xfrm>
            <a:prstGeom prst="rect">
              <a:avLst/>
            </a:prstGeom>
            <a:noFill/>
          </p:spPr>
          <p:txBody>
            <a:bodyPr wrap="square" rtlCol="0">
              <a:spAutoFit/>
            </a:bodyPr>
            <a:lstStyle/>
            <a:p>
              <a:pPr algn="ctr"/>
              <a:r>
                <a:rPr lang="en-US" sz="1400" b="1" dirty="0" smtClean="0">
                  <a:solidFill>
                    <a:srgbClr val="000000"/>
                  </a:solidFill>
                </a:rPr>
                <a:t>Existing Data Sources</a:t>
              </a:r>
              <a:endParaRPr lang="en-US" sz="1400" b="1" dirty="0">
                <a:solidFill>
                  <a:srgbClr val="000000"/>
                </a:solidFill>
              </a:endParaRPr>
            </a:p>
          </p:txBody>
        </p:sp>
        <p:sp>
          <p:nvSpPr>
            <p:cNvPr id="29" name="TextBox 28"/>
            <p:cNvSpPr txBox="1"/>
            <p:nvPr/>
          </p:nvSpPr>
          <p:spPr>
            <a:xfrm>
              <a:off x="5462898" y="2130388"/>
              <a:ext cx="2274333" cy="738664"/>
            </a:xfrm>
            <a:prstGeom prst="rect">
              <a:avLst/>
            </a:prstGeom>
            <a:noFill/>
          </p:spPr>
          <p:txBody>
            <a:bodyPr wrap="square" rtlCol="0">
              <a:spAutoFit/>
            </a:bodyPr>
            <a:lstStyle/>
            <a:p>
              <a:pPr algn="ctr"/>
              <a:r>
                <a:rPr lang="en-US" sz="1400" b="1" dirty="0" smtClean="0">
                  <a:solidFill>
                    <a:srgbClr val="000000"/>
                  </a:solidFill>
                </a:rPr>
                <a:t>Modeling to Fill Knowledge Gaps, and Address Core Considerations</a:t>
              </a:r>
              <a:endParaRPr lang="en-US" sz="1400" b="1" dirty="0">
                <a:solidFill>
                  <a:srgbClr val="000000"/>
                </a:solidFill>
              </a:endParaRPr>
            </a:p>
          </p:txBody>
        </p:sp>
        <p:sp>
          <p:nvSpPr>
            <p:cNvPr id="30" name="TextBox 29"/>
            <p:cNvSpPr txBox="1"/>
            <p:nvPr/>
          </p:nvSpPr>
          <p:spPr>
            <a:xfrm>
              <a:off x="138667" y="2869052"/>
              <a:ext cx="2274333" cy="461665"/>
            </a:xfrm>
            <a:prstGeom prst="rect">
              <a:avLst/>
            </a:prstGeom>
            <a:solidFill>
              <a:srgbClr val="FFFF00"/>
            </a:solidFill>
            <a:ln w="19050" cmpd="sng">
              <a:solidFill>
                <a:schemeClr val="bg1"/>
              </a:solidFill>
            </a:ln>
          </p:spPr>
          <p:txBody>
            <a:bodyPr wrap="square" rtlCol="0">
              <a:spAutoFit/>
            </a:bodyPr>
            <a:lstStyle/>
            <a:p>
              <a:r>
                <a:rPr lang="en-US" sz="1200" b="1" dirty="0" smtClean="0">
                  <a:solidFill>
                    <a:schemeClr val="bg1"/>
                  </a:solidFill>
                </a:rPr>
                <a:t>Current rubella epidemiology</a:t>
              </a:r>
            </a:p>
            <a:p>
              <a:r>
                <a:rPr lang="en-US" sz="1200" dirty="0" smtClean="0">
                  <a:solidFill>
                    <a:schemeClr val="bg1"/>
                  </a:solidFill>
                </a:rPr>
                <a:t>- Current burden of CRS</a:t>
              </a:r>
            </a:p>
          </p:txBody>
        </p:sp>
        <p:sp>
          <p:nvSpPr>
            <p:cNvPr id="31" name="TextBox 30"/>
            <p:cNvSpPr txBox="1"/>
            <p:nvPr/>
          </p:nvSpPr>
          <p:spPr>
            <a:xfrm>
              <a:off x="2766590" y="2869102"/>
              <a:ext cx="2339533" cy="830997"/>
            </a:xfrm>
            <a:prstGeom prst="rect">
              <a:avLst/>
            </a:prstGeom>
            <a:solidFill>
              <a:srgbClr val="FFFF00"/>
            </a:solidFill>
            <a:ln w="19050" cmpd="sng">
              <a:solidFill>
                <a:schemeClr val="bg1"/>
              </a:solidFill>
            </a:ln>
          </p:spPr>
          <p:txBody>
            <a:bodyPr wrap="square" rtlCol="0">
              <a:spAutoFit/>
            </a:bodyPr>
            <a:lstStyle/>
            <a:p>
              <a:r>
                <a:rPr lang="en-US" sz="1200" dirty="0" smtClean="0">
                  <a:solidFill>
                    <a:schemeClr val="bg1"/>
                  </a:solidFill>
                </a:rPr>
                <a:t>- CRS </a:t>
              </a:r>
              <a:r>
                <a:rPr lang="en-US" sz="1200" dirty="0">
                  <a:solidFill>
                    <a:schemeClr val="bg1"/>
                  </a:solidFill>
                </a:rPr>
                <a:t>incidence surveillance </a:t>
              </a:r>
              <a:r>
                <a:rPr lang="en-US" sz="1200" dirty="0" smtClean="0">
                  <a:solidFill>
                    <a:schemeClr val="bg1"/>
                  </a:solidFill>
                </a:rPr>
                <a:t>data</a:t>
              </a:r>
            </a:p>
            <a:p>
              <a:r>
                <a:rPr lang="en-US" sz="1200" dirty="0">
                  <a:solidFill>
                    <a:schemeClr val="bg1"/>
                  </a:solidFill>
                </a:rPr>
                <a:t>- CRS prevalence estimates</a:t>
              </a:r>
            </a:p>
            <a:p>
              <a:r>
                <a:rPr lang="en-US" sz="1200" dirty="0" smtClean="0">
                  <a:solidFill>
                    <a:schemeClr val="bg1"/>
                  </a:solidFill>
                </a:rPr>
                <a:t>- Rubella age-specific </a:t>
              </a:r>
              <a:r>
                <a:rPr lang="en-US" sz="1200" dirty="0" err="1" smtClean="0">
                  <a:solidFill>
                    <a:schemeClr val="bg1"/>
                  </a:solidFill>
                </a:rPr>
                <a:t>IgG</a:t>
              </a:r>
              <a:r>
                <a:rPr lang="en-US" sz="1200" dirty="0" smtClean="0">
                  <a:solidFill>
                    <a:schemeClr val="bg1"/>
                  </a:solidFill>
                </a:rPr>
                <a:t> serology to reveal population immunity</a:t>
              </a:r>
            </a:p>
          </p:txBody>
        </p:sp>
        <p:sp>
          <p:nvSpPr>
            <p:cNvPr id="32" name="TextBox 31"/>
            <p:cNvSpPr txBox="1"/>
            <p:nvPr/>
          </p:nvSpPr>
          <p:spPr>
            <a:xfrm>
              <a:off x="5475726" y="3053768"/>
              <a:ext cx="2274333" cy="461665"/>
            </a:xfrm>
            <a:prstGeom prst="rect">
              <a:avLst/>
            </a:prstGeom>
            <a:solidFill>
              <a:srgbClr val="FFFF00"/>
            </a:solidFill>
            <a:ln w="19050" cmpd="sng">
              <a:solidFill>
                <a:schemeClr val="bg1"/>
              </a:solidFill>
            </a:ln>
          </p:spPr>
          <p:txBody>
            <a:bodyPr wrap="square" rtlCol="0">
              <a:spAutoFit/>
            </a:bodyPr>
            <a:lstStyle/>
            <a:p>
              <a:r>
                <a:rPr lang="en-US" sz="1200" dirty="0" smtClean="0">
                  <a:solidFill>
                    <a:schemeClr val="bg1"/>
                  </a:solidFill>
                </a:rPr>
                <a:t>Extrapolation from age serology to infer CRS burden</a:t>
              </a:r>
            </a:p>
          </p:txBody>
        </p:sp>
      </p:grpSp>
      <p:sp>
        <p:nvSpPr>
          <p:cNvPr id="23" name="Right Arrow 22"/>
          <p:cNvSpPr/>
          <p:nvPr/>
        </p:nvSpPr>
        <p:spPr>
          <a:xfrm rot="7773489">
            <a:off x="2777690" y="3701350"/>
            <a:ext cx="975505" cy="249929"/>
          </a:xfrm>
          <a:prstGeom prst="rightArrow">
            <a:avLst/>
          </a:prstGeom>
          <a:solidFill>
            <a:schemeClr val="bg1"/>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0302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sp>
        <p:nvSpPr>
          <p:cNvPr id="16" name="TextBox 15"/>
          <p:cNvSpPr txBox="1"/>
          <p:nvPr/>
        </p:nvSpPr>
        <p:spPr>
          <a:xfrm>
            <a:off x="0" y="1164959"/>
            <a:ext cx="9144000" cy="369332"/>
          </a:xfrm>
          <a:prstGeom prst="rect">
            <a:avLst/>
          </a:prstGeom>
          <a:noFill/>
        </p:spPr>
        <p:txBody>
          <a:bodyPr wrap="square" rtlCol="0">
            <a:spAutoFit/>
          </a:bodyPr>
          <a:lstStyle/>
          <a:p>
            <a:pPr algn="ctr"/>
            <a:r>
              <a:rPr lang="en-US" dirty="0" smtClean="0"/>
              <a:t>What is the current burden of CRS?</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92548099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grpSp>
        <p:nvGrpSpPr>
          <p:cNvPr id="6" name="Group 5"/>
          <p:cNvGrpSpPr/>
          <p:nvPr/>
        </p:nvGrpSpPr>
        <p:grpSpPr>
          <a:xfrm>
            <a:off x="1077796" y="4249043"/>
            <a:ext cx="3309414" cy="1518594"/>
            <a:chOff x="137632" y="1540114"/>
            <a:chExt cx="3239074" cy="1486317"/>
          </a:xfrm>
        </p:grpSpPr>
        <p:pic>
          <p:nvPicPr>
            <p:cNvPr id="3" name="Picture 2"/>
            <p:cNvPicPr>
              <a:picLocks noChangeAspect="1"/>
            </p:cNvPicPr>
            <p:nvPr/>
          </p:nvPicPr>
          <p:blipFill>
            <a:blip r:embed="rId3"/>
            <a:stretch>
              <a:fillRect/>
            </a:stretch>
          </p:blipFill>
          <p:spPr>
            <a:xfrm>
              <a:off x="139700" y="1930400"/>
              <a:ext cx="3237006" cy="1096031"/>
            </a:xfrm>
            <a:prstGeom prst="rect">
              <a:avLst/>
            </a:prstGeom>
          </p:spPr>
        </p:pic>
        <p:pic>
          <p:nvPicPr>
            <p:cNvPr id="4" name="Picture 3"/>
            <p:cNvPicPr>
              <a:picLocks noChangeAspect="1"/>
            </p:cNvPicPr>
            <p:nvPr/>
          </p:nvPicPr>
          <p:blipFill>
            <a:blip r:embed="rId4"/>
            <a:stretch>
              <a:fillRect/>
            </a:stretch>
          </p:blipFill>
          <p:spPr>
            <a:xfrm>
              <a:off x="137632" y="1540114"/>
              <a:ext cx="2141151" cy="390286"/>
            </a:xfrm>
            <a:prstGeom prst="rect">
              <a:avLst/>
            </a:prstGeom>
          </p:spPr>
        </p:pic>
      </p:grpSp>
      <p:grpSp>
        <p:nvGrpSpPr>
          <p:cNvPr id="25" name="Group 24"/>
          <p:cNvGrpSpPr/>
          <p:nvPr/>
        </p:nvGrpSpPr>
        <p:grpSpPr>
          <a:xfrm>
            <a:off x="686828" y="2277470"/>
            <a:ext cx="7872070" cy="1811873"/>
            <a:chOff x="0" y="2016848"/>
            <a:chExt cx="7872070" cy="1811873"/>
          </a:xfrm>
        </p:grpSpPr>
        <p:sp>
          <p:nvSpPr>
            <p:cNvPr id="26" name="Rectangle 25"/>
            <p:cNvSpPr/>
            <p:nvPr/>
          </p:nvSpPr>
          <p:spPr>
            <a:xfrm>
              <a:off x="0" y="2016848"/>
              <a:ext cx="7872070" cy="1811873"/>
            </a:xfrm>
            <a:prstGeom prst="rect">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TextBox 26"/>
            <p:cNvSpPr txBox="1"/>
            <p:nvPr/>
          </p:nvSpPr>
          <p:spPr>
            <a:xfrm>
              <a:off x="138667" y="2436569"/>
              <a:ext cx="2274333" cy="307777"/>
            </a:xfrm>
            <a:prstGeom prst="rect">
              <a:avLst/>
            </a:prstGeom>
            <a:noFill/>
          </p:spPr>
          <p:txBody>
            <a:bodyPr wrap="square" rtlCol="0">
              <a:spAutoFit/>
            </a:bodyPr>
            <a:lstStyle/>
            <a:p>
              <a:pPr algn="ctr"/>
              <a:r>
                <a:rPr lang="en-US" sz="1400" b="1" dirty="0" smtClean="0">
                  <a:solidFill>
                    <a:srgbClr val="000000"/>
                  </a:solidFill>
                </a:rPr>
                <a:t>Key Unknowns to Clarify</a:t>
              </a:r>
              <a:endParaRPr lang="en-US" sz="1400" b="1" dirty="0">
                <a:solidFill>
                  <a:srgbClr val="000000"/>
                </a:solidFill>
              </a:endParaRPr>
            </a:p>
          </p:txBody>
        </p:sp>
        <p:sp>
          <p:nvSpPr>
            <p:cNvPr id="28" name="TextBox 27"/>
            <p:cNvSpPr txBox="1"/>
            <p:nvPr/>
          </p:nvSpPr>
          <p:spPr>
            <a:xfrm>
              <a:off x="2766590" y="2438356"/>
              <a:ext cx="2274333" cy="307777"/>
            </a:xfrm>
            <a:prstGeom prst="rect">
              <a:avLst/>
            </a:prstGeom>
            <a:noFill/>
          </p:spPr>
          <p:txBody>
            <a:bodyPr wrap="square" rtlCol="0">
              <a:spAutoFit/>
            </a:bodyPr>
            <a:lstStyle/>
            <a:p>
              <a:pPr algn="ctr"/>
              <a:r>
                <a:rPr lang="en-US" sz="1400" b="1" dirty="0" smtClean="0">
                  <a:solidFill>
                    <a:srgbClr val="000000"/>
                  </a:solidFill>
                </a:rPr>
                <a:t>Existing Data Sources</a:t>
              </a:r>
              <a:endParaRPr lang="en-US" sz="1400" b="1" dirty="0">
                <a:solidFill>
                  <a:srgbClr val="000000"/>
                </a:solidFill>
              </a:endParaRPr>
            </a:p>
          </p:txBody>
        </p:sp>
        <p:sp>
          <p:nvSpPr>
            <p:cNvPr id="29" name="TextBox 28"/>
            <p:cNvSpPr txBox="1"/>
            <p:nvPr/>
          </p:nvSpPr>
          <p:spPr>
            <a:xfrm>
              <a:off x="5462898" y="2130388"/>
              <a:ext cx="2274333" cy="738664"/>
            </a:xfrm>
            <a:prstGeom prst="rect">
              <a:avLst/>
            </a:prstGeom>
            <a:noFill/>
          </p:spPr>
          <p:txBody>
            <a:bodyPr wrap="square" rtlCol="0">
              <a:spAutoFit/>
            </a:bodyPr>
            <a:lstStyle/>
            <a:p>
              <a:pPr algn="ctr"/>
              <a:r>
                <a:rPr lang="en-US" sz="1400" b="1" dirty="0" smtClean="0">
                  <a:solidFill>
                    <a:srgbClr val="000000"/>
                  </a:solidFill>
                </a:rPr>
                <a:t>Modeling to Fill Knowledge Gaps, and Address Core Considerations</a:t>
              </a:r>
              <a:endParaRPr lang="en-US" sz="1400" b="1" dirty="0">
                <a:solidFill>
                  <a:srgbClr val="000000"/>
                </a:solidFill>
              </a:endParaRPr>
            </a:p>
          </p:txBody>
        </p:sp>
        <p:sp>
          <p:nvSpPr>
            <p:cNvPr id="30" name="TextBox 29"/>
            <p:cNvSpPr txBox="1"/>
            <p:nvPr/>
          </p:nvSpPr>
          <p:spPr>
            <a:xfrm>
              <a:off x="138667" y="2869052"/>
              <a:ext cx="2274333" cy="461665"/>
            </a:xfrm>
            <a:prstGeom prst="rect">
              <a:avLst/>
            </a:prstGeom>
            <a:solidFill>
              <a:srgbClr val="FFFF00"/>
            </a:solidFill>
            <a:ln w="19050" cmpd="sng">
              <a:solidFill>
                <a:schemeClr val="bg1"/>
              </a:solidFill>
            </a:ln>
          </p:spPr>
          <p:txBody>
            <a:bodyPr wrap="square" rtlCol="0">
              <a:spAutoFit/>
            </a:bodyPr>
            <a:lstStyle/>
            <a:p>
              <a:r>
                <a:rPr lang="en-US" sz="1200" b="1" dirty="0" smtClean="0">
                  <a:solidFill>
                    <a:schemeClr val="bg1"/>
                  </a:solidFill>
                </a:rPr>
                <a:t>Current rubella epidemiology</a:t>
              </a:r>
            </a:p>
            <a:p>
              <a:r>
                <a:rPr lang="en-US" sz="1200" dirty="0" smtClean="0">
                  <a:solidFill>
                    <a:schemeClr val="bg1"/>
                  </a:solidFill>
                </a:rPr>
                <a:t>- Current burden of CRS</a:t>
              </a:r>
            </a:p>
          </p:txBody>
        </p:sp>
        <p:sp>
          <p:nvSpPr>
            <p:cNvPr id="31" name="TextBox 30"/>
            <p:cNvSpPr txBox="1"/>
            <p:nvPr/>
          </p:nvSpPr>
          <p:spPr>
            <a:xfrm>
              <a:off x="2766590" y="2869102"/>
              <a:ext cx="2339533" cy="830997"/>
            </a:xfrm>
            <a:prstGeom prst="rect">
              <a:avLst/>
            </a:prstGeom>
            <a:solidFill>
              <a:srgbClr val="FFFF00"/>
            </a:solidFill>
            <a:ln w="19050" cmpd="sng">
              <a:solidFill>
                <a:schemeClr val="bg1"/>
              </a:solidFill>
            </a:ln>
          </p:spPr>
          <p:txBody>
            <a:bodyPr wrap="square" rtlCol="0">
              <a:spAutoFit/>
            </a:bodyPr>
            <a:lstStyle/>
            <a:p>
              <a:r>
                <a:rPr lang="en-US" sz="1200" dirty="0" smtClean="0">
                  <a:solidFill>
                    <a:schemeClr val="bg1"/>
                  </a:solidFill>
                </a:rPr>
                <a:t>- CRS </a:t>
              </a:r>
              <a:r>
                <a:rPr lang="en-US" sz="1200" dirty="0">
                  <a:solidFill>
                    <a:schemeClr val="bg1"/>
                  </a:solidFill>
                </a:rPr>
                <a:t>incidence surveillance </a:t>
              </a:r>
              <a:r>
                <a:rPr lang="en-US" sz="1200" dirty="0" smtClean="0">
                  <a:solidFill>
                    <a:schemeClr val="bg1"/>
                  </a:solidFill>
                </a:rPr>
                <a:t>data</a:t>
              </a:r>
            </a:p>
            <a:p>
              <a:r>
                <a:rPr lang="en-US" sz="1200" dirty="0">
                  <a:solidFill>
                    <a:schemeClr val="bg1"/>
                  </a:solidFill>
                </a:rPr>
                <a:t>- CRS prevalence estimates</a:t>
              </a:r>
            </a:p>
            <a:p>
              <a:r>
                <a:rPr lang="en-US" sz="1200" dirty="0" smtClean="0">
                  <a:solidFill>
                    <a:schemeClr val="bg1"/>
                  </a:solidFill>
                </a:rPr>
                <a:t>- Rubella age-specific </a:t>
              </a:r>
              <a:r>
                <a:rPr lang="en-US" sz="1200" dirty="0" err="1" smtClean="0">
                  <a:solidFill>
                    <a:schemeClr val="bg1"/>
                  </a:solidFill>
                </a:rPr>
                <a:t>IgG</a:t>
              </a:r>
              <a:r>
                <a:rPr lang="en-US" sz="1200" dirty="0" smtClean="0">
                  <a:solidFill>
                    <a:schemeClr val="bg1"/>
                  </a:solidFill>
                </a:rPr>
                <a:t> serology to reveal population immunity</a:t>
              </a:r>
            </a:p>
          </p:txBody>
        </p:sp>
        <p:sp>
          <p:nvSpPr>
            <p:cNvPr id="32" name="TextBox 31"/>
            <p:cNvSpPr txBox="1"/>
            <p:nvPr/>
          </p:nvSpPr>
          <p:spPr>
            <a:xfrm>
              <a:off x="5475726" y="3053768"/>
              <a:ext cx="2274333" cy="461665"/>
            </a:xfrm>
            <a:prstGeom prst="rect">
              <a:avLst/>
            </a:prstGeom>
            <a:solidFill>
              <a:srgbClr val="FFFF00"/>
            </a:solidFill>
            <a:ln w="19050" cmpd="sng">
              <a:solidFill>
                <a:schemeClr val="bg1"/>
              </a:solidFill>
            </a:ln>
          </p:spPr>
          <p:txBody>
            <a:bodyPr wrap="square" rtlCol="0">
              <a:spAutoFit/>
            </a:bodyPr>
            <a:lstStyle/>
            <a:p>
              <a:r>
                <a:rPr lang="en-US" sz="1200" dirty="0" smtClean="0">
                  <a:solidFill>
                    <a:schemeClr val="bg1"/>
                  </a:solidFill>
                </a:rPr>
                <a:t>Extrapolation from age serology to infer CRS burden</a:t>
              </a:r>
            </a:p>
          </p:txBody>
        </p:sp>
      </p:grpSp>
      <p:sp>
        <p:nvSpPr>
          <p:cNvPr id="23" name="Right Arrow 22"/>
          <p:cNvSpPr/>
          <p:nvPr/>
        </p:nvSpPr>
        <p:spPr>
          <a:xfrm rot="7773489">
            <a:off x="2777690" y="3701350"/>
            <a:ext cx="975505" cy="249929"/>
          </a:xfrm>
          <a:prstGeom prst="rightArrow">
            <a:avLst/>
          </a:prstGeom>
          <a:solidFill>
            <a:schemeClr val="bg1"/>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7243962" y="4741446"/>
            <a:ext cx="1301728" cy="329552"/>
          </a:xfrm>
          <a:prstGeom prst="rect">
            <a:avLst/>
          </a:prstGeom>
        </p:spPr>
      </p:pic>
      <p:pic>
        <p:nvPicPr>
          <p:cNvPr id="19" name="Picture 18"/>
          <p:cNvPicPr>
            <a:picLocks noChangeAspect="1"/>
          </p:cNvPicPr>
          <p:nvPr/>
        </p:nvPicPr>
        <p:blipFill>
          <a:blip r:embed="rId6"/>
          <a:stretch>
            <a:fillRect/>
          </a:stretch>
        </p:blipFill>
        <p:spPr>
          <a:xfrm>
            <a:off x="4850768" y="5048358"/>
            <a:ext cx="3694922" cy="719279"/>
          </a:xfrm>
          <a:prstGeom prst="rect">
            <a:avLst/>
          </a:prstGeom>
        </p:spPr>
      </p:pic>
      <p:sp>
        <p:nvSpPr>
          <p:cNvPr id="21" name="Right Arrow 20"/>
          <p:cNvSpPr/>
          <p:nvPr/>
        </p:nvSpPr>
        <p:spPr>
          <a:xfrm rot="5400000">
            <a:off x="6912623" y="4097890"/>
            <a:ext cx="524267" cy="249929"/>
          </a:xfrm>
          <a:prstGeom prst="rightArrow">
            <a:avLst/>
          </a:prstGeom>
          <a:solidFill>
            <a:schemeClr val="bg1"/>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052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8717" y="2970457"/>
            <a:ext cx="645529" cy="1323439"/>
          </a:xfrm>
          <a:prstGeom prst="rect">
            <a:avLst/>
          </a:prstGeom>
          <a:noFill/>
        </p:spPr>
        <p:txBody>
          <a:bodyPr wrap="none" rtlCol="0">
            <a:spAutoFit/>
          </a:bodyPr>
          <a:lstStyle/>
          <a:p>
            <a:r>
              <a:rPr lang="en-US" sz="8000" b="1" dirty="0" smtClean="0"/>
              <a:t>?</a:t>
            </a:r>
            <a:endParaRPr lang="en-US" sz="80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54" y="2291096"/>
            <a:ext cx="8659091" cy="3339353"/>
          </a:xfrm>
          <a:prstGeom prst="rect">
            <a:avLst/>
          </a:prstGeom>
          <a:noFill/>
          <a:ln w="38100" cmpd="sng">
            <a:solidFill>
              <a:schemeClr val="bg1"/>
            </a:solidFill>
          </a:ln>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242454" y="1810393"/>
            <a:ext cx="8901546" cy="461665"/>
          </a:xfrm>
          <a:noFill/>
          <a:ln/>
        </p:spPr>
        <p:txBody>
          <a:bodyPr wrap="square">
            <a:spAutoFit/>
          </a:bodyPr>
          <a:lstStyle/>
          <a:p>
            <a:pPr marL="0" indent="0">
              <a:spcBef>
                <a:spcPct val="0"/>
              </a:spcBef>
              <a:buNone/>
            </a:pPr>
            <a:r>
              <a:rPr lang="en-US" sz="2400" dirty="0" smtClean="0"/>
              <a:t>Estimated median numbers </a:t>
            </a:r>
            <a:r>
              <a:rPr lang="en-US" sz="2400" dirty="0"/>
              <a:t>of CRS cases </a:t>
            </a:r>
            <a:r>
              <a:rPr lang="en-US" sz="2400" dirty="0" smtClean="0"/>
              <a:t>born </a:t>
            </a:r>
            <a:r>
              <a:rPr lang="en-US" sz="2400" dirty="0"/>
              <a:t>by country in </a:t>
            </a:r>
            <a:r>
              <a:rPr lang="en-US" sz="2400" dirty="0" smtClean="0"/>
              <a:t>2010 </a:t>
            </a:r>
          </a:p>
        </p:txBody>
      </p:sp>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 name="TextBox 2"/>
          <p:cNvSpPr txBox="1"/>
          <p:nvPr/>
        </p:nvSpPr>
        <p:spPr>
          <a:xfrm>
            <a:off x="242454" y="5642511"/>
            <a:ext cx="5762101" cy="830997"/>
          </a:xfrm>
          <a:prstGeom prst="rect">
            <a:avLst/>
          </a:prstGeom>
          <a:noFill/>
        </p:spPr>
        <p:txBody>
          <a:bodyPr wrap="square" rtlCol="0">
            <a:spAutoFit/>
          </a:bodyPr>
          <a:lstStyle/>
          <a:p>
            <a:r>
              <a:rPr lang="en-US" sz="2400" dirty="0" smtClean="0"/>
              <a:t>105,000 CRS cases globally</a:t>
            </a:r>
          </a:p>
          <a:p>
            <a:r>
              <a:rPr lang="en-US" sz="2400" dirty="0" smtClean="0"/>
              <a:t>(range: 54,000-180,000)</a:t>
            </a:r>
            <a:endParaRPr lang="en-US" sz="2400" dirty="0"/>
          </a:p>
        </p:txBody>
      </p:sp>
      <p:pic>
        <p:nvPicPr>
          <p:cNvPr id="14" name="Picture 13"/>
          <p:cNvPicPr>
            <a:picLocks noChangeAspect="1"/>
          </p:cNvPicPr>
          <p:nvPr/>
        </p:nvPicPr>
        <p:blipFill>
          <a:blip r:embed="rId4"/>
          <a:stretch>
            <a:fillRect/>
          </a:stretch>
        </p:blipFill>
        <p:spPr>
          <a:xfrm>
            <a:off x="7872070" y="5782962"/>
            <a:ext cx="1029475" cy="260627"/>
          </a:xfrm>
          <a:prstGeom prst="rect">
            <a:avLst/>
          </a:prstGeom>
        </p:spPr>
      </p:pic>
      <p:pic>
        <p:nvPicPr>
          <p:cNvPr id="4" name="Picture 3"/>
          <p:cNvPicPr>
            <a:picLocks noChangeAspect="1"/>
          </p:cNvPicPr>
          <p:nvPr/>
        </p:nvPicPr>
        <p:blipFill>
          <a:blip r:embed="rId5"/>
          <a:stretch>
            <a:fillRect/>
          </a:stretch>
        </p:blipFill>
        <p:spPr>
          <a:xfrm>
            <a:off x="5979410" y="6031260"/>
            <a:ext cx="2922135" cy="568843"/>
          </a:xfrm>
          <a:prstGeom prst="rect">
            <a:avLst/>
          </a:prstGeom>
        </p:spPr>
      </p:pic>
      <p:sp>
        <p:nvSpPr>
          <p:cNvPr id="13"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sp>
        <p:nvSpPr>
          <p:cNvPr id="16" name="TextBox 15"/>
          <p:cNvSpPr txBox="1"/>
          <p:nvPr/>
        </p:nvSpPr>
        <p:spPr>
          <a:xfrm>
            <a:off x="0" y="1164959"/>
            <a:ext cx="9144000" cy="369332"/>
          </a:xfrm>
          <a:prstGeom prst="rect">
            <a:avLst/>
          </a:prstGeom>
          <a:noFill/>
        </p:spPr>
        <p:txBody>
          <a:bodyPr wrap="square" rtlCol="0">
            <a:spAutoFit/>
          </a:bodyPr>
          <a:lstStyle/>
          <a:p>
            <a:pPr algn="ctr"/>
            <a:r>
              <a:rPr lang="en-US" dirty="0" smtClean="0"/>
              <a:t>What is the current burden of CRS?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27112852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current burden of CRS?</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graphicFrame>
        <p:nvGraphicFramePr>
          <p:cNvPr id="26" name="Table 25"/>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grpSp>
        <p:nvGrpSpPr>
          <p:cNvPr id="12" name="Group 11"/>
          <p:cNvGrpSpPr/>
          <p:nvPr/>
        </p:nvGrpSpPr>
        <p:grpSpPr>
          <a:xfrm>
            <a:off x="189722" y="1850621"/>
            <a:ext cx="2657796" cy="738572"/>
            <a:chOff x="189722" y="1447214"/>
            <a:chExt cx="2657796" cy="738572"/>
          </a:xfrm>
        </p:grpSpPr>
        <p:pic>
          <p:nvPicPr>
            <p:cNvPr id="13" name="Picture 12"/>
            <p:cNvPicPr>
              <a:picLocks noChangeAspect="1"/>
            </p:cNvPicPr>
            <p:nvPr/>
          </p:nvPicPr>
          <p:blipFill>
            <a:blip r:embed="rId3"/>
            <a:stretch>
              <a:fillRect/>
            </a:stretch>
          </p:blipFill>
          <p:spPr>
            <a:xfrm>
              <a:off x="189722" y="1447214"/>
              <a:ext cx="936348" cy="237051"/>
            </a:xfrm>
            <a:prstGeom prst="rect">
              <a:avLst/>
            </a:prstGeom>
          </p:spPr>
        </p:pic>
        <p:pic>
          <p:nvPicPr>
            <p:cNvPr id="17" name="Picture 16"/>
            <p:cNvPicPr>
              <a:picLocks noChangeAspect="1"/>
            </p:cNvPicPr>
            <p:nvPr/>
          </p:nvPicPr>
          <p:blipFill>
            <a:blip r:embed="rId4"/>
            <a:stretch>
              <a:fillRect/>
            </a:stretch>
          </p:blipFill>
          <p:spPr>
            <a:xfrm>
              <a:off x="189722" y="1668401"/>
              <a:ext cx="2657796" cy="517385"/>
            </a:xfrm>
            <a:prstGeom prst="rect">
              <a:avLst/>
            </a:prstGeom>
          </p:spPr>
        </p:pic>
      </p:grpSp>
      <p:sp>
        <p:nvSpPr>
          <p:cNvPr id="21" name="Down Arrow 20"/>
          <p:cNvSpPr/>
          <p:nvPr/>
        </p:nvSpPr>
        <p:spPr>
          <a:xfrm>
            <a:off x="2461012" y="3612662"/>
            <a:ext cx="297788" cy="316872"/>
          </a:xfrm>
          <a:prstGeom prst="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2461012" y="5558475"/>
            <a:ext cx="297788" cy="316872"/>
          </a:xfrm>
          <a:prstGeom prst="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627632" y="2608508"/>
            <a:ext cx="3926579" cy="4278095"/>
          </a:xfrm>
          <a:prstGeom prst="rect">
            <a:avLst/>
          </a:prstGeom>
          <a:noFill/>
        </p:spPr>
        <p:txBody>
          <a:bodyPr wrap="square" rtlCol="0">
            <a:spAutoFit/>
          </a:bodyPr>
          <a:lstStyle/>
          <a:p>
            <a:r>
              <a:rPr lang="en-US" dirty="0" smtClean="0"/>
              <a:t>Rely on age-specific </a:t>
            </a:r>
            <a:r>
              <a:rPr lang="en-US" dirty="0" err="1" smtClean="0"/>
              <a:t>IgG</a:t>
            </a:r>
            <a:r>
              <a:rPr lang="en-US" dirty="0" smtClean="0"/>
              <a:t> serology </a:t>
            </a:r>
          </a:p>
          <a:p>
            <a:pPr marL="742950" lvl="1" indent="-285750">
              <a:buFont typeface="Arial"/>
              <a:buChar char="•"/>
            </a:pPr>
            <a:r>
              <a:rPr lang="en-US" dirty="0" smtClean="0"/>
              <a:t> few age groups</a:t>
            </a:r>
          </a:p>
          <a:p>
            <a:pPr marL="800100" lvl="1" indent="-342900">
              <a:buFont typeface="Arial"/>
              <a:buChar char="•"/>
            </a:pPr>
            <a:r>
              <a:rPr lang="en-US" dirty="0" smtClean="0"/>
              <a:t>non population based samples</a:t>
            </a:r>
          </a:p>
          <a:p>
            <a:pPr marL="285750" indent="-285750">
              <a:buFont typeface="Arial"/>
              <a:buChar char="•"/>
            </a:pPr>
            <a:endParaRPr lang="en-US" dirty="0"/>
          </a:p>
          <a:p>
            <a:endParaRPr lang="en-US" dirty="0" smtClean="0"/>
          </a:p>
          <a:p>
            <a:r>
              <a:rPr lang="en-US" dirty="0" smtClean="0"/>
              <a:t>Estimate annual average force of infection for &lt; 13 years old and ≥ 13 years old using catalytic model</a:t>
            </a:r>
            <a:endParaRPr lang="en-US" dirty="0"/>
          </a:p>
          <a:p>
            <a:pPr marL="800100" lvl="1" indent="-342900">
              <a:buFont typeface="Arial"/>
              <a:buChar char="•"/>
            </a:pPr>
            <a:r>
              <a:rPr lang="en-US" dirty="0" smtClean="0"/>
              <a:t>then estimate CRS incidence from force of infection</a:t>
            </a:r>
          </a:p>
          <a:p>
            <a:endParaRPr lang="en-US" dirty="0" smtClean="0"/>
          </a:p>
          <a:p>
            <a:endParaRPr lang="en-US" dirty="0" smtClean="0"/>
          </a:p>
          <a:p>
            <a:pPr algn="ctr"/>
            <a:r>
              <a:rPr lang="en-US" sz="2000" dirty="0" smtClean="0">
                <a:solidFill>
                  <a:srgbClr val="FF0000"/>
                </a:solidFill>
              </a:rPr>
              <a:t>overestimate CRS burden</a:t>
            </a:r>
          </a:p>
          <a:p>
            <a:endParaRPr lang="en-US" sz="2800" dirty="0" smtClean="0"/>
          </a:p>
        </p:txBody>
      </p:sp>
    </p:spTree>
    <p:extLst>
      <p:ext uri="{BB962C8B-B14F-4D97-AF65-F5344CB8AC3E}">
        <p14:creationId xmlns:p14="http://schemas.microsoft.com/office/powerpoint/2010/main" val="1447975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93" y="1337970"/>
            <a:ext cx="8890657" cy="1569660"/>
          </a:xfrm>
          <a:prstGeom prst="rect">
            <a:avLst/>
          </a:prstGeom>
        </p:spPr>
        <p:txBody>
          <a:bodyPr wrap="square">
            <a:spAutoFit/>
          </a:bodyPr>
          <a:lstStyle/>
          <a:p>
            <a:pPr algn="ctr"/>
            <a:r>
              <a:rPr lang="en-US" sz="3200" b="1" dirty="0"/>
              <a:t>Rubella </a:t>
            </a:r>
            <a:r>
              <a:rPr lang="en-US" sz="3200" b="1" dirty="0" smtClean="0"/>
              <a:t>Surveillance and Control </a:t>
            </a:r>
            <a:r>
              <a:rPr lang="en-US" sz="3200" b="1" dirty="0"/>
              <a:t>in </a:t>
            </a:r>
            <a:r>
              <a:rPr lang="en-US" sz="3200" b="1" dirty="0" smtClean="0">
                <a:solidFill>
                  <a:srgbClr val="FFFF00"/>
                </a:solidFill>
              </a:rPr>
              <a:t>Information Scarce </a:t>
            </a:r>
            <a:r>
              <a:rPr lang="en-US" sz="3200" b="1" dirty="0" smtClean="0"/>
              <a:t>Settings</a:t>
            </a:r>
            <a:r>
              <a:rPr lang="en-US" sz="3200" b="1" dirty="0"/>
              <a:t>: </a:t>
            </a:r>
            <a:r>
              <a:rPr lang="en-US" sz="3200" b="1" dirty="0" smtClean="0"/>
              <a:t>Limitations</a:t>
            </a:r>
            <a:r>
              <a:rPr lang="en-US" sz="3200" b="1" dirty="0"/>
              <a:t>, Biases, and </a:t>
            </a:r>
            <a:endParaRPr lang="en-US" sz="3200" b="1" dirty="0" smtClean="0"/>
          </a:p>
          <a:p>
            <a:pPr algn="ctr"/>
            <a:r>
              <a:rPr lang="en-US" sz="3200" b="1" dirty="0" smtClean="0"/>
              <a:t>Potential </a:t>
            </a:r>
            <a:r>
              <a:rPr lang="en-US" sz="3200" b="1" dirty="0"/>
              <a:t>for Strengthening</a:t>
            </a:r>
          </a:p>
        </p:txBody>
      </p:sp>
      <p:sp>
        <p:nvSpPr>
          <p:cNvPr id="2" name="TextBox 1"/>
          <p:cNvSpPr txBox="1"/>
          <p:nvPr/>
        </p:nvSpPr>
        <p:spPr>
          <a:xfrm>
            <a:off x="2507005" y="3415985"/>
            <a:ext cx="4309393" cy="338554"/>
          </a:xfrm>
          <a:prstGeom prst="rect">
            <a:avLst/>
          </a:prstGeom>
          <a:noFill/>
        </p:spPr>
        <p:txBody>
          <a:bodyPr wrap="none" rtlCol="0">
            <a:spAutoFit/>
          </a:bodyPr>
          <a:lstStyle/>
          <a:p>
            <a:r>
              <a:rPr lang="en-US" sz="1600" dirty="0" smtClean="0"/>
              <a:t>Amy Winter, PhD Candidate, Princeton University</a:t>
            </a:r>
            <a:endParaRPr lang="en-US" sz="1600" dirty="0"/>
          </a:p>
        </p:txBody>
      </p:sp>
      <p:pic>
        <p:nvPicPr>
          <p:cNvPr id="8" name="Picture 7"/>
          <p:cNvPicPr>
            <a:picLocks noChangeAspect="1"/>
          </p:cNvPicPr>
          <p:nvPr/>
        </p:nvPicPr>
        <p:blipFill>
          <a:blip r:embed="rId3"/>
          <a:stretch>
            <a:fillRect/>
          </a:stretch>
        </p:blipFill>
        <p:spPr>
          <a:xfrm>
            <a:off x="8174586" y="4871554"/>
            <a:ext cx="824164" cy="876034"/>
          </a:xfrm>
          <a:prstGeom prst="rect">
            <a:avLst/>
          </a:prstGeom>
        </p:spPr>
      </p:pic>
      <p:pic>
        <p:nvPicPr>
          <p:cNvPr id="11" name="Picture 10"/>
          <p:cNvPicPr>
            <a:picLocks noChangeAspect="1"/>
          </p:cNvPicPr>
          <p:nvPr/>
        </p:nvPicPr>
        <p:blipFill rotWithShape="1">
          <a:blip r:embed="rId4"/>
          <a:srcRect t="29871" b="31311"/>
          <a:stretch/>
        </p:blipFill>
        <p:spPr>
          <a:xfrm>
            <a:off x="5650703" y="5848744"/>
            <a:ext cx="3385146" cy="876034"/>
          </a:xfrm>
          <a:prstGeom prst="rect">
            <a:avLst/>
          </a:prstGeom>
        </p:spPr>
      </p:pic>
      <p:sp>
        <p:nvSpPr>
          <p:cNvPr id="12" name="TextBox 11"/>
          <p:cNvSpPr txBox="1"/>
          <p:nvPr/>
        </p:nvSpPr>
        <p:spPr>
          <a:xfrm>
            <a:off x="5580850" y="4871554"/>
            <a:ext cx="2354581" cy="461665"/>
          </a:xfrm>
          <a:prstGeom prst="rect">
            <a:avLst/>
          </a:prstGeom>
          <a:noFill/>
        </p:spPr>
        <p:txBody>
          <a:bodyPr wrap="none" rtlCol="0">
            <a:spAutoFit/>
          </a:bodyPr>
          <a:lstStyle/>
          <a:p>
            <a:r>
              <a:rPr lang="en-US" sz="2400" b="1" dirty="0" smtClean="0"/>
              <a:t>Funding Sources:</a:t>
            </a:r>
            <a:endParaRPr lang="en-US" sz="2400" b="1" dirty="0"/>
          </a:p>
        </p:txBody>
      </p:sp>
      <p:sp>
        <p:nvSpPr>
          <p:cNvPr id="13" name="TextBox 12"/>
          <p:cNvSpPr txBox="1"/>
          <p:nvPr/>
        </p:nvSpPr>
        <p:spPr>
          <a:xfrm>
            <a:off x="1660697" y="5646690"/>
            <a:ext cx="3685624" cy="1077218"/>
          </a:xfrm>
          <a:prstGeom prst="rect">
            <a:avLst/>
          </a:prstGeom>
          <a:noFill/>
        </p:spPr>
        <p:txBody>
          <a:bodyPr wrap="none" rtlCol="0">
            <a:spAutoFit/>
          </a:bodyPr>
          <a:lstStyle/>
          <a:p>
            <a:r>
              <a:rPr lang="en-US" sz="1600" u="sng" dirty="0" smtClean="0"/>
              <a:t>Advisor:</a:t>
            </a:r>
          </a:p>
          <a:p>
            <a:r>
              <a:rPr lang="en-US" sz="1600" dirty="0" smtClean="0"/>
              <a:t>Jess Metcalf</a:t>
            </a:r>
          </a:p>
          <a:p>
            <a:r>
              <a:rPr lang="en-US" sz="1600" dirty="0" smtClean="0"/>
              <a:t>Assistant Professor of Ecology and </a:t>
            </a:r>
          </a:p>
          <a:p>
            <a:r>
              <a:rPr lang="en-US" sz="1600" dirty="0" smtClean="0"/>
              <a:t>Evolutionary Biology, Princeton University </a:t>
            </a:r>
          </a:p>
        </p:txBody>
      </p:sp>
      <p:pic>
        <p:nvPicPr>
          <p:cNvPr id="14" name="Picture 13"/>
          <p:cNvPicPr>
            <a:picLocks noChangeAspect="1"/>
          </p:cNvPicPr>
          <p:nvPr/>
        </p:nvPicPr>
        <p:blipFill rotWithShape="1">
          <a:blip r:embed="rId5"/>
          <a:srcRect l="5750" r="15297"/>
          <a:stretch/>
        </p:blipFill>
        <p:spPr>
          <a:xfrm>
            <a:off x="213923" y="5614227"/>
            <a:ext cx="1446774" cy="1098893"/>
          </a:xfrm>
          <a:prstGeom prst="rect">
            <a:avLst/>
          </a:prstGeom>
          <a:ln w="19050" cmpd="sng">
            <a:solidFill>
              <a:srgbClr val="000000"/>
            </a:solidFill>
          </a:ln>
        </p:spPr>
      </p:pic>
    </p:spTree>
    <p:extLst>
      <p:ext uri="{BB962C8B-B14F-4D97-AF65-F5344CB8AC3E}">
        <p14:creationId xmlns:p14="http://schemas.microsoft.com/office/powerpoint/2010/main" val="26125808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current burden of CRS?</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grpSp>
        <p:nvGrpSpPr>
          <p:cNvPr id="3" name="Group 2"/>
          <p:cNvGrpSpPr/>
          <p:nvPr/>
        </p:nvGrpSpPr>
        <p:grpSpPr>
          <a:xfrm>
            <a:off x="189722" y="1850621"/>
            <a:ext cx="2657796" cy="738572"/>
            <a:chOff x="189722" y="1447214"/>
            <a:chExt cx="2657796" cy="738572"/>
          </a:xfrm>
        </p:grpSpPr>
        <p:pic>
          <p:nvPicPr>
            <p:cNvPr id="19" name="Picture 18"/>
            <p:cNvPicPr>
              <a:picLocks noChangeAspect="1"/>
            </p:cNvPicPr>
            <p:nvPr/>
          </p:nvPicPr>
          <p:blipFill>
            <a:blip r:embed="rId3"/>
            <a:stretch>
              <a:fillRect/>
            </a:stretch>
          </p:blipFill>
          <p:spPr>
            <a:xfrm>
              <a:off x="189722" y="1447214"/>
              <a:ext cx="936348" cy="237051"/>
            </a:xfrm>
            <a:prstGeom prst="rect">
              <a:avLst/>
            </a:prstGeom>
          </p:spPr>
        </p:pic>
        <p:pic>
          <p:nvPicPr>
            <p:cNvPr id="20" name="Picture 19"/>
            <p:cNvPicPr>
              <a:picLocks noChangeAspect="1"/>
            </p:cNvPicPr>
            <p:nvPr/>
          </p:nvPicPr>
          <p:blipFill>
            <a:blip r:embed="rId4"/>
            <a:stretch>
              <a:fillRect/>
            </a:stretch>
          </p:blipFill>
          <p:spPr>
            <a:xfrm>
              <a:off x="189722" y="1668401"/>
              <a:ext cx="2657796" cy="517385"/>
            </a:xfrm>
            <a:prstGeom prst="rect">
              <a:avLst/>
            </a:prstGeom>
          </p:spPr>
        </p:pic>
      </p:grpSp>
      <p:sp>
        <p:nvSpPr>
          <p:cNvPr id="18" name="Down Arrow 17"/>
          <p:cNvSpPr/>
          <p:nvPr/>
        </p:nvSpPr>
        <p:spPr>
          <a:xfrm>
            <a:off x="2461012" y="3612662"/>
            <a:ext cx="297788" cy="316872"/>
          </a:xfrm>
          <a:prstGeom prst="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2461012" y="5558475"/>
            <a:ext cx="297788" cy="316872"/>
          </a:xfrm>
          <a:prstGeom prst="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21" name="TextBox 20"/>
          <p:cNvSpPr txBox="1"/>
          <p:nvPr/>
        </p:nvSpPr>
        <p:spPr>
          <a:xfrm>
            <a:off x="627632" y="2608508"/>
            <a:ext cx="3926579" cy="4278095"/>
          </a:xfrm>
          <a:prstGeom prst="rect">
            <a:avLst/>
          </a:prstGeom>
          <a:noFill/>
        </p:spPr>
        <p:txBody>
          <a:bodyPr wrap="square" rtlCol="0">
            <a:spAutoFit/>
          </a:bodyPr>
          <a:lstStyle/>
          <a:p>
            <a:r>
              <a:rPr lang="en-US" dirty="0" smtClean="0"/>
              <a:t>Rely on age-specific </a:t>
            </a:r>
            <a:r>
              <a:rPr lang="en-US" dirty="0" err="1" smtClean="0"/>
              <a:t>IgG</a:t>
            </a:r>
            <a:r>
              <a:rPr lang="en-US" dirty="0" smtClean="0"/>
              <a:t> serology </a:t>
            </a:r>
          </a:p>
          <a:p>
            <a:pPr marL="742950" lvl="1" indent="-285750">
              <a:buFont typeface="Arial"/>
              <a:buChar char="•"/>
            </a:pPr>
            <a:r>
              <a:rPr lang="en-US" dirty="0" smtClean="0"/>
              <a:t> few age groups</a:t>
            </a:r>
          </a:p>
          <a:p>
            <a:pPr marL="800100" lvl="1" indent="-342900">
              <a:buFont typeface="Arial"/>
              <a:buChar char="•"/>
            </a:pPr>
            <a:r>
              <a:rPr lang="en-US" dirty="0" smtClean="0"/>
              <a:t>non population based samples</a:t>
            </a:r>
          </a:p>
          <a:p>
            <a:pPr marL="285750" indent="-285750">
              <a:buFont typeface="Arial"/>
              <a:buChar char="•"/>
            </a:pPr>
            <a:endParaRPr lang="en-US" dirty="0"/>
          </a:p>
          <a:p>
            <a:endParaRPr lang="en-US" dirty="0" smtClean="0"/>
          </a:p>
          <a:p>
            <a:r>
              <a:rPr lang="en-US" dirty="0" smtClean="0"/>
              <a:t>Estimate annual average force of infection for &lt; 13 years old and ≥ 13 years old using catalytic model</a:t>
            </a:r>
            <a:endParaRPr lang="en-US" dirty="0"/>
          </a:p>
          <a:p>
            <a:pPr marL="800100" lvl="1" indent="-342900">
              <a:buFont typeface="Arial"/>
              <a:buChar char="•"/>
            </a:pPr>
            <a:r>
              <a:rPr lang="en-US" dirty="0" smtClean="0"/>
              <a:t>then estimate CRS incidence from force of infection</a:t>
            </a:r>
          </a:p>
          <a:p>
            <a:endParaRPr lang="en-US" dirty="0" smtClean="0"/>
          </a:p>
          <a:p>
            <a:endParaRPr lang="en-US" dirty="0" smtClean="0"/>
          </a:p>
          <a:p>
            <a:pPr algn="ctr"/>
            <a:r>
              <a:rPr lang="en-US" sz="2000" dirty="0" smtClean="0">
                <a:solidFill>
                  <a:srgbClr val="FF0000"/>
                </a:solidFill>
              </a:rPr>
              <a:t>overestimate CRS burden</a:t>
            </a:r>
          </a:p>
          <a:p>
            <a:endParaRPr lang="en-US" sz="2800" dirty="0" smtClean="0"/>
          </a:p>
        </p:txBody>
      </p:sp>
      <p:grpSp>
        <p:nvGrpSpPr>
          <p:cNvPr id="42" name="Group 41"/>
          <p:cNvGrpSpPr/>
          <p:nvPr/>
        </p:nvGrpSpPr>
        <p:grpSpPr>
          <a:xfrm>
            <a:off x="4880427" y="2096118"/>
            <a:ext cx="3580948" cy="3902569"/>
            <a:chOff x="4880427" y="2506167"/>
            <a:chExt cx="3580948" cy="3902569"/>
          </a:xfrm>
        </p:grpSpPr>
        <p:pic>
          <p:nvPicPr>
            <p:cNvPr id="22" name="Picture 21"/>
            <p:cNvPicPr/>
            <p:nvPr/>
          </p:nvPicPr>
          <p:blipFill rotWithShape="1">
            <a:blip r:embed="rId5">
              <a:extLst>
                <a:ext uri="{28A0092B-C50C-407E-A947-70E740481C1C}">
                  <a14:useLocalDpi xmlns:a14="http://schemas.microsoft.com/office/drawing/2010/main" val="0"/>
                </a:ext>
              </a:extLst>
            </a:blip>
            <a:srcRect l="-617" t="1110" r="617" b="17725"/>
            <a:stretch/>
          </p:blipFill>
          <p:spPr bwMode="auto">
            <a:xfrm>
              <a:off x="4880427" y="2506167"/>
              <a:ext cx="3580948" cy="3902569"/>
            </a:xfrm>
            <a:prstGeom prst="rect">
              <a:avLst/>
            </a:prstGeom>
            <a:solidFill>
              <a:srgbClr val="FFFFFF"/>
            </a:solidFill>
            <a:ln w="19050" cmpd="sng">
              <a:solidFill>
                <a:schemeClr val="bg1"/>
              </a:solidFill>
            </a:ln>
            <a:extLst>
              <a:ext uri="{53640926-AAD7-44d8-BBD7-CCE9431645EC}">
                <a14:shadowObscured xmlns:a14="http://schemas.microsoft.com/office/drawing/2010/main"/>
              </a:ext>
            </a:extLst>
          </p:spPr>
        </p:pic>
        <p:sp>
          <p:nvSpPr>
            <p:cNvPr id="23" name="TextBox 22"/>
            <p:cNvSpPr txBox="1"/>
            <p:nvPr/>
          </p:nvSpPr>
          <p:spPr>
            <a:xfrm>
              <a:off x="5293273" y="4548868"/>
              <a:ext cx="294724" cy="246221"/>
            </a:xfrm>
            <a:prstGeom prst="rect">
              <a:avLst/>
            </a:prstGeom>
            <a:solidFill>
              <a:srgbClr val="FFFFFF"/>
            </a:solidFill>
            <a:ln w="19050" cmpd="sng">
              <a:noFill/>
            </a:ln>
          </p:spPr>
          <p:txBody>
            <a:bodyPr wrap="square" rtlCol="0">
              <a:spAutoFit/>
            </a:bodyPr>
            <a:lstStyle/>
            <a:p>
              <a:endParaRPr lang="en-US" sz="1000" dirty="0">
                <a:solidFill>
                  <a:schemeClr val="bg1"/>
                </a:solidFill>
              </a:endParaRPr>
            </a:p>
          </p:txBody>
        </p:sp>
        <p:pic>
          <p:nvPicPr>
            <p:cNvPr id="26" name="Picture 25"/>
            <p:cNvPicPr/>
            <p:nvPr/>
          </p:nvPicPr>
          <p:blipFill rotWithShape="1">
            <a:blip r:embed="rId5">
              <a:extLst>
                <a:ext uri="{28A0092B-C50C-407E-A947-70E740481C1C}">
                  <a14:useLocalDpi xmlns:a14="http://schemas.microsoft.com/office/drawing/2010/main" val="0"/>
                </a:ext>
              </a:extLst>
            </a:blip>
            <a:srcRect l="86115" t="2326" r="617" b="88859"/>
            <a:stretch/>
          </p:blipFill>
          <p:spPr bwMode="auto">
            <a:xfrm>
              <a:off x="7804492" y="4518036"/>
              <a:ext cx="475131" cy="423785"/>
            </a:xfrm>
            <a:prstGeom prst="rect">
              <a:avLst/>
            </a:prstGeom>
            <a:solidFill>
              <a:srgbClr val="FFFFFF"/>
            </a:solidFill>
            <a:ln w="19050" cmpd="sng">
              <a:noFill/>
            </a:ln>
            <a:extLst>
              <a:ext uri="{53640926-AAD7-44d8-BBD7-CCE9431645EC}">
                <a14:shadowObscured xmlns:a14="http://schemas.microsoft.com/office/drawing/2010/main"/>
              </a:ext>
            </a:extLst>
          </p:spPr>
        </p:pic>
        <p:sp>
          <p:nvSpPr>
            <p:cNvPr id="27" name="TextBox 26"/>
            <p:cNvSpPr txBox="1"/>
            <p:nvPr/>
          </p:nvSpPr>
          <p:spPr>
            <a:xfrm>
              <a:off x="5214759" y="2514315"/>
              <a:ext cx="218497" cy="246221"/>
            </a:xfrm>
            <a:prstGeom prst="rect">
              <a:avLst/>
            </a:prstGeom>
            <a:solidFill>
              <a:srgbClr val="FFFFFF"/>
            </a:solidFill>
            <a:ln w="19050" cmpd="sng">
              <a:noFill/>
            </a:ln>
          </p:spPr>
          <p:txBody>
            <a:bodyPr wrap="square" rtlCol="0">
              <a:spAutoFit/>
            </a:bodyPr>
            <a:lstStyle/>
            <a:p>
              <a:r>
                <a:rPr lang="en-US" sz="1000" dirty="0" smtClean="0">
                  <a:solidFill>
                    <a:schemeClr val="bg1"/>
                  </a:solidFill>
                </a:rPr>
                <a:t>A</a:t>
              </a:r>
              <a:endParaRPr lang="en-US" sz="1000" dirty="0">
                <a:solidFill>
                  <a:schemeClr val="bg1"/>
                </a:solidFill>
              </a:endParaRPr>
            </a:p>
          </p:txBody>
        </p:sp>
        <p:sp>
          <p:nvSpPr>
            <p:cNvPr id="2" name="TextBox 1"/>
            <p:cNvSpPr txBox="1"/>
            <p:nvPr/>
          </p:nvSpPr>
          <p:spPr>
            <a:xfrm rot="16200000">
              <a:off x="4572650" y="3311654"/>
              <a:ext cx="800219" cy="169277"/>
            </a:xfrm>
            <a:prstGeom prst="rect">
              <a:avLst/>
            </a:prstGeom>
            <a:solidFill>
              <a:srgbClr val="FFFFFF"/>
            </a:solidFill>
          </p:spPr>
          <p:txBody>
            <a:bodyPr wrap="none" rtlCol="0">
              <a:spAutoFit/>
            </a:bodyPr>
            <a:lstStyle/>
            <a:p>
              <a:r>
                <a:rPr lang="en-US" sz="500" dirty="0" smtClean="0">
                  <a:solidFill>
                    <a:schemeClr val="bg1"/>
                  </a:solidFill>
                </a:rPr>
                <a:t>Proportion seropositive</a:t>
              </a:r>
              <a:endParaRPr lang="en-US" sz="500" dirty="0">
                <a:solidFill>
                  <a:schemeClr val="bg1"/>
                </a:solidFill>
              </a:endParaRPr>
            </a:p>
          </p:txBody>
        </p:sp>
        <p:sp>
          <p:nvSpPr>
            <p:cNvPr id="4" name="Rectangle 3"/>
            <p:cNvSpPr/>
            <p:nvPr/>
          </p:nvSpPr>
          <p:spPr>
            <a:xfrm>
              <a:off x="5293273" y="2760536"/>
              <a:ext cx="2333660" cy="12805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7006811" y="3497029"/>
              <a:ext cx="1420604" cy="5440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6"/>
            <a:srcRect r="41935"/>
            <a:stretch/>
          </p:blipFill>
          <p:spPr>
            <a:xfrm>
              <a:off x="5293273" y="2787704"/>
              <a:ext cx="2673239" cy="1246654"/>
            </a:xfrm>
            <a:prstGeom prst="rect">
              <a:avLst/>
            </a:prstGeom>
          </p:spPr>
        </p:pic>
        <p:sp>
          <p:nvSpPr>
            <p:cNvPr id="29" name="Rectangle 28"/>
            <p:cNvSpPr/>
            <p:nvPr/>
          </p:nvSpPr>
          <p:spPr>
            <a:xfrm>
              <a:off x="8068385" y="2811797"/>
              <a:ext cx="359030" cy="2739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357382" y="3497029"/>
              <a:ext cx="930811" cy="0"/>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288193" y="2861306"/>
              <a:ext cx="1678319" cy="7068"/>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357382" y="3497029"/>
              <a:ext cx="0" cy="510161"/>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288193" y="2861306"/>
              <a:ext cx="0" cy="1145884"/>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966512" y="2861306"/>
              <a:ext cx="0" cy="1138816"/>
            </a:xfrm>
            <a:prstGeom prst="line">
              <a:avLst/>
            </a:prstGeom>
            <a:ln w="635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5736702" y="3469861"/>
              <a:ext cx="45719" cy="4571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54583" y="2847973"/>
              <a:ext cx="45719" cy="4571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ectangle 48"/>
          <p:cNvSpPr/>
          <p:nvPr/>
        </p:nvSpPr>
        <p:spPr>
          <a:xfrm>
            <a:off x="4754147" y="2036658"/>
            <a:ext cx="3858675" cy="197832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5389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graphicFrame>
        <p:nvGraphicFramePr>
          <p:cNvPr id="10" name="Table 9"/>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pic>
        <p:nvPicPr>
          <p:cNvPr id="13" name="Picture 12"/>
          <p:cNvPicPr>
            <a:picLocks noChangeAspect="1"/>
          </p:cNvPicPr>
          <p:nvPr/>
        </p:nvPicPr>
        <p:blipFill>
          <a:blip r:embed="rId3"/>
          <a:stretch>
            <a:fillRect/>
          </a:stretch>
        </p:blipFill>
        <p:spPr>
          <a:xfrm>
            <a:off x="6622350" y="1650184"/>
            <a:ext cx="2177848" cy="1037155"/>
          </a:xfrm>
          <a:prstGeom prst="rect">
            <a:avLst/>
          </a:prstGeom>
          <a:ln w="19050" cmpd="sng">
            <a:solidFill>
              <a:schemeClr val="bg1"/>
            </a:solidFill>
          </a:ln>
        </p:spPr>
      </p:pic>
      <p:sp>
        <p:nvSpPr>
          <p:cNvPr id="29" name="TextBox 28"/>
          <p:cNvSpPr txBox="1"/>
          <p:nvPr/>
        </p:nvSpPr>
        <p:spPr>
          <a:xfrm>
            <a:off x="883310" y="1610121"/>
            <a:ext cx="5552808" cy="830997"/>
          </a:xfrm>
          <a:prstGeom prst="rect">
            <a:avLst/>
          </a:prstGeom>
          <a:noFill/>
        </p:spPr>
        <p:txBody>
          <a:bodyPr wrap="square" rtlCol="0">
            <a:spAutoFit/>
          </a:bodyPr>
          <a:lstStyle/>
          <a:p>
            <a:pPr marL="342900" indent="-342900">
              <a:buFont typeface="+mj-lt"/>
              <a:buAutoNum type="alphaLcPeriod"/>
            </a:pPr>
            <a:r>
              <a:rPr lang="en-US" sz="1600" dirty="0" smtClean="0"/>
              <a:t>Will introducing RCV increase the burden of CRS?</a:t>
            </a:r>
          </a:p>
          <a:p>
            <a:pPr marL="342900" indent="-342900">
              <a:buFont typeface="+mj-lt"/>
              <a:buAutoNum type="alphaLcPeriod"/>
            </a:pPr>
            <a:r>
              <a:rPr lang="en-US" sz="1600" dirty="0" smtClean="0"/>
              <a:t>Are there locations at highest risk of CRS increases?</a:t>
            </a:r>
          </a:p>
          <a:p>
            <a:pPr marL="342900" indent="-342900">
              <a:buFont typeface="+mj-lt"/>
              <a:buAutoNum type="alphaLcPeriod"/>
            </a:pPr>
            <a:r>
              <a:rPr lang="en-US" sz="1600" dirty="0" smtClean="0"/>
              <a:t>Will introducing RCV result in rubella elimination?</a:t>
            </a:r>
            <a:endParaRPr lang="en-US" sz="1600" dirty="0"/>
          </a:p>
        </p:txBody>
      </p:sp>
    </p:spTree>
    <p:extLst>
      <p:ext uri="{BB962C8B-B14F-4D97-AF65-F5344CB8AC3E}">
        <p14:creationId xmlns:p14="http://schemas.microsoft.com/office/powerpoint/2010/main" val="4208246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48176" y="2824407"/>
            <a:ext cx="5378101" cy="3894891"/>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3" name="TextBox 32"/>
          <p:cNvSpPr txBox="1"/>
          <p:nvPr/>
        </p:nvSpPr>
        <p:spPr>
          <a:xfrm>
            <a:off x="1023803" y="3386509"/>
            <a:ext cx="1659008" cy="1015663"/>
          </a:xfrm>
          <a:prstGeom prst="rect">
            <a:avLst/>
          </a:prstGeom>
          <a:solidFill>
            <a:srgbClr val="E7DE28"/>
          </a:solidFill>
          <a:ln w="3175" cmpd="sng">
            <a:solidFill>
              <a:srgbClr val="000000"/>
            </a:solidFill>
          </a:ln>
        </p:spPr>
        <p:txBody>
          <a:bodyPr wrap="square" rtlCol="0">
            <a:spAutoFit/>
          </a:bodyPr>
          <a:lstStyle/>
          <a:p>
            <a:r>
              <a:rPr lang="en-US" sz="1000" b="1" dirty="0" smtClean="0">
                <a:solidFill>
                  <a:schemeClr val="bg1"/>
                </a:solidFill>
              </a:rPr>
              <a:t>Current rubella epidemiology</a:t>
            </a:r>
          </a:p>
          <a:p>
            <a:r>
              <a:rPr lang="en-US" sz="1000" dirty="0" smtClean="0">
                <a:solidFill>
                  <a:schemeClr val="bg1"/>
                </a:solidFill>
              </a:rPr>
              <a:t>- Transmission parameters (R0, seasonal changes)</a:t>
            </a:r>
          </a:p>
          <a:p>
            <a:r>
              <a:rPr lang="en-US" sz="1000" dirty="0" smtClean="0">
                <a:solidFill>
                  <a:schemeClr val="bg1"/>
                </a:solidFill>
              </a:rPr>
              <a:t>- Contact pattern over age</a:t>
            </a:r>
          </a:p>
          <a:p>
            <a:r>
              <a:rPr lang="en-US" sz="1000" dirty="0" smtClean="0">
                <a:solidFill>
                  <a:schemeClr val="bg1"/>
                </a:solidFill>
              </a:rPr>
              <a:t>- Country demography</a:t>
            </a:r>
            <a:endParaRPr lang="en-US" sz="1000" dirty="0">
              <a:solidFill>
                <a:schemeClr val="bg1"/>
              </a:solidFill>
            </a:endParaRPr>
          </a:p>
        </p:txBody>
      </p:sp>
      <p:sp>
        <p:nvSpPr>
          <p:cNvPr id="34" name="TextBox 33"/>
          <p:cNvSpPr txBox="1"/>
          <p:nvPr/>
        </p:nvSpPr>
        <p:spPr>
          <a:xfrm>
            <a:off x="2765069" y="3386509"/>
            <a:ext cx="1696457" cy="1015663"/>
          </a:xfrm>
          <a:prstGeom prst="rect">
            <a:avLst/>
          </a:prstGeom>
          <a:solidFill>
            <a:srgbClr val="E7DE28"/>
          </a:solidFill>
          <a:ln w="3175" cmpd="sng">
            <a:solidFill>
              <a:srgbClr val="000000"/>
            </a:solidFill>
          </a:ln>
        </p:spPr>
        <p:txBody>
          <a:bodyPr wrap="square" rtlCol="0">
            <a:spAutoFit/>
          </a:bodyPr>
          <a:lstStyle/>
          <a:p>
            <a:r>
              <a:rPr lang="en-US" sz="1000" dirty="0" smtClean="0">
                <a:solidFill>
                  <a:schemeClr val="bg1"/>
                </a:solidFill>
              </a:rPr>
              <a:t>- Rubella age incidence data                </a:t>
            </a:r>
          </a:p>
          <a:p>
            <a:r>
              <a:rPr lang="en-US" sz="1000" dirty="0" smtClean="0">
                <a:solidFill>
                  <a:schemeClr val="bg1"/>
                </a:solidFill>
              </a:rPr>
              <a:t>         - fever-rash surveillance</a:t>
            </a:r>
          </a:p>
          <a:p>
            <a:r>
              <a:rPr lang="en-US" sz="1000" dirty="0" smtClean="0">
                <a:solidFill>
                  <a:schemeClr val="bg1"/>
                </a:solidFill>
              </a:rPr>
              <a:t>         - rubella IgM serology</a:t>
            </a:r>
          </a:p>
          <a:p>
            <a:r>
              <a:rPr lang="en-US" sz="1000" dirty="0" smtClean="0">
                <a:solidFill>
                  <a:schemeClr val="bg1"/>
                </a:solidFill>
              </a:rPr>
              <a:t>- Rubella </a:t>
            </a:r>
            <a:r>
              <a:rPr lang="en-US" sz="1000" dirty="0" err="1" smtClean="0">
                <a:solidFill>
                  <a:schemeClr val="bg1"/>
                </a:solidFill>
              </a:rPr>
              <a:t>IgG</a:t>
            </a:r>
            <a:r>
              <a:rPr lang="en-US" sz="1000" dirty="0" smtClean="0">
                <a:solidFill>
                  <a:schemeClr val="bg1"/>
                </a:solidFill>
              </a:rPr>
              <a:t> serology</a:t>
            </a:r>
          </a:p>
          <a:p>
            <a:r>
              <a:rPr lang="en-US" sz="1000" dirty="0" smtClean="0">
                <a:solidFill>
                  <a:schemeClr val="bg1"/>
                </a:solidFill>
              </a:rPr>
              <a:t>- Contact diaries</a:t>
            </a:r>
          </a:p>
          <a:p>
            <a:r>
              <a:rPr lang="en-US" sz="1000" dirty="0" smtClean="0">
                <a:solidFill>
                  <a:schemeClr val="bg1"/>
                </a:solidFill>
              </a:rPr>
              <a:t>- National census, surveys</a:t>
            </a:r>
          </a:p>
        </p:txBody>
      </p:sp>
      <p:sp>
        <p:nvSpPr>
          <p:cNvPr id="35" name="TextBox 34"/>
          <p:cNvSpPr txBox="1"/>
          <p:nvPr/>
        </p:nvSpPr>
        <p:spPr>
          <a:xfrm>
            <a:off x="4546329" y="3386509"/>
            <a:ext cx="1683818" cy="1015663"/>
          </a:xfrm>
          <a:prstGeom prst="rect">
            <a:avLst/>
          </a:prstGeom>
          <a:solidFill>
            <a:srgbClr val="E7DE28"/>
          </a:solidFill>
          <a:ln w="3175" cmpd="sng">
            <a:solidFill>
              <a:srgbClr val="000000"/>
            </a:solidFill>
          </a:ln>
        </p:spPr>
        <p:txBody>
          <a:bodyPr wrap="square" rtlCol="0">
            <a:spAutoFit/>
          </a:bodyPr>
          <a:lstStyle/>
          <a:p>
            <a:r>
              <a:rPr lang="en-US" sz="1000" dirty="0" smtClean="0">
                <a:solidFill>
                  <a:schemeClr val="bg1"/>
                </a:solidFill>
              </a:rPr>
              <a:t>- Analytic results for R0</a:t>
            </a:r>
          </a:p>
          <a:p>
            <a:r>
              <a:rPr lang="en-US" sz="1000" dirty="0" smtClean="0">
                <a:solidFill>
                  <a:schemeClr val="bg1"/>
                </a:solidFill>
              </a:rPr>
              <a:t>- TSIR for seasonality </a:t>
            </a:r>
          </a:p>
          <a:p>
            <a:r>
              <a:rPr lang="en-US" sz="1000" dirty="0" smtClean="0">
                <a:solidFill>
                  <a:schemeClr val="bg1"/>
                </a:solidFill>
              </a:rPr>
              <a:t>- </a:t>
            </a:r>
            <a:r>
              <a:rPr lang="en-US" sz="1000" b="1" dirty="0" smtClean="0">
                <a:solidFill>
                  <a:schemeClr val="bg1"/>
                </a:solidFill>
              </a:rPr>
              <a:t>Age structured model  predictions for CRS burden following vaccinations </a:t>
            </a:r>
          </a:p>
          <a:p>
            <a:endParaRPr lang="en-US" sz="1000" b="1" dirty="0" smtClean="0">
              <a:solidFill>
                <a:schemeClr val="bg1"/>
              </a:solidFill>
            </a:endParaRPr>
          </a:p>
        </p:txBody>
      </p:sp>
      <p:sp>
        <p:nvSpPr>
          <p:cNvPr id="36" name="TextBox 35"/>
          <p:cNvSpPr txBox="1"/>
          <p:nvPr/>
        </p:nvSpPr>
        <p:spPr>
          <a:xfrm>
            <a:off x="1023803" y="4508723"/>
            <a:ext cx="1659008" cy="553998"/>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1000" b="1" dirty="0" smtClean="0">
                <a:solidFill>
                  <a:schemeClr val="bg1"/>
                </a:solidFill>
              </a:rPr>
              <a:t>RCV Coverage Predictions</a:t>
            </a:r>
          </a:p>
          <a:p>
            <a:r>
              <a:rPr lang="en-US" sz="1000" dirty="0" smtClean="0">
                <a:solidFill>
                  <a:schemeClr val="bg1"/>
                </a:solidFill>
              </a:rPr>
              <a:t>- Measles vaccination coverage</a:t>
            </a:r>
          </a:p>
        </p:txBody>
      </p:sp>
      <p:sp>
        <p:nvSpPr>
          <p:cNvPr id="37" name="TextBox 36"/>
          <p:cNvSpPr txBox="1"/>
          <p:nvPr/>
        </p:nvSpPr>
        <p:spPr>
          <a:xfrm>
            <a:off x="2765069" y="4508723"/>
            <a:ext cx="1696457" cy="553998"/>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1000" dirty="0" smtClean="0">
                <a:solidFill>
                  <a:schemeClr val="bg1"/>
                </a:solidFill>
              </a:rPr>
              <a:t>- MOH administrative measles vaccination coverage, or survey data</a:t>
            </a:r>
          </a:p>
        </p:txBody>
      </p:sp>
      <p:sp>
        <p:nvSpPr>
          <p:cNvPr id="42" name="TextBox 41"/>
          <p:cNvSpPr txBox="1"/>
          <p:nvPr/>
        </p:nvSpPr>
        <p:spPr>
          <a:xfrm>
            <a:off x="1023803" y="5148292"/>
            <a:ext cx="1659008" cy="1477328"/>
          </a:xfrm>
          <a:prstGeom prst="rect">
            <a:avLst/>
          </a:prstGeom>
          <a:solidFill>
            <a:srgbClr val="008000"/>
          </a:solidFill>
          <a:ln w="3175" cmpd="sng">
            <a:solidFill>
              <a:srgbClr val="000000"/>
            </a:solidFill>
          </a:ln>
        </p:spPr>
        <p:txBody>
          <a:bodyPr wrap="square" rtlCol="0">
            <a:spAutoFit/>
          </a:bodyPr>
          <a:lstStyle/>
          <a:p>
            <a:r>
              <a:rPr lang="en-US" sz="1000" b="1" dirty="0" smtClean="0">
                <a:solidFill>
                  <a:schemeClr val="bg1"/>
                </a:solidFill>
              </a:rPr>
              <a:t>Spatial variability</a:t>
            </a:r>
          </a:p>
          <a:p>
            <a:r>
              <a:rPr lang="en-US" sz="1000" dirty="0" smtClean="0">
                <a:solidFill>
                  <a:schemeClr val="bg1"/>
                </a:solidFill>
              </a:rPr>
              <a:t>- </a:t>
            </a:r>
            <a:r>
              <a:rPr lang="en-US" sz="1000" dirty="0">
                <a:solidFill>
                  <a:schemeClr val="bg1"/>
                </a:solidFill>
              </a:rPr>
              <a:t>i</a:t>
            </a:r>
            <a:r>
              <a:rPr lang="en-US" sz="1000" dirty="0" smtClean="0">
                <a:solidFill>
                  <a:schemeClr val="bg1"/>
                </a:solidFill>
              </a:rPr>
              <a:t>n rubella dynamics</a:t>
            </a:r>
          </a:p>
          <a:p>
            <a:r>
              <a:rPr lang="en-US" sz="1000" dirty="0" smtClean="0">
                <a:solidFill>
                  <a:schemeClr val="bg1"/>
                </a:solidFill>
              </a:rPr>
              <a:t>- in vaccine access</a:t>
            </a:r>
          </a:p>
          <a:p>
            <a:r>
              <a:rPr lang="en-US" sz="1000" dirty="0" smtClean="0">
                <a:solidFill>
                  <a:schemeClr val="bg1"/>
                </a:solidFill>
              </a:rPr>
              <a:t>- in demography</a:t>
            </a:r>
          </a:p>
          <a:p>
            <a:r>
              <a:rPr lang="en-US" sz="1000" dirty="0" smtClean="0">
                <a:solidFill>
                  <a:schemeClr val="bg1"/>
                </a:solidFill>
              </a:rPr>
              <a:t>- Spatial connectivity</a:t>
            </a: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endParaRPr lang="en-US" sz="1000" dirty="0" smtClean="0">
              <a:solidFill>
                <a:schemeClr val="bg1"/>
              </a:solidFill>
            </a:endParaRPr>
          </a:p>
        </p:txBody>
      </p:sp>
      <p:sp>
        <p:nvSpPr>
          <p:cNvPr id="43" name="TextBox 42"/>
          <p:cNvSpPr txBox="1"/>
          <p:nvPr/>
        </p:nvSpPr>
        <p:spPr>
          <a:xfrm>
            <a:off x="2765069" y="5148292"/>
            <a:ext cx="1696457" cy="1477328"/>
          </a:xfrm>
          <a:prstGeom prst="rect">
            <a:avLst/>
          </a:prstGeom>
          <a:solidFill>
            <a:srgbClr val="008000"/>
          </a:solidFill>
          <a:ln w="3175" cmpd="sng">
            <a:solidFill>
              <a:srgbClr val="000000"/>
            </a:solidFill>
          </a:ln>
        </p:spPr>
        <p:txBody>
          <a:bodyPr wrap="square" rtlCol="0">
            <a:spAutoFit/>
          </a:bodyPr>
          <a:lstStyle/>
          <a:p>
            <a:r>
              <a:rPr lang="en-US" sz="1000" dirty="0" smtClean="0">
                <a:solidFill>
                  <a:schemeClr val="bg1"/>
                </a:solidFill>
              </a:rPr>
              <a:t>- Spatially indexed fever-rash surveillance</a:t>
            </a:r>
          </a:p>
          <a:p>
            <a:r>
              <a:rPr lang="en-US" sz="1000" dirty="0" smtClean="0">
                <a:solidFill>
                  <a:schemeClr val="bg1"/>
                </a:solidFill>
              </a:rPr>
              <a:t>- Spatially indexed </a:t>
            </a:r>
            <a:r>
              <a:rPr lang="en-US" sz="1000" dirty="0" err="1" smtClean="0">
                <a:solidFill>
                  <a:schemeClr val="bg1"/>
                </a:solidFill>
              </a:rPr>
              <a:t>IgM</a:t>
            </a:r>
            <a:r>
              <a:rPr lang="en-US" sz="1000" dirty="0" smtClean="0">
                <a:solidFill>
                  <a:schemeClr val="bg1"/>
                </a:solidFill>
              </a:rPr>
              <a:t> or </a:t>
            </a:r>
            <a:r>
              <a:rPr lang="en-US" sz="1000" dirty="0" err="1" smtClean="0">
                <a:solidFill>
                  <a:schemeClr val="bg1"/>
                </a:solidFill>
              </a:rPr>
              <a:t>IgG</a:t>
            </a:r>
            <a:r>
              <a:rPr lang="en-US" sz="1000" dirty="0" smtClean="0">
                <a:solidFill>
                  <a:schemeClr val="bg1"/>
                </a:solidFill>
              </a:rPr>
              <a:t> serology</a:t>
            </a:r>
          </a:p>
          <a:p>
            <a:r>
              <a:rPr lang="en-US" sz="1000" dirty="0" smtClean="0">
                <a:solidFill>
                  <a:schemeClr val="bg1"/>
                </a:solidFill>
              </a:rPr>
              <a:t>- Spatially refined data on vaccine coverage </a:t>
            </a:r>
          </a:p>
          <a:p>
            <a:r>
              <a:rPr lang="en-US" sz="1000" dirty="0" smtClean="0">
                <a:solidFill>
                  <a:schemeClr val="bg1"/>
                </a:solidFill>
              </a:rPr>
              <a:t>- Subnational demographic data (</a:t>
            </a:r>
            <a:r>
              <a:rPr lang="en-US" sz="1000" dirty="0" err="1" smtClean="0">
                <a:solidFill>
                  <a:schemeClr val="bg1"/>
                </a:solidFill>
              </a:rPr>
              <a:t>www.worldpop.org.uk</a:t>
            </a:r>
            <a:r>
              <a:rPr lang="en-US" sz="1000" dirty="0" smtClean="0">
                <a:solidFill>
                  <a:schemeClr val="bg1"/>
                </a:solidFill>
              </a:rPr>
              <a:t>)</a:t>
            </a:r>
          </a:p>
          <a:p>
            <a:r>
              <a:rPr lang="en-US" sz="1000" dirty="0" smtClean="0">
                <a:solidFill>
                  <a:schemeClr val="bg1"/>
                </a:solidFill>
              </a:rPr>
              <a:t>- Geospatial mobility data</a:t>
            </a:r>
            <a:endParaRPr lang="en-US" sz="1000" dirty="0">
              <a:solidFill>
                <a:schemeClr val="bg1"/>
              </a:solidFill>
            </a:endParaRPr>
          </a:p>
        </p:txBody>
      </p:sp>
      <p:sp>
        <p:nvSpPr>
          <p:cNvPr id="44" name="TextBox 43"/>
          <p:cNvSpPr txBox="1"/>
          <p:nvPr/>
        </p:nvSpPr>
        <p:spPr>
          <a:xfrm>
            <a:off x="4542385" y="5148292"/>
            <a:ext cx="1687762" cy="1477328"/>
          </a:xfrm>
          <a:prstGeom prst="rect">
            <a:avLst/>
          </a:prstGeom>
          <a:solidFill>
            <a:srgbClr val="008000"/>
          </a:solidFill>
          <a:ln w="3175" cmpd="sng">
            <a:solidFill>
              <a:srgbClr val="000000"/>
            </a:solidFill>
          </a:ln>
        </p:spPr>
        <p:txBody>
          <a:bodyPr wrap="square" rtlCol="0">
            <a:spAutoFit/>
          </a:bodyPr>
          <a:lstStyle/>
          <a:p>
            <a:r>
              <a:rPr lang="en-US" sz="1000" dirty="0" smtClean="0">
                <a:solidFill>
                  <a:schemeClr val="bg1"/>
                </a:solidFill>
              </a:rPr>
              <a:t>- </a:t>
            </a:r>
            <a:r>
              <a:rPr lang="en-US" sz="1000" b="1" dirty="0" smtClean="0">
                <a:solidFill>
                  <a:schemeClr val="bg1"/>
                </a:solidFill>
              </a:rPr>
              <a:t>Meta-population models to predict extinction probability</a:t>
            </a:r>
          </a:p>
          <a:p>
            <a:r>
              <a:rPr lang="en-US" sz="1000" b="1" dirty="0" smtClean="0">
                <a:solidFill>
                  <a:schemeClr val="bg1"/>
                </a:solidFill>
              </a:rPr>
              <a:t>- Age-structured meta-population models to predict CRS burden following vaccination</a:t>
            </a:r>
          </a:p>
          <a:p>
            <a:r>
              <a:rPr lang="en-US" sz="1000" b="1" dirty="0" smtClean="0">
                <a:solidFill>
                  <a:schemeClr val="bg1"/>
                </a:solidFill>
              </a:rPr>
              <a:t>- Estimating travel from spatial interaction models</a:t>
            </a:r>
          </a:p>
        </p:txBody>
      </p:sp>
      <p:sp>
        <p:nvSpPr>
          <p:cNvPr id="45" name="TextBox 44"/>
          <p:cNvSpPr txBox="1"/>
          <p:nvPr/>
        </p:nvSpPr>
        <p:spPr>
          <a:xfrm>
            <a:off x="1023803" y="2997474"/>
            <a:ext cx="1659008" cy="246221"/>
          </a:xfrm>
          <a:prstGeom prst="rect">
            <a:avLst/>
          </a:prstGeom>
          <a:noFill/>
          <a:ln>
            <a:noFill/>
          </a:ln>
        </p:spPr>
        <p:txBody>
          <a:bodyPr wrap="square" rtlCol="0">
            <a:spAutoFit/>
          </a:bodyPr>
          <a:lstStyle/>
          <a:p>
            <a:pPr algn="ctr"/>
            <a:r>
              <a:rPr lang="en-US" sz="1000" dirty="0" smtClean="0">
                <a:solidFill>
                  <a:schemeClr val="bg1"/>
                </a:solidFill>
              </a:rPr>
              <a:t>Key Unknowns to Clarify</a:t>
            </a:r>
            <a:endParaRPr lang="en-US" sz="1000" dirty="0">
              <a:solidFill>
                <a:schemeClr val="bg1"/>
              </a:solidFill>
            </a:endParaRPr>
          </a:p>
        </p:txBody>
      </p:sp>
      <p:sp>
        <p:nvSpPr>
          <p:cNvPr id="46" name="TextBox 45"/>
          <p:cNvSpPr txBox="1"/>
          <p:nvPr/>
        </p:nvSpPr>
        <p:spPr>
          <a:xfrm>
            <a:off x="2765069" y="2997474"/>
            <a:ext cx="1696457" cy="246221"/>
          </a:xfrm>
          <a:prstGeom prst="rect">
            <a:avLst/>
          </a:prstGeom>
          <a:noFill/>
          <a:ln>
            <a:noFill/>
          </a:ln>
        </p:spPr>
        <p:txBody>
          <a:bodyPr wrap="square" rtlCol="0">
            <a:spAutoFit/>
          </a:bodyPr>
          <a:lstStyle/>
          <a:p>
            <a:pPr algn="ctr"/>
            <a:r>
              <a:rPr lang="en-US" sz="1000" dirty="0" smtClean="0">
                <a:solidFill>
                  <a:schemeClr val="bg1"/>
                </a:solidFill>
              </a:rPr>
              <a:t>Existing Data Sources</a:t>
            </a:r>
            <a:endParaRPr lang="en-US" sz="1000" dirty="0">
              <a:solidFill>
                <a:schemeClr val="bg1"/>
              </a:solidFill>
            </a:endParaRPr>
          </a:p>
        </p:txBody>
      </p:sp>
      <p:sp>
        <p:nvSpPr>
          <p:cNvPr id="47" name="TextBox 46"/>
          <p:cNvSpPr txBox="1"/>
          <p:nvPr/>
        </p:nvSpPr>
        <p:spPr>
          <a:xfrm>
            <a:off x="4542385" y="2803159"/>
            <a:ext cx="1687763" cy="553998"/>
          </a:xfrm>
          <a:prstGeom prst="rect">
            <a:avLst/>
          </a:prstGeom>
          <a:noFill/>
          <a:ln>
            <a:noFill/>
          </a:ln>
        </p:spPr>
        <p:txBody>
          <a:bodyPr wrap="square" rtlCol="0">
            <a:spAutoFit/>
          </a:bodyPr>
          <a:lstStyle/>
          <a:p>
            <a:pPr algn="ctr"/>
            <a:r>
              <a:rPr lang="en-US" sz="1000" dirty="0" smtClean="0">
                <a:solidFill>
                  <a:schemeClr val="bg1"/>
                </a:solidFill>
              </a:rPr>
              <a:t>Modeling to Fill Knowledge Gaps, and Address Core Consideration</a:t>
            </a:r>
            <a:endParaRPr lang="en-US" sz="1000" dirty="0">
              <a:solidFill>
                <a:schemeClr val="bg1"/>
              </a:solidFill>
            </a:endParaRPr>
          </a:p>
        </p:txBody>
      </p:sp>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graphicFrame>
        <p:nvGraphicFramePr>
          <p:cNvPr id="13" name="Table 12"/>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pic>
        <p:nvPicPr>
          <p:cNvPr id="48" name="Picture 47"/>
          <p:cNvPicPr>
            <a:picLocks noChangeAspect="1"/>
          </p:cNvPicPr>
          <p:nvPr/>
        </p:nvPicPr>
        <p:blipFill>
          <a:blip r:embed="rId3"/>
          <a:stretch>
            <a:fillRect/>
          </a:stretch>
        </p:blipFill>
        <p:spPr>
          <a:xfrm>
            <a:off x="6622350" y="1650184"/>
            <a:ext cx="2177848" cy="1037155"/>
          </a:xfrm>
          <a:prstGeom prst="rect">
            <a:avLst/>
          </a:prstGeom>
          <a:ln w="19050" cmpd="sng">
            <a:solidFill>
              <a:schemeClr val="bg1"/>
            </a:solidFill>
          </a:ln>
        </p:spPr>
      </p:pic>
      <p:sp>
        <p:nvSpPr>
          <p:cNvPr id="49" name="TextBox 48"/>
          <p:cNvSpPr txBox="1"/>
          <p:nvPr/>
        </p:nvSpPr>
        <p:spPr>
          <a:xfrm>
            <a:off x="883310" y="1610121"/>
            <a:ext cx="5552808" cy="830997"/>
          </a:xfrm>
          <a:prstGeom prst="rect">
            <a:avLst/>
          </a:prstGeom>
          <a:noFill/>
        </p:spPr>
        <p:txBody>
          <a:bodyPr wrap="square" rtlCol="0">
            <a:spAutoFit/>
          </a:bodyPr>
          <a:lstStyle/>
          <a:p>
            <a:pPr marL="342900" indent="-342900">
              <a:buFont typeface="+mj-lt"/>
              <a:buAutoNum type="alphaLcPeriod"/>
            </a:pPr>
            <a:r>
              <a:rPr lang="en-US" sz="1600" dirty="0" smtClean="0"/>
              <a:t>Will introducing RCV increase the burden of CRS?</a:t>
            </a:r>
          </a:p>
          <a:p>
            <a:pPr marL="342900" indent="-342900">
              <a:buFont typeface="+mj-lt"/>
              <a:buAutoNum type="alphaLcPeriod"/>
            </a:pPr>
            <a:r>
              <a:rPr lang="en-US" sz="1600" dirty="0"/>
              <a:t>Are there locations at highest risk of CRS increases?</a:t>
            </a:r>
          </a:p>
          <a:p>
            <a:pPr marL="342900" indent="-342900">
              <a:buFont typeface="+mj-lt"/>
              <a:buAutoNum type="alphaLcPeriod"/>
            </a:pPr>
            <a:r>
              <a:rPr lang="en-US" sz="1600" dirty="0" smtClean="0"/>
              <a:t>Will introducing RCV result in rubella elimination?</a:t>
            </a:r>
            <a:endParaRPr lang="en-US" sz="1600" dirty="0"/>
          </a:p>
        </p:txBody>
      </p:sp>
      <p:sp>
        <p:nvSpPr>
          <p:cNvPr id="39" name="TextBox 38"/>
          <p:cNvSpPr txBox="1"/>
          <p:nvPr/>
        </p:nvSpPr>
        <p:spPr>
          <a:xfrm>
            <a:off x="6657631" y="2824407"/>
            <a:ext cx="2142568" cy="1754327"/>
          </a:xfrm>
          <a:prstGeom prst="rect">
            <a:avLst/>
          </a:prstGeom>
          <a:noFill/>
        </p:spPr>
        <p:txBody>
          <a:bodyPr wrap="square" rtlCol="0">
            <a:spAutoFit/>
          </a:bodyPr>
          <a:lstStyle/>
          <a:p>
            <a:r>
              <a:rPr lang="en-US" dirty="0" smtClean="0">
                <a:solidFill>
                  <a:schemeClr val="tx1">
                    <a:lumMod val="95000"/>
                  </a:schemeClr>
                </a:solidFill>
              </a:rPr>
              <a:t>Patching existing data sources with mathematical modeling can explore effects of RCV introduction</a:t>
            </a:r>
            <a:endParaRPr lang="en-US" dirty="0">
              <a:solidFill>
                <a:schemeClr val="tx1">
                  <a:lumMod val="95000"/>
                </a:schemeClr>
              </a:solidFill>
            </a:endParaRPr>
          </a:p>
        </p:txBody>
      </p:sp>
    </p:spTree>
    <p:extLst>
      <p:ext uri="{BB962C8B-B14F-4D97-AF65-F5344CB8AC3E}">
        <p14:creationId xmlns:p14="http://schemas.microsoft.com/office/powerpoint/2010/main" val="26601293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sp>
        <p:nvSpPr>
          <p:cNvPr id="14" name="TextBox 13"/>
          <p:cNvSpPr txBox="1"/>
          <p:nvPr/>
        </p:nvSpPr>
        <p:spPr>
          <a:xfrm>
            <a:off x="6767468" y="4834928"/>
            <a:ext cx="184666" cy="369332"/>
          </a:xfrm>
          <a:prstGeom prst="rect">
            <a:avLst/>
          </a:prstGeom>
          <a:noFill/>
        </p:spPr>
        <p:txBody>
          <a:bodyPr wrap="none" rtlCol="0">
            <a:spAutoFit/>
          </a:bodyPr>
          <a:lstStyle/>
          <a:p>
            <a:endParaRPr lang="en-US" dirty="0"/>
          </a:p>
        </p:txBody>
      </p:sp>
      <p:sp>
        <p:nvSpPr>
          <p:cNvPr id="2" name="TextBox 1"/>
          <p:cNvSpPr txBox="1"/>
          <p:nvPr/>
        </p:nvSpPr>
        <p:spPr>
          <a:xfrm>
            <a:off x="355236" y="1644140"/>
            <a:ext cx="5021890" cy="369332"/>
          </a:xfrm>
          <a:prstGeom prst="rect">
            <a:avLst/>
          </a:prstGeom>
          <a:noFill/>
        </p:spPr>
        <p:txBody>
          <a:bodyPr wrap="none" rtlCol="0">
            <a:spAutoFit/>
          </a:bodyPr>
          <a:lstStyle/>
          <a:p>
            <a:r>
              <a:rPr lang="en-US" dirty="0" smtClean="0"/>
              <a:t>a. Will introducing RCV increase the burden of CRS?</a:t>
            </a:r>
            <a:endParaRPr lang="en-US" dirty="0"/>
          </a:p>
        </p:txBody>
      </p:sp>
      <p:pic>
        <p:nvPicPr>
          <p:cNvPr id="13" name="Picture 12" descr="AgeInfectionFigD.TheParado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635" y="2107982"/>
            <a:ext cx="4572000" cy="4572000"/>
          </a:xfrm>
          <a:prstGeom prst="rect">
            <a:avLst/>
          </a:prstGeom>
          <a:solidFill>
            <a:schemeClr val="tx1"/>
          </a:solidFill>
          <a:ln w="28575" cmpd="sng">
            <a:solidFill>
              <a:schemeClr val="bg1"/>
            </a:solidFill>
          </a:ln>
        </p:spPr>
      </p:pic>
      <p:sp>
        <p:nvSpPr>
          <p:cNvPr id="19" name="TextBox 18"/>
          <p:cNvSpPr txBox="1"/>
          <p:nvPr/>
        </p:nvSpPr>
        <p:spPr>
          <a:xfrm>
            <a:off x="786924" y="3482263"/>
            <a:ext cx="2242026" cy="646331"/>
          </a:xfrm>
          <a:prstGeom prst="rect">
            <a:avLst/>
          </a:prstGeom>
          <a:noFill/>
        </p:spPr>
        <p:txBody>
          <a:bodyPr wrap="square" rtlCol="0">
            <a:spAutoFit/>
          </a:bodyPr>
          <a:lstStyle/>
          <a:p>
            <a:pPr algn="ctr"/>
            <a:r>
              <a:rPr lang="en-US" i="1" dirty="0" smtClean="0"/>
              <a:t>Inadequate routine</a:t>
            </a:r>
            <a:r>
              <a:rPr lang="en-US" dirty="0" smtClean="0"/>
              <a:t> vaccination coverage</a:t>
            </a:r>
            <a:endParaRPr lang="en-US" dirty="0"/>
          </a:p>
        </p:txBody>
      </p:sp>
      <p:sp>
        <p:nvSpPr>
          <p:cNvPr id="20" name="Right Arrow 19"/>
          <p:cNvSpPr/>
          <p:nvPr/>
        </p:nvSpPr>
        <p:spPr>
          <a:xfrm rot="5400000">
            <a:off x="1553891" y="4476779"/>
            <a:ext cx="732322" cy="463625"/>
          </a:xfrm>
          <a:prstGeom prst="rightArrow">
            <a:avLst/>
          </a:prstGeom>
          <a:solidFill>
            <a:schemeClr val="tx1"/>
          </a:solid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91512" y="5234875"/>
            <a:ext cx="2112514" cy="646331"/>
          </a:xfrm>
          <a:prstGeom prst="rect">
            <a:avLst/>
          </a:prstGeom>
          <a:noFill/>
        </p:spPr>
        <p:txBody>
          <a:bodyPr wrap="square" rtlCol="0">
            <a:spAutoFit/>
          </a:bodyPr>
          <a:lstStyle/>
          <a:p>
            <a:pPr algn="ctr"/>
            <a:r>
              <a:rPr lang="en-US" dirty="0"/>
              <a:t>p</a:t>
            </a:r>
            <a:r>
              <a:rPr lang="en-US" dirty="0" smtClean="0"/>
              <a:t>otentially increase CRS Burden!</a:t>
            </a:r>
            <a:endParaRPr lang="en-US" dirty="0"/>
          </a:p>
        </p:txBody>
      </p:sp>
      <p:grpSp>
        <p:nvGrpSpPr>
          <p:cNvPr id="22" name="Group 21"/>
          <p:cNvGrpSpPr/>
          <p:nvPr/>
        </p:nvGrpSpPr>
        <p:grpSpPr>
          <a:xfrm>
            <a:off x="5122574" y="4073031"/>
            <a:ext cx="3729170" cy="1622044"/>
            <a:chOff x="5110920" y="3639844"/>
            <a:chExt cx="3729170" cy="1622044"/>
          </a:xfrm>
        </p:grpSpPr>
        <p:pic>
          <p:nvPicPr>
            <p:cNvPr id="23" name="Picture 22" descr="ASFR.pdf"/>
            <p:cNvPicPr>
              <a:picLocks noChangeAspect="1"/>
            </p:cNvPicPr>
            <p:nvPr/>
          </p:nvPicPr>
          <p:blipFill rotWithShape="1">
            <a:blip r:embed="rId4">
              <a:extLst>
                <a:ext uri="{28A0092B-C50C-407E-A947-70E740481C1C}">
                  <a14:useLocalDpi xmlns:a14="http://schemas.microsoft.com/office/drawing/2010/main" val="0"/>
                </a:ext>
              </a:extLst>
            </a:blip>
            <a:srcRect l="18434" t="8254" b="20900"/>
            <a:stretch/>
          </p:blipFill>
          <p:spPr>
            <a:xfrm>
              <a:off x="5110920" y="3639844"/>
              <a:ext cx="3729170" cy="1617375"/>
            </a:xfrm>
            <a:prstGeom prst="rect">
              <a:avLst/>
            </a:prstGeom>
          </p:spPr>
        </p:pic>
        <p:sp>
          <p:nvSpPr>
            <p:cNvPr id="24" name="TextBox 23"/>
            <p:cNvSpPr txBox="1"/>
            <p:nvPr/>
          </p:nvSpPr>
          <p:spPr>
            <a:xfrm>
              <a:off x="6694756" y="4081041"/>
              <a:ext cx="881784" cy="369332"/>
            </a:xfrm>
            <a:prstGeom prst="rect">
              <a:avLst/>
            </a:prstGeom>
            <a:noFill/>
          </p:spPr>
          <p:txBody>
            <a:bodyPr wrap="none" rtlCol="0">
              <a:spAutoFit/>
            </a:bodyPr>
            <a:lstStyle/>
            <a:p>
              <a:r>
                <a:rPr lang="en-US" dirty="0" smtClean="0">
                  <a:solidFill>
                    <a:schemeClr val="bg1"/>
                  </a:solidFill>
                  <a:latin typeface="Arial"/>
                  <a:cs typeface="Arial"/>
                </a:rPr>
                <a:t>fertility</a:t>
              </a:r>
              <a:endParaRPr lang="en-US" dirty="0">
                <a:solidFill>
                  <a:schemeClr val="bg1"/>
                </a:solidFill>
                <a:latin typeface="Arial"/>
                <a:cs typeface="Arial"/>
              </a:endParaRPr>
            </a:p>
          </p:txBody>
        </p:sp>
        <p:pic>
          <p:nvPicPr>
            <p:cNvPr id="25" name="Picture 24" descr="ASFR.pdf"/>
            <p:cNvPicPr>
              <a:picLocks noChangeAspect="1"/>
            </p:cNvPicPr>
            <p:nvPr/>
          </p:nvPicPr>
          <p:blipFill rotWithShape="1">
            <a:blip r:embed="rId4">
              <a:extLst>
                <a:ext uri="{28A0092B-C50C-407E-A947-70E740481C1C}">
                  <a14:useLocalDpi xmlns:a14="http://schemas.microsoft.com/office/drawing/2010/main" val="0"/>
                </a:ext>
              </a:extLst>
            </a:blip>
            <a:srcRect l="7627" t="8254" r="81654" b="20900"/>
            <a:stretch/>
          </p:blipFill>
          <p:spPr>
            <a:xfrm>
              <a:off x="8026400" y="3644513"/>
              <a:ext cx="490070" cy="1617375"/>
            </a:xfrm>
            <a:prstGeom prst="rect">
              <a:avLst/>
            </a:prstGeom>
          </p:spPr>
        </p:pic>
      </p:grpSp>
      <p:grpSp>
        <p:nvGrpSpPr>
          <p:cNvPr id="26" name="Group 25"/>
          <p:cNvGrpSpPr/>
          <p:nvPr/>
        </p:nvGrpSpPr>
        <p:grpSpPr>
          <a:xfrm>
            <a:off x="7042217" y="3777363"/>
            <a:ext cx="330681" cy="216762"/>
            <a:chOff x="6680149" y="3244300"/>
            <a:chExt cx="330681" cy="216762"/>
          </a:xfrm>
        </p:grpSpPr>
        <p:pic>
          <p:nvPicPr>
            <p:cNvPr id="27" name="Picture 26"/>
            <p:cNvPicPr>
              <a:picLocks noChangeAspect="1"/>
            </p:cNvPicPr>
            <p:nvPr/>
          </p:nvPicPr>
          <p:blipFill rotWithShape="1">
            <a:blip r:embed="rId5"/>
            <a:srcRect t="1" r="49999" b="-1"/>
            <a:stretch/>
          </p:blipFill>
          <p:spPr>
            <a:xfrm rot="5400000">
              <a:off x="6785029" y="3139420"/>
              <a:ext cx="120921" cy="330681"/>
            </a:xfrm>
            <a:prstGeom prst="rect">
              <a:avLst/>
            </a:prstGeom>
          </p:spPr>
        </p:pic>
        <p:pic>
          <p:nvPicPr>
            <p:cNvPr id="28" name="Picture 27"/>
            <p:cNvPicPr>
              <a:picLocks noChangeAspect="1"/>
            </p:cNvPicPr>
            <p:nvPr/>
          </p:nvPicPr>
          <p:blipFill rotWithShape="1">
            <a:blip r:embed="rId5"/>
            <a:srcRect l="60371" t="1" b="-1"/>
            <a:stretch/>
          </p:blipFill>
          <p:spPr>
            <a:xfrm rot="5400000">
              <a:off x="6797569" y="3247801"/>
              <a:ext cx="95841" cy="330681"/>
            </a:xfrm>
            <a:prstGeom prst="rect">
              <a:avLst/>
            </a:prstGeom>
          </p:spPr>
        </p:pic>
      </p:grpSp>
      <p:sp>
        <p:nvSpPr>
          <p:cNvPr id="29" name="TextBox 28"/>
          <p:cNvSpPr txBox="1"/>
          <p:nvPr/>
        </p:nvSpPr>
        <p:spPr>
          <a:xfrm>
            <a:off x="7344358" y="3676827"/>
            <a:ext cx="1101316" cy="400110"/>
          </a:xfrm>
          <a:prstGeom prst="rect">
            <a:avLst/>
          </a:prstGeom>
          <a:noFill/>
        </p:spPr>
        <p:txBody>
          <a:bodyPr wrap="square" rtlCol="0">
            <a:spAutoFit/>
          </a:bodyPr>
          <a:lstStyle/>
          <a:p>
            <a:r>
              <a:rPr lang="en-US" sz="1000" dirty="0">
                <a:solidFill>
                  <a:schemeClr val="bg1"/>
                </a:solidFill>
                <a:latin typeface="Arial"/>
                <a:cs typeface="Arial"/>
              </a:rPr>
              <a:t>a</a:t>
            </a:r>
            <a:r>
              <a:rPr lang="en-US" sz="1000" dirty="0" smtClean="0">
                <a:solidFill>
                  <a:schemeClr val="bg1"/>
                </a:solidFill>
                <a:latin typeface="Arial"/>
                <a:cs typeface="Arial"/>
              </a:rPr>
              <a:t>verage ages </a:t>
            </a:r>
          </a:p>
          <a:p>
            <a:r>
              <a:rPr lang="en-US" sz="1000" dirty="0" smtClean="0">
                <a:solidFill>
                  <a:schemeClr val="bg1"/>
                </a:solidFill>
                <a:latin typeface="Arial"/>
                <a:cs typeface="Arial"/>
              </a:rPr>
              <a:t>of infection</a:t>
            </a:r>
            <a:endParaRPr lang="en-US" sz="1000" dirty="0">
              <a:solidFill>
                <a:schemeClr val="bg1"/>
              </a:solidFill>
              <a:latin typeface="Arial"/>
              <a:cs typeface="Arial"/>
            </a:endParaRPr>
          </a:p>
        </p:txBody>
      </p:sp>
      <p:sp>
        <p:nvSpPr>
          <p:cNvPr id="5" name="TextBox 4"/>
          <p:cNvSpPr txBox="1"/>
          <p:nvPr/>
        </p:nvSpPr>
        <p:spPr>
          <a:xfrm>
            <a:off x="541737" y="2355196"/>
            <a:ext cx="2882019" cy="707886"/>
          </a:xfrm>
          <a:prstGeom prst="rect">
            <a:avLst/>
          </a:prstGeom>
          <a:noFill/>
        </p:spPr>
        <p:txBody>
          <a:bodyPr wrap="square" rtlCol="0">
            <a:spAutoFit/>
          </a:bodyPr>
          <a:lstStyle/>
          <a:p>
            <a:pPr algn="ctr"/>
            <a:r>
              <a:rPr lang="en-US" sz="2000" u="sng" dirty="0" smtClean="0"/>
              <a:t>Rubella childhood vaccination paradox:</a:t>
            </a:r>
            <a:endParaRPr lang="en-US" sz="2000" u="sng" dirty="0"/>
          </a:p>
        </p:txBody>
      </p:sp>
      <p:graphicFrame>
        <p:nvGraphicFramePr>
          <p:cNvPr id="30" name="Table 29"/>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30804407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191337" y="4157202"/>
            <a:ext cx="1643344" cy="782609"/>
          </a:xfrm>
          <a:prstGeom prst="rect">
            <a:avLst/>
          </a:prstGeom>
          <a:ln w="19050" cmpd="sng">
            <a:solidFill>
              <a:schemeClr val="bg1"/>
            </a:solidFill>
          </a:ln>
        </p:spPr>
      </p:pic>
      <p:sp>
        <p:nvSpPr>
          <p:cNvPr id="2" name="TextBox 1"/>
          <p:cNvSpPr txBox="1"/>
          <p:nvPr/>
        </p:nvSpPr>
        <p:spPr>
          <a:xfrm>
            <a:off x="284188" y="1644140"/>
            <a:ext cx="5187125" cy="369332"/>
          </a:xfrm>
          <a:prstGeom prst="rect">
            <a:avLst/>
          </a:prstGeom>
          <a:noFill/>
        </p:spPr>
        <p:txBody>
          <a:bodyPr wrap="none" rtlCol="0">
            <a:spAutoFit/>
          </a:bodyPr>
          <a:lstStyle/>
          <a:p>
            <a:r>
              <a:rPr lang="en-US" dirty="0" smtClean="0"/>
              <a:t>a. Will introducing RCV increase the burden of CRS?</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38" name="Rectangle 37"/>
          <p:cNvSpPr/>
          <p:nvPr/>
        </p:nvSpPr>
        <p:spPr>
          <a:xfrm>
            <a:off x="190117" y="2024046"/>
            <a:ext cx="4263138" cy="197720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9" name="TextBox 38"/>
          <p:cNvSpPr txBox="1"/>
          <p:nvPr/>
        </p:nvSpPr>
        <p:spPr>
          <a:xfrm>
            <a:off x="250065" y="2557876"/>
            <a:ext cx="1315070" cy="830997"/>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a:p>
            <a:r>
              <a:rPr lang="en-US" sz="800" dirty="0" smtClean="0">
                <a:solidFill>
                  <a:schemeClr val="bg1"/>
                </a:solidFill>
              </a:rPr>
              <a:t>- Transmission parameters (R0, seasonal changes)</a:t>
            </a:r>
          </a:p>
          <a:p>
            <a:r>
              <a:rPr lang="en-US" sz="800" dirty="0" smtClean="0">
                <a:solidFill>
                  <a:schemeClr val="bg1"/>
                </a:solidFill>
              </a:rPr>
              <a:t>- Contact pattern over age</a:t>
            </a:r>
          </a:p>
          <a:p>
            <a:r>
              <a:rPr lang="en-US" sz="800" dirty="0" smtClean="0">
                <a:solidFill>
                  <a:schemeClr val="bg1"/>
                </a:solidFill>
              </a:rPr>
              <a:t>- Country demography</a:t>
            </a:r>
          </a:p>
        </p:txBody>
      </p:sp>
      <p:sp>
        <p:nvSpPr>
          <p:cNvPr id="43" name="TextBox 42"/>
          <p:cNvSpPr txBox="1"/>
          <p:nvPr/>
        </p:nvSpPr>
        <p:spPr>
          <a:xfrm>
            <a:off x="1630340" y="2557876"/>
            <a:ext cx="1344756"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Rubella age incidence data                </a:t>
            </a:r>
          </a:p>
          <a:p>
            <a:r>
              <a:rPr lang="en-US" sz="800" dirty="0" smtClean="0">
                <a:solidFill>
                  <a:schemeClr val="bg1"/>
                </a:solidFill>
              </a:rPr>
              <a:t>       - fever-rash surveillance</a:t>
            </a:r>
          </a:p>
          <a:p>
            <a:r>
              <a:rPr lang="en-US" sz="800" dirty="0" smtClean="0">
                <a:solidFill>
                  <a:schemeClr val="bg1"/>
                </a:solidFill>
              </a:rPr>
              <a:t>       - rubella IgM serology</a:t>
            </a:r>
          </a:p>
          <a:p>
            <a:r>
              <a:rPr lang="en-US" sz="800" dirty="0" smtClean="0">
                <a:solidFill>
                  <a:schemeClr val="bg1"/>
                </a:solidFill>
              </a:rPr>
              <a:t>- Rubella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Contact diaries</a:t>
            </a:r>
          </a:p>
          <a:p>
            <a:r>
              <a:rPr lang="en-US" sz="800" dirty="0" smtClean="0">
                <a:solidFill>
                  <a:schemeClr val="bg1"/>
                </a:solidFill>
              </a:rPr>
              <a:t>- National census, surveys</a:t>
            </a:r>
          </a:p>
        </p:txBody>
      </p:sp>
      <p:sp>
        <p:nvSpPr>
          <p:cNvPr id="44" name="TextBox 43"/>
          <p:cNvSpPr txBox="1"/>
          <p:nvPr/>
        </p:nvSpPr>
        <p:spPr>
          <a:xfrm>
            <a:off x="3042318" y="2557876"/>
            <a:ext cx="1334737"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Analytic results for R0</a:t>
            </a:r>
          </a:p>
          <a:p>
            <a:r>
              <a:rPr lang="en-US" sz="800" dirty="0" smtClean="0">
                <a:solidFill>
                  <a:schemeClr val="bg1"/>
                </a:solidFill>
              </a:rPr>
              <a:t>- TSIR for seasonality </a:t>
            </a:r>
          </a:p>
          <a:p>
            <a:r>
              <a:rPr lang="en-US" sz="800" dirty="0" smtClean="0">
                <a:solidFill>
                  <a:schemeClr val="bg1"/>
                </a:solidFill>
              </a:rPr>
              <a:t>- </a:t>
            </a:r>
            <a:r>
              <a:rPr lang="en-US" sz="800" b="1" dirty="0" smtClean="0">
                <a:solidFill>
                  <a:schemeClr val="bg1"/>
                </a:solidFill>
              </a:rPr>
              <a:t>Age structured model  predictions for CRS burden following vaccinations </a:t>
            </a:r>
          </a:p>
          <a:p>
            <a:endParaRPr lang="en-US" sz="800" b="1" dirty="0" smtClean="0">
              <a:solidFill>
                <a:schemeClr val="bg1"/>
              </a:solidFill>
            </a:endParaRPr>
          </a:p>
        </p:txBody>
      </p:sp>
      <p:sp>
        <p:nvSpPr>
          <p:cNvPr id="45" name="TextBox 44"/>
          <p:cNvSpPr txBox="1"/>
          <p:nvPr/>
        </p:nvSpPr>
        <p:spPr>
          <a:xfrm>
            <a:off x="250065" y="3482712"/>
            <a:ext cx="1315070"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a:p>
            <a:r>
              <a:rPr lang="en-US" sz="800" dirty="0" smtClean="0">
                <a:solidFill>
                  <a:schemeClr val="bg1"/>
                </a:solidFill>
              </a:rPr>
              <a:t>- Measles vaccination coverage</a:t>
            </a:r>
          </a:p>
        </p:txBody>
      </p:sp>
      <p:sp>
        <p:nvSpPr>
          <p:cNvPr id="46" name="TextBox 45"/>
          <p:cNvSpPr txBox="1"/>
          <p:nvPr/>
        </p:nvSpPr>
        <p:spPr>
          <a:xfrm>
            <a:off x="1630340" y="3482712"/>
            <a:ext cx="1344756"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 MOH administrative measles vaccination coverage, or survey data</a:t>
            </a:r>
          </a:p>
        </p:txBody>
      </p:sp>
      <p:sp>
        <p:nvSpPr>
          <p:cNvPr id="51" name="TextBox 50"/>
          <p:cNvSpPr txBox="1"/>
          <p:nvPr/>
        </p:nvSpPr>
        <p:spPr>
          <a:xfrm>
            <a:off x="250065" y="2161233"/>
            <a:ext cx="1315070" cy="230832"/>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52" name="TextBox 51"/>
          <p:cNvSpPr txBox="1"/>
          <p:nvPr/>
        </p:nvSpPr>
        <p:spPr>
          <a:xfrm>
            <a:off x="1630340" y="2161233"/>
            <a:ext cx="1344756" cy="230832"/>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53" name="TextBox 52"/>
          <p:cNvSpPr txBox="1"/>
          <p:nvPr/>
        </p:nvSpPr>
        <p:spPr>
          <a:xfrm>
            <a:off x="2975096" y="2007202"/>
            <a:ext cx="1478159" cy="507831"/>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Tree>
    <p:extLst>
      <p:ext uri="{BB962C8B-B14F-4D97-AF65-F5344CB8AC3E}">
        <p14:creationId xmlns:p14="http://schemas.microsoft.com/office/powerpoint/2010/main" val="6252244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191337" y="4157202"/>
            <a:ext cx="1643344" cy="782609"/>
          </a:xfrm>
          <a:prstGeom prst="rect">
            <a:avLst/>
          </a:prstGeom>
          <a:ln w="19050" cmpd="sng">
            <a:solidFill>
              <a:schemeClr val="bg1"/>
            </a:solidFill>
          </a:ln>
        </p:spPr>
      </p:pic>
      <p:sp>
        <p:nvSpPr>
          <p:cNvPr id="2" name="TextBox 1"/>
          <p:cNvSpPr txBox="1"/>
          <p:nvPr/>
        </p:nvSpPr>
        <p:spPr>
          <a:xfrm>
            <a:off x="284188" y="1644140"/>
            <a:ext cx="5187125" cy="369332"/>
          </a:xfrm>
          <a:prstGeom prst="rect">
            <a:avLst/>
          </a:prstGeom>
          <a:noFill/>
        </p:spPr>
        <p:txBody>
          <a:bodyPr wrap="none" rtlCol="0">
            <a:spAutoFit/>
          </a:bodyPr>
          <a:lstStyle/>
          <a:p>
            <a:r>
              <a:rPr lang="en-US" dirty="0" smtClean="0"/>
              <a:t>a. Will introducing RCV increase the burden of CRS?</a:t>
            </a:r>
            <a:endParaRPr lang="en-US" dirty="0"/>
          </a:p>
        </p:txBody>
      </p:sp>
      <p:pic>
        <p:nvPicPr>
          <p:cNvPr id="6" name="Picture 5"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r="50015" b="50405"/>
          <a:stretch/>
        </p:blipFill>
        <p:spPr>
          <a:xfrm>
            <a:off x="2076899" y="4157202"/>
            <a:ext cx="2300155" cy="2007436"/>
          </a:xfrm>
          <a:prstGeom prst="rect">
            <a:avLst/>
          </a:prstGeom>
          <a:solidFill>
            <a:srgbClr val="FFFFFF"/>
          </a:solidFill>
          <a:ln w="12700" cmpd="sng">
            <a:solidFill>
              <a:schemeClr val="bg1"/>
            </a:solidFill>
          </a:ln>
        </p:spPr>
      </p:pic>
      <p:graphicFrame>
        <p:nvGraphicFramePr>
          <p:cNvPr id="20" name="Table 19"/>
          <p:cNvGraphicFramePr>
            <a:graphicFrameLocks noGrp="1"/>
          </p:cNvGraphicFramePr>
          <p:nvPr>
            <p:extLst>
              <p:ext uri="{D42A27DB-BD31-4B8C-83A1-F6EECF244321}">
                <p14:modId xmlns:p14="http://schemas.microsoft.com/office/powerpoint/2010/main" val="1589929946"/>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38" name="Rectangle 37"/>
          <p:cNvSpPr/>
          <p:nvPr/>
        </p:nvSpPr>
        <p:spPr>
          <a:xfrm>
            <a:off x="190117" y="2024046"/>
            <a:ext cx="4263138" cy="197720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9" name="TextBox 38"/>
          <p:cNvSpPr txBox="1"/>
          <p:nvPr/>
        </p:nvSpPr>
        <p:spPr>
          <a:xfrm>
            <a:off x="250065" y="2557876"/>
            <a:ext cx="1315070" cy="830997"/>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a:p>
            <a:r>
              <a:rPr lang="en-US" sz="800" dirty="0" smtClean="0">
                <a:solidFill>
                  <a:schemeClr val="bg1"/>
                </a:solidFill>
              </a:rPr>
              <a:t>- Transmission parameters (R0, seasonal changes)</a:t>
            </a:r>
          </a:p>
          <a:p>
            <a:r>
              <a:rPr lang="en-US" sz="800" dirty="0" smtClean="0">
                <a:solidFill>
                  <a:schemeClr val="bg1"/>
                </a:solidFill>
              </a:rPr>
              <a:t>- Contact pattern over age</a:t>
            </a:r>
          </a:p>
          <a:p>
            <a:r>
              <a:rPr lang="en-US" sz="800" dirty="0" smtClean="0">
                <a:solidFill>
                  <a:schemeClr val="bg1"/>
                </a:solidFill>
              </a:rPr>
              <a:t>- Country demography</a:t>
            </a:r>
          </a:p>
        </p:txBody>
      </p:sp>
      <p:sp>
        <p:nvSpPr>
          <p:cNvPr id="43" name="TextBox 42"/>
          <p:cNvSpPr txBox="1"/>
          <p:nvPr/>
        </p:nvSpPr>
        <p:spPr>
          <a:xfrm>
            <a:off x="1630340" y="2557876"/>
            <a:ext cx="1344756"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Rubella age incidence data                </a:t>
            </a:r>
          </a:p>
          <a:p>
            <a:r>
              <a:rPr lang="en-US" sz="800" dirty="0" smtClean="0">
                <a:solidFill>
                  <a:schemeClr val="bg1"/>
                </a:solidFill>
              </a:rPr>
              <a:t>       - fever-rash surveillance</a:t>
            </a:r>
          </a:p>
          <a:p>
            <a:r>
              <a:rPr lang="en-US" sz="800" dirty="0" smtClean="0">
                <a:solidFill>
                  <a:schemeClr val="bg1"/>
                </a:solidFill>
              </a:rPr>
              <a:t>       - rubella IgM serology</a:t>
            </a:r>
          </a:p>
          <a:p>
            <a:r>
              <a:rPr lang="en-US" sz="800" dirty="0" smtClean="0">
                <a:solidFill>
                  <a:schemeClr val="bg1"/>
                </a:solidFill>
              </a:rPr>
              <a:t>- Rubella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Contact diaries</a:t>
            </a:r>
          </a:p>
          <a:p>
            <a:r>
              <a:rPr lang="en-US" sz="800" dirty="0" smtClean="0">
                <a:solidFill>
                  <a:schemeClr val="bg1"/>
                </a:solidFill>
              </a:rPr>
              <a:t>- National census, surveys</a:t>
            </a:r>
          </a:p>
        </p:txBody>
      </p:sp>
      <p:sp>
        <p:nvSpPr>
          <p:cNvPr id="44" name="TextBox 43"/>
          <p:cNvSpPr txBox="1"/>
          <p:nvPr/>
        </p:nvSpPr>
        <p:spPr>
          <a:xfrm>
            <a:off x="3042318" y="2557876"/>
            <a:ext cx="1334737"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Analytic results for R0</a:t>
            </a:r>
          </a:p>
          <a:p>
            <a:r>
              <a:rPr lang="en-US" sz="800" dirty="0" smtClean="0">
                <a:solidFill>
                  <a:schemeClr val="bg1"/>
                </a:solidFill>
              </a:rPr>
              <a:t>- TSIR for seasonality </a:t>
            </a:r>
          </a:p>
          <a:p>
            <a:r>
              <a:rPr lang="en-US" sz="800" dirty="0" smtClean="0">
                <a:solidFill>
                  <a:schemeClr val="bg1"/>
                </a:solidFill>
              </a:rPr>
              <a:t>- </a:t>
            </a:r>
            <a:r>
              <a:rPr lang="en-US" sz="800" b="1" dirty="0" smtClean="0">
                <a:solidFill>
                  <a:schemeClr val="bg1"/>
                </a:solidFill>
              </a:rPr>
              <a:t>Age structured model  predictions for CRS burden following vaccinations </a:t>
            </a:r>
          </a:p>
          <a:p>
            <a:endParaRPr lang="en-US" sz="800" b="1" dirty="0" smtClean="0">
              <a:solidFill>
                <a:schemeClr val="bg1"/>
              </a:solidFill>
            </a:endParaRPr>
          </a:p>
        </p:txBody>
      </p:sp>
      <p:sp>
        <p:nvSpPr>
          <p:cNvPr id="45" name="TextBox 44"/>
          <p:cNvSpPr txBox="1"/>
          <p:nvPr/>
        </p:nvSpPr>
        <p:spPr>
          <a:xfrm>
            <a:off x="250065" y="3482712"/>
            <a:ext cx="1315070"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a:p>
            <a:r>
              <a:rPr lang="en-US" sz="800" dirty="0" smtClean="0">
                <a:solidFill>
                  <a:schemeClr val="bg1"/>
                </a:solidFill>
              </a:rPr>
              <a:t>- Measles vaccination coverage</a:t>
            </a:r>
          </a:p>
        </p:txBody>
      </p:sp>
      <p:sp>
        <p:nvSpPr>
          <p:cNvPr id="46" name="TextBox 45"/>
          <p:cNvSpPr txBox="1"/>
          <p:nvPr/>
        </p:nvSpPr>
        <p:spPr>
          <a:xfrm>
            <a:off x="1630340" y="3482712"/>
            <a:ext cx="1344756"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 MOH administrative measles vaccination coverage, or survey data</a:t>
            </a:r>
          </a:p>
        </p:txBody>
      </p:sp>
      <p:sp>
        <p:nvSpPr>
          <p:cNvPr id="51" name="TextBox 50"/>
          <p:cNvSpPr txBox="1"/>
          <p:nvPr/>
        </p:nvSpPr>
        <p:spPr>
          <a:xfrm>
            <a:off x="250065" y="2161233"/>
            <a:ext cx="1315070" cy="230832"/>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52" name="TextBox 51"/>
          <p:cNvSpPr txBox="1"/>
          <p:nvPr/>
        </p:nvSpPr>
        <p:spPr>
          <a:xfrm>
            <a:off x="1630340" y="2161233"/>
            <a:ext cx="1344756" cy="230832"/>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53" name="TextBox 52"/>
          <p:cNvSpPr txBox="1"/>
          <p:nvPr/>
        </p:nvSpPr>
        <p:spPr>
          <a:xfrm>
            <a:off x="2975096" y="2007202"/>
            <a:ext cx="1478159" cy="507831"/>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Tree>
    <p:extLst>
      <p:ext uri="{BB962C8B-B14F-4D97-AF65-F5344CB8AC3E}">
        <p14:creationId xmlns:p14="http://schemas.microsoft.com/office/powerpoint/2010/main" val="9375668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191337" y="4157202"/>
            <a:ext cx="1643344" cy="782609"/>
          </a:xfrm>
          <a:prstGeom prst="rect">
            <a:avLst/>
          </a:prstGeom>
          <a:ln w="19050" cmpd="sng">
            <a:solidFill>
              <a:schemeClr val="bg1"/>
            </a:solidFill>
          </a:ln>
        </p:spPr>
      </p:pic>
      <p:sp>
        <p:nvSpPr>
          <p:cNvPr id="2" name="TextBox 1"/>
          <p:cNvSpPr txBox="1"/>
          <p:nvPr/>
        </p:nvSpPr>
        <p:spPr>
          <a:xfrm>
            <a:off x="284188" y="1644140"/>
            <a:ext cx="5187125" cy="369332"/>
          </a:xfrm>
          <a:prstGeom prst="rect">
            <a:avLst/>
          </a:prstGeom>
          <a:noFill/>
        </p:spPr>
        <p:txBody>
          <a:bodyPr wrap="none" rtlCol="0">
            <a:spAutoFit/>
          </a:bodyPr>
          <a:lstStyle/>
          <a:p>
            <a:r>
              <a:rPr lang="en-US" dirty="0" smtClean="0"/>
              <a:t>a. Will introducing RCV increase the burden of CRS?</a:t>
            </a:r>
            <a:endParaRPr lang="en-US" dirty="0"/>
          </a:p>
        </p:txBody>
      </p:sp>
      <p:pic>
        <p:nvPicPr>
          <p:cNvPr id="6" name="Picture 5"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r="50015" b="50405"/>
          <a:stretch/>
        </p:blipFill>
        <p:spPr>
          <a:xfrm>
            <a:off x="2076899" y="4157202"/>
            <a:ext cx="2300155" cy="2007436"/>
          </a:xfrm>
          <a:prstGeom prst="rect">
            <a:avLst/>
          </a:prstGeom>
          <a:solidFill>
            <a:srgbClr val="FFFFFF"/>
          </a:solidFill>
          <a:ln w="12700" cmpd="sng">
            <a:solidFill>
              <a:schemeClr val="bg1"/>
            </a:solidFill>
          </a:ln>
        </p:spPr>
      </p:pic>
      <p:grpSp>
        <p:nvGrpSpPr>
          <p:cNvPr id="10" name="Group 9"/>
          <p:cNvGrpSpPr/>
          <p:nvPr/>
        </p:nvGrpSpPr>
        <p:grpSpPr>
          <a:xfrm>
            <a:off x="4522403" y="2013473"/>
            <a:ext cx="4479713" cy="1987782"/>
            <a:chOff x="4591139" y="1978404"/>
            <a:chExt cx="4387741" cy="1925628"/>
          </a:xfrm>
        </p:grpSpPr>
        <p:pic>
          <p:nvPicPr>
            <p:cNvPr id="8" name="Picture 7"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l="49431" b="50664"/>
            <a:stretch/>
          </p:blipFill>
          <p:spPr>
            <a:xfrm>
              <a:off x="4591139" y="1978404"/>
              <a:ext cx="2243924" cy="1925628"/>
            </a:xfrm>
            <a:prstGeom prst="rect">
              <a:avLst/>
            </a:prstGeom>
            <a:solidFill>
              <a:srgbClr val="FFFFFF"/>
            </a:solidFill>
          </p:spPr>
        </p:pic>
        <p:pic>
          <p:nvPicPr>
            <p:cNvPr id="9" name="Picture 8"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l="-1071" t="48577" r="49539" b="2"/>
            <a:stretch/>
          </p:blipFill>
          <p:spPr>
            <a:xfrm>
              <a:off x="6785009" y="1978404"/>
              <a:ext cx="2193871" cy="1925628"/>
            </a:xfrm>
            <a:prstGeom prst="rect">
              <a:avLst/>
            </a:prstGeom>
            <a:solidFill>
              <a:srgbClr val="FFFFFF"/>
            </a:solidFill>
          </p:spPr>
        </p:pic>
      </p:grpSp>
      <p:sp>
        <p:nvSpPr>
          <p:cNvPr id="34" name="TextBox 33"/>
          <p:cNvSpPr txBox="1"/>
          <p:nvPr/>
        </p:nvSpPr>
        <p:spPr>
          <a:xfrm>
            <a:off x="7457133" y="4001254"/>
            <a:ext cx="1606936" cy="338554"/>
          </a:xfrm>
          <a:prstGeom prst="rect">
            <a:avLst/>
          </a:prstGeom>
          <a:noFill/>
        </p:spPr>
        <p:txBody>
          <a:bodyPr wrap="square" rtlCol="0">
            <a:spAutoFit/>
          </a:bodyPr>
          <a:lstStyle/>
          <a:p>
            <a:r>
              <a:rPr lang="en-US" sz="1600" dirty="0" smtClean="0"/>
              <a:t>R</a:t>
            </a:r>
            <a:r>
              <a:rPr lang="en-US" sz="1600" baseline="-25000" dirty="0" smtClean="0"/>
              <a:t>0</a:t>
            </a:r>
            <a:r>
              <a:rPr lang="en-US" sz="1600" dirty="0" smtClean="0"/>
              <a:t> ranges 2 to 5</a:t>
            </a:r>
            <a:endParaRPr lang="en-US" sz="1600" dirty="0"/>
          </a:p>
        </p:txBody>
      </p:sp>
      <p:graphicFrame>
        <p:nvGraphicFramePr>
          <p:cNvPr id="20" name="Table 19"/>
          <p:cNvGraphicFramePr>
            <a:graphicFrameLocks noGrp="1"/>
          </p:cNvGraphicFramePr>
          <p:nvPr>
            <p:extLst>
              <p:ext uri="{D42A27DB-BD31-4B8C-83A1-F6EECF244321}">
                <p14:modId xmlns:p14="http://schemas.microsoft.com/office/powerpoint/2010/main" val="2679518625"/>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38" name="Rectangle 37"/>
          <p:cNvSpPr/>
          <p:nvPr/>
        </p:nvSpPr>
        <p:spPr>
          <a:xfrm>
            <a:off x="190117" y="2024046"/>
            <a:ext cx="4263138" cy="197720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9" name="TextBox 38"/>
          <p:cNvSpPr txBox="1"/>
          <p:nvPr/>
        </p:nvSpPr>
        <p:spPr>
          <a:xfrm>
            <a:off x="250065" y="2557876"/>
            <a:ext cx="1315070" cy="830997"/>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a:p>
            <a:r>
              <a:rPr lang="en-US" sz="800" dirty="0" smtClean="0">
                <a:solidFill>
                  <a:schemeClr val="bg1"/>
                </a:solidFill>
              </a:rPr>
              <a:t>- Transmission parameters (R0, seasonal changes)</a:t>
            </a:r>
          </a:p>
          <a:p>
            <a:r>
              <a:rPr lang="en-US" sz="800" dirty="0" smtClean="0">
                <a:solidFill>
                  <a:schemeClr val="bg1"/>
                </a:solidFill>
              </a:rPr>
              <a:t>- Contact pattern over age</a:t>
            </a:r>
          </a:p>
          <a:p>
            <a:r>
              <a:rPr lang="en-US" sz="800" dirty="0" smtClean="0">
                <a:solidFill>
                  <a:schemeClr val="bg1"/>
                </a:solidFill>
              </a:rPr>
              <a:t>- Country demography</a:t>
            </a:r>
          </a:p>
        </p:txBody>
      </p:sp>
      <p:sp>
        <p:nvSpPr>
          <p:cNvPr id="43" name="TextBox 42"/>
          <p:cNvSpPr txBox="1"/>
          <p:nvPr/>
        </p:nvSpPr>
        <p:spPr>
          <a:xfrm>
            <a:off x="1630340" y="2557876"/>
            <a:ext cx="1344756"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Rubella age incidence data                </a:t>
            </a:r>
          </a:p>
          <a:p>
            <a:r>
              <a:rPr lang="en-US" sz="800" dirty="0" smtClean="0">
                <a:solidFill>
                  <a:schemeClr val="bg1"/>
                </a:solidFill>
              </a:rPr>
              <a:t>       - fever-rash surveillance</a:t>
            </a:r>
          </a:p>
          <a:p>
            <a:r>
              <a:rPr lang="en-US" sz="800" dirty="0" smtClean="0">
                <a:solidFill>
                  <a:schemeClr val="bg1"/>
                </a:solidFill>
              </a:rPr>
              <a:t>       - rubella IgM serology</a:t>
            </a:r>
          </a:p>
          <a:p>
            <a:r>
              <a:rPr lang="en-US" sz="800" dirty="0" smtClean="0">
                <a:solidFill>
                  <a:schemeClr val="bg1"/>
                </a:solidFill>
              </a:rPr>
              <a:t>- Rubella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Contact diaries</a:t>
            </a:r>
          </a:p>
          <a:p>
            <a:r>
              <a:rPr lang="en-US" sz="800" dirty="0" smtClean="0">
                <a:solidFill>
                  <a:schemeClr val="bg1"/>
                </a:solidFill>
              </a:rPr>
              <a:t>- National census, surveys</a:t>
            </a:r>
          </a:p>
        </p:txBody>
      </p:sp>
      <p:sp>
        <p:nvSpPr>
          <p:cNvPr id="44" name="TextBox 43"/>
          <p:cNvSpPr txBox="1"/>
          <p:nvPr/>
        </p:nvSpPr>
        <p:spPr>
          <a:xfrm>
            <a:off x="3042318" y="2557876"/>
            <a:ext cx="1334737"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Analytic results for R0</a:t>
            </a:r>
          </a:p>
          <a:p>
            <a:r>
              <a:rPr lang="en-US" sz="800" dirty="0" smtClean="0">
                <a:solidFill>
                  <a:schemeClr val="bg1"/>
                </a:solidFill>
              </a:rPr>
              <a:t>- TSIR for seasonality </a:t>
            </a:r>
          </a:p>
          <a:p>
            <a:r>
              <a:rPr lang="en-US" sz="800" dirty="0" smtClean="0">
                <a:solidFill>
                  <a:schemeClr val="bg1"/>
                </a:solidFill>
              </a:rPr>
              <a:t>- </a:t>
            </a:r>
            <a:r>
              <a:rPr lang="en-US" sz="800" b="1" dirty="0" smtClean="0">
                <a:solidFill>
                  <a:schemeClr val="bg1"/>
                </a:solidFill>
              </a:rPr>
              <a:t>Age structured model  predictions for CRS burden following vaccinations </a:t>
            </a:r>
          </a:p>
          <a:p>
            <a:endParaRPr lang="en-US" sz="800" b="1" dirty="0" smtClean="0">
              <a:solidFill>
                <a:schemeClr val="bg1"/>
              </a:solidFill>
            </a:endParaRPr>
          </a:p>
        </p:txBody>
      </p:sp>
      <p:sp>
        <p:nvSpPr>
          <p:cNvPr id="45" name="TextBox 44"/>
          <p:cNvSpPr txBox="1"/>
          <p:nvPr/>
        </p:nvSpPr>
        <p:spPr>
          <a:xfrm>
            <a:off x="250065" y="3482712"/>
            <a:ext cx="1315070"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a:p>
            <a:r>
              <a:rPr lang="en-US" sz="800" dirty="0" smtClean="0">
                <a:solidFill>
                  <a:schemeClr val="bg1"/>
                </a:solidFill>
              </a:rPr>
              <a:t>- Measles vaccination coverage</a:t>
            </a:r>
          </a:p>
        </p:txBody>
      </p:sp>
      <p:sp>
        <p:nvSpPr>
          <p:cNvPr id="46" name="TextBox 45"/>
          <p:cNvSpPr txBox="1"/>
          <p:nvPr/>
        </p:nvSpPr>
        <p:spPr>
          <a:xfrm>
            <a:off x="1630340" y="3482712"/>
            <a:ext cx="1344756"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 MOH administrative measles vaccination coverage, or survey data</a:t>
            </a:r>
          </a:p>
        </p:txBody>
      </p:sp>
      <p:sp>
        <p:nvSpPr>
          <p:cNvPr id="51" name="TextBox 50"/>
          <p:cNvSpPr txBox="1"/>
          <p:nvPr/>
        </p:nvSpPr>
        <p:spPr>
          <a:xfrm>
            <a:off x="250065" y="2161233"/>
            <a:ext cx="1315070" cy="230832"/>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52" name="TextBox 51"/>
          <p:cNvSpPr txBox="1"/>
          <p:nvPr/>
        </p:nvSpPr>
        <p:spPr>
          <a:xfrm>
            <a:off x="1630340" y="2161233"/>
            <a:ext cx="1344756" cy="230832"/>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53" name="TextBox 52"/>
          <p:cNvSpPr txBox="1"/>
          <p:nvPr/>
        </p:nvSpPr>
        <p:spPr>
          <a:xfrm>
            <a:off x="2975096" y="2007202"/>
            <a:ext cx="1478159" cy="507831"/>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Tree>
    <p:extLst>
      <p:ext uri="{BB962C8B-B14F-4D97-AF65-F5344CB8AC3E}">
        <p14:creationId xmlns:p14="http://schemas.microsoft.com/office/powerpoint/2010/main" val="18914396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191337" y="4157202"/>
            <a:ext cx="1643344" cy="782609"/>
          </a:xfrm>
          <a:prstGeom prst="rect">
            <a:avLst/>
          </a:prstGeom>
          <a:ln w="19050" cmpd="sng">
            <a:solidFill>
              <a:schemeClr val="bg1"/>
            </a:solidFill>
          </a:ln>
        </p:spPr>
      </p:pic>
      <p:sp>
        <p:nvSpPr>
          <p:cNvPr id="2" name="TextBox 1"/>
          <p:cNvSpPr txBox="1"/>
          <p:nvPr/>
        </p:nvSpPr>
        <p:spPr>
          <a:xfrm>
            <a:off x="284188" y="1644140"/>
            <a:ext cx="5187125" cy="369332"/>
          </a:xfrm>
          <a:prstGeom prst="rect">
            <a:avLst/>
          </a:prstGeom>
          <a:noFill/>
        </p:spPr>
        <p:txBody>
          <a:bodyPr wrap="none" rtlCol="0">
            <a:spAutoFit/>
          </a:bodyPr>
          <a:lstStyle/>
          <a:p>
            <a:r>
              <a:rPr lang="en-US" dirty="0" smtClean="0"/>
              <a:t>a. Will introducing RCV increase the burden of CRS?</a:t>
            </a:r>
            <a:endParaRPr lang="en-US" dirty="0"/>
          </a:p>
        </p:txBody>
      </p:sp>
      <p:pic>
        <p:nvPicPr>
          <p:cNvPr id="6" name="Picture 5"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r="50015" b="50405"/>
          <a:stretch/>
        </p:blipFill>
        <p:spPr>
          <a:xfrm>
            <a:off x="2076899" y="4157202"/>
            <a:ext cx="2300155" cy="2007436"/>
          </a:xfrm>
          <a:prstGeom prst="rect">
            <a:avLst/>
          </a:prstGeom>
          <a:solidFill>
            <a:srgbClr val="FFFFFF"/>
          </a:solidFill>
          <a:ln w="12700" cmpd="sng">
            <a:solidFill>
              <a:schemeClr val="bg1"/>
            </a:solidFill>
          </a:ln>
        </p:spPr>
      </p:pic>
      <p:grpSp>
        <p:nvGrpSpPr>
          <p:cNvPr id="10" name="Group 9"/>
          <p:cNvGrpSpPr/>
          <p:nvPr/>
        </p:nvGrpSpPr>
        <p:grpSpPr>
          <a:xfrm>
            <a:off x="4522403" y="2013473"/>
            <a:ext cx="4479713" cy="1987782"/>
            <a:chOff x="4591139" y="1978404"/>
            <a:chExt cx="4387741" cy="1925628"/>
          </a:xfrm>
        </p:grpSpPr>
        <p:pic>
          <p:nvPicPr>
            <p:cNvPr id="8" name="Picture 7"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l="49431" b="50664"/>
            <a:stretch/>
          </p:blipFill>
          <p:spPr>
            <a:xfrm>
              <a:off x="4591139" y="1978404"/>
              <a:ext cx="2243924" cy="1925628"/>
            </a:xfrm>
            <a:prstGeom prst="rect">
              <a:avLst/>
            </a:prstGeom>
            <a:solidFill>
              <a:srgbClr val="FFFFFF"/>
            </a:solidFill>
          </p:spPr>
        </p:pic>
        <p:pic>
          <p:nvPicPr>
            <p:cNvPr id="9" name="Picture 8" descr="Wesolowski_Figure2.pdf"/>
            <p:cNvPicPr>
              <a:picLocks noChangeAspect="1"/>
            </p:cNvPicPr>
            <p:nvPr/>
          </p:nvPicPr>
          <p:blipFill rotWithShape="1">
            <a:blip r:embed="rId4">
              <a:extLst>
                <a:ext uri="{28A0092B-C50C-407E-A947-70E740481C1C}">
                  <a14:useLocalDpi xmlns:a14="http://schemas.microsoft.com/office/drawing/2010/main" val="0"/>
                </a:ext>
              </a:extLst>
            </a:blip>
            <a:srcRect l="-1071" t="48577" r="49539" b="2"/>
            <a:stretch/>
          </p:blipFill>
          <p:spPr>
            <a:xfrm>
              <a:off x="6785009" y="1978404"/>
              <a:ext cx="2193871" cy="1925628"/>
            </a:xfrm>
            <a:prstGeom prst="rect">
              <a:avLst/>
            </a:prstGeom>
            <a:solidFill>
              <a:srgbClr val="FFFFFF"/>
            </a:solidFill>
          </p:spPr>
        </p:pic>
      </p:grpSp>
      <p:grpSp>
        <p:nvGrpSpPr>
          <p:cNvPr id="33" name="Group 32"/>
          <p:cNvGrpSpPr/>
          <p:nvPr/>
        </p:nvGrpSpPr>
        <p:grpSpPr>
          <a:xfrm>
            <a:off x="4542953" y="4435666"/>
            <a:ext cx="4601047" cy="1936954"/>
            <a:chOff x="4463024" y="4367544"/>
            <a:chExt cx="4601047" cy="1936954"/>
          </a:xfrm>
        </p:grpSpPr>
        <p:pic>
          <p:nvPicPr>
            <p:cNvPr id="7" name="Picture 6" descr="Wesolowski_Figure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024" y="4367544"/>
              <a:ext cx="4601047" cy="1936954"/>
            </a:xfrm>
            <a:prstGeom prst="rect">
              <a:avLst/>
            </a:prstGeom>
            <a:solidFill>
              <a:srgbClr val="FFFFFF"/>
            </a:solidFill>
            <a:ln w="12700" cmpd="sng">
              <a:solidFill>
                <a:srgbClr val="000000"/>
              </a:solidFill>
            </a:ln>
          </p:spPr>
        </p:pic>
        <p:sp>
          <p:nvSpPr>
            <p:cNvPr id="18" name="TextBox 17"/>
            <p:cNvSpPr txBox="1"/>
            <p:nvPr/>
          </p:nvSpPr>
          <p:spPr>
            <a:xfrm>
              <a:off x="4473184" y="4367544"/>
              <a:ext cx="279343" cy="276999"/>
            </a:xfrm>
            <a:prstGeom prst="rect">
              <a:avLst/>
            </a:prstGeom>
            <a:solidFill>
              <a:srgbClr val="FFFFFF"/>
            </a:solidFill>
          </p:spPr>
          <p:txBody>
            <a:bodyPr wrap="none" rtlCol="0">
              <a:spAutoFit/>
            </a:bodyPr>
            <a:lstStyle/>
            <a:p>
              <a:r>
                <a:rPr lang="en-US" sz="1200" dirty="0" smtClean="0">
                  <a:solidFill>
                    <a:srgbClr val="000000"/>
                  </a:solidFill>
                </a:rPr>
                <a:t>D</a:t>
              </a:r>
              <a:endParaRPr lang="en-US" sz="1200" dirty="0">
                <a:solidFill>
                  <a:srgbClr val="000000"/>
                </a:solidFill>
              </a:endParaRPr>
            </a:p>
          </p:txBody>
        </p:sp>
        <p:sp>
          <p:nvSpPr>
            <p:cNvPr id="30" name="TextBox 29"/>
            <p:cNvSpPr txBox="1"/>
            <p:nvPr/>
          </p:nvSpPr>
          <p:spPr>
            <a:xfrm>
              <a:off x="5520544" y="4371284"/>
              <a:ext cx="259807" cy="276999"/>
            </a:xfrm>
            <a:prstGeom prst="rect">
              <a:avLst/>
            </a:prstGeom>
            <a:solidFill>
              <a:srgbClr val="FFFFFF"/>
            </a:solidFill>
          </p:spPr>
          <p:txBody>
            <a:bodyPr wrap="none" rtlCol="0">
              <a:spAutoFit/>
            </a:bodyPr>
            <a:lstStyle/>
            <a:p>
              <a:r>
                <a:rPr lang="en-US" sz="1200" dirty="0">
                  <a:solidFill>
                    <a:srgbClr val="000000"/>
                  </a:solidFill>
                </a:rPr>
                <a:t>E</a:t>
              </a:r>
            </a:p>
          </p:txBody>
        </p:sp>
        <p:sp>
          <p:nvSpPr>
            <p:cNvPr id="31" name="TextBox 30"/>
            <p:cNvSpPr txBox="1"/>
            <p:nvPr/>
          </p:nvSpPr>
          <p:spPr>
            <a:xfrm>
              <a:off x="6764642" y="4367544"/>
              <a:ext cx="255373" cy="276999"/>
            </a:xfrm>
            <a:prstGeom prst="rect">
              <a:avLst/>
            </a:prstGeom>
            <a:solidFill>
              <a:srgbClr val="FFFFFF"/>
            </a:solidFill>
          </p:spPr>
          <p:txBody>
            <a:bodyPr wrap="none" rtlCol="0">
              <a:spAutoFit/>
            </a:bodyPr>
            <a:lstStyle/>
            <a:p>
              <a:r>
                <a:rPr lang="en-US" sz="1200" dirty="0" smtClean="0">
                  <a:solidFill>
                    <a:srgbClr val="000000"/>
                  </a:solidFill>
                </a:rPr>
                <a:t>F</a:t>
              </a:r>
              <a:endParaRPr lang="en-US" sz="1200" dirty="0">
                <a:solidFill>
                  <a:srgbClr val="000000"/>
                </a:solidFill>
              </a:endParaRPr>
            </a:p>
          </p:txBody>
        </p:sp>
        <p:sp>
          <p:nvSpPr>
            <p:cNvPr id="32" name="TextBox 31"/>
            <p:cNvSpPr txBox="1"/>
            <p:nvPr/>
          </p:nvSpPr>
          <p:spPr>
            <a:xfrm>
              <a:off x="7825984" y="4367544"/>
              <a:ext cx="281748" cy="276999"/>
            </a:xfrm>
            <a:prstGeom prst="rect">
              <a:avLst/>
            </a:prstGeom>
            <a:solidFill>
              <a:srgbClr val="FFFFFF"/>
            </a:solidFill>
          </p:spPr>
          <p:txBody>
            <a:bodyPr wrap="none" rtlCol="0">
              <a:spAutoFit/>
            </a:bodyPr>
            <a:lstStyle/>
            <a:p>
              <a:r>
                <a:rPr lang="en-US" sz="1200" dirty="0" smtClean="0">
                  <a:solidFill>
                    <a:srgbClr val="000000"/>
                  </a:solidFill>
                </a:rPr>
                <a:t>G</a:t>
              </a:r>
              <a:endParaRPr lang="en-US" sz="1200" dirty="0">
                <a:solidFill>
                  <a:srgbClr val="000000"/>
                </a:solidFill>
              </a:endParaRPr>
            </a:p>
          </p:txBody>
        </p:sp>
      </p:grpSp>
      <p:sp>
        <p:nvSpPr>
          <p:cNvPr id="34" name="TextBox 33"/>
          <p:cNvSpPr txBox="1"/>
          <p:nvPr/>
        </p:nvSpPr>
        <p:spPr>
          <a:xfrm>
            <a:off x="7457133" y="4001254"/>
            <a:ext cx="1606936" cy="338554"/>
          </a:xfrm>
          <a:prstGeom prst="rect">
            <a:avLst/>
          </a:prstGeom>
          <a:noFill/>
        </p:spPr>
        <p:txBody>
          <a:bodyPr wrap="square" rtlCol="0">
            <a:spAutoFit/>
          </a:bodyPr>
          <a:lstStyle/>
          <a:p>
            <a:r>
              <a:rPr lang="en-US" sz="1600" dirty="0" smtClean="0"/>
              <a:t>R</a:t>
            </a:r>
            <a:r>
              <a:rPr lang="en-US" sz="1600" baseline="-25000" dirty="0" smtClean="0"/>
              <a:t>0</a:t>
            </a:r>
            <a:r>
              <a:rPr lang="en-US" sz="1600" dirty="0" smtClean="0"/>
              <a:t> ranges 2 to 5</a:t>
            </a:r>
            <a:endParaRPr lang="en-US" sz="1600" dirty="0"/>
          </a:p>
        </p:txBody>
      </p:sp>
      <p:graphicFrame>
        <p:nvGraphicFramePr>
          <p:cNvPr id="20" name="Table 19"/>
          <p:cNvGraphicFramePr>
            <a:graphicFrameLocks noGrp="1"/>
          </p:cNvGraphicFramePr>
          <p:nvPr>
            <p:extLst>
              <p:ext uri="{D42A27DB-BD31-4B8C-83A1-F6EECF244321}">
                <p14:modId xmlns:p14="http://schemas.microsoft.com/office/powerpoint/2010/main" val="2679518625"/>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38" name="Rectangle 37"/>
          <p:cNvSpPr/>
          <p:nvPr/>
        </p:nvSpPr>
        <p:spPr>
          <a:xfrm>
            <a:off x="190117" y="2024046"/>
            <a:ext cx="4263138" cy="197720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p>
        </p:txBody>
      </p:sp>
      <p:sp>
        <p:nvSpPr>
          <p:cNvPr id="39" name="TextBox 38"/>
          <p:cNvSpPr txBox="1"/>
          <p:nvPr/>
        </p:nvSpPr>
        <p:spPr>
          <a:xfrm>
            <a:off x="250065" y="2557876"/>
            <a:ext cx="1315070" cy="830997"/>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a:p>
            <a:r>
              <a:rPr lang="en-US" sz="800" dirty="0" smtClean="0">
                <a:solidFill>
                  <a:schemeClr val="bg1"/>
                </a:solidFill>
              </a:rPr>
              <a:t>- Transmission parameters (R0, seasonal changes)</a:t>
            </a:r>
          </a:p>
          <a:p>
            <a:r>
              <a:rPr lang="en-US" sz="800" dirty="0" smtClean="0">
                <a:solidFill>
                  <a:schemeClr val="bg1"/>
                </a:solidFill>
              </a:rPr>
              <a:t>- Contact pattern over age</a:t>
            </a:r>
          </a:p>
          <a:p>
            <a:r>
              <a:rPr lang="en-US" sz="800" dirty="0" smtClean="0">
                <a:solidFill>
                  <a:schemeClr val="bg1"/>
                </a:solidFill>
              </a:rPr>
              <a:t>- Country demography</a:t>
            </a:r>
          </a:p>
        </p:txBody>
      </p:sp>
      <p:sp>
        <p:nvSpPr>
          <p:cNvPr id="43" name="TextBox 42"/>
          <p:cNvSpPr txBox="1"/>
          <p:nvPr/>
        </p:nvSpPr>
        <p:spPr>
          <a:xfrm>
            <a:off x="1630340" y="2557876"/>
            <a:ext cx="1344756"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Rubella age incidence data                </a:t>
            </a:r>
          </a:p>
          <a:p>
            <a:r>
              <a:rPr lang="en-US" sz="800" dirty="0" smtClean="0">
                <a:solidFill>
                  <a:schemeClr val="bg1"/>
                </a:solidFill>
              </a:rPr>
              <a:t>       - fever-rash surveillance</a:t>
            </a:r>
          </a:p>
          <a:p>
            <a:r>
              <a:rPr lang="en-US" sz="800" dirty="0" smtClean="0">
                <a:solidFill>
                  <a:schemeClr val="bg1"/>
                </a:solidFill>
              </a:rPr>
              <a:t>       - rubella IgM serology</a:t>
            </a:r>
          </a:p>
          <a:p>
            <a:r>
              <a:rPr lang="en-US" sz="800" dirty="0" smtClean="0">
                <a:solidFill>
                  <a:schemeClr val="bg1"/>
                </a:solidFill>
              </a:rPr>
              <a:t>- Rubella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Contact diaries</a:t>
            </a:r>
          </a:p>
          <a:p>
            <a:r>
              <a:rPr lang="en-US" sz="800" dirty="0" smtClean="0">
                <a:solidFill>
                  <a:schemeClr val="bg1"/>
                </a:solidFill>
              </a:rPr>
              <a:t>- National census, surveys</a:t>
            </a:r>
          </a:p>
        </p:txBody>
      </p:sp>
      <p:sp>
        <p:nvSpPr>
          <p:cNvPr id="44" name="TextBox 43"/>
          <p:cNvSpPr txBox="1"/>
          <p:nvPr/>
        </p:nvSpPr>
        <p:spPr>
          <a:xfrm>
            <a:off x="3042318" y="2557876"/>
            <a:ext cx="1334737" cy="830997"/>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 Analytic results for R0</a:t>
            </a:r>
          </a:p>
          <a:p>
            <a:r>
              <a:rPr lang="en-US" sz="800" dirty="0" smtClean="0">
                <a:solidFill>
                  <a:schemeClr val="bg1"/>
                </a:solidFill>
              </a:rPr>
              <a:t>- TSIR for seasonality </a:t>
            </a:r>
          </a:p>
          <a:p>
            <a:r>
              <a:rPr lang="en-US" sz="800" dirty="0" smtClean="0">
                <a:solidFill>
                  <a:schemeClr val="bg1"/>
                </a:solidFill>
              </a:rPr>
              <a:t>- </a:t>
            </a:r>
            <a:r>
              <a:rPr lang="en-US" sz="800" b="1" dirty="0" smtClean="0">
                <a:solidFill>
                  <a:schemeClr val="bg1"/>
                </a:solidFill>
              </a:rPr>
              <a:t>Age structured model  predictions for CRS burden following vaccinations </a:t>
            </a:r>
          </a:p>
          <a:p>
            <a:endParaRPr lang="en-US" sz="800" b="1" dirty="0" smtClean="0">
              <a:solidFill>
                <a:schemeClr val="bg1"/>
              </a:solidFill>
            </a:endParaRPr>
          </a:p>
        </p:txBody>
      </p:sp>
      <p:sp>
        <p:nvSpPr>
          <p:cNvPr id="45" name="TextBox 44"/>
          <p:cNvSpPr txBox="1"/>
          <p:nvPr/>
        </p:nvSpPr>
        <p:spPr>
          <a:xfrm>
            <a:off x="250065" y="3482712"/>
            <a:ext cx="1315070"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a:p>
            <a:r>
              <a:rPr lang="en-US" sz="800" dirty="0" smtClean="0">
                <a:solidFill>
                  <a:schemeClr val="bg1"/>
                </a:solidFill>
              </a:rPr>
              <a:t>- Measles vaccination coverage</a:t>
            </a:r>
          </a:p>
        </p:txBody>
      </p:sp>
      <p:sp>
        <p:nvSpPr>
          <p:cNvPr id="46" name="TextBox 45"/>
          <p:cNvSpPr txBox="1"/>
          <p:nvPr/>
        </p:nvSpPr>
        <p:spPr>
          <a:xfrm>
            <a:off x="1630340" y="3482712"/>
            <a:ext cx="1344756" cy="461665"/>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 MOH administrative measles vaccination coverage, or survey data</a:t>
            </a:r>
          </a:p>
        </p:txBody>
      </p:sp>
      <p:sp>
        <p:nvSpPr>
          <p:cNvPr id="51" name="TextBox 50"/>
          <p:cNvSpPr txBox="1"/>
          <p:nvPr/>
        </p:nvSpPr>
        <p:spPr>
          <a:xfrm>
            <a:off x="250065" y="2161233"/>
            <a:ext cx="1315070" cy="230832"/>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52" name="TextBox 51"/>
          <p:cNvSpPr txBox="1"/>
          <p:nvPr/>
        </p:nvSpPr>
        <p:spPr>
          <a:xfrm>
            <a:off x="1630340" y="2161233"/>
            <a:ext cx="1344756" cy="230832"/>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53" name="TextBox 52"/>
          <p:cNvSpPr txBox="1"/>
          <p:nvPr/>
        </p:nvSpPr>
        <p:spPr>
          <a:xfrm>
            <a:off x="2975096" y="2007202"/>
            <a:ext cx="1478159" cy="507831"/>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
        <p:nvSpPr>
          <p:cNvPr id="4" name="TextBox 3"/>
          <p:cNvSpPr txBox="1"/>
          <p:nvPr/>
        </p:nvSpPr>
        <p:spPr>
          <a:xfrm>
            <a:off x="6852997" y="6380761"/>
            <a:ext cx="954107" cy="276999"/>
          </a:xfrm>
          <a:prstGeom prst="rect">
            <a:avLst/>
          </a:prstGeom>
          <a:noFill/>
        </p:spPr>
        <p:txBody>
          <a:bodyPr wrap="none" rtlCol="0">
            <a:spAutoFit/>
          </a:bodyPr>
          <a:lstStyle/>
          <a:p>
            <a:r>
              <a:rPr lang="en-US" sz="1200" dirty="0"/>
              <a:t>r</a:t>
            </a:r>
            <a:r>
              <a:rPr lang="en-US" sz="1200" dirty="0" smtClean="0"/>
              <a:t>outine only</a:t>
            </a:r>
            <a:endParaRPr lang="en-US" sz="1200" dirty="0"/>
          </a:p>
        </p:txBody>
      </p:sp>
      <p:sp>
        <p:nvSpPr>
          <p:cNvPr id="59" name="TextBox 58"/>
          <p:cNvSpPr txBox="1"/>
          <p:nvPr/>
        </p:nvSpPr>
        <p:spPr>
          <a:xfrm>
            <a:off x="8058521" y="6394661"/>
            <a:ext cx="754909" cy="461665"/>
          </a:xfrm>
          <a:prstGeom prst="rect">
            <a:avLst/>
          </a:prstGeom>
          <a:noFill/>
        </p:spPr>
        <p:txBody>
          <a:bodyPr wrap="none" rtlCol="0">
            <a:spAutoFit/>
          </a:bodyPr>
          <a:lstStyle/>
          <a:p>
            <a:r>
              <a:rPr lang="en-US" sz="1200" dirty="0"/>
              <a:t>r</a:t>
            </a:r>
            <a:r>
              <a:rPr lang="en-US" sz="1200" dirty="0" smtClean="0"/>
              <a:t>outine + </a:t>
            </a:r>
          </a:p>
          <a:p>
            <a:r>
              <a:rPr lang="en-US" sz="1200" dirty="0" smtClean="0"/>
              <a:t>catch-up</a:t>
            </a:r>
            <a:endParaRPr lang="en-US" sz="1200" dirty="0"/>
          </a:p>
        </p:txBody>
      </p:sp>
    </p:spTree>
    <p:extLst>
      <p:ext uri="{BB962C8B-B14F-4D97-AF65-F5344CB8AC3E}">
        <p14:creationId xmlns:p14="http://schemas.microsoft.com/office/powerpoint/2010/main" val="18914396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391711" y="5072373"/>
            <a:ext cx="1670145" cy="795373"/>
          </a:xfrm>
          <a:prstGeom prst="rect">
            <a:avLst/>
          </a:prstGeom>
          <a:ln w="19050" cmpd="sng">
            <a:solidFill>
              <a:schemeClr val="bg1"/>
            </a:solidFill>
          </a:ln>
        </p:spPr>
      </p:pic>
      <p:sp>
        <p:nvSpPr>
          <p:cNvPr id="2" name="TextBox 1"/>
          <p:cNvSpPr txBox="1"/>
          <p:nvPr/>
        </p:nvSpPr>
        <p:spPr>
          <a:xfrm>
            <a:off x="284188" y="1644140"/>
            <a:ext cx="8488547" cy="646331"/>
          </a:xfrm>
          <a:prstGeom prst="rect">
            <a:avLst/>
          </a:prstGeom>
          <a:noFill/>
        </p:spPr>
        <p:txBody>
          <a:bodyPr wrap="none" rtlCol="0">
            <a:spAutoFit/>
          </a:bodyPr>
          <a:lstStyle/>
          <a:p>
            <a:r>
              <a:rPr lang="en-US" dirty="0" smtClean="0"/>
              <a:t>b. Are there locations where the burden of CRS will increase following RCV introduction?</a:t>
            </a:r>
          </a:p>
          <a:p>
            <a:r>
              <a:rPr lang="en-US" dirty="0" smtClean="0"/>
              <a:t>c. Will introducing RCV result in rubella elimination?</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07652981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22" name="Rectangle 21"/>
          <p:cNvSpPr/>
          <p:nvPr/>
        </p:nvSpPr>
        <p:spPr>
          <a:xfrm>
            <a:off x="391711" y="2386363"/>
            <a:ext cx="4281238" cy="259454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69457" y="2887757"/>
            <a:ext cx="1297992" cy="338554"/>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p:txBody>
      </p:sp>
      <p:sp>
        <p:nvSpPr>
          <p:cNvPr id="24" name="TextBox 23"/>
          <p:cNvSpPr txBox="1"/>
          <p:nvPr/>
        </p:nvSpPr>
        <p:spPr>
          <a:xfrm>
            <a:off x="1875998" y="2887757"/>
            <a:ext cx="1297992" cy="338554"/>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a:t>
            </a:r>
          </a:p>
          <a:p>
            <a:r>
              <a:rPr lang="en-US" sz="800" dirty="0" smtClean="0">
                <a:solidFill>
                  <a:schemeClr val="bg1"/>
                </a:solidFill>
              </a:rPr>
              <a:t>….</a:t>
            </a:r>
          </a:p>
        </p:txBody>
      </p:sp>
      <p:sp>
        <p:nvSpPr>
          <p:cNvPr id="25" name="TextBox 24"/>
          <p:cNvSpPr txBox="1"/>
          <p:nvPr/>
        </p:nvSpPr>
        <p:spPr>
          <a:xfrm>
            <a:off x="3274168" y="2887757"/>
            <a:ext cx="1297992" cy="338554"/>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a:t>
            </a:r>
          </a:p>
          <a:p>
            <a:r>
              <a:rPr lang="en-US" sz="800" b="1" dirty="0" smtClean="0">
                <a:solidFill>
                  <a:schemeClr val="bg1"/>
                </a:solidFill>
              </a:rPr>
              <a:t>…</a:t>
            </a:r>
          </a:p>
        </p:txBody>
      </p:sp>
      <p:sp>
        <p:nvSpPr>
          <p:cNvPr id="26" name="TextBox 25"/>
          <p:cNvSpPr txBox="1"/>
          <p:nvPr/>
        </p:nvSpPr>
        <p:spPr>
          <a:xfrm>
            <a:off x="469457"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p:txBody>
      </p:sp>
      <p:sp>
        <p:nvSpPr>
          <p:cNvPr id="27" name="TextBox 26"/>
          <p:cNvSpPr txBox="1"/>
          <p:nvPr/>
        </p:nvSpPr>
        <p:spPr>
          <a:xfrm>
            <a:off x="1875998"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a:t>
            </a:r>
          </a:p>
        </p:txBody>
      </p:sp>
      <p:sp>
        <p:nvSpPr>
          <p:cNvPr id="28" name="TextBox 27"/>
          <p:cNvSpPr txBox="1"/>
          <p:nvPr/>
        </p:nvSpPr>
        <p:spPr>
          <a:xfrm>
            <a:off x="3274168"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a:t>
            </a:r>
          </a:p>
        </p:txBody>
      </p:sp>
      <p:sp>
        <p:nvSpPr>
          <p:cNvPr id="32" name="TextBox 31"/>
          <p:cNvSpPr txBox="1"/>
          <p:nvPr/>
        </p:nvSpPr>
        <p:spPr>
          <a:xfrm>
            <a:off x="420137" y="2479254"/>
            <a:ext cx="1297992" cy="223130"/>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33" name="TextBox 32"/>
          <p:cNvSpPr txBox="1"/>
          <p:nvPr/>
        </p:nvSpPr>
        <p:spPr>
          <a:xfrm>
            <a:off x="1828786" y="2479254"/>
            <a:ext cx="1297992" cy="223130"/>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34" name="TextBox 33"/>
          <p:cNvSpPr txBox="1"/>
          <p:nvPr/>
        </p:nvSpPr>
        <p:spPr>
          <a:xfrm>
            <a:off x="3124670" y="2385449"/>
            <a:ext cx="1450593" cy="490886"/>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
        <p:nvSpPr>
          <p:cNvPr id="35" name="TextBox 34"/>
          <p:cNvSpPr txBox="1"/>
          <p:nvPr/>
        </p:nvSpPr>
        <p:spPr>
          <a:xfrm>
            <a:off x="469457" y="3655563"/>
            <a:ext cx="1297992" cy="1200328"/>
          </a:xfrm>
          <a:prstGeom prst="rect">
            <a:avLst/>
          </a:prstGeom>
          <a:solidFill>
            <a:srgbClr val="008000"/>
          </a:solidFill>
          <a:ln w="3175" cmpd="sng">
            <a:solidFill>
              <a:srgbClr val="000000"/>
            </a:solidFill>
          </a:ln>
        </p:spPr>
        <p:txBody>
          <a:bodyPr wrap="square" rtlCol="0">
            <a:spAutoFit/>
          </a:bodyPr>
          <a:lstStyle/>
          <a:p>
            <a:r>
              <a:rPr lang="en-US" sz="800" b="1" dirty="0" smtClean="0">
                <a:solidFill>
                  <a:schemeClr val="bg1"/>
                </a:solidFill>
              </a:rPr>
              <a:t>Spatial variability</a:t>
            </a:r>
          </a:p>
          <a:p>
            <a:r>
              <a:rPr lang="en-US" sz="800" dirty="0" smtClean="0">
                <a:solidFill>
                  <a:schemeClr val="bg1"/>
                </a:solidFill>
              </a:rPr>
              <a:t>- </a:t>
            </a:r>
            <a:r>
              <a:rPr lang="en-US" sz="800" dirty="0">
                <a:solidFill>
                  <a:schemeClr val="bg1"/>
                </a:solidFill>
              </a:rPr>
              <a:t>i</a:t>
            </a:r>
            <a:r>
              <a:rPr lang="en-US" sz="800" dirty="0" smtClean="0">
                <a:solidFill>
                  <a:schemeClr val="bg1"/>
                </a:solidFill>
              </a:rPr>
              <a:t>n rubella dynamics</a:t>
            </a:r>
          </a:p>
          <a:p>
            <a:r>
              <a:rPr lang="en-US" sz="800" dirty="0" smtClean="0">
                <a:solidFill>
                  <a:schemeClr val="bg1"/>
                </a:solidFill>
              </a:rPr>
              <a:t>- in vaccine access</a:t>
            </a:r>
          </a:p>
          <a:p>
            <a:r>
              <a:rPr lang="en-US" sz="800" dirty="0" smtClean="0">
                <a:solidFill>
                  <a:schemeClr val="bg1"/>
                </a:solidFill>
              </a:rPr>
              <a:t>- in demography</a:t>
            </a:r>
          </a:p>
          <a:p>
            <a:r>
              <a:rPr lang="en-US" sz="800" dirty="0" smtClean="0">
                <a:solidFill>
                  <a:schemeClr val="bg1"/>
                </a:solidFill>
              </a:rPr>
              <a:t>- Spatial connectivity</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p:txBody>
      </p:sp>
      <p:sp>
        <p:nvSpPr>
          <p:cNvPr id="36" name="TextBox 35"/>
          <p:cNvSpPr txBox="1"/>
          <p:nvPr/>
        </p:nvSpPr>
        <p:spPr>
          <a:xfrm>
            <a:off x="1875999" y="3655563"/>
            <a:ext cx="1300100" cy="1200328"/>
          </a:xfrm>
          <a:prstGeom prst="rect">
            <a:avLst/>
          </a:prstGeom>
          <a:solidFill>
            <a:srgbClr val="008000"/>
          </a:solidFill>
          <a:ln w="3175" cmpd="sng">
            <a:solidFill>
              <a:srgbClr val="000000"/>
            </a:solidFill>
          </a:ln>
        </p:spPr>
        <p:txBody>
          <a:bodyPr wrap="square" rtlCol="0">
            <a:spAutoFit/>
          </a:bodyPr>
          <a:lstStyle/>
          <a:p>
            <a:r>
              <a:rPr lang="en-US" sz="800" dirty="0" smtClean="0">
                <a:solidFill>
                  <a:schemeClr val="bg1"/>
                </a:solidFill>
              </a:rPr>
              <a:t>- Spatially indexed fever-rash surveillance</a:t>
            </a:r>
          </a:p>
          <a:p>
            <a:r>
              <a:rPr lang="en-US" sz="800" dirty="0" smtClean="0">
                <a:solidFill>
                  <a:schemeClr val="bg1"/>
                </a:solidFill>
              </a:rPr>
              <a:t>- Spatially indexed </a:t>
            </a:r>
            <a:r>
              <a:rPr lang="en-US" sz="800" dirty="0" err="1" smtClean="0">
                <a:solidFill>
                  <a:schemeClr val="bg1"/>
                </a:solidFill>
              </a:rPr>
              <a:t>IgM</a:t>
            </a:r>
            <a:r>
              <a:rPr lang="en-US" sz="800" dirty="0" smtClean="0">
                <a:solidFill>
                  <a:schemeClr val="bg1"/>
                </a:solidFill>
              </a:rPr>
              <a:t> or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Spatially refined data on vaccine coverage </a:t>
            </a:r>
          </a:p>
          <a:p>
            <a:r>
              <a:rPr lang="en-US" sz="800" dirty="0" smtClean="0">
                <a:solidFill>
                  <a:schemeClr val="bg1"/>
                </a:solidFill>
              </a:rPr>
              <a:t>- Subnational demographic data  (</a:t>
            </a:r>
            <a:r>
              <a:rPr lang="en-US" sz="800" dirty="0" err="1" smtClean="0">
                <a:solidFill>
                  <a:schemeClr val="bg1"/>
                </a:solidFill>
              </a:rPr>
              <a:t>worldpop.org.uk</a:t>
            </a:r>
            <a:r>
              <a:rPr lang="en-US" sz="800" dirty="0" smtClean="0">
                <a:solidFill>
                  <a:schemeClr val="bg1"/>
                </a:solidFill>
              </a:rPr>
              <a:t>)</a:t>
            </a:r>
            <a:endParaRPr lang="en-US" sz="800" dirty="0">
              <a:solidFill>
                <a:schemeClr val="bg1"/>
              </a:solidFill>
            </a:endParaRPr>
          </a:p>
          <a:p>
            <a:r>
              <a:rPr lang="en-US" sz="800" dirty="0" smtClean="0">
                <a:solidFill>
                  <a:schemeClr val="bg1"/>
                </a:solidFill>
              </a:rPr>
              <a:t>- Geospatial mobility data</a:t>
            </a:r>
            <a:endParaRPr lang="en-US" sz="800" dirty="0">
              <a:solidFill>
                <a:schemeClr val="bg1"/>
              </a:solidFill>
            </a:endParaRPr>
          </a:p>
        </p:txBody>
      </p:sp>
      <p:sp>
        <p:nvSpPr>
          <p:cNvPr id="37" name="TextBox 36"/>
          <p:cNvSpPr txBox="1"/>
          <p:nvPr/>
        </p:nvSpPr>
        <p:spPr>
          <a:xfrm>
            <a:off x="3274168" y="3655563"/>
            <a:ext cx="1297992" cy="1200328"/>
          </a:xfrm>
          <a:prstGeom prst="rect">
            <a:avLst/>
          </a:prstGeom>
          <a:solidFill>
            <a:srgbClr val="008000"/>
          </a:solidFill>
          <a:ln w="3175" cmpd="sng">
            <a:solidFill>
              <a:srgbClr val="000000"/>
            </a:solidFill>
          </a:ln>
        </p:spPr>
        <p:txBody>
          <a:bodyPr wrap="square" rtlCol="0">
            <a:spAutoFit/>
          </a:bodyPr>
          <a:lstStyle/>
          <a:p>
            <a:r>
              <a:rPr lang="en-US" sz="800" dirty="0" smtClean="0">
                <a:solidFill>
                  <a:schemeClr val="bg1"/>
                </a:solidFill>
              </a:rPr>
              <a:t>- </a:t>
            </a:r>
            <a:r>
              <a:rPr lang="en-US" sz="800" b="1" dirty="0" smtClean="0">
                <a:solidFill>
                  <a:schemeClr val="bg1"/>
                </a:solidFill>
              </a:rPr>
              <a:t>Meta-population models to predict extinction probability</a:t>
            </a:r>
          </a:p>
          <a:p>
            <a:r>
              <a:rPr lang="en-US" sz="800" b="1" dirty="0" smtClean="0">
                <a:solidFill>
                  <a:schemeClr val="bg1"/>
                </a:solidFill>
              </a:rPr>
              <a:t>- Age-structured meta-population models to predict CRS burden following vaccination</a:t>
            </a:r>
          </a:p>
          <a:p>
            <a:r>
              <a:rPr lang="en-US" sz="800" b="1" dirty="0" smtClean="0">
                <a:solidFill>
                  <a:schemeClr val="bg1"/>
                </a:solidFill>
              </a:rPr>
              <a:t>- Estimating travel from spatial interaction models</a:t>
            </a:r>
          </a:p>
        </p:txBody>
      </p:sp>
    </p:spTree>
    <p:extLst>
      <p:ext uri="{BB962C8B-B14F-4D97-AF65-F5344CB8AC3E}">
        <p14:creationId xmlns:p14="http://schemas.microsoft.com/office/powerpoint/2010/main" val="23746466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391711" y="5072373"/>
            <a:ext cx="1670145" cy="795373"/>
          </a:xfrm>
          <a:prstGeom prst="rect">
            <a:avLst/>
          </a:prstGeom>
          <a:ln w="19050" cmpd="sng">
            <a:solidFill>
              <a:schemeClr val="bg1"/>
            </a:solidFill>
          </a:ln>
        </p:spPr>
      </p:pic>
      <p:sp>
        <p:nvSpPr>
          <p:cNvPr id="2" name="TextBox 1"/>
          <p:cNvSpPr txBox="1"/>
          <p:nvPr/>
        </p:nvSpPr>
        <p:spPr>
          <a:xfrm>
            <a:off x="284188" y="1644140"/>
            <a:ext cx="8488547" cy="646331"/>
          </a:xfrm>
          <a:prstGeom prst="rect">
            <a:avLst/>
          </a:prstGeom>
          <a:noFill/>
        </p:spPr>
        <p:txBody>
          <a:bodyPr wrap="none" rtlCol="0">
            <a:spAutoFit/>
          </a:bodyPr>
          <a:lstStyle/>
          <a:p>
            <a:r>
              <a:rPr lang="en-US" dirty="0" smtClean="0"/>
              <a:t>b. Are there locations where the burden of CRS will increase following RCV introduction?</a:t>
            </a:r>
          </a:p>
          <a:p>
            <a:r>
              <a:rPr lang="en-US" dirty="0" smtClean="0"/>
              <a:t>c. Will introducing RCV result in rubella elimination?</a:t>
            </a:r>
            <a:endParaRPr lang="en-US" dirty="0"/>
          </a:p>
        </p:txBody>
      </p:sp>
      <p:grpSp>
        <p:nvGrpSpPr>
          <p:cNvPr id="14" name="Group 13"/>
          <p:cNvGrpSpPr/>
          <p:nvPr/>
        </p:nvGrpSpPr>
        <p:grpSpPr>
          <a:xfrm>
            <a:off x="2356738" y="5072373"/>
            <a:ext cx="2735377" cy="1447325"/>
            <a:chOff x="-1814865" y="4250990"/>
            <a:chExt cx="4218281" cy="2231951"/>
          </a:xfrm>
        </p:grpSpPr>
        <p:pic>
          <p:nvPicPr>
            <p:cNvPr id="4" name="Picture 3" descr="Wesolowski_Figure4.pdf"/>
            <p:cNvPicPr>
              <a:picLocks noChangeAspect="1"/>
            </p:cNvPicPr>
            <p:nvPr/>
          </p:nvPicPr>
          <p:blipFill rotWithShape="1">
            <a:blip r:embed="rId4">
              <a:extLst>
                <a:ext uri="{28A0092B-C50C-407E-A947-70E740481C1C}">
                  <a14:useLocalDpi xmlns:a14="http://schemas.microsoft.com/office/drawing/2010/main" val="0"/>
                </a:ext>
              </a:extLst>
            </a:blip>
            <a:srcRect t="48456" b="3506"/>
            <a:stretch/>
          </p:blipFill>
          <p:spPr>
            <a:xfrm>
              <a:off x="-1814865" y="4250990"/>
              <a:ext cx="4218281" cy="2231951"/>
            </a:xfrm>
            <a:prstGeom prst="rect">
              <a:avLst/>
            </a:prstGeom>
            <a:solidFill>
              <a:srgbClr val="FFFFFF"/>
            </a:solidFill>
            <a:ln w="19050" cmpd="sng">
              <a:solidFill>
                <a:schemeClr val="bg1"/>
              </a:solidFill>
            </a:ln>
          </p:spPr>
        </p:pic>
        <p:sp>
          <p:nvSpPr>
            <p:cNvPr id="13" name="TextBox 12"/>
            <p:cNvSpPr txBox="1"/>
            <p:nvPr/>
          </p:nvSpPr>
          <p:spPr>
            <a:xfrm>
              <a:off x="-309688" y="6095779"/>
              <a:ext cx="1402122" cy="379703"/>
            </a:xfrm>
            <a:prstGeom prst="rect">
              <a:avLst/>
            </a:prstGeom>
            <a:solidFill>
              <a:srgbClr val="FFFFFF"/>
            </a:solidFill>
          </p:spPr>
          <p:txBody>
            <a:bodyPr wrap="square" rtlCol="0">
              <a:spAutoFit/>
            </a:bodyPr>
            <a:lstStyle/>
            <a:p>
              <a:r>
                <a:rPr lang="en-US" sz="1000" dirty="0" smtClean="0">
                  <a:solidFill>
                    <a:schemeClr val="bg1"/>
                  </a:solidFill>
                  <a:latin typeface="Arial"/>
                  <a:cs typeface="Arial"/>
                </a:rPr>
                <a:t>Connectivity</a:t>
              </a:r>
              <a:endParaRPr lang="en-US" sz="1000" dirty="0">
                <a:solidFill>
                  <a:schemeClr val="bg1"/>
                </a:solidFill>
                <a:latin typeface="Arial"/>
                <a:cs typeface="Arial"/>
              </a:endParaRPr>
            </a:p>
          </p:txBody>
        </p:sp>
      </p:grpSp>
      <p:graphicFrame>
        <p:nvGraphicFramePr>
          <p:cNvPr id="20" name="Table 19"/>
          <p:cNvGraphicFramePr>
            <a:graphicFrameLocks noGrp="1"/>
          </p:cNvGraphicFramePr>
          <p:nvPr>
            <p:extLst>
              <p:ext uri="{D42A27DB-BD31-4B8C-83A1-F6EECF244321}">
                <p14:modId xmlns:p14="http://schemas.microsoft.com/office/powerpoint/2010/main" val="1510307731"/>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22" name="Rectangle 21"/>
          <p:cNvSpPr/>
          <p:nvPr/>
        </p:nvSpPr>
        <p:spPr>
          <a:xfrm>
            <a:off x="391711" y="2386363"/>
            <a:ext cx="4281238" cy="259454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69457" y="2887757"/>
            <a:ext cx="1297992" cy="338554"/>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p:txBody>
      </p:sp>
      <p:sp>
        <p:nvSpPr>
          <p:cNvPr id="24" name="TextBox 23"/>
          <p:cNvSpPr txBox="1"/>
          <p:nvPr/>
        </p:nvSpPr>
        <p:spPr>
          <a:xfrm>
            <a:off x="1875998" y="2887757"/>
            <a:ext cx="1297992" cy="338554"/>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a:t>
            </a:r>
          </a:p>
          <a:p>
            <a:r>
              <a:rPr lang="en-US" sz="800" dirty="0" smtClean="0">
                <a:solidFill>
                  <a:schemeClr val="bg1"/>
                </a:solidFill>
              </a:rPr>
              <a:t>….</a:t>
            </a:r>
          </a:p>
        </p:txBody>
      </p:sp>
      <p:sp>
        <p:nvSpPr>
          <p:cNvPr id="25" name="TextBox 24"/>
          <p:cNvSpPr txBox="1"/>
          <p:nvPr/>
        </p:nvSpPr>
        <p:spPr>
          <a:xfrm>
            <a:off x="3274168" y="2887757"/>
            <a:ext cx="1297992" cy="338554"/>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a:t>
            </a:r>
          </a:p>
          <a:p>
            <a:r>
              <a:rPr lang="en-US" sz="800" b="1" dirty="0" smtClean="0">
                <a:solidFill>
                  <a:schemeClr val="bg1"/>
                </a:solidFill>
              </a:rPr>
              <a:t>…</a:t>
            </a:r>
          </a:p>
        </p:txBody>
      </p:sp>
      <p:sp>
        <p:nvSpPr>
          <p:cNvPr id="26" name="TextBox 25"/>
          <p:cNvSpPr txBox="1"/>
          <p:nvPr/>
        </p:nvSpPr>
        <p:spPr>
          <a:xfrm>
            <a:off x="469457"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p:txBody>
      </p:sp>
      <p:sp>
        <p:nvSpPr>
          <p:cNvPr id="27" name="TextBox 26"/>
          <p:cNvSpPr txBox="1"/>
          <p:nvPr/>
        </p:nvSpPr>
        <p:spPr>
          <a:xfrm>
            <a:off x="1875998"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a:t>
            </a:r>
          </a:p>
        </p:txBody>
      </p:sp>
      <p:sp>
        <p:nvSpPr>
          <p:cNvPr id="28" name="TextBox 27"/>
          <p:cNvSpPr txBox="1"/>
          <p:nvPr/>
        </p:nvSpPr>
        <p:spPr>
          <a:xfrm>
            <a:off x="3274168"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a:t>
            </a:r>
          </a:p>
        </p:txBody>
      </p:sp>
      <p:sp>
        <p:nvSpPr>
          <p:cNvPr id="32" name="TextBox 31"/>
          <p:cNvSpPr txBox="1"/>
          <p:nvPr/>
        </p:nvSpPr>
        <p:spPr>
          <a:xfrm>
            <a:off x="420137" y="2479254"/>
            <a:ext cx="1297992" cy="223130"/>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33" name="TextBox 32"/>
          <p:cNvSpPr txBox="1"/>
          <p:nvPr/>
        </p:nvSpPr>
        <p:spPr>
          <a:xfrm>
            <a:off x="1828786" y="2479254"/>
            <a:ext cx="1297992" cy="223130"/>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34" name="TextBox 33"/>
          <p:cNvSpPr txBox="1"/>
          <p:nvPr/>
        </p:nvSpPr>
        <p:spPr>
          <a:xfrm>
            <a:off x="3124670" y="2385449"/>
            <a:ext cx="1450593" cy="490886"/>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
        <p:nvSpPr>
          <p:cNvPr id="35" name="TextBox 34"/>
          <p:cNvSpPr txBox="1"/>
          <p:nvPr/>
        </p:nvSpPr>
        <p:spPr>
          <a:xfrm>
            <a:off x="469457" y="3655563"/>
            <a:ext cx="1297992" cy="1200328"/>
          </a:xfrm>
          <a:prstGeom prst="rect">
            <a:avLst/>
          </a:prstGeom>
          <a:solidFill>
            <a:srgbClr val="008000"/>
          </a:solidFill>
          <a:ln w="3175" cmpd="sng">
            <a:solidFill>
              <a:srgbClr val="000000"/>
            </a:solidFill>
          </a:ln>
        </p:spPr>
        <p:txBody>
          <a:bodyPr wrap="square" rtlCol="0">
            <a:spAutoFit/>
          </a:bodyPr>
          <a:lstStyle/>
          <a:p>
            <a:r>
              <a:rPr lang="en-US" sz="800" b="1" dirty="0" smtClean="0">
                <a:solidFill>
                  <a:schemeClr val="bg1"/>
                </a:solidFill>
              </a:rPr>
              <a:t>Spatial variability</a:t>
            </a:r>
          </a:p>
          <a:p>
            <a:r>
              <a:rPr lang="en-US" sz="800" dirty="0" smtClean="0">
                <a:solidFill>
                  <a:schemeClr val="bg1"/>
                </a:solidFill>
              </a:rPr>
              <a:t>- </a:t>
            </a:r>
            <a:r>
              <a:rPr lang="en-US" sz="800" dirty="0">
                <a:solidFill>
                  <a:schemeClr val="bg1"/>
                </a:solidFill>
              </a:rPr>
              <a:t>i</a:t>
            </a:r>
            <a:r>
              <a:rPr lang="en-US" sz="800" dirty="0" smtClean="0">
                <a:solidFill>
                  <a:schemeClr val="bg1"/>
                </a:solidFill>
              </a:rPr>
              <a:t>n rubella dynamics</a:t>
            </a:r>
          </a:p>
          <a:p>
            <a:r>
              <a:rPr lang="en-US" sz="800" dirty="0" smtClean="0">
                <a:solidFill>
                  <a:schemeClr val="bg1"/>
                </a:solidFill>
              </a:rPr>
              <a:t>- in vaccine access</a:t>
            </a:r>
          </a:p>
          <a:p>
            <a:r>
              <a:rPr lang="en-US" sz="800" dirty="0" smtClean="0">
                <a:solidFill>
                  <a:schemeClr val="bg1"/>
                </a:solidFill>
              </a:rPr>
              <a:t>- in demography</a:t>
            </a:r>
          </a:p>
          <a:p>
            <a:r>
              <a:rPr lang="en-US" sz="800" dirty="0" smtClean="0">
                <a:solidFill>
                  <a:schemeClr val="bg1"/>
                </a:solidFill>
              </a:rPr>
              <a:t>- Spatial connectivity</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p:txBody>
      </p:sp>
      <p:sp>
        <p:nvSpPr>
          <p:cNvPr id="36" name="TextBox 35"/>
          <p:cNvSpPr txBox="1"/>
          <p:nvPr/>
        </p:nvSpPr>
        <p:spPr>
          <a:xfrm>
            <a:off x="1875999" y="3655563"/>
            <a:ext cx="1300100" cy="1200328"/>
          </a:xfrm>
          <a:prstGeom prst="rect">
            <a:avLst/>
          </a:prstGeom>
          <a:solidFill>
            <a:srgbClr val="008000"/>
          </a:solidFill>
          <a:ln w="3175" cmpd="sng">
            <a:solidFill>
              <a:srgbClr val="000000"/>
            </a:solidFill>
          </a:ln>
        </p:spPr>
        <p:txBody>
          <a:bodyPr wrap="square" rtlCol="0">
            <a:spAutoFit/>
          </a:bodyPr>
          <a:lstStyle/>
          <a:p>
            <a:r>
              <a:rPr lang="en-US" sz="800" dirty="0" smtClean="0">
                <a:solidFill>
                  <a:schemeClr val="bg1"/>
                </a:solidFill>
              </a:rPr>
              <a:t>- Spatially indexed fever-rash surveillance</a:t>
            </a:r>
          </a:p>
          <a:p>
            <a:r>
              <a:rPr lang="en-US" sz="800" dirty="0" smtClean="0">
                <a:solidFill>
                  <a:schemeClr val="bg1"/>
                </a:solidFill>
              </a:rPr>
              <a:t>- Spatially indexed </a:t>
            </a:r>
            <a:r>
              <a:rPr lang="en-US" sz="800" dirty="0" err="1" smtClean="0">
                <a:solidFill>
                  <a:schemeClr val="bg1"/>
                </a:solidFill>
              </a:rPr>
              <a:t>IgM</a:t>
            </a:r>
            <a:r>
              <a:rPr lang="en-US" sz="800" dirty="0" smtClean="0">
                <a:solidFill>
                  <a:schemeClr val="bg1"/>
                </a:solidFill>
              </a:rPr>
              <a:t> or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Spatially refined data on vaccine coverage </a:t>
            </a:r>
          </a:p>
          <a:p>
            <a:r>
              <a:rPr lang="en-US" sz="800" dirty="0" smtClean="0">
                <a:solidFill>
                  <a:schemeClr val="bg1"/>
                </a:solidFill>
              </a:rPr>
              <a:t>- Subnational demographic data  (</a:t>
            </a:r>
            <a:r>
              <a:rPr lang="en-US" sz="800" dirty="0" err="1" smtClean="0">
                <a:solidFill>
                  <a:schemeClr val="bg1"/>
                </a:solidFill>
              </a:rPr>
              <a:t>worldpop.org.uk</a:t>
            </a:r>
            <a:r>
              <a:rPr lang="en-US" sz="800" dirty="0" smtClean="0">
                <a:solidFill>
                  <a:schemeClr val="bg1"/>
                </a:solidFill>
              </a:rPr>
              <a:t>)</a:t>
            </a:r>
            <a:endParaRPr lang="en-US" sz="800" dirty="0">
              <a:solidFill>
                <a:schemeClr val="bg1"/>
              </a:solidFill>
            </a:endParaRPr>
          </a:p>
          <a:p>
            <a:r>
              <a:rPr lang="en-US" sz="800" dirty="0" smtClean="0">
                <a:solidFill>
                  <a:schemeClr val="bg1"/>
                </a:solidFill>
              </a:rPr>
              <a:t>- Geospatial mobility data</a:t>
            </a:r>
            <a:endParaRPr lang="en-US" sz="800" dirty="0">
              <a:solidFill>
                <a:schemeClr val="bg1"/>
              </a:solidFill>
            </a:endParaRPr>
          </a:p>
        </p:txBody>
      </p:sp>
      <p:sp>
        <p:nvSpPr>
          <p:cNvPr id="37" name="TextBox 36"/>
          <p:cNvSpPr txBox="1"/>
          <p:nvPr/>
        </p:nvSpPr>
        <p:spPr>
          <a:xfrm>
            <a:off x="3274168" y="3655563"/>
            <a:ext cx="1297992" cy="1200328"/>
          </a:xfrm>
          <a:prstGeom prst="rect">
            <a:avLst/>
          </a:prstGeom>
          <a:solidFill>
            <a:srgbClr val="008000"/>
          </a:solidFill>
          <a:ln w="3175" cmpd="sng">
            <a:solidFill>
              <a:srgbClr val="000000"/>
            </a:solidFill>
          </a:ln>
        </p:spPr>
        <p:txBody>
          <a:bodyPr wrap="square" rtlCol="0">
            <a:spAutoFit/>
          </a:bodyPr>
          <a:lstStyle/>
          <a:p>
            <a:r>
              <a:rPr lang="en-US" sz="800" dirty="0" smtClean="0">
                <a:solidFill>
                  <a:schemeClr val="bg1"/>
                </a:solidFill>
              </a:rPr>
              <a:t>- </a:t>
            </a:r>
            <a:r>
              <a:rPr lang="en-US" sz="800" b="1" dirty="0" smtClean="0">
                <a:solidFill>
                  <a:schemeClr val="bg1"/>
                </a:solidFill>
              </a:rPr>
              <a:t>Meta-population models to predict extinction probability</a:t>
            </a:r>
          </a:p>
          <a:p>
            <a:r>
              <a:rPr lang="en-US" sz="800" b="1" dirty="0" smtClean="0">
                <a:solidFill>
                  <a:schemeClr val="bg1"/>
                </a:solidFill>
              </a:rPr>
              <a:t>- Age-structured meta-population models to predict CRS burden following vaccination</a:t>
            </a:r>
          </a:p>
          <a:p>
            <a:r>
              <a:rPr lang="en-US" sz="800" b="1" dirty="0" smtClean="0">
                <a:solidFill>
                  <a:schemeClr val="bg1"/>
                </a:solidFill>
              </a:rPr>
              <a:t>- Estimating travel from spatial interaction models</a:t>
            </a:r>
          </a:p>
        </p:txBody>
      </p:sp>
      <p:sp>
        <p:nvSpPr>
          <p:cNvPr id="3" name="TextBox 2"/>
          <p:cNvSpPr txBox="1"/>
          <p:nvPr/>
        </p:nvSpPr>
        <p:spPr>
          <a:xfrm>
            <a:off x="2366444" y="5084131"/>
            <a:ext cx="196989" cy="246221"/>
          </a:xfrm>
          <a:prstGeom prst="rect">
            <a:avLst/>
          </a:prstGeom>
          <a:solidFill>
            <a:schemeClr val="tx1"/>
          </a:solidFill>
        </p:spPr>
        <p:txBody>
          <a:bodyPr wrap="square" rtlCol="0">
            <a:spAutoFit/>
          </a:bodyPr>
          <a:lstStyle/>
          <a:p>
            <a:r>
              <a:rPr lang="en-US" sz="1000" dirty="0" smtClean="0">
                <a:solidFill>
                  <a:srgbClr val="000000"/>
                </a:solidFill>
              </a:rPr>
              <a:t>A</a:t>
            </a:r>
            <a:endParaRPr lang="en-US" sz="1000" dirty="0">
              <a:solidFill>
                <a:srgbClr val="000000"/>
              </a:solidFill>
            </a:endParaRPr>
          </a:p>
        </p:txBody>
      </p:sp>
    </p:spTree>
    <p:extLst>
      <p:ext uri="{BB962C8B-B14F-4D97-AF65-F5344CB8AC3E}">
        <p14:creationId xmlns:p14="http://schemas.microsoft.com/office/powerpoint/2010/main" val="14024778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251"/>
            <a:ext cx="9144000" cy="1143000"/>
          </a:xfrm>
        </p:spPr>
        <p:txBody>
          <a:bodyPr>
            <a:noAutofit/>
          </a:bodyPr>
          <a:lstStyle/>
          <a:p>
            <a:r>
              <a:rPr lang="en-US" sz="3400" b="1" dirty="0"/>
              <a:t>R</a:t>
            </a:r>
            <a:r>
              <a:rPr lang="en-US" sz="3400" b="1" dirty="0" smtClean="0"/>
              <a:t>ubella </a:t>
            </a:r>
            <a:r>
              <a:rPr lang="en-US" sz="3400" b="1" dirty="0"/>
              <a:t>&amp;</a:t>
            </a:r>
            <a:r>
              <a:rPr lang="en-US" sz="3400" b="1" dirty="0" smtClean="0"/>
              <a:t> Congenital </a:t>
            </a:r>
            <a:r>
              <a:rPr lang="en-US" sz="3400" b="1" dirty="0"/>
              <a:t>R</a:t>
            </a:r>
            <a:r>
              <a:rPr lang="en-US" sz="3400" b="1" dirty="0" smtClean="0"/>
              <a:t>ubella Syndrome (CRS)</a:t>
            </a:r>
            <a:endParaRPr lang="en-US" sz="3400" b="1" dirty="0"/>
          </a:p>
        </p:txBody>
      </p:sp>
      <p:sp>
        <p:nvSpPr>
          <p:cNvPr id="5" name="Right Arrow 4"/>
          <p:cNvSpPr/>
          <p:nvPr/>
        </p:nvSpPr>
        <p:spPr>
          <a:xfrm>
            <a:off x="4469942" y="4720357"/>
            <a:ext cx="801209" cy="475490"/>
          </a:xfrm>
          <a:prstGeom prst="righ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98973" y="5192941"/>
            <a:ext cx="4971143" cy="1200329"/>
          </a:xfrm>
          <a:prstGeom prst="rect">
            <a:avLst/>
          </a:prstGeom>
          <a:noFill/>
        </p:spPr>
        <p:txBody>
          <a:bodyPr wrap="square" rtlCol="0">
            <a:spAutoFit/>
          </a:bodyPr>
          <a:lstStyle/>
          <a:p>
            <a:pPr algn="r"/>
            <a:r>
              <a:rPr lang="en-US" dirty="0"/>
              <a:t>From just before conception and during the first </a:t>
            </a:r>
            <a:r>
              <a:rPr lang="en-US" dirty="0" smtClean="0"/>
              <a:t>16 </a:t>
            </a:r>
            <a:r>
              <a:rPr lang="en-US" dirty="0"/>
              <a:t>weeks of gestation, rubella infection may cause </a:t>
            </a:r>
            <a:r>
              <a:rPr lang="en-US" dirty="0" smtClean="0"/>
              <a:t>CRS in </a:t>
            </a:r>
            <a:r>
              <a:rPr lang="en-US" dirty="0"/>
              <a:t>up to </a:t>
            </a:r>
            <a:r>
              <a:rPr lang="en-US" dirty="0" smtClean="0"/>
              <a:t>65% </a:t>
            </a:r>
            <a:r>
              <a:rPr lang="en-US" dirty="0"/>
              <a:t>of cases, </a:t>
            </a:r>
            <a:r>
              <a:rPr lang="en-US" dirty="0" smtClean="0"/>
              <a:t>or may </a:t>
            </a:r>
            <a:r>
              <a:rPr lang="en-US" dirty="0"/>
              <a:t>result in </a:t>
            </a:r>
            <a:r>
              <a:rPr lang="en-US" dirty="0" smtClean="0"/>
              <a:t>spontaneous abortion </a:t>
            </a:r>
            <a:r>
              <a:rPr lang="en-US" dirty="0"/>
              <a:t>or </a:t>
            </a:r>
            <a:r>
              <a:rPr lang="en-US" dirty="0" smtClean="0"/>
              <a:t>stillbirth </a:t>
            </a:r>
            <a:r>
              <a:rPr lang="en-US" baseline="30000" dirty="0" smtClean="0"/>
              <a:t>1 </a:t>
            </a:r>
            <a:endParaRPr lang="en-US" baseline="30000" dirty="0"/>
          </a:p>
        </p:txBody>
      </p:sp>
      <p:pic>
        <p:nvPicPr>
          <p:cNvPr id="19" name="Picture 18"/>
          <p:cNvPicPr>
            <a:picLocks noChangeAspect="1"/>
          </p:cNvPicPr>
          <p:nvPr/>
        </p:nvPicPr>
        <p:blipFill>
          <a:blip r:embed="rId3"/>
          <a:stretch>
            <a:fillRect/>
          </a:stretch>
        </p:blipFill>
        <p:spPr>
          <a:xfrm>
            <a:off x="1704318" y="1572913"/>
            <a:ext cx="2500514" cy="1657950"/>
          </a:xfrm>
          <a:prstGeom prst="rect">
            <a:avLst/>
          </a:prstGeom>
          <a:ln w="19050" cmpd="sng">
            <a:solidFill>
              <a:schemeClr val="bg1"/>
            </a:solidFill>
          </a:ln>
        </p:spPr>
      </p:pic>
      <p:sp>
        <p:nvSpPr>
          <p:cNvPr id="20" name="TextBox 19"/>
          <p:cNvSpPr txBox="1"/>
          <p:nvPr/>
        </p:nvSpPr>
        <p:spPr>
          <a:xfrm>
            <a:off x="4403406" y="1572913"/>
            <a:ext cx="3941216" cy="369332"/>
          </a:xfrm>
          <a:prstGeom prst="rect">
            <a:avLst/>
          </a:prstGeom>
          <a:noFill/>
        </p:spPr>
        <p:txBody>
          <a:bodyPr wrap="none" rtlCol="0">
            <a:spAutoFit/>
          </a:bodyPr>
          <a:lstStyle/>
          <a:p>
            <a:r>
              <a:rPr lang="en-US" dirty="0" smtClean="0"/>
              <a:t>Generally mild infection among children</a:t>
            </a:r>
            <a:endParaRPr lang="en-US" dirty="0"/>
          </a:p>
        </p:txBody>
      </p:sp>
      <p:pic>
        <p:nvPicPr>
          <p:cNvPr id="3" name="Picture 2" descr="X2604-R-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890" y="3651695"/>
            <a:ext cx="2709500" cy="2648536"/>
          </a:xfrm>
          <a:prstGeom prst="rect">
            <a:avLst/>
          </a:prstGeom>
          <a:ln w="19050" cmpd="sng">
            <a:solidFill>
              <a:schemeClr val="bg1"/>
            </a:solidFill>
          </a:ln>
        </p:spPr>
      </p:pic>
      <p:sp>
        <p:nvSpPr>
          <p:cNvPr id="7" name="Rectangle 6"/>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1325177454"/>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pic>
        <p:nvPicPr>
          <p:cNvPr id="23" name="Picture 22"/>
          <p:cNvPicPr>
            <a:picLocks noChangeAspect="1"/>
          </p:cNvPicPr>
          <p:nvPr/>
        </p:nvPicPr>
        <p:blipFill>
          <a:blip r:embed="rId5"/>
          <a:stretch>
            <a:fillRect/>
          </a:stretch>
        </p:blipFill>
        <p:spPr>
          <a:xfrm>
            <a:off x="3362488" y="3380256"/>
            <a:ext cx="842344" cy="1797222"/>
          </a:xfrm>
          <a:prstGeom prst="rect">
            <a:avLst/>
          </a:prstGeom>
          <a:noFill/>
          <a:ln w="28575" cmpd="sng">
            <a:solidFill>
              <a:srgbClr val="000000"/>
            </a:solidFill>
          </a:ln>
        </p:spPr>
      </p:pic>
      <p:sp>
        <p:nvSpPr>
          <p:cNvPr id="24" name="Oval 23"/>
          <p:cNvSpPr/>
          <p:nvPr/>
        </p:nvSpPr>
        <p:spPr>
          <a:xfrm>
            <a:off x="3858451" y="3567006"/>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25" name="Oval 24"/>
          <p:cNvSpPr/>
          <p:nvPr/>
        </p:nvSpPr>
        <p:spPr>
          <a:xfrm>
            <a:off x="3730921" y="3537550"/>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26" name="Oval 25"/>
          <p:cNvSpPr/>
          <p:nvPr/>
        </p:nvSpPr>
        <p:spPr>
          <a:xfrm>
            <a:off x="3834475" y="4205993"/>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27" name="Oval 26"/>
          <p:cNvSpPr/>
          <p:nvPr/>
        </p:nvSpPr>
        <p:spPr>
          <a:xfrm>
            <a:off x="3794687" y="3434863"/>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28" name="Oval 27"/>
          <p:cNvSpPr/>
          <p:nvPr/>
        </p:nvSpPr>
        <p:spPr>
          <a:xfrm>
            <a:off x="3666748" y="4640442"/>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29" name="Oval 28"/>
          <p:cNvSpPr/>
          <p:nvPr/>
        </p:nvSpPr>
        <p:spPr>
          <a:xfrm>
            <a:off x="3681359" y="4898122"/>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0" name="Oval 29"/>
          <p:cNvSpPr/>
          <p:nvPr/>
        </p:nvSpPr>
        <p:spPr>
          <a:xfrm>
            <a:off x="3713242" y="4731083"/>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1" name="Oval 30"/>
          <p:cNvSpPr/>
          <p:nvPr/>
        </p:nvSpPr>
        <p:spPr>
          <a:xfrm>
            <a:off x="3708230" y="5051876"/>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2" name="Oval 31"/>
          <p:cNvSpPr/>
          <p:nvPr/>
        </p:nvSpPr>
        <p:spPr>
          <a:xfrm>
            <a:off x="3898241" y="4899635"/>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3" name="Oval 32"/>
          <p:cNvSpPr/>
          <p:nvPr/>
        </p:nvSpPr>
        <p:spPr>
          <a:xfrm>
            <a:off x="3877667" y="4673960"/>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4" name="Oval 33"/>
          <p:cNvSpPr/>
          <p:nvPr/>
        </p:nvSpPr>
        <p:spPr>
          <a:xfrm>
            <a:off x="3874441" y="5053389"/>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5" name="Oval 34"/>
          <p:cNvSpPr/>
          <p:nvPr/>
        </p:nvSpPr>
        <p:spPr>
          <a:xfrm>
            <a:off x="3511848" y="4168005"/>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6" name="Oval 35"/>
          <p:cNvSpPr/>
          <p:nvPr/>
        </p:nvSpPr>
        <p:spPr>
          <a:xfrm>
            <a:off x="3513384" y="3941156"/>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
        <p:nvSpPr>
          <p:cNvPr id="37" name="Oval 36"/>
          <p:cNvSpPr/>
          <p:nvPr/>
        </p:nvSpPr>
        <p:spPr>
          <a:xfrm>
            <a:off x="3437380" y="4080711"/>
            <a:ext cx="63765" cy="5219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bg1"/>
                </a:solidFill>
              </a:ln>
            </a:endParaRPr>
          </a:p>
        </p:txBody>
      </p:sp>
    </p:spTree>
    <p:extLst>
      <p:ext uri="{BB962C8B-B14F-4D97-AF65-F5344CB8AC3E}">
        <p14:creationId xmlns:p14="http://schemas.microsoft.com/office/powerpoint/2010/main" val="36234360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will be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Endemic Countries</a:t>
            </a:r>
            <a:endParaRPr lang="en-US" sz="3200" b="1" dirty="0"/>
          </a:p>
        </p:txBody>
      </p:sp>
      <p:pic>
        <p:nvPicPr>
          <p:cNvPr id="17" name="Picture 16"/>
          <p:cNvPicPr>
            <a:picLocks noChangeAspect="1"/>
          </p:cNvPicPr>
          <p:nvPr/>
        </p:nvPicPr>
        <p:blipFill>
          <a:blip r:embed="rId3"/>
          <a:stretch>
            <a:fillRect/>
          </a:stretch>
        </p:blipFill>
        <p:spPr>
          <a:xfrm>
            <a:off x="391711" y="5072373"/>
            <a:ext cx="1670145" cy="795373"/>
          </a:xfrm>
          <a:prstGeom prst="rect">
            <a:avLst/>
          </a:prstGeom>
          <a:ln w="19050" cmpd="sng">
            <a:solidFill>
              <a:schemeClr val="bg1"/>
            </a:solidFill>
          </a:ln>
        </p:spPr>
      </p:pic>
      <p:sp>
        <p:nvSpPr>
          <p:cNvPr id="2" name="TextBox 1"/>
          <p:cNvSpPr txBox="1"/>
          <p:nvPr/>
        </p:nvSpPr>
        <p:spPr>
          <a:xfrm>
            <a:off x="284188" y="1644140"/>
            <a:ext cx="8488547" cy="646331"/>
          </a:xfrm>
          <a:prstGeom prst="rect">
            <a:avLst/>
          </a:prstGeom>
          <a:noFill/>
        </p:spPr>
        <p:txBody>
          <a:bodyPr wrap="none" rtlCol="0">
            <a:spAutoFit/>
          </a:bodyPr>
          <a:lstStyle/>
          <a:p>
            <a:r>
              <a:rPr lang="en-US" dirty="0" smtClean="0"/>
              <a:t>b. Are there locations where the burden of CRS will increase following RCV introduction?</a:t>
            </a:r>
          </a:p>
          <a:p>
            <a:r>
              <a:rPr lang="en-US" dirty="0" smtClean="0"/>
              <a:t>c. Will introducing RCV result in rubella elimination?</a:t>
            </a:r>
            <a:endParaRPr lang="en-US" dirty="0"/>
          </a:p>
        </p:txBody>
      </p:sp>
      <p:grpSp>
        <p:nvGrpSpPr>
          <p:cNvPr id="14" name="Group 13"/>
          <p:cNvGrpSpPr/>
          <p:nvPr/>
        </p:nvGrpSpPr>
        <p:grpSpPr>
          <a:xfrm>
            <a:off x="2356738" y="5072373"/>
            <a:ext cx="2735377" cy="1447325"/>
            <a:chOff x="-1814865" y="4250990"/>
            <a:chExt cx="4218281" cy="2231951"/>
          </a:xfrm>
        </p:grpSpPr>
        <p:pic>
          <p:nvPicPr>
            <p:cNvPr id="4" name="Picture 3" descr="Wesolowski_Figure4.pdf"/>
            <p:cNvPicPr>
              <a:picLocks noChangeAspect="1"/>
            </p:cNvPicPr>
            <p:nvPr/>
          </p:nvPicPr>
          <p:blipFill rotWithShape="1">
            <a:blip r:embed="rId4">
              <a:extLst>
                <a:ext uri="{28A0092B-C50C-407E-A947-70E740481C1C}">
                  <a14:useLocalDpi xmlns:a14="http://schemas.microsoft.com/office/drawing/2010/main" val="0"/>
                </a:ext>
              </a:extLst>
            </a:blip>
            <a:srcRect t="48456" b="3506"/>
            <a:stretch/>
          </p:blipFill>
          <p:spPr>
            <a:xfrm>
              <a:off x="-1814865" y="4250990"/>
              <a:ext cx="4218281" cy="2231951"/>
            </a:xfrm>
            <a:prstGeom prst="rect">
              <a:avLst/>
            </a:prstGeom>
            <a:solidFill>
              <a:srgbClr val="FFFFFF"/>
            </a:solidFill>
            <a:ln w="19050" cmpd="sng">
              <a:solidFill>
                <a:schemeClr val="bg1"/>
              </a:solidFill>
            </a:ln>
          </p:spPr>
        </p:pic>
        <p:sp>
          <p:nvSpPr>
            <p:cNvPr id="13" name="TextBox 12"/>
            <p:cNvSpPr txBox="1"/>
            <p:nvPr/>
          </p:nvSpPr>
          <p:spPr>
            <a:xfrm>
              <a:off x="-309688" y="6095779"/>
              <a:ext cx="1402122" cy="379703"/>
            </a:xfrm>
            <a:prstGeom prst="rect">
              <a:avLst/>
            </a:prstGeom>
            <a:solidFill>
              <a:srgbClr val="FFFFFF"/>
            </a:solidFill>
          </p:spPr>
          <p:txBody>
            <a:bodyPr wrap="square" rtlCol="0">
              <a:spAutoFit/>
            </a:bodyPr>
            <a:lstStyle/>
            <a:p>
              <a:r>
                <a:rPr lang="en-US" sz="1000" dirty="0" smtClean="0">
                  <a:solidFill>
                    <a:schemeClr val="bg1"/>
                  </a:solidFill>
                  <a:latin typeface="Arial"/>
                  <a:cs typeface="Arial"/>
                </a:rPr>
                <a:t>Connectivity</a:t>
              </a:r>
              <a:endParaRPr lang="en-US" sz="1000" dirty="0">
                <a:solidFill>
                  <a:schemeClr val="bg1"/>
                </a:solidFill>
                <a:latin typeface="Arial"/>
                <a:cs typeface="Arial"/>
              </a:endParaRPr>
            </a:p>
          </p:txBody>
        </p:sp>
      </p:grpSp>
      <p:graphicFrame>
        <p:nvGraphicFramePr>
          <p:cNvPr id="20" name="Table 19"/>
          <p:cNvGraphicFramePr>
            <a:graphicFrameLocks noGrp="1"/>
          </p:cNvGraphicFramePr>
          <p:nvPr>
            <p:extLst>
              <p:ext uri="{D42A27DB-BD31-4B8C-83A1-F6EECF244321}">
                <p14:modId xmlns:p14="http://schemas.microsoft.com/office/powerpoint/2010/main" val="1572094326"/>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Endemic</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22" name="Rectangle 21"/>
          <p:cNvSpPr/>
          <p:nvPr/>
        </p:nvSpPr>
        <p:spPr>
          <a:xfrm>
            <a:off x="391711" y="2386363"/>
            <a:ext cx="4281238" cy="2594548"/>
          </a:xfrm>
          <a:prstGeom prst="rect">
            <a:avLst/>
          </a:prstGeom>
          <a:solidFill>
            <a:schemeClr val="tx1"/>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69457" y="2887757"/>
            <a:ext cx="1297992" cy="338554"/>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Current rubella epidemiology</a:t>
            </a:r>
          </a:p>
        </p:txBody>
      </p:sp>
      <p:sp>
        <p:nvSpPr>
          <p:cNvPr id="24" name="TextBox 23"/>
          <p:cNvSpPr txBox="1"/>
          <p:nvPr/>
        </p:nvSpPr>
        <p:spPr>
          <a:xfrm>
            <a:off x="1875998" y="2887757"/>
            <a:ext cx="1297992" cy="338554"/>
          </a:xfrm>
          <a:prstGeom prst="rect">
            <a:avLst/>
          </a:prstGeom>
          <a:solidFill>
            <a:srgbClr val="E7DE28"/>
          </a:solidFill>
          <a:ln w="3175" cmpd="sng">
            <a:solidFill>
              <a:srgbClr val="000000"/>
            </a:solidFill>
          </a:ln>
        </p:spPr>
        <p:txBody>
          <a:bodyPr wrap="square" rtlCol="0">
            <a:spAutoFit/>
          </a:bodyPr>
          <a:lstStyle/>
          <a:p>
            <a:r>
              <a:rPr lang="en-US" sz="800" dirty="0" smtClean="0">
                <a:solidFill>
                  <a:schemeClr val="bg1"/>
                </a:solidFill>
              </a:rPr>
              <a:t>…</a:t>
            </a:r>
          </a:p>
          <a:p>
            <a:r>
              <a:rPr lang="en-US" sz="800" dirty="0" smtClean="0">
                <a:solidFill>
                  <a:schemeClr val="bg1"/>
                </a:solidFill>
              </a:rPr>
              <a:t>….</a:t>
            </a:r>
          </a:p>
        </p:txBody>
      </p:sp>
      <p:sp>
        <p:nvSpPr>
          <p:cNvPr id="25" name="TextBox 24"/>
          <p:cNvSpPr txBox="1"/>
          <p:nvPr/>
        </p:nvSpPr>
        <p:spPr>
          <a:xfrm>
            <a:off x="3274168" y="2887757"/>
            <a:ext cx="1297992" cy="338554"/>
          </a:xfrm>
          <a:prstGeom prst="rect">
            <a:avLst/>
          </a:prstGeom>
          <a:solidFill>
            <a:srgbClr val="E7DE28"/>
          </a:solidFill>
          <a:ln w="3175" cmpd="sng">
            <a:solidFill>
              <a:srgbClr val="000000"/>
            </a:solidFill>
          </a:ln>
        </p:spPr>
        <p:txBody>
          <a:bodyPr wrap="square" rtlCol="0">
            <a:spAutoFit/>
          </a:bodyPr>
          <a:lstStyle/>
          <a:p>
            <a:r>
              <a:rPr lang="en-US" sz="800" b="1" dirty="0" smtClean="0">
                <a:solidFill>
                  <a:schemeClr val="bg1"/>
                </a:solidFill>
              </a:rPr>
              <a:t>…</a:t>
            </a:r>
          </a:p>
          <a:p>
            <a:r>
              <a:rPr lang="en-US" sz="800" b="1" dirty="0" smtClean="0">
                <a:solidFill>
                  <a:schemeClr val="bg1"/>
                </a:solidFill>
              </a:rPr>
              <a:t>…</a:t>
            </a:r>
          </a:p>
        </p:txBody>
      </p:sp>
      <p:sp>
        <p:nvSpPr>
          <p:cNvPr id="26" name="TextBox 25"/>
          <p:cNvSpPr txBox="1"/>
          <p:nvPr/>
        </p:nvSpPr>
        <p:spPr>
          <a:xfrm>
            <a:off x="469457"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RCV Coverage Predictions</a:t>
            </a:r>
          </a:p>
        </p:txBody>
      </p:sp>
      <p:sp>
        <p:nvSpPr>
          <p:cNvPr id="27" name="TextBox 26"/>
          <p:cNvSpPr txBox="1"/>
          <p:nvPr/>
        </p:nvSpPr>
        <p:spPr>
          <a:xfrm>
            <a:off x="1875998"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dirty="0" smtClean="0">
                <a:solidFill>
                  <a:schemeClr val="bg1"/>
                </a:solidFill>
              </a:rPr>
              <a:t>…</a:t>
            </a:r>
          </a:p>
        </p:txBody>
      </p:sp>
      <p:sp>
        <p:nvSpPr>
          <p:cNvPr id="28" name="TextBox 27"/>
          <p:cNvSpPr txBox="1"/>
          <p:nvPr/>
        </p:nvSpPr>
        <p:spPr>
          <a:xfrm>
            <a:off x="3274168" y="3346366"/>
            <a:ext cx="1297992" cy="215444"/>
          </a:xfrm>
          <a:prstGeom prst="rect">
            <a:avLst/>
          </a:prstGeom>
          <a:solidFill>
            <a:schemeClr val="bg2">
              <a:lumMod val="60000"/>
              <a:lumOff val="40000"/>
            </a:schemeClr>
          </a:solidFill>
          <a:ln w="3175" cmpd="sng">
            <a:solidFill>
              <a:srgbClr val="000000"/>
            </a:solidFill>
          </a:ln>
        </p:spPr>
        <p:txBody>
          <a:bodyPr wrap="square" rtlCol="0">
            <a:spAutoFit/>
          </a:bodyPr>
          <a:lstStyle/>
          <a:p>
            <a:r>
              <a:rPr lang="en-US" sz="800" b="1" dirty="0" smtClean="0">
                <a:solidFill>
                  <a:schemeClr val="bg1"/>
                </a:solidFill>
              </a:rPr>
              <a:t>…</a:t>
            </a:r>
          </a:p>
        </p:txBody>
      </p:sp>
      <p:sp>
        <p:nvSpPr>
          <p:cNvPr id="32" name="TextBox 31"/>
          <p:cNvSpPr txBox="1"/>
          <p:nvPr/>
        </p:nvSpPr>
        <p:spPr>
          <a:xfrm>
            <a:off x="420137" y="2479254"/>
            <a:ext cx="1297992" cy="223130"/>
          </a:xfrm>
          <a:prstGeom prst="rect">
            <a:avLst/>
          </a:prstGeom>
          <a:noFill/>
          <a:ln>
            <a:noFill/>
          </a:ln>
        </p:spPr>
        <p:txBody>
          <a:bodyPr wrap="square" rtlCol="0">
            <a:spAutoFit/>
          </a:bodyPr>
          <a:lstStyle/>
          <a:p>
            <a:pPr algn="ctr"/>
            <a:r>
              <a:rPr lang="en-US" sz="900" dirty="0" smtClean="0">
                <a:solidFill>
                  <a:schemeClr val="bg1"/>
                </a:solidFill>
              </a:rPr>
              <a:t>Key Unknowns to Clarify</a:t>
            </a:r>
            <a:endParaRPr lang="en-US" sz="900" dirty="0">
              <a:solidFill>
                <a:schemeClr val="bg1"/>
              </a:solidFill>
            </a:endParaRPr>
          </a:p>
        </p:txBody>
      </p:sp>
      <p:sp>
        <p:nvSpPr>
          <p:cNvPr id="33" name="TextBox 32"/>
          <p:cNvSpPr txBox="1"/>
          <p:nvPr/>
        </p:nvSpPr>
        <p:spPr>
          <a:xfrm>
            <a:off x="1828786" y="2479254"/>
            <a:ext cx="1297992" cy="223130"/>
          </a:xfrm>
          <a:prstGeom prst="rect">
            <a:avLst/>
          </a:prstGeom>
          <a:noFill/>
          <a:ln>
            <a:noFill/>
          </a:ln>
        </p:spPr>
        <p:txBody>
          <a:bodyPr wrap="square" rtlCol="0">
            <a:spAutoFit/>
          </a:bodyPr>
          <a:lstStyle/>
          <a:p>
            <a:pPr algn="ctr"/>
            <a:r>
              <a:rPr lang="en-US" sz="900" dirty="0" smtClean="0">
                <a:solidFill>
                  <a:schemeClr val="bg1"/>
                </a:solidFill>
              </a:rPr>
              <a:t>Existing Data Sources</a:t>
            </a:r>
            <a:endParaRPr lang="en-US" sz="900" dirty="0">
              <a:solidFill>
                <a:schemeClr val="bg1"/>
              </a:solidFill>
            </a:endParaRPr>
          </a:p>
        </p:txBody>
      </p:sp>
      <p:sp>
        <p:nvSpPr>
          <p:cNvPr id="34" name="TextBox 33"/>
          <p:cNvSpPr txBox="1"/>
          <p:nvPr/>
        </p:nvSpPr>
        <p:spPr>
          <a:xfrm>
            <a:off x="3124670" y="2385449"/>
            <a:ext cx="1450593" cy="490886"/>
          </a:xfrm>
          <a:prstGeom prst="rect">
            <a:avLst/>
          </a:prstGeom>
          <a:noFill/>
          <a:ln>
            <a:noFill/>
          </a:ln>
        </p:spPr>
        <p:txBody>
          <a:bodyPr wrap="square" rtlCol="0">
            <a:spAutoFit/>
          </a:bodyPr>
          <a:lstStyle/>
          <a:p>
            <a:pPr algn="ctr"/>
            <a:r>
              <a:rPr lang="en-US" sz="900" dirty="0" smtClean="0">
                <a:solidFill>
                  <a:schemeClr val="bg1"/>
                </a:solidFill>
              </a:rPr>
              <a:t>Modeling to Fill Knowledge Gaps, and Address Core Consideration</a:t>
            </a:r>
            <a:endParaRPr lang="en-US" sz="900" dirty="0">
              <a:solidFill>
                <a:schemeClr val="bg1"/>
              </a:solidFill>
            </a:endParaRPr>
          </a:p>
        </p:txBody>
      </p:sp>
      <p:sp>
        <p:nvSpPr>
          <p:cNvPr id="35" name="TextBox 34"/>
          <p:cNvSpPr txBox="1"/>
          <p:nvPr/>
        </p:nvSpPr>
        <p:spPr>
          <a:xfrm>
            <a:off x="469457" y="3655563"/>
            <a:ext cx="1297992" cy="1200328"/>
          </a:xfrm>
          <a:prstGeom prst="rect">
            <a:avLst/>
          </a:prstGeom>
          <a:solidFill>
            <a:srgbClr val="008000"/>
          </a:solidFill>
          <a:ln w="3175" cmpd="sng">
            <a:solidFill>
              <a:srgbClr val="000000"/>
            </a:solidFill>
          </a:ln>
        </p:spPr>
        <p:txBody>
          <a:bodyPr wrap="square" rtlCol="0">
            <a:spAutoFit/>
          </a:bodyPr>
          <a:lstStyle/>
          <a:p>
            <a:r>
              <a:rPr lang="en-US" sz="800" b="1" dirty="0" smtClean="0">
                <a:solidFill>
                  <a:schemeClr val="bg1"/>
                </a:solidFill>
              </a:rPr>
              <a:t>Spatial variability</a:t>
            </a:r>
          </a:p>
          <a:p>
            <a:r>
              <a:rPr lang="en-US" sz="800" dirty="0" smtClean="0">
                <a:solidFill>
                  <a:schemeClr val="bg1"/>
                </a:solidFill>
              </a:rPr>
              <a:t>- </a:t>
            </a:r>
            <a:r>
              <a:rPr lang="en-US" sz="800" dirty="0">
                <a:solidFill>
                  <a:schemeClr val="bg1"/>
                </a:solidFill>
              </a:rPr>
              <a:t>i</a:t>
            </a:r>
            <a:r>
              <a:rPr lang="en-US" sz="800" dirty="0" smtClean="0">
                <a:solidFill>
                  <a:schemeClr val="bg1"/>
                </a:solidFill>
              </a:rPr>
              <a:t>n rubella dynamics</a:t>
            </a:r>
          </a:p>
          <a:p>
            <a:r>
              <a:rPr lang="en-US" sz="800" dirty="0" smtClean="0">
                <a:solidFill>
                  <a:schemeClr val="bg1"/>
                </a:solidFill>
              </a:rPr>
              <a:t>- in vaccine access</a:t>
            </a:r>
          </a:p>
          <a:p>
            <a:r>
              <a:rPr lang="en-US" sz="800" dirty="0" smtClean="0">
                <a:solidFill>
                  <a:schemeClr val="bg1"/>
                </a:solidFill>
              </a:rPr>
              <a:t>- in demography</a:t>
            </a:r>
          </a:p>
          <a:p>
            <a:r>
              <a:rPr lang="en-US" sz="800" dirty="0" smtClean="0">
                <a:solidFill>
                  <a:schemeClr val="bg1"/>
                </a:solidFill>
              </a:rPr>
              <a:t>- Spatial connectivity</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p:txBody>
      </p:sp>
      <p:sp>
        <p:nvSpPr>
          <p:cNvPr id="36" name="TextBox 35"/>
          <p:cNvSpPr txBox="1"/>
          <p:nvPr/>
        </p:nvSpPr>
        <p:spPr>
          <a:xfrm>
            <a:off x="1875999" y="3655563"/>
            <a:ext cx="1300100" cy="1200328"/>
          </a:xfrm>
          <a:prstGeom prst="rect">
            <a:avLst/>
          </a:prstGeom>
          <a:solidFill>
            <a:srgbClr val="008000"/>
          </a:solidFill>
          <a:ln w="3175" cmpd="sng">
            <a:solidFill>
              <a:srgbClr val="000000"/>
            </a:solidFill>
          </a:ln>
        </p:spPr>
        <p:txBody>
          <a:bodyPr wrap="square" rtlCol="0">
            <a:spAutoFit/>
          </a:bodyPr>
          <a:lstStyle/>
          <a:p>
            <a:r>
              <a:rPr lang="en-US" sz="800" dirty="0" smtClean="0">
                <a:solidFill>
                  <a:schemeClr val="bg1"/>
                </a:solidFill>
              </a:rPr>
              <a:t>- Spatially indexed fever-rash surveillance</a:t>
            </a:r>
          </a:p>
          <a:p>
            <a:r>
              <a:rPr lang="en-US" sz="800" dirty="0" smtClean="0">
                <a:solidFill>
                  <a:schemeClr val="bg1"/>
                </a:solidFill>
              </a:rPr>
              <a:t>- Spatially indexed </a:t>
            </a:r>
            <a:r>
              <a:rPr lang="en-US" sz="800" dirty="0" err="1" smtClean="0">
                <a:solidFill>
                  <a:schemeClr val="bg1"/>
                </a:solidFill>
              </a:rPr>
              <a:t>IgM</a:t>
            </a:r>
            <a:r>
              <a:rPr lang="en-US" sz="800" dirty="0" smtClean="0">
                <a:solidFill>
                  <a:schemeClr val="bg1"/>
                </a:solidFill>
              </a:rPr>
              <a:t> or </a:t>
            </a:r>
            <a:r>
              <a:rPr lang="en-US" sz="800" dirty="0" err="1" smtClean="0">
                <a:solidFill>
                  <a:schemeClr val="bg1"/>
                </a:solidFill>
              </a:rPr>
              <a:t>IgG</a:t>
            </a:r>
            <a:r>
              <a:rPr lang="en-US" sz="800" dirty="0" smtClean="0">
                <a:solidFill>
                  <a:schemeClr val="bg1"/>
                </a:solidFill>
              </a:rPr>
              <a:t> serology</a:t>
            </a:r>
          </a:p>
          <a:p>
            <a:r>
              <a:rPr lang="en-US" sz="800" dirty="0" smtClean="0">
                <a:solidFill>
                  <a:schemeClr val="bg1"/>
                </a:solidFill>
              </a:rPr>
              <a:t>- Spatially refined data on vaccine coverage </a:t>
            </a:r>
          </a:p>
          <a:p>
            <a:r>
              <a:rPr lang="en-US" sz="800" dirty="0" smtClean="0">
                <a:solidFill>
                  <a:schemeClr val="bg1"/>
                </a:solidFill>
              </a:rPr>
              <a:t>- Subnational demographic data  (</a:t>
            </a:r>
            <a:r>
              <a:rPr lang="en-US" sz="800" dirty="0" err="1" smtClean="0">
                <a:solidFill>
                  <a:schemeClr val="bg1"/>
                </a:solidFill>
              </a:rPr>
              <a:t>worldpop.org.uk</a:t>
            </a:r>
            <a:r>
              <a:rPr lang="en-US" sz="800" dirty="0" smtClean="0">
                <a:solidFill>
                  <a:schemeClr val="bg1"/>
                </a:solidFill>
              </a:rPr>
              <a:t>)</a:t>
            </a:r>
            <a:endParaRPr lang="en-US" sz="800" dirty="0">
              <a:solidFill>
                <a:schemeClr val="bg1"/>
              </a:solidFill>
            </a:endParaRPr>
          </a:p>
          <a:p>
            <a:r>
              <a:rPr lang="en-US" sz="800" dirty="0" smtClean="0">
                <a:solidFill>
                  <a:schemeClr val="bg1"/>
                </a:solidFill>
              </a:rPr>
              <a:t>- Geospatial mobility data</a:t>
            </a:r>
            <a:endParaRPr lang="en-US" sz="800" dirty="0">
              <a:solidFill>
                <a:schemeClr val="bg1"/>
              </a:solidFill>
            </a:endParaRPr>
          </a:p>
        </p:txBody>
      </p:sp>
      <p:sp>
        <p:nvSpPr>
          <p:cNvPr id="37" name="TextBox 36"/>
          <p:cNvSpPr txBox="1"/>
          <p:nvPr/>
        </p:nvSpPr>
        <p:spPr>
          <a:xfrm>
            <a:off x="3274168" y="3655563"/>
            <a:ext cx="1297992" cy="1200328"/>
          </a:xfrm>
          <a:prstGeom prst="rect">
            <a:avLst/>
          </a:prstGeom>
          <a:solidFill>
            <a:srgbClr val="008000"/>
          </a:solidFill>
          <a:ln w="3175" cmpd="sng">
            <a:solidFill>
              <a:srgbClr val="000000"/>
            </a:solidFill>
          </a:ln>
        </p:spPr>
        <p:txBody>
          <a:bodyPr wrap="square" rtlCol="0">
            <a:spAutoFit/>
          </a:bodyPr>
          <a:lstStyle/>
          <a:p>
            <a:r>
              <a:rPr lang="en-US" sz="800" dirty="0" smtClean="0">
                <a:solidFill>
                  <a:schemeClr val="bg1"/>
                </a:solidFill>
              </a:rPr>
              <a:t>- </a:t>
            </a:r>
            <a:r>
              <a:rPr lang="en-US" sz="800" b="1" dirty="0" smtClean="0">
                <a:solidFill>
                  <a:schemeClr val="bg1"/>
                </a:solidFill>
              </a:rPr>
              <a:t>Meta-population models to predict extinction probability</a:t>
            </a:r>
          </a:p>
          <a:p>
            <a:r>
              <a:rPr lang="en-US" sz="800" b="1" dirty="0" smtClean="0">
                <a:solidFill>
                  <a:schemeClr val="bg1"/>
                </a:solidFill>
              </a:rPr>
              <a:t>- Age-structured meta-population models to predict CRS burden following vaccination</a:t>
            </a:r>
          </a:p>
          <a:p>
            <a:r>
              <a:rPr lang="en-US" sz="800" b="1" dirty="0" smtClean="0">
                <a:solidFill>
                  <a:schemeClr val="bg1"/>
                </a:solidFill>
              </a:rPr>
              <a:t>- Estimating travel from spatial interaction models</a:t>
            </a:r>
          </a:p>
        </p:txBody>
      </p:sp>
      <p:sp>
        <p:nvSpPr>
          <p:cNvPr id="3" name="TextBox 2"/>
          <p:cNvSpPr txBox="1"/>
          <p:nvPr/>
        </p:nvSpPr>
        <p:spPr>
          <a:xfrm>
            <a:off x="2366444" y="5084131"/>
            <a:ext cx="196989" cy="246221"/>
          </a:xfrm>
          <a:prstGeom prst="rect">
            <a:avLst/>
          </a:prstGeom>
          <a:solidFill>
            <a:schemeClr val="tx1"/>
          </a:solidFill>
        </p:spPr>
        <p:txBody>
          <a:bodyPr wrap="square" rtlCol="0">
            <a:spAutoFit/>
          </a:bodyPr>
          <a:lstStyle/>
          <a:p>
            <a:r>
              <a:rPr lang="en-US" sz="1000" dirty="0" smtClean="0">
                <a:solidFill>
                  <a:srgbClr val="000000"/>
                </a:solidFill>
              </a:rPr>
              <a:t>A</a:t>
            </a:r>
            <a:endParaRPr lang="en-US" sz="1000" dirty="0">
              <a:solidFill>
                <a:srgbClr val="000000"/>
              </a:solidFill>
            </a:endParaRPr>
          </a:p>
        </p:txBody>
      </p:sp>
      <p:grpSp>
        <p:nvGrpSpPr>
          <p:cNvPr id="6" name="Group 5"/>
          <p:cNvGrpSpPr/>
          <p:nvPr/>
        </p:nvGrpSpPr>
        <p:grpSpPr>
          <a:xfrm>
            <a:off x="5532369" y="2980381"/>
            <a:ext cx="3095271" cy="3558585"/>
            <a:chOff x="5782683" y="3017621"/>
            <a:chExt cx="3095271" cy="3558585"/>
          </a:xfrm>
        </p:grpSpPr>
        <p:pic>
          <p:nvPicPr>
            <p:cNvPr id="5" name="Picture 4" descr="Wesolowski_Figure5.pdf"/>
            <p:cNvPicPr>
              <a:picLocks noChangeAspect="1"/>
            </p:cNvPicPr>
            <p:nvPr/>
          </p:nvPicPr>
          <p:blipFill rotWithShape="1">
            <a:blip r:embed="rId5">
              <a:extLst>
                <a:ext uri="{28A0092B-C50C-407E-A947-70E740481C1C}">
                  <a14:useLocalDpi xmlns:a14="http://schemas.microsoft.com/office/drawing/2010/main" val="0"/>
                </a:ext>
              </a:extLst>
            </a:blip>
            <a:srcRect r="31997"/>
            <a:stretch/>
          </p:blipFill>
          <p:spPr>
            <a:xfrm>
              <a:off x="5782683" y="3017621"/>
              <a:ext cx="3095271" cy="3558585"/>
            </a:xfrm>
            <a:prstGeom prst="rect">
              <a:avLst/>
            </a:prstGeom>
            <a:solidFill>
              <a:srgbClr val="FFFFFF"/>
            </a:solidFill>
            <a:ln w="19050" cmpd="sng">
              <a:solidFill>
                <a:srgbClr val="000000"/>
              </a:solidFill>
            </a:ln>
          </p:spPr>
        </p:pic>
        <p:sp>
          <p:nvSpPr>
            <p:cNvPr id="38" name="TextBox 37"/>
            <p:cNvSpPr txBox="1"/>
            <p:nvPr/>
          </p:nvSpPr>
          <p:spPr>
            <a:xfrm>
              <a:off x="5805734" y="3032843"/>
              <a:ext cx="196989" cy="246221"/>
            </a:xfrm>
            <a:prstGeom prst="rect">
              <a:avLst/>
            </a:prstGeom>
            <a:solidFill>
              <a:schemeClr val="tx1"/>
            </a:solidFill>
          </p:spPr>
          <p:txBody>
            <a:bodyPr wrap="square" rtlCol="0">
              <a:spAutoFit/>
            </a:bodyPr>
            <a:lstStyle/>
            <a:p>
              <a:r>
                <a:rPr lang="en-US" sz="1000" dirty="0">
                  <a:solidFill>
                    <a:srgbClr val="000000"/>
                  </a:solidFill>
                </a:rPr>
                <a:t>B</a:t>
              </a:r>
            </a:p>
          </p:txBody>
        </p:sp>
        <p:sp>
          <p:nvSpPr>
            <p:cNvPr id="39" name="TextBox 38"/>
            <p:cNvSpPr txBox="1"/>
            <p:nvPr/>
          </p:nvSpPr>
          <p:spPr>
            <a:xfrm>
              <a:off x="7263370" y="3032843"/>
              <a:ext cx="196989" cy="246221"/>
            </a:xfrm>
            <a:prstGeom prst="rect">
              <a:avLst/>
            </a:prstGeom>
            <a:solidFill>
              <a:schemeClr val="tx1"/>
            </a:solidFill>
          </p:spPr>
          <p:txBody>
            <a:bodyPr wrap="square" rtlCol="0">
              <a:spAutoFit/>
            </a:bodyPr>
            <a:lstStyle/>
            <a:p>
              <a:r>
                <a:rPr lang="en-US" sz="1000" dirty="0" smtClean="0">
                  <a:solidFill>
                    <a:srgbClr val="000000"/>
                  </a:solidFill>
                </a:rPr>
                <a:t>C</a:t>
              </a:r>
              <a:endParaRPr lang="en-US" sz="1000" dirty="0">
                <a:solidFill>
                  <a:srgbClr val="000000"/>
                </a:solidFill>
              </a:endParaRPr>
            </a:p>
          </p:txBody>
        </p:sp>
      </p:grpSp>
    </p:spTree>
    <p:extLst>
      <p:ext uri="{BB962C8B-B14F-4D97-AF65-F5344CB8AC3E}">
        <p14:creationId xmlns:p14="http://schemas.microsoft.com/office/powerpoint/2010/main" val="28769361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TextBox 12"/>
          <p:cNvSpPr txBox="1"/>
          <p:nvPr/>
        </p:nvSpPr>
        <p:spPr>
          <a:xfrm>
            <a:off x="722156" y="2656262"/>
            <a:ext cx="8037216" cy="3170099"/>
          </a:xfrm>
          <a:prstGeom prst="rect">
            <a:avLst/>
          </a:prstGeom>
          <a:noFill/>
        </p:spPr>
        <p:txBody>
          <a:bodyPr wrap="square" rtlCol="0">
            <a:spAutoFit/>
          </a:bodyPr>
          <a:lstStyle/>
          <a:p>
            <a:pPr marL="342900" indent="-342900">
              <a:buAutoNum type="arabicPeriod"/>
            </a:pPr>
            <a:r>
              <a:rPr lang="en-US" sz="2400" dirty="0"/>
              <a:t>Endemic rubella settings: Countries where RCV has not been introduced where rubella is endemic</a:t>
            </a:r>
          </a:p>
          <a:p>
            <a:pPr marL="800100" lvl="1" indent="-342900">
              <a:buFont typeface="Arial"/>
              <a:buChar char="•"/>
            </a:pPr>
            <a:r>
              <a:rPr lang="en-US" dirty="0" smtClean="0"/>
              <a:t>What is the current burden of CRS?</a:t>
            </a:r>
          </a:p>
          <a:p>
            <a:pPr marL="800100" lvl="1" indent="-342900">
              <a:buFont typeface="Arial"/>
              <a:buChar char="•"/>
            </a:pPr>
            <a:r>
              <a:rPr lang="en-US" dirty="0" smtClean="0"/>
              <a:t>What </a:t>
            </a:r>
            <a:r>
              <a:rPr lang="en-US" dirty="0"/>
              <a:t>will be the effect of </a:t>
            </a:r>
            <a:r>
              <a:rPr lang="en-US" dirty="0" smtClean="0"/>
              <a:t>RCV introduction on CRS incidence?</a:t>
            </a:r>
            <a:endParaRPr lang="en-US" dirty="0"/>
          </a:p>
          <a:p>
            <a:endParaRPr lang="en-US" sz="2400" dirty="0" smtClean="0">
              <a:solidFill>
                <a:srgbClr val="FFFF00"/>
              </a:solidFill>
            </a:endParaRPr>
          </a:p>
          <a:p>
            <a:pPr marL="342900" indent="-342900">
              <a:buAutoNum type="arabicPeriod"/>
            </a:pPr>
            <a:r>
              <a:rPr lang="en-US" sz="2400" dirty="0">
                <a:solidFill>
                  <a:srgbClr val="FFFF00"/>
                </a:solidFill>
              </a:rPr>
              <a:t>Rubella control settings: Countries where RCV has recently been introduced </a:t>
            </a:r>
            <a:r>
              <a:rPr lang="en-US" sz="2400" dirty="0" smtClean="0">
                <a:solidFill>
                  <a:srgbClr val="FFFF00"/>
                </a:solidFill>
              </a:rPr>
              <a:t> </a:t>
            </a:r>
          </a:p>
          <a:p>
            <a:pPr marL="800100" lvl="1" indent="-342900">
              <a:buFont typeface="Arial"/>
              <a:buChar char="•"/>
            </a:pPr>
            <a:r>
              <a:rPr lang="en-US" dirty="0" smtClean="0">
                <a:solidFill>
                  <a:srgbClr val="FFFF00"/>
                </a:solidFill>
              </a:rPr>
              <a:t>What is the effect of rubella vaccine introduction on CRS incidence?</a:t>
            </a:r>
          </a:p>
          <a:p>
            <a:pPr marL="800100" lvl="1" indent="-342900">
              <a:buFont typeface="Arial"/>
              <a:buChar char="•"/>
            </a:pPr>
            <a:endParaRPr lang="en-US" sz="2000" dirty="0" smtClean="0"/>
          </a:p>
        </p:txBody>
      </p:sp>
      <p:sp>
        <p:nvSpPr>
          <p:cNvPr id="7" name="Title 1"/>
          <p:cNvSpPr txBox="1">
            <a:spLocks/>
          </p:cNvSpPr>
          <p:nvPr/>
        </p:nvSpPr>
        <p:spPr>
          <a:xfrm>
            <a:off x="457200" y="774550"/>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Rubella Surveillance and Control </a:t>
            </a:r>
          </a:p>
          <a:p>
            <a:r>
              <a:rPr lang="en-US" sz="3200" b="1" dirty="0" smtClean="0"/>
              <a:t>in </a:t>
            </a:r>
            <a:r>
              <a:rPr lang="en-US" sz="3200" b="1" dirty="0"/>
              <a:t>I</a:t>
            </a:r>
            <a:r>
              <a:rPr lang="en-US" sz="3200" b="1" dirty="0" smtClean="0"/>
              <a:t>nformation Scare </a:t>
            </a:r>
            <a:r>
              <a:rPr lang="en-US" sz="3200" b="1" dirty="0"/>
              <a:t>S</a:t>
            </a:r>
            <a:r>
              <a:rPr lang="en-US" sz="3200" b="1" dirty="0" smtClean="0"/>
              <a:t>ettings</a:t>
            </a:r>
          </a:p>
        </p:txBody>
      </p:sp>
      <p:sp>
        <p:nvSpPr>
          <p:cNvPr id="8" name="TextBox 7"/>
          <p:cNvSpPr txBox="1"/>
          <p:nvPr/>
        </p:nvSpPr>
        <p:spPr>
          <a:xfrm>
            <a:off x="722156" y="2213706"/>
            <a:ext cx="3975668" cy="461665"/>
          </a:xfrm>
          <a:prstGeom prst="rect">
            <a:avLst/>
          </a:prstGeom>
          <a:noFill/>
        </p:spPr>
        <p:txBody>
          <a:bodyPr wrap="none" rtlCol="0">
            <a:spAutoFit/>
          </a:bodyPr>
          <a:lstStyle/>
          <a:p>
            <a:r>
              <a:rPr lang="en-US" sz="2400" u="sng" dirty="0" smtClean="0"/>
              <a:t>Two Types of Rubella Settings</a:t>
            </a:r>
            <a:endParaRPr lang="en-US" sz="2400" u="sng" dirty="0"/>
          </a:p>
        </p:txBody>
      </p:sp>
      <p:graphicFrame>
        <p:nvGraphicFramePr>
          <p:cNvPr id="9" name="Table 8"/>
          <p:cNvGraphicFramePr>
            <a:graphicFrameLocks noGrp="1"/>
          </p:cNvGraphicFramePr>
          <p:nvPr>
            <p:extLst>
              <p:ext uri="{D42A27DB-BD31-4B8C-83A1-F6EECF244321}">
                <p14:modId xmlns:p14="http://schemas.microsoft.com/office/powerpoint/2010/main" val="655089118"/>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32951163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Control Countries</a:t>
            </a:r>
            <a:endParaRPr lang="en-US" sz="3200" b="1" dirty="0"/>
          </a:p>
        </p:txBody>
      </p:sp>
      <p:graphicFrame>
        <p:nvGraphicFramePr>
          <p:cNvPr id="19" name="Table 18"/>
          <p:cNvGraphicFramePr>
            <a:graphicFrameLocks noGrp="1"/>
          </p:cNvGraphicFramePr>
          <p:nvPr>
            <p:extLst>
              <p:ext uri="{D42A27DB-BD31-4B8C-83A1-F6EECF244321}">
                <p14:modId xmlns:p14="http://schemas.microsoft.com/office/powerpoint/2010/main" val="2505301750"/>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8" name="Rectangle 7"/>
          <p:cNvSpPr/>
          <p:nvPr/>
        </p:nvSpPr>
        <p:spPr>
          <a:xfrm>
            <a:off x="298053" y="2034010"/>
            <a:ext cx="6518511" cy="3599649"/>
          </a:xfrm>
          <a:prstGeom prst="rect">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TextBox 32"/>
          <p:cNvSpPr txBox="1"/>
          <p:nvPr/>
        </p:nvSpPr>
        <p:spPr>
          <a:xfrm>
            <a:off x="417988" y="412630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b="1" dirty="0" smtClean="0">
                <a:solidFill>
                  <a:schemeClr val="bg1"/>
                </a:solidFill>
              </a:rPr>
              <a:t>Post vaccine unknowns</a:t>
            </a:r>
          </a:p>
          <a:p>
            <a:r>
              <a:rPr lang="en-US" sz="1200" dirty="0" smtClean="0">
                <a:solidFill>
                  <a:schemeClr val="bg1"/>
                </a:solidFill>
              </a:rPr>
              <a:t>- RCV coverage</a:t>
            </a:r>
          </a:p>
          <a:p>
            <a:r>
              <a:rPr lang="en-US" sz="1200" dirty="0" smtClean="0">
                <a:solidFill>
                  <a:schemeClr val="bg1"/>
                </a:solidFill>
              </a:rPr>
              <a:t>- Population immunity profile</a:t>
            </a:r>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smtClean="0">
              <a:solidFill>
                <a:schemeClr val="bg1"/>
              </a:solidFill>
            </a:endParaRPr>
          </a:p>
        </p:txBody>
      </p:sp>
      <p:sp>
        <p:nvSpPr>
          <p:cNvPr id="34" name="TextBox 33"/>
          <p:cNvSpPr txBox="1"/>
          <p:nvPr/>
        </p:nvSpPr>
        <p:spPr>
          <a:xfrm>
            <a:off x="2551592" y="412630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dirty="0" smtClean="0">
                <a:solidFill>
                  <a:schemeClr val="bg1"/>
                </a:solidFill>
              </a:rPr>
              <a:t>- MOH administrative RCV coverage, or survey data</a:t>
            </a:r>
          </a:p>
          <a:p>
            <a:r>
              <a:rPr lang="en-US" sz="1200" dirty="0" smtClean="0">
                <a:solidFill>
                  <a:schemeClr val="bg1"/>
                </a:solidFill>
              </a:rPr>
              <a:t>- Pre and post rubella serological surveys of vaccination age children</a:t>
            </a:r>
          </a:p>
          <a:p>
            <a:r>
              <a:rPr lang="en-US" sz="1200" dirty="0" smtClean="0">
                <a:solidFill>
                  <a:schemeClr val="bg1"/>
                </a:solidFill>
              </a:rPr>
              <a:t>- Rubella </a:t>
            </a:r>
            <a:r>
              <a:rPr lang="en-US" sz="1200" dirty="0" err="1" smtClean="0">
                <a:solidFill>
                  <a:schemeClr val="bg1"/>
                </a:solidFill>
              </a:rPr>
              <a:t>IgG</a:t>
            </a:r>
            <a:r>
              <a:rPr lang="en-US" sz="1200" dirty="0" smtClean="0">
                <a:solidFill>
                  <a:schemeClr val="bg1"/>
                </a:solidFill>
              </a:rPr>
              <a:t> age-specific serological survey</a:t>
            </a:r>
          </a:p>
        </p:txBody>
      </p:sp>
      <p:sp>
        <p:nvSpPr>
          <p:cNvPr id="35" name="TextBox 34"/>
          <p:cNvSpPr txBox="1"/>
          <p:nvPr/>
        </p:nvSpPr>
        <p:spPr>
          <a:xfrm>
            <a:off x="4707496" y="412138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dirty="0" smtClean="0">
                <a:solidFill>
                  <a:schemeClr val="bg1"/>
                </a:solidFill>
              </a:rPr>
              <a:t>- Subnational susceptibility mapping </a:t>
            </a:r>
          </a:p>
          <a:p>
            <a:r>
              <a:rPr lang="en-US" sz="1200" dirty="0" smtClean="0">
                <a:solidFill>
                  <a:schemeClr val="bg1"/>
                </a:solidFill>
              </a:rPr>
              <a:t>- </a:t>
            </a:r>
            <a:r>
              <a:rPr lang="en-US" sz="1200" b="1" dirty="0" smtClean="0">
                <a:solidFill>
                  <a:schemeClr val="bg1"/>
                </a:solidFill>
              </a:rPr>
              <a:t>Age structured meta-population models to predict CRS burden</a:t>
            </a:r>
          </a:p>
          <a:p>
            <a:endParaRPr lang="en-US" sz="1200" b="1" dirty="0" smtClean="0">
              <a:solidFill>
                <a:schemeClr val="bg1"/>
              </a:solidFill>
            </a:endParaRPr>
          </a:p>
          <a:p>
            <a:endParaRPr lang="en-US" sz="1200" b="1" dirty="0" smtClean="0">
              <a:solidFill>
                <a:schemeClr val="bg1"/>
              </a:solidFill>
            </a:endParaRPr>
          </a:p>
        </p:txBody>
      </p:sp>
      <p:sp>
        <p:nvSpPr>
          <p:cNvPr id="3" name="TextBox 2"/>
          <p:cNvSpPr txBox="1"/>
          <p:nvPr/>
        </p:nvSpPr>
        <p:spPr>
          <a:xfrm>
            <a:off x="415978" y="2244203"/>
            <a:ext cx="1980814" cy="307777"/>
          </a:xfrm>
          <a:prstGeom prst="rect">
            <a:avLst/>
          </a:prstGeom>
          <a:noFill/>
        </p:spPr>
        <p:txBody>
          <a:bodyPr wrap="square" rtlCol="0">
            <a:spAutoFit/>
          </a:bodyPr>
          <a:lstStyle/>
          <a:p>
            <a:pPr algn="ctr"/>
            <a:r>
              <a:rPr lang="en-US" sz="1400" dirty="0" smtClean="0">
                <a:solidFill>
                  <a:schemeClr val="bg1"/>
                </a:solidFill>
              </a:rPr>
              <a:t>Key Unknowns to Clarify</a:t>
            </a:r>
            <a:endParaRPr lang="en-US" sz="1400" dirty="0">
              <a:solidFill>
                <a:schemeClr val="bg1"/>
              </a:solidFill>
            </a:endParaRPr>
          </a:p>
        </p:txBody>
      </p:sp>
      <p:sp>
        <p:nvSpPr>
          <p:cNvPr id="39" name="TextBox 38"/>
          <p:cNvSpPr txBox="1"/>
          <p:nvPr/>
        </p:nvSpPr>
        <p:spPr>
          <a:xfrm>
            <a:off x="2551592" y="2244203"/>
            <a:ext cx="1980814" cy="307777"/>
          </a:xfrm>
          <a:prstGeom prst="rect">
            <a:avLst/>
          </a:prstGeom>
          <a:noFill/>
        </p:spPr>
        <p:txBody>
          <a:bodyPr wrap="square" rtlCol="0">
            <a:spAutoFit/>
          </a:bodyPr>
          <a:lstStyle/>
          <a:p>
            <a:pPr algn="ctr"/>
            <a:r>
              <a:rPr lang="en-US" sz="1400" dirty="0" smtClean="0">
                <a:solidFill>
                  <a:schemeClr val="bg1"/>
                </a:solidFill>
              </a:rPr>
              <a:t>Existing Data Sources</a:t>
            </a:r>
            <a:endParaRPr lang="en-US" sz="1400" dirty="0">
              <a:solidFill>
                <a:schemeClr val="bg1"/>
              </a:solidFill>
            </a:endParaRPr>
          </a:p>
        </p:txBody>
      </p:sp>
      <p:sp>
        <p:nvSpPr>
          <p:cNvPr id="40" name="TextBox 39"/>
          <p:cNvSpPr txBox="1"/>
          <p:nvPr/>
        </p:nvSpPr>
        <p:spPr>
          <a:xfrm>
            <a:off x="4546853" y="2070777"/>
            <a:ext cx="2213688" cy="738664"/>
          </a:xfrm>
          <a:prstGeom prst="rect">
            <a:avLst/>
          </a:prstGeom>
          <a:noFill/>
        </p:spPr>
        <p:txBody>
          <a:bodyPr wrap="square" rtlCol="0">
            <a:spAutoFit/>
          </a:bodyPr>
          <a:lstStyle/>
          <a:p>
            <a:pPr algn="ctr"/>
            <a:r>
              <a:rPr lang="en-US" sz="1400" dirty="0" smtClean="0">
                <a:solidFill>
                  <a:schemeClr val="bg1"/>
                </a:solidFill>
              </a:rPr>
              <a:t>Modeling to Fill Knowledge Gaps, and Address Core Consideration</a:t>
            </a:r>
            <a:endParaRPr lang="en-US" sz="1400" dirty="0">
              <a:solidFill>
                <a:schemeClr val="bg1"/>
              </a:solidFill>
            </a:endParaRPr>
          </a:p>
        </p:txBody>
      </p:sp>
      <p:sp>
        <p:nvSpPr>
          <p:cNvPr id="42" name="TextBox 41"/>
          <p:cNvSpPr txBox="1"/>
          <p:nvPr/>
        </p:nvSpPr>
        <p:spPr>
          <a:xfrm>
            <a:off x="413970" y="28959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Current </a:t>
            </a:r>
            <a:r>
              <a:rPr lang="en-US" sz="1200" b="1" dirty="0">
                <a:solidFill>
                  <a:schemeClr val="bg1"/>
                </a:solidFill>
              </a:rPr>
              <a:t>r</a:t>
            </a:r>
            <a:r>
              <a:rPr lang="en-US" sz="1200" b="1" dirty="0" smtClean="0">
                <a:solidFill>
                  <a:schemeClr val="bg1"/>
                </a:solidFill>
              </a:rPr>
              <a:t>ubella epidemiology</a:t>
            </a:r>
          </a:p>
        </p:txBody>
      </p:sp>
      <p:sp>
        <p:nvSpPr>
          <p:cNvPr id="49" name="TextBox 48"/>
          <p:cNvSpPr txBox="1"/>
          <p:nvPr/>
        </p:nvSpPr>
        <p:spPr>
          <a:xfrm>
            <a:off x="2584189" y="29098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a:t>
            </a:r>
          </a:p>
          <a:p>
            <a:r>
              <a:rPr lang="en-US" sz="1200" b="1" dirty="0" smtClean="0">
                <a:solidFill>
                  <a:schemeClr val="bg1"/>
                </a:solidFill>
              </a:rPr>
              <a:t>…</a:t>
            </a:r>
          </a:p>
        </p:txBody>
      </p:sp>
      <p:sp>
        <p:nvSpPr>
          <p:cNvPr id="50" name="TextBox 49"/>
          <p:cNvSpPr txBox="1"/>
          <p:nvPr/>
        </p:nvSpPr>
        <p:spPr>
          <a:xfrm>
            <a:off x="4699253" y="28959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a:t>
            </a:r>
          </a:p>
          <a:p>
            <a:r>
              <a:rPr lang="en-US" sz="1200" b="1" dirty="0" smtClean="0">
                <a:solidFill>
                  <a:schemeClr val="bg1"/>
                </a:solidFill>
              </a:rPr>
              <a:t>…</a:t>
            </a:r>
          </a:p>
        </p:txBody>
      </p:sp>
      <p:sp>
        <p:nvSpPr>
          <p:cNvPr id="51" name="TextBox 50"/>
          <p:cNvSpPr txBox="1"/>
          <p:nvPr/>
        </p:nvSpPr>
        <p:spPr>
          <a:xfrm>
            <a:off x="420136"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Spatial variability</a:t>
            </a:r>
            <a:endParaRPr lang="en-US" sz="1200" dirty="0">
              <a:solidFill>
                <a:schemeClr val="bg1"/>
              </a:solidFill>
            </a:endParaRPr>
          </a:p>
          <a:p>
            <a:r>
              <a:rPr lang="en-US" sz="1200" dirty="0" smtClean="0">
                <a:solidFill>
                  <a:schemeClr val="bg1"/>
                </a:solidFill>
              </a:rPr>
              <a:t>…</a:t>
            </a:r>
          </a:p>
        </p:txBody>
      </p:sp>
      <p:sp>
        <p:nvSpPr>
          <p:cNvPr id="53" name="TextBox 52"/>
          <p:cNvSpPr txBox="1"/>
          <p:nvPr/>
        </p:nvSpPr>
        <p:spPr>
          <a:xfrm>
            <a:off x="2568190"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a:t>
            </a:r>
            <a:endParaRPr lang="en-US" sz="1200" dirty="0">
              <a:solidFill>
                <a:schemeClr val="bg1"/>
              </a:solidFill>
            </a:endParaRPr>
          </a:p>
          <a:p>
            <a:r>
              <a:rPr lang="en-US" sz="1200" dirty="0" smtClean="0">
                <a:solidFill>
                  <a:schemeClr val="bg1"/>
                </a:solidFill>
              </a:rPr>
              <a:t>…</a:t>
            </a:r>
          </a:p>
        </p:txBody>
      </p:sp>
      <p:sp>
        <p:nvSpPr>
          <p:cNvPr id="54" name="TextBox 53"/>
          <p:cNvSpPr txBox="1"/>
          <p:nvPr/>
        </p:nvSpPr>
        <p:spPr>
          <a:xfrm>
            <a:off x="4699253"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a:t>
            </a:r>
            <a:endParaRPr lang="en-US" sz="1200" dirty="0">
              <a:solidFill>
                <a:schemeClr val="bg1"/>
              </a:solidFill>
            </a:endParaRPr>
          </a:p>
          <a:p>
            <a:r>
              <a:rPr lang="en-US" sz="120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5142374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Control Countries</a:t>
            </a:r>
            <a:endParaRPr lang="en-US" sz="3200" b="1" dirty="0"/>
          </a:p>
        </p:txBody>
      </p:sp>
      <p:graphicFrame>
        <p:nvGraphicFramePr>
          <p:cNvPr id="19" name="Table 18"/>
          <p:cNvGraphicFramePr>
            <a:graphicFrameLocks noGrp="1"/>
          </p:cNvGraphicFramePr>
          <p:nvPr>
            <p:extLst>
              <p:ext uri="{D42A27DB-BD31-4B8C-83A1-F6EECF244321}">
                <p14:modId xmlns:p14="http://schemas.microsoft.com/office/powerpoint/2010/main" val="3164426518"/>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8" name="Rectangle 7"/>
          <p:cNvSpPr/>
          <p:nvPr/>
        </p:nvSpPr>
        <p:spPr>
          <a:xfrm>
            <a:off x="298053" y="2034010"/>
            <a:ext cx="6518511" cy="3599649"/>
          </a:xfrm>
          <a:prstGeom prst="rect">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TextBox 32"/>
          <p:cNvSpPr txBox="1"/>
          <p:nvPr/>
        </p:nvSpPr>
        <p:spPr>
          <a:xfrm>
            <a:off x="417988" y="412630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b="1" dirty="0" smtClean="0">
                <a:solidFill>
                  <a:schemeClr val="bg1"/>
                </a:solidFill>
              </a:rPr>
              <a:t>Post vaccine unknowns</a:t>
            </a:r>
          </a:p>
          <a:p>
            <a:r>
              <a:rPr lang="en-US" sz="1200" dirty="0" smtClean="0">
                <a:solidFill>
                  <a:schemeClr val="bg1"/>
                </a:solidFill>
              </a:rPr>
              <a:t>- RCV coverage</a:t>
            </a:r>
          </a:p>
          <a:p>
            <a:r>
              <a:rPr lang="en-US" sz="1200" dirty="0" smtClean="0">
                <a:solidFill>
                  <a:schemeClr val="bg1"/>
                </a:solidFill>
              </a:rPr>
              <a:t>- Population immunity profile</a:t>
            </a:r>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smtClean="0">
              <a:solidFill>
                <a:schemeClr val="bg1"/>
              </a:solidFill>
            </a:endParaRPr>
          </a:p>
        </p:txBody>
      </p:sp>
      <p:sp>
        <p:nvSpPr>
          <p:cNvPr id="34" name="TextBox 33"/>
          <p:cNvSpPr txBox="1"/>
          <p:nvPr/>
        </p:nvSpPr>
        <p:spPr>
          <a:xfrm>
            <a:off x="2551592" y="412630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dirty="0" smtClean="0">
                <a:solidFill>
                  <a:schemeClr val="bg1"/>
                </a:solidFill>
              </a:rPr>
              <a:t>- MOH administrative RCV coverage, or survey data</a:t>
            </a:r>
          </a:p>
          <a:p>
            <a:r>
              <a:rPr lang="en-US" sz="1200" dirty="0" smtClean="0">
                <a:solidFill>
                  <a:schemeClr val="bg1"/>
                </a:solidFill>
              </a:rPr>
              <a:t>- Pre and post rubella serological surveys of vaccination age children</a:t>
            </a:r>
          </a:p>
          <a:p>
            <a:r>
              <a:rPr lang="en-US" sz="1200" dirty="0" smtClean="0">
                <a:solidFill>
                  <a:schemeClr val="bg1"/>
                </a:solidFill>
              </a:rPr>
              <a:t>- Rubella </a:t>
            </a:r>
            <a:r>
              <a:rPr lang="en-US" sz="1200" dirty="0" err="1" smtClean="0">
                <a:solidFill>
                  <a:schemeClr val="bg1"/>
                </a:solidFill>
              </a:rPr>
              <a:t>IgG</a:t>
            </a:r>
            <a:r>
              <a:rPr lang="en-US" sz="1200" dirty="0" smtClean="0">
                <a:solidFill>
                  <a:schemeClr val="bg1"/>
                </a:solidFill>
              </a:rPr>
              <a:t> age-specific serological survey</a:t>
            </a:r>
          </a:p>
        </p:txBody>
      </p:sp>
      <p:sp>
        <p:nvSpPr>
          <p:cNvPr id="35" name="TextBox 34"/>
          <p:cNvSpPr txBox="1"/>
          <p:nvPr/>
        </p:nvSpPr>
        <p:spPr>
          <a:xfrm>
            <a:off x="4707496" y="412138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dirty="0" smtClean="0">
                <a:solidFill>
                  <a:schemeClr val="bg1"/>
                </a:solidFill>
              </a:rPr>
              <a:t>- Subnational susceptibility mapping </a:t>
            </a:r>
          </a:p>
          <a:p>
            <a:r>
              <a:rPr lang="en-US" sz="1200" dirty="0" smtClean="0">
                <a:solidFill>
                  <a:schemeClr val="bg1"/>
                </a:solidFill>
              </a:rPr>
              <a:t>- </a:t>
            </a:r>
            <a:r>
              <a:rPr lang="en-US" sz="1200" b="1" dirty="0" smtClean="0">
                <a:solidFill>
                  <a:schemeClr val="bg1"/>
                </a:solidFill>
              </a:rPr>
              <a:t>Age structured meta-population models to predict CRS burden</a:t>
            </a:r>
          </a:p>
          <a:p>
            <a:endParaRPr lang="en-US" sz="1200" b="1" dirty="0" smtClean="0">
              <a:solidFill>
                <a:schemeClr val="bg1"/>
              </a:solidFill>
            </a:endParaRPr>
          </a:p>
          <a:p>
            <a:endParaRPr lang="en-US" sz="1200" b="1" dirty="0" smtClean="0">
              <a:solidFill>
                <a:schemeClr val="bg1"/>
              </a:solidFill>
            </a:endParaRPr>
          </a:p>
        </p:txBody>
      </p:sp>
      <p:sp>
        <p:nvSpPr>
          <p:cNvPr id="3" name="TextBox 2"/>
          <p:cNvSpPr txBox="1"/>
          <p:nvPr/>
        </p:nvSpPr>
        <p:spPr>
          <a:xfrm>
            <a:off x="415978" y="2244203"/>
            <a:ext cx="1980814" cy="307777"/>
          </a:xfrm>
          <a:prstGeom prst="rect">
            <a:avLst/>
          </a:prstGeom>
          <a:noFill/>
        </p:spPr>
        <p:txBody>
          <a:bodyPr wrap="square" rtlCol="0">
            <a:spAutoFit/>
          </a:bodyPr>
          <a:lstStyle/>
          <a:p>
            <a:pPr algn="ctr"/>
            <a:r>
              <a:rPr lang="en-US" sz="1400" dirty="0" smtClean="0">
                <a:solidFill>
                  <a:schemeClr val="bg1"/>
                </a:solidFill>
              </a:rPr>
              <a:t>Key Unknowns to Clarify</a:t>
            </a:r>
            <a:endParaRPr lang="en-US" sz="1400" dirty="0">
              <a:solidFill>
                <a:schemeClr val="bg1"/>
              </a:solidFill>
            </a:endParaRPr>
          </a:p>
        </p:txBody>
      </p:sp>
      <p:sp>
        <p:nvSpPr>
          <p:cNvPr id="39" name="TextBox 38"/>
          <p:cNvSpPr txBox="1"/>
          <p:nvPr/>
        </p:nvSpPr>
        <p:spPr>
          <a:xfrm>
            <a:off x="2551592" y="2244203"/>
            <a:ext cx="1980814" cy="307777"/>
          </a:xfrm>
          <a:prstGeom prst="rect">
            <a:avLst/>
          </a:prstGeom>
          <a:noFill/>
        </p:spPr>
        <p:txBody>
          <a:bodyPr wrap="square" rtlCol="0">
            <a:spAutoFit/>
          </a:bodyPr>
          <a:lstStyle/>
          <a:p>
            <a:pPr algn="ctr"/>
            <a:r>
              <a:rPr lang="en-US" sz="1400" dirty="0" smtClean="0">
                <a:solidFill>
                  <a:schemeClr val="bg1"/>
                </a:solidFill>
              </a:rPr>
              <a:t>Existing Data Sources</a:t>
            </a:r>
            <a:endParaRPr lang="en-US" sz="1400" dirty="0">
              <a:solidFill>
                <a:schemeClr val="bg1"/>
              </a:solidFill>
            </a:endParaRPr>
          </a:p>
        </p:txBody>
      </p:sp>
      <p:sp>
        <p:nvSpPr>
          <p:cNvPr id="40" name="TextBox 39"/>
          <p:cNvSpPr txBox="1"/>
          <p:nvPr/>
        </p:nvSpPr>
        <p:spPr>
          <a:xfrm>
            <a:off x="4546853" y="2070777"/>
            <a:ext cx="2213688" cy="738664"/>
          </a:xfrm>
          <a:prstGeom prst="rect">
            <a:avLst/>
          </a:prstGeom>
          <a:noFill/>
        </p:spPr>
        <p:txBody>
          <a:bodyPr wrap="square" rtlCol="0">
            <a:spAutoFit/>
          </a:bodyPr>
          <a:lstStyle/>
          <a:p>
            <a:pPr algn="ctr"/>
            <a:r>
              <a:rPr lang="en-US" sz="1400" dirty="0" smtClean="0">
                <a:solidFill>
                  <a:schemeClr val="bg1"/>
                </a:solidFill>
              </a:rPr>
              <a:t>Modeling to Fill Knowledge Gaps, and Address Core Consideration</a:t>
            </a:r>
            <a:endParaRPr lang="en-US" sz="1400" dirty="0">
              <a:solidFill>
                <a:schemeClr val="bg1"/>
              </a:solidFill>
            </a:endParaRPr>
          </a:p>
        </p:txBody>
      </p:sp>
      <p:grpSp>
        <p:nvGrpSpPr>
          <p:cNvPr id="7" name="Group 6"/>
          <p:cNvGrpSpPr/>
          <p:nvPr/>
        </p:nvGrpSpPr>
        <p:grpSpPr>
          <a:xfrm>
            <a:off x="7138407" y="4304761"/>
            <a:ext cx="1815835" cy="931782"/>
            <a:chOff x="7138407" y="3158351"/>
            <a:chExt cx="1815835" cy="931782"/>
          </a:xfrm>
        </p:grpSpPr>
        <p:pic>
          <p:nvPicPr>
            <p:cNvPr id="23" name="Picture 22"/>
            <p:cNvPicPr>
              <a:picLocks noChangeAspect="1"/>
            </p:cNvPicPr>
            <p:nvPr/>
          </p:nvPicPr>
          <p:blipFill>
            <a:blip r:embed="rId3"/>
            <a:stretch>
              <a:fillRect/>
            </a:stretch>
          </p:blipFill>
          <p:spPr>
            <a:xfrm>
              <a:off x="7138834" y="3397198"/>
              <a:ext cx="1815408" cy="692935"/>
            </a:xfrm>
            <a:prstGeom prst="rect">
              <a:avLst/>
            </a:prstGeom>
          </p:spPr>
        </p:pic>
        <p:pic>
          <p:nvPicPr>
            <p:cNvPr id="25" name="Picture 24"/>
            <p:cNvPicPr>
              <a:picLocks noChangeAspect="1"/>
            </p:cNvPicPr>
            <p:nvPr/>
          </p:nvPicPr>
          <p:blipFill>
            <a:blip r:embed="rId4"/>
            <a:stretch>
              <a:fillRect/>
            </a:stretch>
          </p:blipFill>
          <p:spPr>
            <a:xfrm>
              <a:off x="7138407" y="3158351"/>
              <a:ext cx="1116876" cy="243303"/>
            </a:xfrm>
            <a:prstGeom prst="rect">
              <a:avLst/>
            </a:prstGeom>
          </p:spPr>
        </p:pic>
      </p:grpSp>
      <p:sp>
        <p:nvSpPr>
          <p:cNvPr id="31" name="Right Arrow 30"/>
          <p:cNvSpPr/>
          <p:nvPr/>
        </p:nvSpPr>
        <p:spPr>
          <a:xfrm>
            <a:off x="6339214" y="4278080"/>
            <a:ext cx="774770" cy="350514"/>
          </a:xfrm>
          <a:prstGeom prst="rightArrow">
            <a:avLst/>
          </a:prstGeom>
          <a:solidFill>
            <a:schemeClr val="bg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13970" y="28959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Current </a:t>
            </a:r>
            <a:r>
              <a:rPr lang="en-US" sz="1200" b="1" dirty="0">
                <a:solidFill>
                  <a:schemeClr val="bg1"/>
                </a:solidFill>
              </a:rPr>
              <a:t>r</a:t>
            </a:r>
            <a:r>
              <a:rPr lang="en-US" sz="1200" b="1" dirty="0" smtClean="0">
                <a:solidFill>
                  <a:schemeClr val="bg1"/>
                </a:solidFill>
              </a:rPr>
              <a:t>ubella epidemiology</a:t>
            </a:r>
          </a:p>
        </p:txBody>
      </p:sp>
      <p:sp>
        <p:nvSpPr>
          <p:cNvPr id="49" name="TextBox 48"/>
          <p:cNvSpPr txBox="1"/>
          <p:nvPr/>
        </p:nvSpPr>
        <p:spPr>
          <a:xfrm>
            <a:off x="2584189" y="29098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a:t>
            </a:r>
          </a:p>
          <a:p>
            <a:r>
              <a:rPr lang="en-US" sz="1200" b="1" dirty="0" smtClean="0">
                <a:solidFill>
                  <a:schemeClr val="bg1"/>
                </a:solidFill>
              </a:rPr>
              <a:t>…</a:t>
            </a:r>
          </a:p>
        </p:txBody>
      </p:sp>
      <p:sp>
        <p:nvSpPr>
          <p:cNvPr id="50" name="TextBox 49"/>
          <p:cNvSpPr txBox="1"/>
          <p:nvPr/>
        </p:nvSpPr>
        <p:spPr>
          <a:xfrm>
            <a:off x="4699253" y="28959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a:t>
            </a:r>
          </a:p>
          <a:p>
            <a:r>
              <a:rPr lang="en-US" sz="1200" b="1" dirty="0" smtClean="0">
                <a:solidFill>
                  <a:schemeClr val="bg1"/>
                </a:solidFill>
              </a:rPr>
              <a:t>…</a:t>
            </a:r>
          </a:p>
        </p:txBody>
      </p:sp>
      <p:sp>
        <p:nvSpPr>
          <p:cNvPr id="51" name="TextBox 50"/>
          <p:cNvSpPr txBox="1"/>
          <p:nvPr/>
        </p:nvSpPr>
        <p:spPr>
          <a:xfrm>
            <a:off x="420136"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Spatial variability</a:t>
            </a:r>
            <a:endParaRPr lang="en-US" sz="1200" dirty="0">
              <a:solidFill>
                <a:schemeClr val="bg1"/>
              </a:solidFill>
            </a:endParaRPr>
          </a:p>
          <a:p>
            <a:r>
              <a:rPr lang="en-US" sz="1200" dirty="0" smtClean="0">
                <a:solidFill>
                  <a:schemeClr val="bg1"/>
                </a:solidFill>
              </a:rPr>
              <a:t>…</a:t>
            </a:r>
          </a:p>
        </p:txBody>
      </p:sp>
      <p:sp>
        <p:nvSpPr>
          <p:cNvPr id="53" name="TextBox 52"/>
          <p:cNvSpPr txBox="1"/>
          <p:nvPr/>
        </p:nvSpPr>
        <p:spPr>
          <a:xfrm>
            <a:off x="2568190"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a:t>
            </a:r>
            <a:endParaRPr lang="en-US" sz="1200" dirty="0">
              <a:solidFill>
                <a:schemeClr val="bg1"/>
              </a:solidFill>
            </a:endParaRPr>
          </a:p>
          <a:p>
            <a:r>
              <a:rPr lang="en-US" sz="1200" dirty="0" smtClean="0">
                <a:solidFill>
                  <a:schemeClr val="bg1"/>
                </a:solidFill>
              </a:rPr>
              <a:t>…</a:t>
            </a:r>
          </a:p>
        </p:txBody>
      </p:sp>
      <p:sp>
        <p:nvSpPr>
          <p:cNvPr id="54" name="TextBox 53"/>
          <p:cNvSpPr txBox="1"/>
          <p:nvPr/>
        </p:nvSpPr>
        <p:spPr>
          <a:xfrm>
            <a:off x="4699253"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a:t>
            </a:r>
            <a:endParaRPr lang="en-US" sz="1200" dirty="0">
              <a:solidFill>
                <a:schemeClr val="bg1"/>
              </a:solidFill>
            </a:endParaRPr>
          </a:p>
          <a:p>
            <a:r>
              <a:rPr lang="en-US" sz="120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19870529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S&amp;C in Rubella Control Countries</a:t>
            </a:r>
            <a:endParaRPr lang="en-US" sz="3200" b="1" dirty="0"/>
          </a:p>
        </p:txBody>
      </p:sp>
      <p:graphicFrame>
        <p:nvGraphicFramePr>
          <p:cNvPr id="19" name="Table 18"/>
          <p:cNvGraphicFramePr>
            <a:graphicFrameLocks noGrp="1"/>
          </p:cNvGraphicFramePr>
          <p:nvPr>
            <p:extLst>
              <p:ext uri="{D42A27DB-BD31-4B8C-83A1-F6EECF244321}">
                <p14:modId xmlns:p14="http://schemas.microsoft.com/office/powerpoint/2010/main" val="3521560999"/>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
        <p:nvSpPr>
          <p:cNvPr id="24" name="TextBox 23"/>
          <p:cNvSpPr txBox="1"/>
          <p:nvPr/>
        </p:nvSpPr>
        <p:spPr>
          <a:xfrm>
            <a:off x="3641480" y="5904598"/>
            <a:ext cx="2132032" cy="584776"/>
          </a:xfrm>
          <a:prstGeom prst="rect">
            <a:avLst/>
          </a:prstGeom>
          <a:noFill/>
        </p:spPr>
        <p:txBody>
          <a:bodyPr wrap="square" rtlCol="0">
            <a:spAutoFit/>
          </a:bodyPr>
          <a:lstStyle/>
          <a:p>
            <a:r>
              <a:rPr lang="en-US" sz="1600" dirty="0"/>
              <a:t>n</a:t>
            </a:r>
            <a:r>
              <a:rPr lang="en-US" sz="1600" dirty="0" smtClean="0"/>
              <a:t>ested within existing surveillance system </a:t>
            </a:r>
            <a:endParaRPr lang="en-US" sz="1600" dirty="0"/>
          </a:p>
        </p:txBody>
      </p:sp>
      <p:sp>
        <p:nvSpPr>
          <p:cNvPr id="8" name="Rectangle 7"/>
          <p:cNvSpPr/>
          <p:nvPr/>
        </p:nvSpPr>
        <p:spPr>
          <a:xfrm>
            <a:off x="298053" y="2034010"/>
            <a:ext cx="6518511" cy="3599649"/>
          </a:xfrm>
          <a:prstGeom prst="rect">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TextBox 32"/>
          <p:cNvSpPr txBox="1"/>
          <p:nvPr/>
        </p:nvSpPr>
        <p:spPr>
          <a:xfrm>
            <a:off x="417988" y="412630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b="1" dirty="0" smtClean="0">
                <a:solidFill>
                  <a:schemeClr val="bg1"/>
                </a:solidFill>
              </a:rPr>
              <a:t>Post vaccine unknowns</a:t>
            </a:r>
          </a:p>
          <a:p>
            <a:r>
              <a:rPr lang="en-US" sz="1200" dirty="0" smtClean="0">
                <a:solidFill>
                  <a:schemeClr val="bg1"/>
                </a:solidFill>
              </a:rPr>
              <a:t>- RCV coverage</a:t>
            </a:r>
          </a:p>
          <a:p>
            <a:r>
              <a:rPr lang="en-US" sz="1200" dirty="0" smtClean="0">
                <a:solidFill>
                  <a:schemeClr val="bg1"/>
                </a:solidFill>
              </a:rPr>
              <a:t>- Population immunity profile</a:t>
            </a:r>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smtClean="0">
              <a:solidFill>
                <a:schemeClr val="bg1"/>
              </a:solidFill>
            </a:endParaRPr>
          </a:p>
        </p:txBody>
      </p:sp>
      <p:sp>
        <p:nvSpPr>
          <p:cNvPr id="34" name="TextBox 33"/>
          <p:cNvSpPr txBox="1"/>
          <p:nvPr/>
        </p:nvSpPr>
        <p:spPr>
          <a:xfrm>
            <a:off x="2551592" y="412630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dirty="0" smtClean="0">
                <a:solidFill>
                  <a:schemeClr val="bg1"/>
                </a:solidFill>
              </a:rPr>
              <a:t>- MOH administrative RCV coverage, or survey data</a:t>
            </a:r>
          </a:p>
          <a:p>
            <a:r>
              <a:rPr lang="en-US" sz="1200" dirty="0" smtClean="0">
                <a:solidFill>
                  <a:schemeClr val="bg1"/>
                </a:solidFill>
              </a:rPr>
              <a:t>- Pre and post rubella serological surveys of vaccination age children</a:t>
            </a:r>
          </a:p>
          <a:p>
            <a:r>
              <a:rPr lang="en-US" sz="1200" dirty="0" smtClean="0">
                <a:solidFill>
                  <a:schemeClr val="bg1"/>
                </a:solidFill>
              </a:rPr>
              <a:t>- Rubella </a:t>
            </a:r>
            <a:r>
              <a:rPr lang="en-US" sz="1200" dirty="0" err="1" smtClean="0">
                <a:solidFill>
                  <a:schemeClr val="bg1"/>
                </a:solidFill>
              </a:rPr>
              <a:t>IgG</a:t>
            </a:r>
            <a:r>
              <a:rPr lang="en-US" sz="1200" dirty="0" smtClean="0">
                <a:solidFill>
                  <a:schemeClr val="bg1"/>
                </a:solidFill>
              </a:rPr>
              <a:t> age-specific serological survey</a:t>
            </a:r>
          </a:p>
        </p:txBody>
      </p:sp>
      <p:sp>
        <p:nvSpPr>
          <p:cNvPr id="35" name="TextBox 34"/>
          <p:cNvSpPr txBox="1"/>
          <p:nvPr/>
        </p:nvSpPr>
        <p:spPr>
          <a:xfrm>
            <a:off x="4707496" y="4121386"/>
            <a:ext cx="1980812" cy="1384995"/>
          </a:xfrm>
          <a:prstGeom prst="rect">
            <a:avLst/>
          </a:prstGeom>
          <a:solidFill>
            <a:schemeClr val="accent4">
              <a:lumMod val="60000"/>
              <a:lumOff val="40000"/>
            </a:schemeClr>
          </a:solidFill>
          <a:ln w="3175" cmpd="sng">
            <a:solidFill>
              <a:schemeClr val="bg1"/>
            </a:solidFill>
          </a:ln>
        </p:spPr>
        <p:txBody>
          <a:bodyPr wrap="square" rtlCol="0">
            <a:spAutoFit/>
          </a:bodyPr>
          <a:lstStyle/>
          <a:p>
            <a:r>
              <a:rPr lang="en-US" sz="1200" dirty="0" smtClean="0">
                <a:solidFill>
                  <a:schemeClr val="bg1"/>
                </a:solidFill>
              </a:rPr>
              <a:t>- Subnational susceptibility mapping </a:t>
            </a:r>
          </a:p>
          <a:p>
            <a:r>
              <a:rPr lang="en-US" sz="1200" dirty="0" smtClean="0">
                <a:solidFill>
                  <a:schemeClr val="bg1"/>
                </a:solidFill>
              </a:rPr>
              <a:t>- </a:t>
            </a:r>
            <a:r>
              <a:rPr lang="en-US" sz="1200" b="1" dirty="0" smtClean="0">
                <a:solidFill>
                  <a:schemeClr val="bg1"/>
                </a:solidFill>
              </a:rPr>
              <a:t>Age structured meta-population models to predict CRS burden</a:t>
            </a:r>
          </a:p>
          <a:p>
            <a:endParaRPr lang="en-US" sz="1200" b="1" dirty="0" smtClean="0">
              <a:solidFill>
                <a:schemeClr val="bg1"/>
              </a:solidFill>
            </a:endParaRPr>
          </a:p>
          <a:p>
            <a:endParaRPr lang="en-US" sz="1200" b="1" dirty="0" smtClean="0">
              <a:solidFill>
                <a:schemeClr val="bg1"/>
              </a:solidFill>
            </a:endParaRPr>
          </a:p>
        </p:txBody>
      </p:sp>
      <p:sp>
        <p:nvSpPr>
          <p:cNvPr id="3" name="TextBox 2"/>
          <p:cNvSpPr txBox="1"/>
          <p:nvPr/>
        </p:nvSpPr>
        <p:spPr>
          <a:xfrm>
            <a:off x="415978" y="2244203"/>
            <a:ext cx="1980814" cy="307777"/>
          </a:xfrm>
          <a:prstGeom prst="rect">
            <a:avLst/>
          </a:prstGeom>
          <a:noFill/>
        </p:spPr>
        <p:txBody>
          <a:bodyPr wrap="square" rtlCol="0">
            <a:spAutoFit/>
          </a:bodyPr>
          <a:lstStyle/>
          <a:p>
            <a:pPr algn="ctr"/>
            <a:r>
              <a:rPr lang="en-US" sz="1400" dirty="0" smtClean="0">
                <a:solidFill>
                  <a:schemeClr val="bg1"/>
                </a:solidFill>
              </a:rPr>
              <a:t>Key Unknowns to Clarify</a:t>
            </a:r>
            <a:endParaRPr lang="en-US" sz="1400" dirty="0">
              <a:solidFill>
                <a:schemeClr val="bg1"/>
              </a:solidFill>
            </a:endParaRPr>
          </a:p>
        </p:txBody>
      </p:sp>
      <p:sp>
        <p:nvSpPr>
          <p:cNvPr id="39" name="TextBox 38"/>
          <p:cNvSpPr txBox="1"/>
          <p:nvPr/>
        </p:nvSpPr>
        <p:spPr>
          <a:xfrm>
            <a:off x="2551592" y="2244203"/>
            <a:ext cx="1980814" cy="307777"/>
          </a:xfrm>
          <a:prstGeom prst="rect">
            <a:avLst/>
          </a:prstGeom>
          <a:noFill/>
        </p:spPr>
        <p:txBody>
          <a:bodyPr wrap="square" rtlCol="0">
            <a:spAutoFit/>
          </a:bodyPr>
          <a:lstStyle/>
          <a:p>
            <a:pPr algn="ctr"/>
            <a:r>
              <a:rPr lang="en-US" sz="1400" dirty="0" smtClean="0">
                <a:solidFill>
                  <a:schemeClr val="bg1"/>
                </a:solidFill>
              </a:rPr>
              <a:t>Existing Data Sources</a:t>
            </a:r>
            <a:endParaRPr lang="en-US" sz="1400" dirty="0">
              <a:solidFill>
                <a:schemeClr val="bg1"/>
              </a:solidFill>
            </a:endParaRPr>
          </a:p>
        </p:txBody>
      </p:sp>
      <p:sp>
        <p:nvSpPr>
          <p:cNvPr id="40" name="TextBox 39"/>
          <p:cNvSpPr txBox="1"/>
          <p:nvPr/>
        </p:nvSpPr>
        <p:spPr>
          <a:xfrm>
            <a:off x="4546853" y="2070777"/>
            <a:ext cx="2213688" cy="738664"/>
          </a:xfrm>
          <a:prstGeom prst="rect">
            <a:avLst/>
          </a:prstGeom>
          <a:noFill/>
        </p:spPr>
        <p:txBody>
          <a:bodyPr wrap="square" rtlCol="0">
            <a:spAutoFit/>
          </a:bodyPr>
          <a:lstStyle/>
          <a:p>
            <a:pPr algn="ctr"/>
            <a:r>
              <a:rPr lang="en-US" sz="1400" dirty="0" smtClean="0">
                <a:solidFill>
                  <a:schemeClr val="bg1"/>
                </a:solidFill>
              </a:rPr>
              <a:t>Modeling to Fill Knowledge Gaps, and Address Core Consideration</a:t>
            </a:r>
            <a:endParaRPr lang="en-US" sz="1400" dirty="0">
              <a:solidFill>
                <a:schemeClr val="bg1"/>
              </a:solidFill>
            </a:endParaRPr>
          </a:p>
        </p:txBody>
      </p:sp>
      <p:grpSp>
        <p:nvGrpSpPr>
          <p:cNvPr id="7" name="Group 6"/>
          <p:cNvGrpSpPr/>
          <p:nvPr/>
        </p:nvGrpSpPr>
        <p:grpSpPr>
          <a:xfrm>
            <a:off x="7138407" y="4304761"/>
            <a:ext cx="1815835" cy="931782"/>
            <a:chOff x="7138407" y="3158351"/>
            <a:chExt cx="1815835" cy="931782"/>
          </a:xfrm>
        </p:grpSpPr>
        <p:pic>
          <p:nvPicPr>
            <p:cNvPr id="23" name="Picture 22"/>
            <p:cNvPicPr>
              <a:picLocks noChangeAspect="1"/>
            </p:cNvPicPr>
            <p:nvPr/>
          </p:nvPicPr>
          <p:blipFill>
            <a:blip r:embed="rId3"/>
            <a:stretch>
              <a:fillRect/>
            </a:stretch>
          </p:blipFill>
          <p:spPr>
            <a:xfrm>
              <a:off x="7138834" y="3397198"/>
              <a:ext cx="1815408" cy="692935"/>
            </a:xfrm>
            <a:prstGeom prst="rect">
              <a:avLst/>
            </a:prstGeom>
          </p:spPr>
        </p:pic>
        <p:pic>
          <p:nvPicPr>
            <p:cNvPr id="25" name="Picture 24"/>
            <p:cNvPicPr>
              <a:picLocks noChangeAspect="1"/>
            </p:cNvPicPr>
            <p:nvPr/>
          </p:nvPicPr>
          <p:blipFill>
            <a:blip r:embed="rId4"/>
            <a:stretch>
              <a:fillRect/>
            </a:stretch>
          </p:blipFill>
          <p:spPr>
            <a:xfrm>
              <a:off x="7138407" y="3158351"/>
              <a:ext cx="1116876" cy="243303"/>
            </a:xfrm>
            <a:prstGeom prst="rect">
              <a:avLst/>
            </a:prstGeom>
          </p:spPr>
        </p:pic>
      </p:grpSp>
      <p:sp>
        <p:nvSpPr>
          <p:cNvPr id="31" name="Right Arrow 30"/>
          <p:cNvSpPr/>
          <p:nvPr/>
        </p:nvSpPr>
        <p:spPr>
          <a:xfrm>
            <a:off x="6339214" y="4278080"/>
            <a:ext cx="774770" cy="350514"/>
          </a:xfrm>
          <a:prstGeom prst="rightArrow">
            <a:avLst/>
          </a:prstGeom>
          <a:solidFill>
            <a:schemeClr val="bg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ight Arrow 40"/>
          <p:cNvSpPr/>
          <p:nvPr/>
        </p:nvSpPr>
        <p:spPr>
          <a:xfrm rot="5400000">
            <a:off x="3615737" y="5458402"/>
            <a:ext cx="634141" cy="350514"/>
          </a:xfrm>
          <a:prstGeom prst="rightArrow">
            <a:avLst/>
          </a:prstGeom>
          <a:solidFill>
            <a:schemeClr val="bg1"/>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13970" y="28959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Current </a:t>
            </a:r>
            <a:r>
              <a:rPr lang="en-US" sz="1200" b="1" dirty="0">
                <a:solidFill>
                  <a:schemeClr val="bg1"/>
                </a:solidFill>
              </a:rPr>
              <a:t>r</a:t>
            </a:r>
            <a:r>
              <a:rPr lang="en-US" sz="1200" b="1" dirty="0" smtClean="0">
                <a:solidFill>
                  <a:schemeClr val="bg1"/>
                </a:solidFill>
              </a:rPr>
              <a:t>ubella epidemiology</a:t>
            </a:r>
          </a:p>
        </p:txBody>
      </p:sp>
      <p:sp>
        <p:nvSpPr>
          <p:cNvPr id="49" name="TextBox 48"/>
          <p:cNvSpPr txBox="1"/>
          <p:nvPr/>
        </p:nvSpPr>
        <p:spPr>
          <a:xfrm>
            <a:off x="2584189" y="29098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a:t>
            </a:r>
          </a:p>
          <a:p>
            <a:r>
              <a:rPr lang="en-US" sz="1200" b="1" dirty="0" smtClean="0">
                <a:solidFill>
                  <a:schemeClr val="bg1"/>
                </a:solidFill>
              </a:rPr>
              <a:t>…</a:t>
            </a:r>
          </a:p>
        </p:txBody>
      </p:sp>
      <p:sp>
        <p:nvSpPr>
          <p:cNvPr id="50" name="TextBox 49"/>
          <p:cNvSpPr txBox="1"/>
          <p:nvPr/>
        </p:nvSpPr>
        <p:spPr>
          <a:xfrm>
            <a:off x="4699253" y="2895925"/>
            <a:ext cx="1982822" cy="461665"/>
          </a:xfrm>
          <a:prstGeom prst="rect">
            <a:avLst/>
          </a:prstGeom>
          <a:solidFill>
            <a:srgbClr val="E7DE28"/>
          </a:solidFill>
          <a:ln w="3175" cmpd="sng">
            <a:solidFill>
              <a:schemeClr val="bg1"/>
            </a:solidFill>
          </a:ln>
        </p:spPr>
        <p:txBody>
          <a:bodyPr wrap="square" rtlCol="0">
            <a:spAutoFit/>
          </a:bodyPr>
          <a:lstStyle/>
          <a:p>
            <a:r>
              <a:rPr lang="en-US" sz="1200" b="1" dirty="0" smtClean="0">
                <a:solidFill>
                  <a:schemeClr val="bg1"/>
                </a:solidFill>
              </a:rPr>
              <a:t>…</a:t>
            </a:r>
          </a:p>
          <a:p>
            <a:r>
              <a:rPr lang="en-US" sz="1200" b="1" dirty="0" smtClean="0">
                <a:solidFill>
                  <a:schemeClr val="bg1"/>
                </a:solidFill>
              </a:rPr>
              <a:t>…</a:t>
            </a:r>
          </a:p>
        </p:txBody>
      </p:sp>
      <p:sp>
        <p:nvSpPr>
          <p:cNvPr id="51" name="TextBox 50"/>
          <p:cNvSpPr txBox="1"/>
          <p:nvPr/>
        </p:nvSpPr>
        <p:spPr>
          <a:xfrm>
            <a:off x="420136"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Spatial variability</a:t>
            </a:r>
            <a:endParaRPr lang="en-US" sz="1200" dirty="0">
              <a:solidFill>
                <a:schemeClr val="bg1"/>
              </a:solidFill>
            </a:endParaRPr>
          </a:p>
          <a:p>
            <a:r>
              <a:rPr lang="en-US" sz="1200" dirty="0" smtClean="0">
                <a:solidFill>
                  <a:schemeClr val="bg1"/>
                </a:solidFill>
              </a:rPr>
              <a:t>…</a:t>
            </a:r>
          </a:p>
        </p:txBody>
      </p:sp>
      <p:sp>
        <p:nvSpPr>
          <p:cNvPr id="53" name="TextBox 52"/>
          <p:cNvSpPr txBox="1"/>
          <p:nvPr/>
        </p:nvSpPr>
        <p:spPr>
          <a:xfrm>
            <a:off x="2568190"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a:t>
            </a:r>
            <a:endParaRPr lang="en-US" sz="1200" dirty="0">
              <a:solidFill>
                <a:schemeClr val="bg1"/>
              </a:solidFill>
            </a:endParaRPr>
          </a:p>
          <a:p>
            <a:r>
              <a:rPr lang="en-US" sz="1200" dirty="0" smtClean="0">
                <a:solidFill>
                  <a:schemeClr val="bg1"/>
                </a:solidFill>
              </a:rPr>
              <a:t>…</a:t>
            </a:r>
          </a:p>
        </p:txBody>
      </p:sp>
      <p:sp>
        <p:nvSpPr>
          <p:cNvPr id="54" name="TextBox 53"/>
          <p:cNvSpPr txBox="1"/>
          <p:nvPr/>
        </p:nvSpPr>
        <p:spPr>
          <a:xfrm>
            <a:off x="4699253" y="3498167"/>
            <a:ext cx="1978663" cy="461665"/>
          </a:xfrm>
          <a:prstGeom prst="rect">
            <a:avLst/>
          </a:prstGeom>
          <a:solidFill>
            <a:srgbClr val="008000"/>
          </a:solidFill>
          <a:ln w="3175" cmpd="sng">
            <a:solidFill>
              <a:schemeClr val="bg1"/>
            </a:solidFill>
          </a:ln>
        </p:spPr>
        <p:txBody>
          <a:bodyPr wrap="square" rtlCol="0">
            <a:spAutoFit/>
          </a:bodyPr>
          <a:lstStyle/>
          <a:p>
            <a:r>
              <a:rPr lang="en-US" sz="1200" b="1" dirty="0" smtClean="0">
                <a:solidFill>
                  <a:schemeClr val="bg1"/>
                </a:solidFill>
              </a:rPr>
              <a:t>…</a:t>
            </a:r>
            <a:endParaRPr lang="en-US" sz="1200" dirty="0">
              <a:solidFill>
                <a:schemeClr val="bg1"/>
              </a:solidFill>
            </a:endParaRPr>
          </a:p>
          <a:p>
            <a:r>
              <a:rPr lang="en-US" sz="1200" dirty="0" smtClean="0">
                <a:solidFill>
                  <a:schemeClr val="bg1"/>
                </a:solidFill>
              </a:rPr>
              <a:t>…</a:t>
            </a:r>
            <a:endParaRPr lang="en-US" sz="1200" dirty="0">
              <a:solidFill>
                <a:schemeClr val="bg1"/>
              </a:solidFill>
            </a:endParaRPr>
          </a:p>
        </p:txBody>
      </p:sp>
    </p:spTree>
    <p:extLst>
      <p:ext uri="{BB962C8B-B14F-4D97-AF65-F5344CB8AC3E}">
        <p14:creationId xmlns:p14="http://schemas.microsoft.com/office/powerpoint/2010/main" val="37174483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S&amp;C </a:t>
            </a:r>
            <a:r>
              <a:rPr lang="en-US" sz="3200" b="1" dirty="0" smtClean="0"/>
              <a:t>in Rubella Control Countries</a:t>
            </a:r>
            <a:endParaRPr lang="en-US" sz="3200" b="1" dirty="0"/>
          </a:p>
        </p:txBody>
      </p:sp>
      <p:sp>
        <p:nvSpPr>
          <p:cNvPr id="4" name="TextBox 3"/>
          <p:cNvSpPr txBox="1"/>
          <p:nvPr/>
        </p:nvSpPr>
        <p:spPr>
          <a:xfrm>
            <a:off x="773010" y="4190049"/>
            <a:ext cx="184666" cy="369332"/>
          </a:xfrm>
          <a:prstGeom prst="rect">
            <a:avLst/>
          </a:prstGeom>
          <a:noFill/>
        </p:spPr>
        <p:txBody>
          <a:bodyPr wrap="none" rtlCol="0">
            <a:spAutoFit/>
          </a:bodyPr>
          <a:lstStyle/>
          <a:p>
            <a:endParaRPr lang="en-US" dirty="0"/>
          </a:p>
        </p:txBody>
      </p:sp>
      <p:sp>
        <p:nvSpPr>
          <p:cNvPr id="7" name="TextBox 6"/>
          <p:cNvSpPr txBox="1"/>
          <p:nvPr/>
        </p:nvSpPr>
        <p:spPr>
          <a:xfrm>
            <a:off x="281850" y="2069978"/>
            <a:ext cx="2773420" cy="923330"/>
          </a:xfrm>
          <a:prstGeom prst="rect">
            <a:avLst/>
          </a:prstGeom>
          <a:noFill/>
        </p:spPr>
        <p:txBody>
          <a:bodyPr wrap="square" rtlCol="0">
            <a:spAutoFit/>
          </a:bodyPr>
          <a:lstStyle/>
          <a:p>
            <a:r>
              <a:rPr lang="en-US" dirty="0" err="1" smtClean="0"/>
              <a:t>IgG</a:t>
            </a:r>
            <a:r>
              <a:rPr lang="en-US" dirty="0"/>
              <a:t> </a:t>
            </a:r>
            <a:r>
              <a:rPr lang="en-US" dirty="0" smtClean="0"/>
              <a:t>serology data nested within measles/rubella surveillance system</a:t>
            </a:r>
          </a:p>
        </p:txBody>
      </p:sp>
      <p:graphicFrame>
        <p:nvGraphicFramePr>
          <p:cNvPr id="10" name="Table 9"/>
          <p:cNvGraphicFramePr>
            <a:graphicFrameLocks noGrp="1"/>
          </p:cNvGraphicFramePr>
          <p:nvPr>
            <p:extLst>
              <p:ext uri="{D42A27DB-BD31-4B8C-83A1-F6EECF244321}">
                <p14:modId xmlns:p14="http://schemas.microsoft.com/office/powerpoint/2010/main" val="2269973137"/>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grpSp>
        <p:nvGrpSpPr>
          <p:cNvPr id="9" name="Group 8"/>
          <p:cNvGrpSpPr/>
          <p:nvPr/>
        </p:nvGrpSpPr>
        <p:grpSpPr>
          <a:xfrm>
            <a:off x="3055270" y="2066430"/>
            <a:ext cx="3062784" cy="2357103"/>
            <a:chOff x="2596637" y="1848775"/>
            <a:chExt cx="3062784" cy="2357103"/>
          </a:xfrm>
        </p:grpSpPr>
        <p:pic>
          <p:nvPicPr>
            <p:cNvPr id="6" name="Picture 5" descr="Time.Series.SIAlin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37" y="1908790"/>
              <a:ext cx="3062784" cy="2297088"/>
            </a:xfrm>
            <a:prstGeom prst="rect">
              <a:avLst/>
            </a:prstGeom>
            <a:ln w="19050" cmpd="sng">
              <a:solidFill>
                <a:schemeClr val="bg1"/>
              </a:solidFill>
            </a:ln>
          </p:spPr>
        </p:pic>
        <p:sp>
          <p:nvSpPr>
            <p:cNvPr id="5" name="TextBox 4"/>
            <p:cNvSpPr txBox="1"/>
            <p:nvPr/>
          </p:nvSpPr>
          <p:spPr>
            <a:xfrm>
              <a:off x="2596637" y="1848775"/>
              <a:ext cx="318229"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grpSp>
    </p:spTree>
    <p:extLst>
      <p:ext uri="{BB962C8B-B14F-4D97-AF65-F5344CB8AC3E}">
        <p14:creationId xmlns:p14="http://schemas.microsoft.com/office/powerpoint/2010/main" val="18046616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S&amp;C </a:t>
            </a:r>
            <a:r>
              <a:rPr lang="en-US" sz="3200" b="1" dirty="0" smtClean="0"/>
              <a:t>in Rubella Control Countries</a:t>
            </a:r>
            <a:endParaRPr lang="en-US" sz="3200" b="1" dirty="0"/>
          </a:p>
        </p:txBody>
      </p:sp>
      <p:sp>
        <p:nvSpPr>
          <p:cNvPr id="4" name="TextBox 3"/>
          <p:cNvSpPr txBox="1"/>
          <p:nvPr/>
        </p:nvSpPr>
        <p:spPr>
          <a:xfrm>
            <a:off x="773010" y="4190049"/>
            <a:ext cx="184666" cy="369332"/>
          </a:xfrm>
          <a:prstGeom prst="rect">
            <a:avLst/>
          </a:prstGeom>
          <a:noFill/>
        </p:spPr>
        <p:txBody>
          <a:bodyPr wrap="none" rtlCol="0">
            <a:spAutoFit/>
          </a:bodyPr>
          <a:lstStyle/>
          <a:p>
            <a:endParaRPr lang="en-US" dirty="0"/>
          </a:p>
        </p:txBody>
      </p:sp>
      <p:pic>
        <p:nvPicPr>
          <p:cNvPr id="13" name="Picture 12" descr="Age.Structu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0" y="5008208"/>
            <a:ext cx="8973453" cy="1794691"/>
          </a:xfrm>
          <a:prstGeom prst="rect">
            <a:avLst/>
          </a:prstGeom>
          <a:ln w="12700" cmpd="sng">
            <a:solidFill>
              <a:schemeClr val="bg1"/>
            </a:solidFill>
          </a:ln>
        </p:spPr>
      </p:pic>
      <p:sp>
        <p:nvSpPr>
          <p:cNvPr id="7" name="TextBox 6"/>
          <p:cNvSpPr txBox="1"/>
          <p:nvPr/>
        </p:nvSpPr>
        <p:spPr>
          <a:xfrm>
            <a:off x="281850" y="2069978"/>
            <a:ext cx="2773420" cy="1477328"/>
          </a:xfrm>
          <a:prstGeom prst="rect">
            <a:avLst/>
          </a:prstGeom>
          <a:noFill/>
        </p:spPr>
        <p:txBody>
          <a:bodyPr wrap="square" rtlCol="0">
            <a:spAutoFit/>
          </a:bodyPr>
          <a:lstStyle/>
          <a:p>
            <a:r>
              <a:rPr lang="en-US" dirty="0" err="1" smtClean="0"/>
              <a:t>IgG</a:t>
            </a:r>
            <a:r>
              <a:rPr lang="en-US" dirty="0"/>
              <a:t> </a:t>
            </a:r>
            <a:r>
              <a:rPr lang="en-US" dirty="0" smtClean="0"/>
              <a:t>serology data nested within measles/rubella surveillance system</a:t>
            </a:r>
          </a:p>
          <a:p>
            <a:endParaRPr lang="en-US" dirty="0"/>
          </a:p>
          <a:p>
            <a:r>
              <a:rPr lang="en-US" dirty="0" smtClean="0"/>
              <a:t>Non-probability sample</a:t>
            </a:r>
          </a:p>
        </p:txBody>
      </p:sp>
      <p:graphicFrame>
        <p:nvGraphicFramePr>
          <p:cNvPr id="10" name="Table 9"/>
          <p:cNvGraphicFramePr>
            <a:graphicFrameLocks noGrp="1"/>
          </p:cNvGraphicFramePr>
          <p:nvPr>
            <p:extLst>
              <p:ext uri="{D42A27DB-BD31-4B8C-83A1-F6EECF244321}">
                <p14:modId xmlns:p14="http://schemas.microsoft.com/office/powerpoint/2010/main" val="3898091309"/>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grpSp>
        <p:nvGrpSpPr>
          <p:cNvPr id="9" name="Group 8"/>
          <p:cNvGrpSpPr/>
          <p:nvPr/>
        </p:nvGrpSpPr>
        <p:grpSpPr>
          <a:xfrm>
            <a:off x="3055270" y="2066430"/>
            <a:ext cx="3062784" cy="2357103"/>
            <a:chOff x="2596637" y="1848775"/>
            <a:chExt cx="3062784" cy="2357103"/>
          </a:xfrm>
        </p:grpSpPr>
        <p:pic>
          <p:nvPicPr>
            <p:cNvPr id="6" name="Picture 5" descr="Time.Series.SIAlin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637" y="1908790"/>
              <a:ext cx="3062784" cy="2297088"/>
            </a:xfrm>
            <a:prstGeom prst="rect">
              <a:avLst/>
            </a:prstGeom>
            <a:ln w="19050" cmpd="sng">
              <a:solidFill>
                <a:schemeClr val="bg1"/>
              </a:solidFill>
            </a:ln>
          </p:spPr>
        </p:pic>
        <p:sp>
          <p:nvSpPr>
            <p:cNvPr id="5" name="TextBox 4"/>
            <p:cNvSpPr txBox="1"/>
            <p:nvPr/>
          </p:nvSpPr>
          <p:spPr>
            <a:xfrm>
              <a:off x="2596637" y="1848775"/>
              <a:ext cx="318229"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grpSp>
      <p:sp>
        <p:nvSpPr>
          <p:cNvPr id="17" name="TextBox 16"/>
          <p:cNvSpPr txBox="1"/>
          <p:nvPr/>
        </p:nvSpPr>
        <p:spPr>
          <a:xfrm>
            <a:off x="33138" y="4943080"/>
            <a:ext cx="312906" cy="369332"/>
          </a:xfrm>
          <a:prstGeom prst="rect">
            <a:avLst/>
          </a:prstGeom>
          <a:noFill/>
        </p:spPr>
        <p:txBody>
          <a:bodyPr wrap="none" rtlCol="0">
            <a:spAutoFit/>
          </a:bodyPr>
          <a:lstStyle/>
          <a:p>
            <a:r>
              <a:rPr lang="en-US" dirty="0">
                <a:solidFill>
                  <a:schemeClr val="bg1"/>
                </a:solidFill>
              </a:rPr>
              <a:t>B</a:t>
            </a:r>
          </a:p>
        </p:txBody>
      </p:sp>
      <p:sp>
        <p:nvSpPr>
          <p:cNvPr id="8" name="TextBox 7"/>
          <p:cNvSpPr txBox="1"/>
          <p:nvPr/>
        </p:nvSpPr>
        <p:spPr>
          <a:xfrm>
            <a:off x="281850" y="4731209"/>
            <a:ext cx="1351652" cy="276999"/>
          </a:xfrm>
          <a:prstGeom prst="rect">
            <a:avLst/>
          </a:prstGeom>
          <a:noFill/>
        </p:spPr>
        <p:txBody>
          <a:bodyPr wrap="none" rtlCol="0">
            <a:spAutoFit/>
          </a:bodyPr>
          <a:lstStyle/>
          <a:p>
            <a:r>
              <a:rPr lang="en-US" sz="1200" dirty="0" smtClean="0"/>
              <a:t>2010: 320 samples</a:t>
            </a:r>
            <a:endParaRPr lang="en-US" sz="1200" dirty="0"/>
          </a:p>
        </p:txBody>
      </p:sp>
      <p:sp>
        <p:nvSpPr>
          <p:cNvPr id="19" name="TextBox 18"/>
          <p:cNvSpPr txBox="1"/>
          <p:nvPr/>
        </p:nvSpPr>
        <p:spPr>
          <a:xfrm>
            <a:off x="2156025" y="4731209"/>
            <a:ext cx="1351652" cy="276999"/>
          </a:xfrm>
          <a:prstGeom prst="rect">
            <a:avLst/>
          </a:prstGeom>
          <a:noFill/>
        </p:spPr>
        <p:txBody>
          <a:bodyPr wrap="none" rtlCol="0">
            <a:spAutoFit/>
          </a:bodyPr>
          <a:lstStyle/>
          <a:p>
            <a:r>
              <a:rPr lang="en-US" sz="1200" dirty="0" smtClean="0"/>
              <a:t>2011: 479 samples</a:t>
            </a:r>
            <a:endParaRPr lang="en-US" sz="1200" dirty="0"/>
          </a:p>
        </p:txBody>
      </p:sp>
      <p:sp>
        <p:nvSpPr>
          <p:cNvPr id="20" name="TextBox 19"/>
          <p:cNvSpPr txBox="1"/>
          <p:nvPr/>
        </p:nvSpPr>
        <p:spPr>
          <a:xfrm>
            <a:off x="3949656" y="4731209"/>
            <a:ext cx="1351652" cy="276999"/>
          </a:xfrm>
          <a:prstGeom prst="rect">
            <a:avLst/>
          </a:prstGeom>
          <a:noFill/>
        </p:spPr>
        <p:txBody>
          <a:bodyPr wrap="none" rtlCol="0">
            <a:spAutoFit/>
          </a:bodyPr>
          <a:lstStyle/>
          <a:p>
            <a:r>
              <a:rPr lang="en-US" sz="1200" dirty="0" smtClean="0"/>
              <a:t>2012: 497 samples</a:t>
            </a:r>
            <a:endParaRPr lang="en-US" sz="1200" dirty="0"/>
          </a:p>
        </p:txBody>
      </p:sp>
      <p:sp>
        <p:nvSpPr>
          <p:cNvPr id="21" name="TextBox 20"/>
          <p:cNvSpPr txBox="1"/>
          <p:nvPr/>
        </p:nvSpPr>
        <p:spPr>
          <a:xfrm>
            <a:off x="5731270" y="4731209"/>
            <a:ext cx="1351652" cy="276999"/>
          </a:xfrm>
          <a:prstGeom prst="rect">
            <a:avLst/>
          </a:prstGeom>
          <a:noFill/>
        </p:spPr>
        <p:txBody>
          <a:bodyPr wrap="none" rtlCol="0">
            <a:spAutoFit/>
          </a:bodyPr>
          <a:lstStyle/>
          <a:p>
            <a:r>
              <a:rPr lang="en-US" sz="1200" dirty="0" smtClean="0"/>
              <a:t>2013: 600 samples</a:t>
            </a:r>
            <a:endParaRPr lang="en-US" sz="1200" dirty="0"/>
          </a:p>
        </p:txBody>
      </p:sp>
      <p:sp>
        <p:nvSpPr>
          <p:cNvPr id="22" name="TextBox 21"/>
          <p:cNvSpPr txBox="1"/>
          <p:nvPr/>
        </p:nvSpPr>
        <p:spPr>
          <a:xfrm>
            <a:off x="7516571" y="4731209"/>
            <a:ext cx="1351652" cy="276999"/>
          </a:xfrm>
          <a:prstGeom prst="rect">
            <a:avLst/>
          </a:prstGeom>
          <a:noFill/>
        </p:spPr>
        <p:txBody>
          <a:bodyPr wrap="none" rtlCol="0">
            <a:spAutoFit/>
          </a:bodyPr>
          <a:lstStyle/>
          <a:p>
            <a:r>
              <a:rPr lang="en-US" sz="1200" dirty="0" smtClean="0"/>
              <a:t>2014: 616 samples</a:t>
            </a:r>
            <a:endParaRPr lang="en-US" sz="1200" dirty="0"/>
          </a:p>
        </p:txBody>
      </p:sp>
    </p:spTree>
    <p:extLst>
      <p:ext uri="{BB962C8B-B14F-4D97-AF65-F5344CB8AC3E}">
        <p14:creationId xmlns:p14="http://schemas.microsoft.com/office/powerpoint/2010/main" val="12267230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TextBox 14"/>
          <p:cNvSpPr txBox="1"/>
          <p:nvPr/>
        </p:nvSpPr>
        <p:spPr>
          <a:xfrm>
            <a:off x="0" y="1164959"/>
            <a:ext cx="9144000" cy="369332"/>
          </a:xfrm>
          <a:prstGeom prst="rect">
            <a:avLst/>
          </a:prstGeom>
          <a:noFill/>
        </p:spPr>
        <p:txBody>
          <a:bodyPr wrap="square" rtlCol="0">
            <a:spAutoFit/>
          </a:bodyPr>
          <a:lstStyle/>
          <a:p>
            <a:pPr algn="ctr"/>
            <a:r>
              <a:rPr lang="en-US" dirty="0" smtClean="0"/>
              <a:t>What is the effect of RCV introduction on CRS incidence?</a:t>
            </a:r>
            <a:endParaRPr lang="en-US" dirty="0"/>
          </a:p>
        </p:txBody>
      </p:sp>
      <p:sp>
        <p:nvSpPr>
          <p:cNvPr id="16" name="Title 1"/>
          <p:cNvSpPr txBox="1">
            <a:spLocks/>
          </p:cNvSpPr>
          <p:nvPr/>
        </p:nvSpPr>
        <p:spPr>
          <a:xfrm>
            <a:off x="457200" y="62467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S&amp;C </a:t>
            </a:r>
            <a:r>
              <a:rPr lang="en-US" sz="3200" b="1" dirty="0" smtClean="0"/>
              <a:t>in Rubella Control Countries</a:t>
            </a:r>
            <a:endParaRPr lang="en-US" sz="3200" b="1" dirty="0"/>
          </a:p>
        </p:txBody>
      </p:sp>
      <p:sp>
        <p:nvSpPr>
          <p:cNvPr id="4" name="TextBox 3"/>
          <p:cNvSpPr txBox="1"/>
          <p:nvPr/>
        </p:nvSpPr>
        <p:spPr>
          <a:xfrm>
            <a:off x="773010" y="4190049"/>
            <a:ext cx="184666" cy="369332"/>
          </a:xfrm>
          <a:prstGeom prst="rect">
            <a:avLst/>
          </a:prstGeom>
          <a:noFill/>
        </p:spPr>
        <p:txBody>
          <a:bodyPr wrap="none" rtlCol="0">
            <a:spAutoFit/>
          </a:bodyPr>
          <a:lstStyle/>
          <a:p>
            <a:endParaRPr lang="en-US" dirty="0"/>
          </a:p>
        </p:txBody>
      </p:sp>
      <p:pic>
        <p:nvPicPr>
          <p:cNvPr id="13" name="Picture 12" descr="Age.Structu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0" y="5008208"/>
            <a:ext cx="8973453" cy="1794691"/>
          </a:xfrm>
          <a:prstGeom prst="rect">
            <a:avLst/>
          </a:prstGeom>
          <a:ln w="12700" cmpd="sng">
            <a:solidFill>
              <a:schemeClr val="bg1"/>
            </a:solidFill>
          </a:ln>
        </p:spPr>
      </p:pic>
      <p:sp>
        <p:nvSpPr>
          <p:cNvPr id="7" name="TextBox 6"/>
          <p:cNvSpPr txBox="1"/>
          <p:nvPr/>
        </p:nvSpPr>
        <p:spPr>
          <a:xfrm>
            <a:off x="281850" y="2069978"/>
            <a:ext cx="2773420" cy="1477328"/>
          </a:xfrm>
          <a:prstGeom prst="rect">
            <a:avLst/>
          </a:prstGeom>
          <a:noFill/>
        </p:spPr>
        <p:txBody>
          <a:bodyPr wrap="square" rtlCol="0">
            <a:spAutoFit/>
          </a:bodyPr>
          <a:lstStyle/>
          <a:p>
            <a:r>
              <a:rPr lang="en-US" dirty="0" err="1" smtClean="0"/>
              <a:t>IgG</a:t>
            </a:r>
            <a:r>
              <a:rPr lang="en-US" dirty="0"/>
              <a:t> </a:t>
            </a:r>
            <a:r>
              <a:rPr lang="en-US" dirty="0" smtClean="0"/>
              <a:t>serology data nested within measles/rubella surveillance system</a:t>
            </a:r>
          </a:p>
          <a:p>
            <a:endParaRPr lang="en-US" dirty="0"/>
          </a:p>
          <a:p>
            <a:r>
              <a:rPr lang="en-US" dirty="0" smtClean="0"/>
              <a:t>Non-probability sample</a:t>
            </a:r>
          </a:p>
        </p:txBody>
      </p:sp>
      <p:graphicFrame>
        <p:nvGraphicFramePr>
          <p:cNvPr id="10" name="Table 9"/>
          <p:cNvGraphicFramePr>
            <a:graphicFrameLocks noGrp="1"/>
          </p:cNvGraphicFramePr>
          <p:nvPr>
            <p:extLst>
              <p:ext uri="{D42A27DB-BD31-4B8C-83A1-F6EECF244321}">
                <p14:modId xmlns:p14="http://schemas.microsoft.com/office/powerpoint/2010/main" val="3898091309"/>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solidFill>
                        </a:rPr>
                        <a:t>Control</a:t>
                      </a:r>
                      <a:r>
                        <a:rPr lang="en-US" sz="1600" b="1" baseline="0" dirty="0" smtClean="0">
                          <a:solidFill>
                            <a:schemeClr val="tx1"/>
                          </a:solidFill>
                        </a:rPr>
                        <a:t> Settings</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pic>
        <p:nvPicPr>
          <p:cNvPr id="14" name="Picture 13" descr="Susceptible.10to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212" y="1697098"/>
            <a:ext cx="2777211" cy="2777211"/>
          </a:xfrm>
          <a:prstGeom prst="rect">
            <a:avLst/>
          </a:prstGeom>
          <a:ln>
            <a:solidFill>
              <a:srgbClr val="000000"/>
            </a:solidFill>
          </a:ln>
        </p:spPr>
      </p:pic>
      <p:grpSp>
        <p:nvGrpSpPr>
          <p:cNvPr id="9" name="Group 8"/>
          <p:cNvGrpSpPr/>
          <p:nvPr/>
        </p:nvGrpSpPr>
        <p:grpSpPr>
          <a:xfrm>
            <a:off x="3055270" y="2066430"/>
            <a:ext cx="3062784" cy="2357103"/>
            <a:chOff x="2596637" y="1848775"/>
            <a:chExt cx="3062784" cy="2357103"/>
          </a:xfrm>
        </p:grpSpPr>
        <p:pic>
          <p:nvPicPr>
            <p:cNvPr id="6" name="Picture 5" descr="Time.Series.SIAlin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6637" y="1908790"/>
              <a:ext cx="3062784" cy="2297088"/>
            </a:xfrm>
            <a:prstGeom prst="rect">
              <a:avLst/>
            </a:prstGeom>
            <a:ln w="19050" cmpd="sng">
              <a:solidFill>
                <a:schemeClr val="bg1"/>
              </a:solidFill>
            </a:ln>
          </p:spPr>
        </p:pic>
        <p:sp>
          <p:nvSpPr>
            <p:cNvPr id="5" name="TextBox 4"/>
            <p:cNvSpPr txBox="1"/>
            <p:nvPr/>
          </p:nvSpPr>
          <p:spPr>
            <a:xfrm>
              <a:off x="2596637" y="1848775"/>
              <a:ext cx="318229"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grpSp>
      <p:sp>
        <p:nvSpPr>
          <p:cNvPr id="17" name="TextBox 16"/>
          <p:cNvSpPr txBox="1"/>
          <p:nvPr/>
        </p:nvSpPr>
        <p:spPr>
          <a:xfrm>
            <a:off x="33138" y="4943080"/>
            <a:ext cx="312906" cy="369332"/>
          </a:xfrm>
          <a:prstGeom prst="rect">
            <a:avLst/>
          </a:prstGeom>
          <a:noFill/>
        </p:spPr>
        <p:txBody>
          <a:bodyPr wrap="none" rtlCol="0">
            <a:spAutoFit/>
          </a:bodyPr>
          <a:lstStyle/>
          <a:p>
            <a:r>
              <a:rPr lang="en-US" dirty="0">
                <a:solidFill>
                  <a:schemeClr val="bg1"/>
                </a:solidFill>
              </a:rPr>
              <a:t>B</a:t>
            </a:r>
          </a:p>
        </p:txBody>
      </p:sp>
      <p:sp>
        <p:nvSpPr>
          <p:cNvPr id="18" name="TextBox 17"/>
          <p:cNvSpPr txBox="1"/>
          <p:nvPr/>
        </p:nvSpPr>
        <p:spPr>
          <a:xfrm>
            <a:off x="6259212" y="1697098"/>
            <a:ext cx="285791" cy="369332"/>
          </a:xfrm>
          <a:prstGeom prst="rect">
            <a:avLst/>
          </a:prstGeom>
          <a:noFill/>
        </p:spPr>
        <p:txBody>
          <a:bodyPr wrap="square" rtlCol="0">
            <a:spAutoFit/>
          </a:bodyPr>
          <a:lstStyle/>
          <a:p>
            <a:r>
              <a:rPr lang="en-US" dirty="0">
                <a:solidFill>
                  <a:schemeClr val="bg1"/>
                </a:solidFill>
              </a:rPr>
              <a:t>C</a:t>
            </a:r>
          </a:p>
        </p:txBody>
      </p:sp>
      <p:sp>
        <p:nvSpPr>
          <p:cNvPr id="8" name="TextBox 7"/>
          <p:cNvSpPr txBox="1"/>
          <p:nvPr/>
        </p:nvSpPr>
        <p:spPr>
          <a:xfrm>
            <a:off x="281850" y="4731209"/>
            <a:ext cx="1351652" cy="276999"/>
          </a:xfrm>
          <a:prstGeom prst="rect">
            <a:avLst/>
          </a:prstGeom>
          <a:noFill/>
        </p:spPr>
        <p:txBody>
          <a:bodyPr wrap="none" rtlCol="0">
            <a:spAutoFit/>
          </a:bodyPr>
          <a:lstStyle/>
          <a:p>
            <a:r>
              <a:rPr lang="en-US" sz="1200" dirty="0" smtClean="0"/>
              <a:t>2010: 320 samples</a:t>
            </a:r>
            <a:endParaRPr lang="en-US" sz="1200" dirty="0"/>
          </a:p>
        </p:txBody>
      </p:sp>
      <p:sp>
        <p:nvSpPr>
          <p:cNvPr id="19" name="TextBox 18"/>
          <p:cNvSpPr txBox="1"/>
          <p:nvPr/>
        </p:nvSpPr>
        <p:spPr>
          <a:xfrm>
            <a:off x="2156025" y="4731209"/>
            <a:ext cx="1351652" cy="276999"/>
          </a:xfrm>
          <a:prstGeom prst="rect">
            <a:avLst/>
          </a:prstGeom>
          <a:noFill/>
        </p:spPr>
        <p:txBody>
          <a:bodyPr wrap="none" rtlCol="0">
            <a:spAutoFit/>
          </a:bodyPr>
          <a:lstStyle/>
          <a:p>
            <a:r>
              <a:rPr lang="en-US" sz="1200" dirty="0" smtClean="0"/>
              <a:t>2011: 479 samples</a:t>
            </a:r>
            <a:endParaRPr lang="en-US" sz="1200" dirty="0"/>
          </a:p>
        </p:txBody>
      </p:sp>
      <p:sp>
        <p:nvSpPr>
          <p:cNvPr id="20" name="TextBox 19"/>
          <p:cNvSpPr txBox="1"/>
          <p:nvPr/>
        </p:nvSpPr>
        <p:spPr>
          <a:xfrm>
            <a:off x="3949656" y="4731209"/>
            <a:ext cx="1351652" cy="276999"/>
          </a:xfrm>
          <a:prstGeom prst="rect">
            <a:avLst/>
          </a:prstGeom>
          <a:noFill/>
        </p:spPr>
        <p:txBody>
          <a:bodyPr wrap="none" rtlCol="0">
            <a:spAutoFit/>
          </a:bodyPr>
          <a:lstStyle/>
          <a:p>
            <a:r>
              <a:rPr lang="en-US" sz="1200" dirty="0" smtClean="0"/>
              <a:t>2012: 497 samples</a:t>
            </a:r>
            <a:endParaRPr lang="en-US" sz="1200" dirty="0"/>
          </a:p>
        </p:txBody>
      </p:sp>
      <p:sp>
        <p:nvSpPr>
          <p:cNvPr id="21" name="TextBox 20"/>
          <p:cNvSpPr txBox="1"/>
          <p:nvPr/>
        </p:nvSpPr>
        <p:spPr>
          <a:xfrm>
            <a:off x="5731270" y="4731209"/>
            <a:ext cx="1351652" cy="276999"/>
          </a:xfrm>
          <a:prstGeom prst="rect">
            <a:avLst/>
          </a:prstGeom>
          <a:noFill/>
        </p:spPr>
        <p:txBody>
          <a:bodyPr wrap="none" rtlCol="0">
            <a:spAutoFit/>
          </a:bodyPr>
          <a:lstStyle/>
          <a:p>
            <a:r>
              <a:rPr lang="en-US" sz="1200" dirty="0" smtClean="0"/>
              <a:t>2013: 600 samples</a:t>
            </a:r>
            <a:endParaRPr lang="en-US" sz="1200" dirty="0"/>
          </a:p>
        </p:txBody>
      </p:sp>
      <p:sp>
        <p:nvSpPr>
          <p:cNvPr id="22" name="TextBox 21"/>
          <p:cNvSpPr txBox="1"/>
          <p:nvPr/>
        </p:nvSpPr>
        <p:spPr>
          <a:xfrm>
            <a:off x="7516571" y="4731209"/>
            <a:ext cx="1351652" cy="276999"/>
          </a:xfrm>
          <a:prstGeom prst="rect">
            <a:avLst/>
          </a:prstGeom>
          <a:noFill/>
        </p:spPr>
        <p:txBody>
          <a:bodyPr wrap="none" rtlCol="0">
            <a:spAutoFit/>
          </a:bodyPr>
          <a:lstStyle/>
          <a:p>
            <a:r>
              <a:rPr lang="en-US" sz="1200" dirty="0" smtClean="0"/>
              <a:t>2014: 616 samples</a:t>
            </a:r>
            <a:endParaRPr lang="en-US" sz="1200" dirty="0"/>
          </a:p>
        </p:txBody>
      </p:sp>
    </p:spTree>
    <p:extLst>
      <p:ext uri="{BB962C8B-B14F-4D97-AF65-F5344CB8AC3E}">
        <p14:creationId xmlns:p14="http://schemas.microsoft.com/office/powerpoint/2010/main" val="12267230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3972995205"/>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lumMod val="65000"/>
                            </a:schemeClr>
                          </a:solidFill>
                        </a:rPr>
                        <a:t>Introduction</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a:t>
                      </a:r>
                      <a:r>
                        <a:rPr lang="en-US" sz="1600" b="1" baseline="0" dirty="0" smtClean="0">
                          <a:solidFill>
                            <a:srgbClr val="A6A6A6"/>
                          </a:solidFill>
                        </a:rPr>
                        <a:t>settings</a:t>
                      </a:r>
                      <a:endParaRPr lang="en-US" sz="1600" b="1" dirty="0">
                        <a:solidFill>
                          <a:srgbClr val="A6A6A6"/>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solidFill>
                        </a:rPr>
                        <a:t>Conclusions</a:t>
                      </a:r>
                      <a:endParaRPr lang="en-US" sz="1600" b="1" dirty="0">
                        <a:solidFill>
                          <a:schemeClr val="tx1"/>
                        </a:solidFill>
                      </a:endParaRPr>
                    </a:p>
                  </a:txBody>
                  <a:tcPr/>
                </a:tc>
              </a:tr>
            </a:tbl>
          </a:graphicData>
        </a:graphic>
      </p:graphicFrame>
      <p:sp>
        <p:nvSpPr>
          <p:cNvPr id="12" name="Title 1"/>
          <p:cNvSpPr txBox="1">
            <a:spLocks/>
          </p:cNvSpPr>
          <p:nvPr/>
        </p:nvSpPr>
        <p:spPr>
          <a:xfrm>
            <a:off x="375794" y="948618"/>
            <a:ext cx="8229600" cy="72494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Conclusions</a:t>
            </a:r>
            <a:endParaRPr lang="en-US" sz="3200" b="1" dirty="0"/>
          </a:p>
        </p:txBody>
      </p:sp>
      <p:sp>
        <p:nvSpPr>
          <p:cNvPr id="3" name="TextBox 2"/>
          <p:cNvSpPr txBox="1"/>
          <p:nvPr/>
        </p:nvSpPr>
        <p:spPr>
          <a:xfrm>
            <a:off x="375794" y="1771390"/>
            <a:ext cx="8324673" cy="3477875"/>
          </a:xfrm>
          <a:prstGeom prst="rect">
            <a:avLst/>
          </a:prstGeom>
          <a:noFill/>
        </p:spPr>
        <p:txBody>
          <a:bodyPr wrap="square" rtlCol="0">
            <a:spAutoFit/>
          </a:bodyPr>
          <a:lstStyle/>
          <a:p>
            <a:r>
              <a:rPr lang="en-US" sz="2000" dirty="0" smtClean="0"/>
              <a:t>Mathematical modeling can be used in scarce-information settings to estimate the burden of CRS and inform future vaccination policy</a:t>
            </a:r>
          </a:p>
          <a:p>
            <a:endParaRPr lang="en-US" sz="2000" dirty="0"/>
          </a:p>
          <a:p>
            <a:r>
              <a:rPr lang="en-US" sz="2000" dirty="0" smtClean="0"/>
              <a:t>Population-based </a:t>
            </a:r>
            <a:r>
              <a:rPr lang="en-US" sz="2000" dirty="0"/>
              <a:t>a</a:t>
            </a:r>
            <a:r>
              <a:rPr lang="en-US" sz="2000" dirty="0" smtClean="0"/>
              <a:t>ge-structured serological data is powerful</a:t>
            </a:r>
            <a:endParaRPr lang="en-US" sz="2000" dirty="0"/>
          </a:p>
          <a:p>
            <a:pPr marL="285750" indent="-285750">
              <a:buFont typeface="Arial"/>
              <a:buChar char="•"/>
            </a:pPr>
            <a:r>
              <a:rPr lang="en-US" sz="2000" dirty="0"/>
              <a:t>r</a:t>
            </a:r>
            <a:r>
              <a:rPr lang="en-US" sz="2000" dirty="0" smtClean="0"/>
              <a:t>educe CRS estimation bias</a:t>
            </a:r>
          </a:p>
          <a:p>
            <a:pPr marL="285750" indent="-285750">
              <a:buFont typeface="Arial"/>
              <a:buChar char="•"/>
            </a:pPr>
            <a:r>
              <a:rPr lang="en-US" sz="2000" dirty="0"/>
              <a:t>inform unknown epidemiological </a:t>
            </a:r>
            <a:r>
              <a:rPr lang="en-US" sz="2000" dirty="0" smtClean="0"/>
              <a:t>parameters</a:t>
            </a:r>
          </a:p>
          <a:p>
            <a:pPr marL="285750" indent="-285750">
              <a:buFont typeface="Arial"/>
              <a:buChar char="•"/>
            </a:pPr>
            <a:r>
              <a:rPr lang="en-US" sz="2000" dirty="0" smtClean="0"/>
              <a:t>determine population immunity levels in honeymoon period </a:t>
            </a:r>
          </a:p>
          <a:p>
            <a:pPr marL="285750" indent="-285750">
              <a:buFont typeface="Symbol" charset="0"/>
              <a:buChar char=""/>
            </a:pPr>
            <a:r>
              <a:rPr lang="en-US" sz="2000" dirty="0" smtClean="0"/>
              <a:t>Inform future rubella control vaccination policies</a:t>
            </a:r>
          </a:p>
          <a:p>
            <a:pPr marL="285750" indent="-285750">
              <a:buFont typeface="Symbol" charset="0"/>
              <a:buChar char=""/>
            </a:pPr>
            <a:endParaRPr lang="en-US" sz="2000" dirty="0"/>
          </a:p>
          <a:p>
            <a:r>
              <a:rPr lang="en-US" sz="2000" dirty="0" smtClean="0"/>
              <a:t>Rubella control will be driven by measles control</a:t>
            </a:r>
          </a:p>
          <a:p>
            <a:endParaRPr lang="en-US" sz="2000" dirty="0"/>
          </a:p>
        </p:txBody>
      </p:sp>
    </p:spTree>
    <p:extLst>
      <p:ext uri="{BB962C8B-B14F-4D97-AF65-F5344CB8AC3E}">
        <p14:creationId xmlns:p14="http://schemas.microsoft.com/office/powerpoint/2010/main" val="5092665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093" y="1337970"/>
            <a:ext cx="8890657" cy="584776"/>
          </a:xfrm>
          <a:prstGeom prst="rect">
            <a:avLst/>
          </a:prstGeom>
        </p:spPr>
        <p:txBody>
          <a:bodyPr wrap="square">
            <a:spAutoFit/>
          </a:bodyPr>
          <a:lstStyle/>
          <a:p>
            <a:pPr algn="ctr"/>
            <a:r>
              <a:rPr lang="en-US" sz="3200" b="1" dirty="0" smtClean="0"/>
              <a:t>Thanks for listening!</a:t>
            </a:r>
            <a:endParaRPr lang="en-US" sz="3200" b="1" dirty="0"/>
          </a:p>
        </p:txBody>
      </p:sp>
      <p:pic>
        <p:nvPicPr>
          <p:cNvPr id="8" name="Picture 7"/>
          <p:cNvPicPr>
            <a:picLocks noChangeAspect="1"/>
          </p:cNvPicPr>
          <p:nvPr/>
        </p:nvPicPr>
        <p:blipFill>
          <a:blip r:embed="rId3"/>
          <a:stretch>
            <a:fillRect/>
          </a:stretch>
        </p:blipFill>
        <p:spPr>
          <a:xfrm>
            <a:off x="8174586" y="4871554"/>
            <a:ext cx="824164" cy="876034"/>
          </a:xfrm>
          <a:prstGeom prst="rect">
            <a:avLst/>
          </a:prstGeom>
        </p:spPr>
      </p:pic>
      <p:pic>
        <p:nvPicPr>
          <p:cNvPr id="11" name="Picture 10"/>
          <p:cNvPicPr>
            <a:picLocks noChangeAspect="1"/>
          </p:cNvPicPr>
          <p:nvPr/>
        </p:nvPicPr>
        <p:blipFill rotWithShape="1">
          <a:blip r:embed="rId4"/>
          <a:srcRect t="29871" b="31311"/>
          <a:stretch/>
        </p:blipFill>
        <p:spPr>
          <a:xfrm>
            <a:off x="5650703" y="5848744"/>
            <a:ext cx="3385146" cy="876034"/>
          </a:xfrm>
          <a:prstGeom prst="rect">
            <a:avLst/>
          </a:prstGeom>
        </p:spPr>
      </p:pic>
      <p:sp>
        <p:nvSpPr>
          <p:cNvPr id="12" name="TextBox 11"/>
          <p:cNvSpPr txBox="1"/>
          <p:nvPr/>
        </p:nvSpPr>
        <p:spPr>
          <a:xfrm>
            <a:off x="5580850" y="4871554"/>
            <a:ext cx="2354581" cy="461665"/>
          </a:xfrm>
          <a:prstGeom prst="rect">
            <a:avLst/>
          </a:prstGeom>
          <a:noFill/>
        </p:spPr>
        <p:txBody>
          <a:bodyPr wrap="none" rtlCol="0">
            <a:spAutoFit/>
          </a:bodyPr>
          <a:lstStyle/>
          <a:p>
            <a:r>
              <a:rPr lang="en-US" sz="2400" b="1" dirty="0" smtClean="0"/>
              <a:t>Funding Sources:</a:t>
            </a:r>
            <a:endParaRPr lang="en-US" sz="2400" b="1" dirty="0"/>
          </a:p>
        </p:txBody>
      </p:sp>
      <p:sp>
        <p:nvSpPr>
          <p:cNvPr id="5" name="TextBox 4"/>
          <p:cNvSpPr txBox="1"/>
          <p:nvPr/>
        </p:nvSpPr>
        <p:spPr>
          <a:xfrm>
            <a:off x="412893" y="5110080"/>
            <a:ext cx="2521281" cy="1477328"/>
          </a:xfrm>
          <a:prstGeom prst="rect">
            <a:avLst/>
          </a:prstGeom>
          <a:noFill/>
        </p:spPr>
        <p:txBody>
          <a:bodyPr wrap="none" rtlCol="0">
            <a:spAutoFit/>
          </a:bodyPr>
          <a:lstStyle/>
          <a:p>
            <a:r>
              <a:rPr lang="en-US" dirty="0" smtClean="0"/>
              <a:t>Amy Winter</a:t>
            </a:r>
          </a:p>
          <a:p>
            <a:r>
              <a:rPr lang="en-US" dirty="0" smtClean="0"/>
              <a:t>awinter@princeton.edu</a:t>
            </a:r>
          </a:p>
          <a:p>
            <a:endParaRPr lang="en-US" dirty="0"/>
          </a:p>
          <a:p>
            <a:r>
              <a:rPr lang="en-US" dirty="0" smtClean="0"/>
              <a:t>Jess Metcalf</a:t>
            </a:r>
          </a:p>
          <a:p>
            <a:r>
              <a:rPr lang="en-US" dirty="0" err="1" smtClean="0"/>
              <a:t>cmetcalf@princeton.edu</a:t>
            </a:r>
            <a:endParaRPr lang="en-US" dirty="0" smtClean="0"/>
          </a:p>
        </p:txBody>
      </p:sp>
    </p:spTree>
    <p:extLst>
      <p:ext uri="{BB962C8B-B14F-4D97-AF65-F5344CB8AC3E}">
        <p14:creationId xmlns:p14="http://schemas.microsoft.com/office/powerpoint/2010/main" val="25753058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935"/>
            <a:ext cx="8229600" cy="1143000"/>
          </a:xfrm>
        </p:spPr>
        <p:txBody>
          <a:bodyPr>
            <a:normAutofit/>
          </a:bodyPr>
          <a:lstStyle/>
          <a:p>
            <a:r>
              <a:rPr lang="en-US" sz="3600" b="1" dirty="0" smtClean="0"/>
              <a:t>Rubella Containing Vaccine (RCV)</a:t>
            </a:r>
            <a:endParaRPr lang="en-US" sz="3600" b="1" dirty="0"/>
          </a:p>
        </p:txBody>
      </p:sp>
      <p:sp>
        <p:nvSpPr>
          <p:cNvPr id="3" name="Content Placeholder 2"/>
          <p:cNvSpPr>
            <a:spLocks noGrp="1"/>
          </p:cNvSpPr>
          <p:nvPr>
            <p:ph idx="1"/>
          </p:nvPr>
        </p:nvSpPr>
        <p:spPr>
          <a:xfrm>
            <a:off x="457200" y="2048170"/>
            <a:ext cx="8229600" cy="4071848"/>
          </a:xfrm>
        </p:spPr>
        <p:txBody>
          <a:bodyPr>
            <a:noAutofit/>
          </a:bodyPr>
          <a:lstStyle/>
          <a:p>
            <a:r>
              <a:rPr lang="en-US" sz="2400" dirty="0" smtClean="0"/>
              <a:t>A safe, effective, and inexpensive rubella vaccine exists</a:t>
            </a:r>
          </a:p>
          <a:p>
            <a:r>
              <a:rPr lang="en-US" sz="2400" dirty="0" smtClean="0"/>
              <a:t>Fairly easy and cheap public health intervention</a:t>
            </a:r>
          </a:p>
          <a:p>
            <a:pPr lvl="1"/>
            <a:r>
              <a:rPr lang="en-US" sz="2400" dirty="0"/>
              <a:t>t</a:t>
            </a:r>
            <a:r>
              <a:rPr lang="en-US" sz="2400" dirty="0" smtClean="0"/>
              <a:t>he rubella vaccine </a:t>
            </a:r>
            <a:r>
              <a:rPr lang="en-US" sz="2400" dirty="0"/>
              <a:t>can be </a:t>
            </a:r>
            <a:r>
              <a:rPr lang="en-US" sz="2400" dirty="0" smtClean="0"/>
              <a:t>easily combined with the measles vaccine </a:t>
            </a:r>
          </a:p>
          <a:p>
            <a:pPr lvl="1"/>
            <a:r>
              <a:rPr lang="en-US" sz="2400" dirty="0" smtClean="0"/>
              <a:t>additional 0.30 USD per vaccine dose</a:t>
            </a:r>
          </a:p>
        </p:txBody>
      </p:sp>
      <p:sp>
        <p:nvSpPr>
          <p:cNvPr id="6" name="Rectangle 5"/>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 name="Rectangle 7"/>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319421445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221351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aSource"/>
          <p:cNvSpPr txBox="1"/>
          <p:nvPr/>
        </p:nvSpPr>
        <p:spPr>
          <a:xfrm>
            <a:off x="0" y="6304002"/>
            <a:ext cx="3815135" cy="553998"/>
          </a:xfrm>
          <a:prstGeom prst="rect">
            <a:avLst/>
          </a:prstGeom>
          <a:noFill/>
        </p:spPr>
        <p:txBody>
          <a:bodyPr vert="horz" wrap="square" rtlCol="0">
            <a:spAutoFit/>
          </a:bodyPr>
          <a:lstStyle/>
          <a:p>
            <a:r>
              <a:rPr lang="en-US" sz="1000" dirty="0" smtClean="0">
                <a:latin typeface="Arial"/>
              </a:rPr>
              <a:t>Data source: WHO/IVB Database, as of 29 September 2015</a:t>
            </a:r>
          </a:p>
          <a:p>
            <a:r>
              <a:rPr lang="en-US" sz="1000" dirty="0" smtClean="0">
                <a:latin typeface="Arial"/>
              </a:rPr>
              <a:t>Map production Immunization Vaccines and Biologicals (IVB),</a:t>
            </a:r>
          </a:p>
          <a:p>
            <a:r>
              <a:rPr lang="en-US" sz="1000" dirty="0" smtClean="0">
                <a:latin typeface="Arial"/>
              </a:rPr>
              <a:t>World Health Organization</a:t>
            </a:r>
            <a:endParaRPr lang="en-GB" sz="1000" dirty="0">
              <a:latin typeface="Arial"/>
            </a:endParaRPr>
          </a:p>
        </p:txBody>
      </p:sp>
      <p:grpSp>
        <p:nvGrpSpPr>
          <p:cNvPr id="23" name="Group 22"/>
          <p:cNvGrpSpPr/>
          <p:nvPr/>
        </p:nvGrpSpPr>
        <p:grpSpPr>
          <a:xfrm>
            <a:off x="54838" y="1749664"/>
            <a:ext cx="9089162" cy="4325314"/>
            <a:chOff x="22768" y="1754908"/>
            <a:chExt cx="9089162" cy="4325314"/>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31" t="17709" r="9838" b="25740"/>
            <a:stretch/>
          </p:blipFill>
          <p:spPr bwMode="auto">
            <a:xfrm>
              <a:off x="22768" y="1754908"/>
              <a:ext cx="9089162" cy="4318000"/>
            </a:xfrm>
            <a:prstGeom prst="rect">
              <a:avLst/>
            </a:prstGeom>
            <a:solidFill>
              <a:srgbClr val="FFFFFF"/>
            </a:solidFill>
            <a:ln w="38100" cmpd="sng">
              <a:solidFill>
                <a:schemeClr val="bg1"/>
              </a:solidFill>
            </a:ln>
            <a:effectLst/>
            <a:extLst/>
          </p:spPr>
        </p:pic>
        <p:sp>
          <p:nvSpPr>
            <p:cNvPr id="8" name="legend_green"/>
            <p:cNvSpPr txBox="1"/>
            <p:nvPr/>
          </p:nvSpPr>
          <p:spPr>
            <a:xfrm>
              <a:off x="4785982" y="5251374"/>
              <a:ext cx="1503986" cy="230832"/>
            </a:xfrm>
            <a:prstGeom prst="rect">
              <a:avLst/>
            </a:prstGeom>
            <a:noFill/>
          </p:spPr>
          <p:txBody>
            <a:bodyPr vert="horz" wrap="square" rtlCol="0">
              <a:spAutoFit/>
            </a:bodyPr>
            <a:lstStyle/>
            <a:p>
              <a:r>
                <a:rPr lang="en-GB" sz="900" i="1" dirty="0" smtClean="0">
                  <a:solidFill>
                    <a:schemeClr val="bg1"/>
                  </a:solidFill>
                  <a:latin typeface="Arial"/>
                </a:rPr>
                <a:t>(141 countries or 72.7%)</a:t>
              </a:r>
              <a:endParaRPr lang="en-GB" sz="900" i="1" dirty="0">
                <a:solidFill>
                  <a:schemeClr val="bg1"/>
                </a:solidFill>
                <a:latin typeface="Arial"/>
              </a:endParaRPr>
            </a:p>
          </p:txBody>
        </p:sp>
        <p:sp>
          <p:nvSpPr>
            <p:cNvPr id="11" name="legend_orange"/>
            <p:cNvSpPr txBox="1"/>
            <p:nvPr/>
          </p:nvSpPr>
          <p:spPr>
            <a:xfrm>
              <a:off x="5668437" y="5450457"/>
              <a:ext cx="1503986" cy="230832"/>
            </a:xfrm>
            <a:prstGeom prst="rect">
              <a:avLst/>
            </a:prstGeom>
            <a:noFill/>
          </p:spPr>
          <p:txBody>
            <a:bodyPr vert="horz" wrap="square" rtlCol="0">
              <a:spAutoFit/>
            </a:bodyPr>
            <a:lstStyle/>
            <a:p>
              <a:r>
                <a:rPr lang="en-GB" sz="900" i="1" dirty="0" smtClean="0">
                  <a:solidFill>
                    <a:schemeClr val="bg1"/>
                  </a:solidFill>
                  <a:latin typeface="Arial"/>
                </a:rPr>
                <a:t>(18 countries or 9.3%)</a:t>
              </a:r>
              <a:endParaRPr lang="en-GB" sz="900" i="1" dirty="0">
                <a:solidFill>
                  <a:schemeClr val="bg1"/>
                </a:solidFill>
                <a:latin typeface="Arial"/>
              </a:endParaRPr>
            </a:p>
          </p:txBody>
        </p:sp>
        <p:sp>
          <p:nvSpPr>
            <p:cNvPr id="14" name="legend_grey"/>
            <p:cNvSpPr txBox="1"/>
            <p:nvPr/>
          </p:nvSpPr>
          <p:spPr>
            <a:xfrm>
              <a:off x="5853165" y="5649269"/>
              <a:ext cx="1503986" cy="230832"/>
            </a:xfrm>
            <a:prstGeom prst="rect">
              <a:avLst/>
            </a:prstGeom>
            <a:noFill/>
          </p:spPr>
          <p:txBody>
            <a:bodyPr vert="horz" wrap="square" rtlCol="0">
              <a:spAutoFit/>
            </a:bodyPr>
            <a:lstStyle/>
            <a:p>
              <a:r>
                <a:rPr lang="en-GB" sz="900" i="1" dirty="0" smtClean="0">
                  <a:solidFill>
                    <a:schemeClr val="bg1"/>
                  </a:solidFill>
                  <a:latin typeface="Arial"/>
                </a:rPr>
                <a:t>(35 countries or 18%)</a:t>
              </a:r>
              <a:endParaRPr lang="en-GB" sz="900" i="1" dirty="0">
                <a:solidFill>
                  <a:schemeClr val="bg1"/>
                </a:solidFill>
                <a:latin typeface="Arial"/>
              </a:endParaRPr>
            </a:p>
          </p:txBody>
        </p:sp>
        <p:sp>
          <p:nvSpPr>
            <p:cNvPr id="6" name="rect_green"/>
            <p:cNvSpPr/>
            <p:nvPr/>
          </p:nvSpPr>
          <p:spPr>
            <a:xfrm>
              <a:off x="3643365" y="5306369"/>
              <a:ext cx="139700" cy="139700"/>
            </a:xfrm>
            <a:prstGeom prst="rect">
              <a:avLst/>
            </a:prstGeom>
            <a:solidFill>
              <a:srgbClr val="38A8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text_green"/>
            <p:cNvSpPr txBox="1"/>
            <p:nvPr/>
          </p:nvSpPr>
          <p:spPr>
            <a:xfrm>
              <a:off x="3833865" y="5251374"/>
              <a:ext cx="1744588" cy="230832"/>
            </a:xfrm>
            <a:prstGeom prst="rect">
              <a:avLst/>
            </a:prstGeom>
            <a:noFill/>
          </p:spPr>
          <p:txBody>
            <a:bodyPr vert="horz" rtlCol="0">
              <a:spAutoFit/>
            </a:bodyPr>
            <a:lstStyle/>
            <a:p>
              <a:r>
                <a:rPr lang="en-GB" sz="900" dirty="0" smtClean="0">
                  <a:solidFill>
                    <a:schemeClr val="bg1"/>
                  </a:solidFill>
                  <a:latin typeface="Arial"/>
                </a:rPr>
                <a:t>Introduced to date</a:t>
              </a:r>
              <a:endParaRPr lang="en-GB" sz="900" dirty="0">
                <a:solidFill>
                  <a:schemeClr val="bg1"/>
                </a:solidFill>
                <a:latin typeface="Arial"/>
              </a:endParaRPr>
            </a:p>
          </p:txBody>
        </p:sp>
        <p:sp>
          <p:nvSpPr>
            <p:cNvPr id="9" name="rect_orange"/>
            <p:cNvSpPr/>
            <p:nvPr/>
          </p:nvSpPr>
          <p:spPr>
            <a:xfrm>
              <a:off x="3643365" y="5496869"/>
              <a:ext cx="139700" cy="139700"/>
            </a:xfrm>
            <a:prstGeom prst="rect">
              <a:avLst/>
            </a:prstGeom>
            <a:solidFill>
              <a:srgbClr val="FFAA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_orange"/>
            <p:cNvSpPr txBox="1"/>
            <p:nvPr/>
          </p:nvSpPr>
          <p:spPr>
            <a:xfrm>
              <a:off x="3833865" y="5458769"/>
              <a:ext cx="2463800" cy="230832"/>
            </a:xfrm>
            <a:prstGeom prst="rect">
              <a:avLst/>
            </a:prstGeom>
            <a:noFill/>
          </p:spPr>
          <p:txBody>
            <a:bodyPr vert="horz" wrap="square" rtlCol="0">
              <a:spAutoFit/>
            </a:bodyPr>
            <a:lstStyle/>
            <a:p>
              <a:r>
                <a:rPr lang="en-GB" sz="900" dirty="0" smtClean="0">
                  <a:solidFill>
                    <a:schemeClr val="bg1"/>
                  </a:solidFill>
                  <a:latin typeface="Arial"/>
                </a:rPr>
                <a:t>Planned introductions in 2015-2016  </a:t>
              </a:r>
              <a:endParaRPr lang="en-GB" sz="900" dirty="0">
                <a:solidFill>
                  <a:schemeClr val="bg1"/>
                </a:solidFill>
                <a:latin typeface="Arial"/>
              </a:endParaRPr>
            </a:p>
          </p:txBody>
        </p:sp>
        <p:sp>
          <p:nvSpPr>
            <p:cNvPr id="12" name="rect_grey"/>
            <p:cNvSpPr/>
            <p:nvPr/>
          </p:nvSpPr>
          <p:spPr>
            <a:xfrm>
              <a:off x="3643365" y="5687369"/>
              <a:ext cx="139700" cy="139700"/>
            </a:xfrm>
            <a:prstGeom prst="rect">
              <a:avLst/>
            </a:prstGeom>
            <a:solidFill>
              <a:srgbClr val="E1E1E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_grey"/>
            <p:cNvSpPr txBox="1"/>
            <p:nvPr/>
          </p:nvSpPr>
          <p:spPr>
            <a:xfrm>
              <a:off x="3833865" y="5649269"/>
              <a:ext cx="2463800" cy="230832"/>
            </a:xfrm>
            <a:prstGeom prst="rect">
              <a:avLst/>
            </a:prstGeom>
            <a:noFill/>
          </p:spPr>
          <p:txBody>
            <a:bodyPr vert="horz" rtlCol="0">
              <a:spAutoFit/>
            </a:bodyPr>
            <a:lstStyle/>
            <a:p>
              <a:r>
                <a:rPr lang="en-US" sz="900" dirty="0" smtClean="0">
                  <a:solidFill>
                    <a:schemeClr val="bg1"/>
                  </a:solidFill>
                  <a:latin typeface="Arial"/>
                </a:rPr>
                <a:t>Not Available, Not Introduced/No Plans</a:t>
              </a:r>
              <a:endParaRPr lang="en-GB" sz="900" dirty="0">
                <a:solidFill>
                  <a:schemeClr val="bg1"/>
                </a:solidFill>
                <a:latin typeface="Arial"/>
              </a:endParaRPr>
            </a:p>
          </p:txBody>
        </p:sp>
        <p:sp>
          <p:nvSpPr>
            <p:cNvPr id="15" name="rect_na"/>
            <p:cNvSpPr/>
            <p:nvPr/>
          </p:nvSpPr>
          <p:spPr>
            <a:xfrm>
              <a:off x="3643365" y="5887490"/>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legend_na"/>
            <p:cNvSpPr txBox="1"/>
            <p:nvPr/>
          </p:nvSpPr>
          <p:spPr>
            <a:xfrm>
              <a:off x="3833865" y="5849390"/>
              <a:ext cx="3200400" cy="230832"/>
            </a:xfrm>
            <a:prstGeom prst="rect">
              <a:avLst/>
            </a:prstGeom>
            <a:noFill/>
          </p:spPr>
          <p:txBody>
            <a:bodyPr vert="horz" rtlCol="0">
              <a:spAutoFit/>
            </a:bodyPr>
            <a:lstStyle/>
            <a:p>
              <a:r>
                <a:rPr lang="en-GB" sz="900" i="1" dirty="0" smtClean="0">
                  <a:solidFill>
                    <a:schemeClr val="bg1"/>
                  </a:solidFill>
                  <a:latin typeface="Arial"/>
                </a:rPr>
                <a:t>Not applicable</a:t>
              </a:r>
              <a:endParaRPr lang="en-GB" sz="900" i="1" dirty="0">
                <a:solidFill>
                  <a:schemeClr val="bg1"/>
                </a:solidFill>
                <a:latin typeface="Arial"/>
              </a:endParaRPr>
            </a:p>
          </p:txBody>
        </p:sp>
      </p:grpSp>
      <p:sp>
        <p:nvSpPr>
          <p:cNvPr id="24" name="Title 1"/>
          <p:cNvSpPr>
            <a:spLocks noGrp="1"/>
          </p:cNvSpPr>
          <p:nvPr>
            <p:ph type="title"/>
          </p:nvPr>
        </p:nvSpPr>
        <p:spPr>
          <a:xfrm>
            <a:off x="0" y="515547"/>
            <a:ext cx="9144000" cy="1143000"/>
          </a:xfrm>
        </p:spPr>
        <p:txBody>
          <a:bodyPr>
            <a:noAutofit/>
          </a:bodyPr>
          <a:lstStyle/>
          <a:p>
            <a:r>
              <a:rPr lang="en-US" sz="3600" b="1" dirty="0" smtClean="0"/>
              <a:t>Current and Future Use of </a:t>
            </a:r>
            <a:br>
              <a:rPr lang="en-US" sz="3600" b="1" dirty="0" smtClean="0"/>
            </a:br>
            <a:r>
              <a:rPr lang="en-US" sz="3600" b="1" dirty="0" smtClean="0"/>
              <a:t>Rubella-Containing Vaccine</a:t>
            </a:r>
            <a:endParaRPr lang="en-US" sz="3600" b="1" dirty="0"/>
          </a:p>
        </p:txBody>
      </p:sp>
      <p:sp>
        <p:nvSpPr>
          <p:cNvPr id="25" name="Rectangle 24"/>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9" name="Rectangle 18"/>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20" name="Table 19"/>
          <p:cNvGraphicFramePr>
            <a:graphicFrameLocks noGrp="1"/>
          </p:cNvGraphicFramePr>
          <p:nvPr>
            <p:extLst>
              <p:ext uri="{D42A27DB-BD31-4B8C-83A1-F6EECF244321}">
                <p14:modId xmlns:p14="http://schemas.microsoft.com/office/powerpoint/2010/main" val="319421445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21263256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7895"/>
          <a:stretch/>
        </p:blipFill>
        <p:spPr>
          <a:xfrm>
            <a:off x="705899" y="2493951"/>
            <a:ext cx="7634623" cy="4130212"/>
          </a:xfrm>
          <a:prstGeom prst="rect">
            <a:avLst/>
          </a:prstGeom>
          <a:ln w="38100" cmpd="sng">
            <a:solidFill>
              <a:srgbClr val="000000"/>
            </a:solidFill>
          </a:ln>
        </p:spPr>
      </p:pic>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12" name="Table 11"/>
          <p:cNvGraphicFramePr>
            <a:graphicFrameLocks noGrp="1"/>
          </p:cNvGraphicFramePr>
          <p:nvPr>
            <p:extLst>
              <p:ext uri="{D42A27DB-BD31-4B8C-83A1-F6EECF244321}">
                <p14:modId xmlns:p14="http://schemas.microsoft.com/office/powerpoint/2010/main" val="4143069500"/>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1587355"/>
                <a:gridCol w="1302985"/>
                <a:gridCol w="2861733"/>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Objectives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Methods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Results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Limitations &amp; Conclusions</a:t>
                      </a:r>
                      <a:endParaRPr lang="en-US" sz="1600" b="1" dirty="0">
                        <a:solidFill>
                          <a:schemeClr val="tx1">
                            <a:lumMod val="65000"/>
                          </a:schemeClr>
                        </a:solidFill>
                      </a:endParaRPr>
                    </a:p>
                  </a:txBody>
                  <a:tcPr/>
                </a:tc>
              </a:tr>
            </a:tbl>
          </a:graphicData>
        </a:graphic>
      </p:graphicFrame>
      <p:sp>
        <p:nvSpPr>
          <p:cNvPr id="16" name="Content Placeholder 2"/>
          <p:cNvSpPr txBox="1">
            <a:spLocks/>
          </p:cNvSpPr>
          <p:nvPr/>
        </p:nvSpPr>
        <p:spPr>
          <a:xfrm>
            <a:off x="612423" y="1529448"/>
            <a:ext cx="7734386" cy="1047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GAVI is providing support for a one time catch-up campaign with the measles-rubella (MR) vaccine</a:t>
            </a:r>
          </a:p>
        </p:txBody>
      </p:sp>
      <p:sp>
        <p:nvSpPr>
          <p:cNvPr id="18" name="Title 1"/>
          <p:cNvSpPr>
            <a:spLocks noGrp="1"/>
          </p:cNvSpPr>
          <p:nvPr>
            <p:ph type="title"/>
          </p:nvPr>
        </p:nvSpPr>
        <p:spPr>
          <a:xfrm>
            <a:off x="2197186" y="386448"/>
            <a:ext cx="6489613" cy="1143000"/>
          </a:xfrm>
        </p:spPr>
        <p:txBody>
          <a:bodyPr>
            <a:normAutofit/>
          </a:bodyPr>
          <a:lstStyle/>
          <a:p>
            <a:r>
              <a:rPr lang="en-US" sz="3600" b="1" dirty="0" smtClean="0"/>
              <a:t>Rubella Vaccine Support</a:t>
            </a:r>
            <a:endParaRPr lang="en-US" sz="3600" b="1" dirty="0"/>
          </a:p>
        </p:txBody>
      </p:sp>
      <p:pic>
        <p:nvPicPr>
          <p:cNvPr id="19" name="Picture 18"/>
          <p:cNvPicPr>
            <a:picLocks noChangeAspect="1"/>
          </p:cNvPicPr>
          <p:nvPr/>
        </p:nvPicPr>
        <p:blipFill>
          <a:blip r:embed="rId4"/>
          <a:stretch>
            <a:fillRect/>
          </a:stretch>
        </p:blipFill>
        <p:spPr>
          <a:xfrm>
            <a:off x="1357576" y="671134"/>
            <a:ext cx="1577622" cy="655114"/>
          </a:xfrm>
          <a:prstGeom prst="rect">
            <a:avLst/>
          </a:prstGeom>
        </p:spPr>
      </p:pic>
    </p:spTree>
    <p:extLst>
      <p:ext uri="{BB962C8B-B14F-4D97-AF65-F5344CB8AC3E}">
        <p14:creationId xmlns:p14="http://schemas.microsoft.com/office/powerpoint/2010/main" val="308437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8717" y="2970457"/>
            <a:ext cx="645529" cy="1323439"/>
          </a:xfrm>
          <a:prstGeom prst="rect">
            <a:avLst/>
          </a:prstGeom>
          <a:noFill/>
        </p:spPr>
        <p:txBody>
          <a:bodyPr wrap="none" rtlCol="0">
            <a:spAutoFit/>
          </a:bodyPr>
          <a:lstStyle/>
          <a:p>
            <a:r>
              <a:rPr lang="en-US" sz="8000" b="1" dirty="0" smtClean="0"/>
              <a:t>?</a:t>
            </a:r>
            <a:endParaRPr lang="en-US" sz="8000" b="1" dirty="0"/>
          </a:p>
        </p:txBody>
      </p:sp>
      <p:sp>
        <p:nvSpPr>
          <p:cNvPr id="10" name="Title 1"/>
          <p:cNvSpPr txBox="1">
            <a:spLocks/>
          </p:cNvSpPr>
          <p:nvPr/>
        </p:nvSpPr>
        <p:spPr>
          <a:xfrm>
            <a:off x="457200" y="774550"/>
            <a:ext cx="8229600" cy="7249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Global Incidence of Rubella and CRS</a:t>
            </a:r>
            <a:endParaRPr lang="en-US" sz="3200" b="1" dirty="0"/>
          </a:p>
        </p:txBody>
      </p:sp>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2" name="Picture 1"/>
          <p:cNvPicPr>
            <a:picLocks noChangeAspect="1"/>
          </p:cNvPicPr>
          <p:nvPr/>
        </p:nvPicPr>
        <p:blipFill>
          <a:blip r:embed="rId3"/>
          <a:stretch>
            <a:fillRect/>
          </a:stretch>
        </p:blipFill>
        <p:spPr>
          <a:xfrm>
            <a:off x="0" y="2030453"/>
            <a:ext cx="9144000" cy="3570426"/>
          </a:xfrm>
          <a:prstGeom prst="rect">
            <a:avLst/>
          </a:prstGeom>
        </p:spPr>
      </p:pic>
      <p:sp>
        <p:nvSpPr>
          <p:cNvPr id="4" name="Rectangle 3"/>
          <p:cNvSpPr/>
          <p:nvPr/>
        </p:nvSpPr>
        <p:spPr>
          <a:xfrm>
            <a:off x="0" y="6371117"/>
            <a:ext cx="5994772" cy="400110"/>
          </a:xfrm>
          <a:prstGeom prst="rect">
            <a:avLst/>
          </a:prstGeom>
        </p:spPr>
        <p:txBody>
          <a:bodyPr wrap="square">
            <a:spAutoFit/>
          </a:bodyPr>
          <a:lstStyle/>
          <a:p>
            <a:r>
              <a:rPr lang="en-US" sz="1000" dirty="0"/>
              <a:t>CDC (2015). "Global Progress Toward Rubella and Congenital Rubella Syndrome Control and Elimination — 2000–2014." </a:t>
            </a:r>
            <a:r>
              <a:rPr lang="en-US" sz="1000" u="sng" dirty="0"/>
              <a:t>MMWR </a:t>
            </a:r>
            <a:r>
              <a:rPr lang="en-US" sz="1000" b="1" u="sng" dirty="0"/>
              <a:t>64</a:t>
            </a:r>
            <a:r>
              <a:rPr lang="en-US" sz="1000" u="sng" dirty="0"/>
              <a:t>(37): 1052-1055.</a:t>
            </a:r>
            <a:endParaRPr lang="en-US" sz="1000" dirty="0"/>
          </a:p>
        </p:txBody>
      </p:sp>
      <p:sp>
        <p:nvSpPr>
          <p:cNvPr id="8" name="Rectangle 7"/>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319421445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33487706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8717" y="2970457"/>
            <a:ext cx="645529" cy="1323439"/>
          </a:xfrm>
          <a:prstGeom prst="rect">
            <a:avLst/>
          </a:prstGeom>
          <a:noFill/>
        </p:spPr>
        <p:txBody>
          <a:bodyPr wrap="none" rtlCol="0">
            <a:spAutoFit/>
          </a:bodyPr>
          <a:lstStyle/>
          <a:p>
            <a:r>
              <a:rPr lang="en-US" sz="8000" b="1" dirty="0" smtClean="0"/>
              <a:t>?</a:t>
            </a:r>
            <a:endParaRPr lang="en-US" sz="8000" b="1" dirty="0"/>
          </a:p>
        </p:txBody>
      </p:sp>
      <p:sp>
        <p:nvSpPr>
          <p:cNvPr id="10" name="Title 1"/>
          <p:cNvSpPr txBox="1">
            <a:spLocks/>
          </p:cNvSpPr>
          <p:nvPr/>
        </p:nvSpPr>
        <p:spPr>
          <a:xfrm>
            <a:off x="457200" y="774550"/>
            <a:ext cx="8229600" cy="7249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Global Incidence of Rubella and CRS</a:t>
            </a:r>
            <a:endParaRPr lang="en-US" sz="3200" b="1" dirty="0"/>
          </a:p>
        </p:txBody>
      </p:sp>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2" name="Picture 1"/>
          <p:cNvPicPr>
            <a:picLocks noChangeAspect="1"/>
          </p:cNvPicPr>
          <p:nvPr/>
        </p:nvPicPr>
        <p:blipFill>
          <a:blip r:embed="rId3"/>
          <a:stretch>
            <a:fillRect/>
          </a:stretch>
        </p:blipFill>
        <p:spPr>
          <a:xfrm>
            <a:off x="0" y="2030453"/>
            <a:ext cx="9144000" cy="3570426"/>
          </a:xfrm>
          <a:prstGeom prst="rect">
            <a:avLst/>
          </a:prstGeom>
        </p:spPr>
      </p:pic>
      <p:sp>
        <p:nvSpPr>
          <p:cNvPr id="7" name="Rectangle 6"/>
          <p:cNvSpPr/>
          <p:nvPr/>
        </p:nvSpPr>
        <p:spPr>
          <a:xfrm>
            <a:off x="71804" y="3566720"/>
            <a:ext cx="9001599" cy="242761"/>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804" y="4331898"/>
            <a:ext cx="9001599" cy="242761"/>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13" name="Table 12"/>
          <p:cNvGraphicFramePr>
            <a:graphicFrameLocks noGrp="1"/>
          </p:cNvGraphicFramePr>
          <p:nvPr>
            <p:extLst>
              <p:ext uri="{D42A27DB-BD31-4B8C-83A1-F6EECF244321}">
                <p14:modId xmlns:p14="http://schemas.microsoft.com/office/powerpoint/2010/main" val="319421445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28015940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8717" y="2970457"/>
            <a:ext cx="645529" cy="1323439"/>
          </a:xfrm>
          <a:prstGeom prst="rect">
            <a:avLst/>
          </a:prstGeom>
          <a:noFill/>
        </p:spPr>
        <p:txBody>
          <a:bodyPr wrap="none" rtlCol="0">
            <a:spAutoFit/>
          </a:bodyPr>
          <a:lstStyle/>
          <a:p>
            <a:r>
              <a:rPr lang="en-US" sz="8000" b="1" dirty="0" smtClean="0"/>
              <a:t>?</a:t>
            </a:r>
            <a:endParaRPr lang="en-US" sz="8000" b="1" dirty="0"/>
          </a:p>
        </p:txBody>
      </p:sp>
      <p:sp>
        <p:nvSpPr>
          <p:cNvPr id="10" name="Title 1"/>
          <p:cNvSpPr txBox="1">
            <a:spLocks/>
          </p:cNvSpPr>
          <p:nvPr/>
        </p:nvSpPr>
        <p:spPr>
          <a:xfrm>
            <a:off x="457200" y="774550"/>
            <a:ext cx="8229600" cy="72494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Global Incidence of Rubella and CRS</a:t>
            </a:r>
            <a:endParaRPr lang="en-US" sz="3200" b="1" dirty="0"/>
          </a:p>
        </p:txBody>
      </p:sp>
      <p:sp>
        <p:nvSpPr>
          <p:cNvPr id="11" name="Rectangle 10"/>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2" name="Picture 1"/>
          <p:cNvPicPr>
            <a:picLocks noChangeAspect="1"/>
          </p:cNvPicPr>
          <p:nvPr/>
        </p:nvPicPr>
        <p:blipFill>
          <a:blip r:embed="rId3"/>
          <a:stretch>
            <a:fillRect/>
          </a:stretch>
        </p:blipFill>
        <p:spPr>
          <a:xfrm>
            <a:off x="0" y="2030453"/>
            <a:ext cx="9144000" cy="3570426"/>
          </a:xfrm>
          <a:prstGeom prst="rect">
            <a:avLst/>
          </a:prstGeom>
        </p:spPr>
      </p:pic>
      <p:sp>
        <p:nvSpPr>
          <p:cNvPr id="3" name="Rectangle 2"/>
          <p:cNvSpPr/>
          <p:nvPr/>
        </p:nvSpPr>
        <p:spPr>
          <a:xfrm>
            <a:off x="71804" y="3323959"/>
            <a:ext cx="9001599" cy="24276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1804" y="4557074"/>
            <a:ext cx="9001599" cy="404746"/>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450427"/>
          </a:xfrm>
          <a:prstGeom prst="rect">
            <a:avLst/>
          </a:prstGeom>
          <a:solidFill>
            <a:schemeClr val="tx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13" name="Table 12"/>
          <p:cNvGraphicFramePr>
            <a:graphicFrameLocks noGrp="1"/>
          </p:cNvGraphicFramePr>
          <p:nvPr>
            <p:extLst>
              <p:ext uri="{D42A27DB-BD31-4B8C-83A1-F6EECF244321}">
                <p14:modId xmlns:p14="http://schemas.microsoft.com/office/powerpoint/2010/main" val="3194214452"/>
              </p:ext>
            </p:extLst>
          </p:nvPr>
        </p:nvGraphicFramePr>
        <p:xfrm>
          <a:off x="0" y="70149"/>
          <a:ext cx="9144000" cy="335280"/>
        </p:xfrm>
        <a:graphic>
          <a:graphicData uri="http://schemas.openxmlformats.org/drawingml/2006/table">
            <a:tbl>
              <a:tblPr firstRow="1" bandRow="1">
                <a:tableStyleId>{2D5ABB26-0587-4C30-8999-92F81FD0307C}</a:tableStyleId>
              </a:tblPr>
              <a:tblGrid>
                <a:gridCol w="1704318"/>
                <a:gridCol w="1687609"/>
                <a:gridCol w="2027145"/>
                <a:gridCol w="1904886"/>
                <a:gridCol w="1820042"/>
              </a:tblGrid>
              <a:tr h="0">
                <a:tc>
                  <a:txBody>
                    <a:bodyPr/>
                    <a:lstStyle/>
                    <a:p>
                      <a:pPr algn="ctr"/>
                      <a:r>
                        <a:rPr lang="en-US" sz="1600" b="1" dirty="0" smtClean="0">
                          <a:solidFill>
                            <a:schemeClr val="tx1"/>
                          </a:solidFill>
                        </a:rPr>
                        <a:t>Introduction</a:t>
                      </a:r>
                      <a:endParaRPr lang="en-US" sz="1600" b="1" dirty="0">
                        <a:solidFill>
                          <a:schemeClr val="tx1"/>
                        </a:solidFill>
                      </a:endParaRPr>
                    </a:p>
                  </a:txBody>
                  <a:tcPr/>
                </a:tc>
                <a:tc>
                  <a:txBody>
                    <a:bodyPr/>
                    <a:lstStyle/>
                    <a:p>
                      <a:pPr algn="ctr"/>
                      <a:r>
                        <a:rPr lang="en-US" sz="1600" b="1" dirty="0" smtClean="0">
                          <a:solidFill>
                            <a:schemeClr val="tx1">
                              <a:lumMod val="65000"/>
                            </a:schemeClr>
                          </a:solidFill>
                        </a:rPr>
                        <a:t>Overview</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Endemic</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Control</a:t>
                      </a:r>
                      <a:r>
                        <a:rPr lang="en-US" sz="1600" b="1" baseline="0" dirty="0" smtClean="0">
                          <a:solidFill>
                            <a:schemeClr val="tx1">
                              <a:lumMod val="65000"/>
                            </a:schemeClr>
                          </a:solidFill>
                        </a:rPr>
                        <a:t> Settings</a:t>
                      </a:r>
                      <a:endParaRPr lang="en-US" sz="1600" b="1" dirty="0">
                        <a:solidFill>
                          <a:schemeClr val="tx1">
                            <a:lumMod val="65000"/>
                          </a:schemeClr>
                        </a:solidFill>
                      </a:endParaRPr>
                    </a:p>
                  </a:txBody>
                  <a:tcPr/>
                </a:tc>
                <a:tc>
                  <a:txBody>
                    <a:bodyPr/>
                    <a:lstStyle/>
                    <a:p>
                      <a:pPr algn="ctr"/>
                      <a:r>
                        <a:rPr lang="en-US" sz="1600" b="1" dirty="0" smtClean="0">
                          <a:solidFill>
                            <a:schemeClr val="tx1">
                              <a:lumMod val="65000"/>
                            </a:schemeClr>
                          </a:solidFill>
                        </a:rPr>
                        <a:t>Conclusions</a:t>
                      </a:r>
                      <a:endParaRPr lang="en-US" sz="1600" b="1" dirty="0">
                        <a:solidFill>
                          <a:schemeClr val="tx1">
                            <a:lumMod val="65000"/>
                          </a:schemeClr>
                        </a:solidFill>
                      </a:endParaRPr>
                    </a:p>
                  </a:txBody>
                  <a:tcPr/>
                </a:tc>
              </a:tr>
            </a:tbl>
          </a:graphicData>
        </a:graphic>
      </p:graphicFrame>
    </p:spTree>
    <p:extLst>
      <p:ext uri="{BB962C8B-B14F-4D97-AF65-F5344CB8AC3E}">
        <p14:creationId xmlns:p14="http://schemas.microsoft.com/office/powerpoint/2010/main" val="18628286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2" ma:contentTypeDescription="Create a new document." ma:contentTypeScope="" ma:versionID="12ce6ba286d8a722fbeda7b993b86f49">
  <xsd:schema xmlns:xsd="http://www.w3.org/2001/XMLSchema" xmlns:xs="http://www.w3.org/2001/XMLSchema" xmlns:p="http://schemas.microsoft.com/office/2006/metadata/properties" xmlns:ns2="6d2bc46a-f014-48ed-be59-9d6cf5da36fb" targetNamespace="http://schemas.microsoft.com/office/2006/metadata/properties" ma:root="true" ma:fieldsID="679a8e4ae1d572e94e67380fd784e4fb" ns2:_="">
    <xsd:import namespace="6d2bc46a-f014-48ed-be59-9d6cf5da36f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6FCQ3RPYFS27-334089976-98</_dlc_DocId>
    <_dlc_DocIdUrl xmlns="6d2bc46a-f014-48ed-be59-9d6cf5da36fb">
      <Url>https://idmod.sharepoint.com/symposium/_layouts/15/DocIdRedir.aspx?ID=6FCQ3RPYFS27-334089976-98</Url>
      <Description>6FCQ3RPYFS27-334089976-98</Description>
    </_dlc_DocIdUrl>
  </documentManagement>
</p:properties>
</file>

<file path=customXml/itemProps1.xml><?xml version="1.0" encoding="utf-8"?>
<ds:datastoreItem xmlns:ds="http://schemas.openxmlformats.org/officeDocument/2006/customXml" ds:itemID="{76046027-851B-4088-8111-69120F433479}"/>
</file>

<file path=customXml/itemProps2.xml><?xml version="1.0" encoding="utf-8"?>
<ds:datastoreItem xmlns:ds="http://schemas.openxmlformats.org/officeDocument/2006/customXml" ds:itemID="{327D64C5-DADE-47A5-8F91-812CEB1F93CF}"/>
</file>

<file path=customXml/itemProps3.xml><?xml version="1.0" encoding="utf-8"?>
<ds:datastoreItem xmlns:ds="http://schemas.openxmlformats.org/officeDocument/2006/customXml" ds:itemID="{7253E7F7-597E-4AEB-BC41-6F7EB3146ED6}"/>
</file>

<file path=customXml/itemProps4.xml><?xml version="1.0" encoding="utf-8"?>
<ds:datastoreItem xmlns:ds="http://schemas.openxmlformats.org/officeDocument/2006/customXml" ds:itemID="{62D1551F-8484-4619-85B2-C4F6233CFD4F}"/>
</file>

<file path=docProps/app.xml><?xml version="1.0" encoding="utf-8"?>
<Properties xmlns="http://schemas.openxmlformats.org/officeDocument/2006/extended-properties" xmlns:vt="http://schemas.openxmlformats.org/officeDocument/2006/docPropsVTypes">
  <TotalTime>5424</TotalTime>
  <Words>7256</Words>
  <Application>Microsoft Macintosh PowerPoint</Application>
  <PresentationFormat>On-screen Show (4:3)</PresentationFormat>
  <Paragraphs>832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Rubella &amp; Congenital Rubella Syndrome (CRS)</vt:lpstr>
      <vt:lpstr>Rubella Containing Vaccine (RCV)</vt:lpstr>
      <vt:lpstr>Current and Future Use of  Rubella-Containing Vaccine</vt:lpstr>
      <vt:lpstr>Rubella Vaccine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Rubella &amp; Congenital Rubella Syndrome (CRS)</dc:title>
  <dc:creator>Amy Winter</dc:creator>
  <cp:lastModifiedBy>Amy Winter</cp:lastModifiedBy>
  <cp:revision>179</cp:revision>
  <dcterms:created xsi:type="dcterms:W3CDTF">2016-04-11T13:10:24Z</dcterms:created>
  <dcterms:modified xsi:type="dcterms:W3CDTF">2016-04-20T20:23:08Z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b0b228dc-475e-4760-8c9c-4de50c3ddb59</vt:lpwstr>
  </property>
</Properties>
</file>