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60" r:id="rId2"/>
    <p:sldId id="469" r:id="rId3"/>
    <p:sldId id="513" r:id="rId4"/>
    <p:sldId id="493" r:id="rId5"/>
    <p:sldId id="494" r:id="rId6"/>
    <p:sldId id="529" r:id="rId7"/>
    <p:sldId id="515" r:id="rId8"/>
    <p:sldId id="496" r:id="rId9"/>
    <p:sldId id="497" r:id="rId10"/>
    <p:sldId id="498" r:id="rId11"/>
    <p:sldId id="499" r:id="rId12"/>
    <p:sldId id="522" r:id="rId13"/>
    <p:sldId id="501" r:id="rId14"/>
    <p:sldId id="531" r:id="rId15"/>
    <p:sldId id="505" r:id="rId16"/>
    <p:sldId id="507" r:id="rId17"/>
    <p:sldId id="511" r:id="rId18"/>
    <p:sldId id="512" r:id="rId19"/>
    <p:sldId id="516" r:id="rId20"/>
    <p:sldId id="532" r:id="rId21"/>
    <p:sldId id="460" r:id="rId22"/>
    <p:sldId id="461" r:id="rId23"/>
    <p:sldId id="530" r:id="rId24"/>
    <p:sldId id="53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3CB371"/>
    <a:srgbClr val="FFFFFF"/>
    <a:srgbClr val="4D4D4D"/>
    <a:srgbClr val="FFBF7F"/>
    <a:srgbClr val="9DD9B8"/>
    <a:srgbClr val="971B1E"/>
    <a:srgbClr val="0091B3"/>
    <a:srgbClr val="DE132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7BFF7-4050-4ABF-B3FF-999C7C0B12AA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58D28-B9E6-4F9D-82C2-AE1D75C6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43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F8A9A6-CBBB-4E16-BEBD-78BBCFB212AE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5ADEB-665A-4A82-93E1-EFA00E46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5" y="1122363"/>
            <a:ext cx="8356921" cy="2387600"/>
          </a:xfrm>
        </p:spPr>
        <p:txBody>
          <a:bodyPr anchor="b">
            <a:normAutofit/>
          </a:bodyPr>
          <a:lstStyle>
            <a:lvl1pPr algn="l">
              <a:defRPr sz="3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965" y="3602038"/>
            <a:ext cx="835692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6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2825"/>
          </a:xfrm>
          <a:noFill/>
        </p:spPr>
        <p:txBody>
          <a:bodyPr tIns="91440" anchor="b">
            <a:normAutofit/>
          </a:bodyPr>
          <a:lstStyle>
            <a:lvl1pPr marL="173038" indent="0"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1641"/>
            <a:ext cx="7886700" cy="4915322"/>
          </a:xfrm>
        </p:spPr>
        <p:txBody>
          <a:bodyPr>
            <a:normAutofit/>
          </a:bodyPr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02825"/>
            <a:ext cx="914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1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902825"/>
          </a:xfrm>
          <a:prstGeom prst="rect">
            <a:avLst/>
          </a:prstGeom>
          <a:noFill/>
        </p:spPr>
        <p:txBody>
          <a:bodyPr vert="horz" lIns="91440" tIns="91440" rIns="91440" bIns="45720" rtlCol="0" anchor="b">
            <a:normAutofit/>
          </a:bodyPr>
          <a:lstStyle>
            <a:lvl1pPr marL="17303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287551-55BD-4020-9A98-62DB33AC43D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C218D-E72A-4966-A07E-ABDA88D053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02825"/>
            <a:ext cx="914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2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551-55BD-4020-9A98-62DB33AC43D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218D-E72A-4966-A07E-ABDA88D05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32.png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9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5.png"/><Relationship Id="rId21" Type="http://schemas.openxmlformats.org/officeDocument/2006/relationships/image" Target="../media/image43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33.png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7.png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6.emf"/><Relationship Id="rId7" Type="http://schemas.openxmlformats.org/officeDocument/2006/relationships/image" Target="../media/image8.emf"/><Relationship Id="rId12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28.emf"/><Relationship Id="rId3" Type="http://schemas.openxmlformats.org/officeDocument/2006/relationships/image" Target="../media/image26.jpeg"/><Relationship Id="rId7" Type="http://schemas.openxmlformats.org/officeDocument/2006/relationships/image" Target="../media/image8.emf"/><Relationship Id="rId12" Type="http://schemas.openxmlformats.org/officeDocument/2006/relationships/image" Target="../media/image2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30.png"/><Relationship Id="rId5" Type="http://schemas.openxmlformats.org/officeDocument/2006/relationships/image" Target="../media/image8.emf"/><Relationship Id="rId10" Type="http://schemas.openxmlformats.org/officeDocument/2006/relationships/image" Target="../media/image29.png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965" y="3995738"/>
            <a:ext cx="8356921" cy="2519362"/>
          </a:xfrm>
        </p:spPr>
        <p:txBody>
          <a:bodyPr>
            <a:normAutofit/>
          </a:bodyPr>
          <a:lstStyle/>
          <a:p>
            <a:r>
              <a:rPr lang="en-US" sz="2600" dirty="0"/>
              <a:t>Katherine </a:t>
            </a:r>
            <a:r>
              <a:rPr lang="en-US" sz="2600" dirty="0" err="1"/>
              <a:t>Xue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dirty="0"/>
              <a:t>Bloom lab</a:t>
            </a:r>
            <a:br>
              <a:rPr lang="en-US" dirty="0"/>
            </a:br>
            <a:r>
              <a:rPr lang="en-US" dirty="0"/>
              <a:t>Fred Hutchinson Cancer Research Center and</a:t>
            </a:r>
            <a:br>
              <a:rPr lang="en-US" dirty="0"/>
            </a:br>
            <a:r>
              <a:rPr lang="en-US" dirty="0"/>
              <a:t>University of Washington</a:t>
            </a:r>
          </a:p>
          <a:p>
            <a:r>
              <a:rPr lang="en-US" dirty="0" smtClean="0"/>
              <a:t>IDM symposium</a:t>
            </a:r>
            <a:br>
              <a:rPr lang="en-US" dirty="0" smtClean="0"/>
            </a:br>
            <a:r>
              <a:rPr lang="en-US" dirty="0" smtClean="0"/>
              <a:t>April 17, </a:t>
            </a:r>
            <a:r>
              <a:rPr lang="en-US" dirty="0"/>
              <a:t>2018</a:t>
            </a:r>
            <a:endParaRPr lang="en-US" sz="2400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565" y="436562"/>
            <a:ext cx="8647734" cy="2992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Parallel evolution of 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influenza across multiple spatiotemporal scales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42713" y="6073775"/>
            <a:ext cx="5261586" cy="670847"/>
            <a:chOff x="3742713" y="5680075"/>
            <a:chExt cx="5261586" cy="670847"/>
          </a:xfrm>
        </p:grpSpPr>
        <p:pic>
          <p:nvPicPr>
            <p:cNvPr id="5" name="Picture 2" descr="http://students.washington.edu/habitat/images/UW_New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713" y="5753100"/>
              <a:ext cx="2683486" cy="559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www.fredhutch.org/etc/designs/public/img/logos/fred_hutch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599" y="5680075"/>
              <a:ext cx="2552700" cy="67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10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8854" y="3659543"/>
            <a:ext cx="3296126" cy="3047017"/>
            <a:chOff x="388796" y="3354353"/>
            <a:chExt cx="3296126" cy="30470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796" y="3658170"/>
              <a:ext cx="3289358" cy="27432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970256" y="3354353"/>
              <a:ext cx="2714666" cy="960525"/>
              <a:chOff x="970256" y="3354353"/>
              <a:chExt cx="2714666" cy="960525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970256" y="3354353"/>
                <a:ext cx="2714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7F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■</a:t>
                </a:r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nonsynonymous   </a:t>
                </a:r>
                <a:r>
                  <a:rPr lang="en-US" sz="1600" b="1" dirty="0">
                    <a:solidFill>
                      <a:srgbClr val="3CB3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□</a:t>
                </a:r>
                <a:r>
                  <a:rPr lang="en-US" sz="1200" dirty="0">
                    <a:solidFill>
                      <a:srgbClr val="FF7F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synonymous</a:t>
                </a:r>
              </a:p>
            </p:txBody>
          </p:sp>
          <p:cxnSp>
            <p:nvCxnSpPr>
              <p:cNvPr id="184" name="Straight Arrow Connector 183"/>
              <p:cNvCxnSpPr/>
              <p:nvPr/>
            </p:nvCxnSpPr>
            <p:spPr>
              <a:xfrm>
                <a:off x="1848342" y="3681217"/>
                <a:ext cx="0" cy="228599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>
                <a:off x="2364662" y="4086279"/>
                <a:ext cx="0" cy="228599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genetic variation is present within hosts?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4729013" y="1506655"/>
            <a:ext cx="3940628" cy="1317175"/>
            <a:chOff x="422266" y="4441368"/>
            <a:chExt cx="3940628" cy="131717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22266" y="5758543"/>
              <a:ext cx="394062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22266" y="5649686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73269" y="5649686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567735" y="5649686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634537" y="5649686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88180" y="5551715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569570" y="5551715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38828" y="5551715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522596" y="5551716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82222" y="5442859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74015" y="544285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012531" y="5649686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93028" y="5442859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26068" y="5442859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762875" y="5442859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065695" y="53339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860161" y="5333999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926963" y="5333999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2671" y="5333999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534275" y="53339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26924" y="5225141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308314" y="5225141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477572" y="5225141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261340" y="5225142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9723" y="5127170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110726" y="5127170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905192" y="5127170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349988" y="5127170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79324" y="5029198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460714" y="5029198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629972" y="5029198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413740" y="5029199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218095" y="4931227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12561" y="4931227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079363" y="4931227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5071" y="4931227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686675" y="4931227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70466" y="482236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351856" y="4822369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521114" y="482236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304882" y="4822370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74666" y="4724399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925669" y="47243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720135" y="4724399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86937" y="4724399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64931" y="47243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047308" y="4724468"/>
              <a:ext cx="45720" cy="0"/>
            </a:xfrm>
            <a:prstGeom prst="line">
              <a:avLst/>
            </a:prstGeom>
            <a:ln w="50800">
              <a:solidFill>
                <a:srgbClr val="FF8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069078" y="5442928"/>
              <a:ext cx="45720" cy="0"/>
            </a:xfrm>
            <a:prstGeom prst="line">
              <a:avLst/>
            </a:prstGeom>
            <a:ln w="50800">
              <a:solidFill>
                <a:srgbClr val="FF8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80507" y="4724466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980507" y="4822436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980507" y="5127238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980506" y="5442923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991391" y="5551779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973151" y="5334064"/>
              <a:ext cx="45720" cy="0"/>
            </a:xfrm>
            <a:prstGeom prst="line">
              <a:avLst/>
            </a:prstGeom>
            <a:ln w="50800">
              <a:solidFill>
                <a:srgbClr val="187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979021" y="4822433"/>
              <a:ext cx="45720" cy="0"/>
            </a:xfrm>
            <a:prstGeom prst="line">
              <a:avLst/>
            </a:prstGeom>
            <a:ln w="50800">
              <a:solidFill>
                <a:srgbClr val="187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543590" y="5127234"/>
              <a:ext cx="457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532705" y="5029262"/>
              <a:ext cx="457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521820" y="4724460"/>
              <a:ext cx="457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69928" y="5333999"/>
              <a:ext cx="45720" cy="0"/>
            </a:xfrm>
            <a:prstGeom prst="line">
              <a:avLst/>
            </a:prstGeom>
            <a:ln w="50800">
              <a:solidFill>
                <a:srgbClr val="CD9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69930" y="5551715"/>
              <a:ext cx="45720" cy="0"/>
            </a:xfrm>
            <a:prstGeom prst="line">
              <a:avLst/>
            </a:prstGeom>
            <a:ln w="50800">
              <a:solidFill>
                <a:srgbClr val="CD9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904762" y="4441370"/>
              <a:ext cx="0" cy="228599"/>
            </a:xfrm>
            <a:prstGeom prst="straightConnector1">
              <a:avLst/>
            </a:prstGeom>
            <a:ln w="41275">
              <a:solidFill>
                <a:srgbClr val="CD96C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536133" y="4441368"/>
              <a:ext cx="0" cy="228599"/>
            </a:xfrm>
            <a:prstGeom prst="straightConnector1">
              <a:avLst/>
            </a:prstGeom>
            <a:ln w="41275">
              <a:solidFill>
                <a:srgbClr val="3CB3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2025991" y="4441368"/>
              <a:ext cx="0" cy="228599"/>
            </a:xfrm>
            <a:prstGeom prst="straightConnector1">
              <a:avLst/>
            </a:prstGeom>
            <a:ln w="41275">
              <a:solidFill>
                <a:srgbClr val="1874C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3011052" y="4452256"/>
              <a:ext cx="0" cy="228599"/>
            </a:xfrm>
            <a:prstGeom prst="straightConnector1">
              <a:avLst/>
            </a:prstGeom>
            <a:ln w="41275">
              <a:solidFill>
                <a:srgbClr val="FF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4084300" y="4452256"/>
              <a:ext cx="0" cy="228599"/>
            </a:xfrm>
            <a:prstGeom prst="straightConnector1">
              <a:avLst/>
            </a:prstGeom>
            <a:ln w="41275">
              <a:solidFill>
                <a:srgbClr val="FF82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712663" y="6924023"/>
            <a:ext cx="2956190" cy="274320"/>
            <a:chOff x="4769797" y="2011388"/>
            <a:chExt cx="2956190" cy="27432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9797" y="2011388"/>
              <a:ext cx="274320" cy="27432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7115" y="2011388"/>
              <a:ext cx="274320" cy="27432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2547" y="2011388"/>
              <a:ext cx="274320" cy="27432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3600" y="2011388"/>
              <a:ext cx="274320" cy="274320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6020" y="2011388"/>
              <a:ext cx="274320" cy="27432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1453" y="2011388"/>
              <a:ext cx="274320" cy="27432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56886" y="2011388"/>
              <a:ext cx="274320" cy="27432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51667" y="2011388"/>
              <a:ext cx="274320" cy="274320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1128882" y="1425514"/>
            <a:ext cx="2181278" cy="1708942"/>
            <a:chOff x="5253874" y="1143605"/>
            <a:chExt cx="2181278" cy="1708942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5918" y="1303913"/>
              <a:ext cx="274320" cy="274320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0238" y="1445573"/>
              <a:ext cx="274320" cy="27432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133" y="1650713"/>
              <a:ext cx="274320" cy="27432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4914" y="1143605"/>
              <a:ext cx="274320" cy="27432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42" y="1242425"/>
              <a:ext cx="274320" cy="27432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7782" y="1658705"/>
              <a:ext cx="274320" cy="27432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4970" y="1165584"/>
              <a:ext cx="274320" cy="27432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0727" y="1509435"/>
              <a:ext cx="274320" cy="27432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4532" y="1617796"/>
              <a:ext cx="274320" cy="27432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0747" y="1731895"/>
              <a:ext cx="274320" cy="27432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3874" y="1886178"/>
              <a:ext cx="274320" cy="27432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4558" y="1338312"/>
              <a:ext cx="274320" cy="27432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5580" y="1143605"/>
              <a:ext cx="274320" cy="27432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4538" y="1932613"/>
              <a:ext cx="274320" cy="27432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4194" y="1406674"/>
              <a:ext cx="274320" cy="27432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1534" y="1450314"/>
              <a:ext cx="274320" cy="27432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19361" y="1856235"/>
              <a:ext cx="274320" cy="27432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4749" y="1897351"/>
              <a:ext cx="274320" cy="274320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667" y="2135724"/>
              <a:ext cx="274320" cy="274320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7922" y="2171464"/>
              <a:ext cx="274320" cy="274320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1057" y="1782959"/>
              <a:ext cx="274320" cy="274320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0832" y="1731895"/>
              <a:ext cx="274320" cy="27432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9262" y="2064234"/>
              <a:ext cx="274320" cy="274320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8649" y="2242460"/>
              <a:ext cx="274320" cy="274320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4122" y="1927074"/>
              <a:ext cx="274320" cy="274320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4505" y="2091700"/>
              <a:ext cx="274320" cy="274320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2100" y="2223481"/>
              <a:ext cx="274320" cy="274320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4749" y="2286049"/>
              <a:ext cx="274320" cy="27432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3716" y="2403220"/>
              <a:ext cx="274320" cy="27432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8913" y="2428533"/>
              <a:ext cx="274320" cy="27432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0722" y="2489242"/>
              <a:ext cx="274320" cy="29792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8538" y="2365808"/>
              <a:ext cx="274320" cy="297920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73053" y="2578227"/>
              <a:ext cx="274320" cy="27432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952306" y="3607328"/>
            <a:ext cx="5029200" cy="3194073"/>
            <a:chOff x="3952306" y="3510717"/>
            <a:chExt cx="5029200" cy="31940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2306" y="3510717"/>
              <a:ext cx="5029200" cy="3194073"/>
            </a:xfrm>
            <a:prstGeom prst="rect">
              <a:avLst/>
            </a:prstGeom>
          </p:spPr>
        </p:pic>
        <p:grpSp>
          <p:nvGrpSpPr>
            <p:cNvPr id="199" name="Group 198"/>
            <p:cNvGrpSpPr/>
            <p:nvPr/>
          </p:nvGrpSpPr>
          <p:grpSpPr>
            <a:xfrm>
              <a:off x="4572000" y="3784599"/>
              <a:ext cx="4339774" cy="2428513"/>
              <a:chOff x="4572000" y="3784599"/>
              <a:chExt cx="4339774" cy="2428513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4572000" y="3784599"/>
                <a:ext cx="3398366" cy="287916"/>
                <a:chOff x="4572000" y="3784599"/>
                <a:chExt cx="3398366" cy="287916"/>
              </a:xfrm>
            </p:grpSpPr>
            <p:sp>
              <p:nvSpPr>
                <p:cNvPr id="186" name="TextBox 185"/>
                <p:cNvSpPr txBox="1"/>
                <p:nvPr/>
              </p:nvSpPr>
              <p:spPr>
                <a:xfrm>
                  <a:off x="4572000" y="3795516"/>
                  <a:ext cx="2574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142474" y="3795515"/>
                  <a:ext cx="2574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7712948" y="3784599"/>
                  <a:ext cx="2574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</a:p>
              </p:txBody>
            </p:sp>
          </p:grpSp>
          <p:sp>
            <p:nvSpPr>
              <p:cNvPr id="190" name="TextBox 189"/>
              <p:cNvSpPr txBox="1"/>
              <p:nvPr/>
            </p:nvSpPr>
            <p:spPr>
              <a:xfrm>
                <a:off x="4580019" y="5223263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6150493" y="5223262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720967" y="5212346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367033" y="4365743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6466906" y="4494723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8620992" y="4466390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8654356" y="5936113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6617349" y="5824882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5045680" y="5824882"/>
                <a:ext cx="257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74014" y="3177927"/>
            <a:ext cx="659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variant calling criteria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&gt;5% in both sequencing replicates</a:t>
            </a:r>
          </a:p>
        </p:txBody>
      </p:sp>
    </p:spTree>
    <p:extLst>
      <p:ext uri="{BB962C8B-B14F-4D97-AF65-F5344CB8AC3E}">
        <p14:creationId xmlns:p14="http://schemas.microsoft.com/office/powerpoint/2010/main" val="38666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6" r="49354"/>
          <a:stretch/>
        </p:blipFill>
        <p:spPr>
          <a:xfrm>
            <a:off x="3492" y="1828800"/>
            <a:ext cx="4631102" cy="5009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 mutations arise independently in multiple patients.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844" y="1155041"/>
            <a:ext cx="685800" cy="613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3954" y="1155041"/>
            <a:ext cx="685800" cy="613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3104" y="1155041"/>
            <a:ext cx="685800" cy="613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4815" y="1155041"/>
            <a:ext cx="685800" cy="61392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490010" y="1198133"/>
            <a:ext cx="4572550" cy="5440670"/>
            <a:chOff x="4490010" y="1198133"/>
            <a:chExt cx="4572550" cy="544067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8378" y="1198133"/>
              <a:ext cx="4354182" cy="544067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490010" y="2153416"/>
              <a:ext cx="62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225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45813" y="2833052"/>
              <a:ext cx="62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223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81082" y="1506319"/>
              <a:ext cx="62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193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13445" y="2072575"/>
              <a:ext cx="423026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138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95611" y="3674283"/>
              <a:ext cx="627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427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0455" y="2488677"/>
              <a:ext cx="1739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hemagglutinin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5680" y="2858009"/>
            <a:ext cx="4708378" cy="3999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Oseltamivir resistance drives the emergence of many parallel mutations in neuraminidase.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19703" r="30427" b="19851"/>
          <a:stretch/>
        </p:blipFill>
        <p:spPr>
          <a:xfrm>
            <a:off x="4361122" y="1719943"/>
            <a:ext cx="4992021" cy="4767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6817" y="1025838"/>
            <a:ext cx="38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            X           Y            Z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7085" y="4320650"/>
            <a:ext cx="4215698" cy="731520"/>
            <a:chOff x="87085" y="4320650"/>
            <a:chExt cx="4215698" cy="731520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846817" y="4320650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0" name="Acrobat Document" r:id="rId4" imgW="2257394" imgH="2057400" progId="AcroExch.Document.DC">
                    <p:embed/>
                  </p:oleObj>
                </mc:Choice>
                <mc:Fallback>
                  <p:oleObj name="Acrobat Document" r:id="rId4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46817" y="4320650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87085" y="4476627"/>
              <a:ext cx="925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*R292K</a:t>
              </a: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3500143" y="4320650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" name="Acrobat Document" r:id="rId6" imgW="2257394" imgH="2057400" progId="AcroExch.Document.DC">
                    <p:embed/>
                  </p:oleObj>
                </mc:Choice>
                <mc:Fallback>
                  <p:oleObj name="Acrobat Document" r:id="rId6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00143" y="4320650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87085" y="1393084"/>
            <a:ext cx="4215698" cy="5123612"/>
            <a:chOff x="87085" y="1393084"/>
            <a:chExt cx="4215698" cy="5123612"/>
          </a:xfrm>
        </p:grpSpPr>
        <p:sp>
          <p:nvSpPr>
            <p:cNvPr id="15" name="TextBox 14"/>
            <p:cNvSpPr txBox="1"/>
            <p:nvPr/>
          </p:nvSpPr>
          <p:spPr>
            <a:xfrm>
              <a:off x="87085" y="1632072"/>
              <a:ext cx="849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R150H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846817" y="1395170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" name="Acrobat Document" r:id="rId8" imgW="2257394" imgH="2057400" progId="AcroExch.Document.DC">
                    <p:embed/>
                  </p:oleObj>
                </mc:Choice>
                <mc:Fallback>
                  <p:oleObj name="Acrobat Document" r:id="rId8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46817" y="1395170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3500143" y="1393084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3" name="Acrobat Document" r:id="rId10" imgW="2257394" imgH="2057400" progId="AcroExch.Document.DC">
                    <p:embed/>
                  </p:oleObj>
                </mc:Choice>
                <mc:Fallback>
                  <p:oleObj name="Acrobat Document" r:id="rId10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00143" y="1393084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500143" y="2126090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" name="Acrobat Document" r:id="rId12" imgW="2257394" imgH="2057400" progId="AcroExch.Document.DC">
                    <p:embed/>
                  </p:oleObj>
                </mc:Choice>
                <mc:Fallback>
                  <p:oleObj name="Acrobat Document" r:id="rId12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00143" y="2126090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085" y="2343339"/>
              <a:ext cx="849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*R152K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3500143" y="2857610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5" name="Acrobat Document" r:id="rId14" imgW="2257394" imgH="2057400" progId="AcroExch.Document.DC">
                    <p:embed/>
                  </p:oleObj>
                </mc:Choice>
                <mc:Fallback>
                  <p:oleObj name="Acrobat Document" r:id="rId14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500143" y="2857610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87085" y="3054093"/>
              <a:ext cx="849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*I222N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1731259" y="3589130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" name="Acrobat Document" r:id="rId16" imgW="2257394" imgH="2057400" progId="AcroExch.Document.DC">
                    <p:embed/>
                  </p:oleObj>
                </mc:Choice>
                <mc:Fallback>
                  <p:oleObj name="Acrobat Document" r:id="rId16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731259" y="3589130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87085" y="3765360"/>
              <a:ext cx="849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*T242I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2639164" y="3589130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7" name="Acrobat Document" r:id="rId18" imgW="2257394" imgH="2057400" progId="AcroExch.Document.DC">
                    <p:embed/>
                  </p:oleObj>
                </mc:Choice>
                <mc:Fallback>
                  <p:oleObj name="Acrobat Document" r:id="rId18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639164" y="3589130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87085" y="5187894"/>
              <a:ext cx="925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*N294S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2638305" y="5053656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8" name="Acrobat Document" r:id="rId20" imgW="2257394" imgH="2057400" progId="AcroExch.Document.DC">
                    <p:embed/>
                  </p:oleObj>
                </mc:Choice>
                <mc:Fallback>
                  <p:oleObj name="Acrobat Document" r:id="rId20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638305" y="5053656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87085" y="5899161"/>
              <a:ext cx="849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E431K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2638305" y="5785176"/>
            <a:ext cx="802640" cy="73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9" name="Acrobat Document" r:id="rId22" imgW="2257394" imgH="2057400" progId="AcroExch.Document.DC">
                    <p:embed/>
                  </p:oleObj>
                </mc:Choice>
                <mc:Fallback>
                  <p:oleObj name="Acrobat Document" r:id="rId22" imgW="2257394" imgH="205740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638305" y="5785176"/>
                          <a:ext cx="802640" cy="731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5500046" y="6103828"/>
            <a:ext cx="271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* known oseltamivir-resistance mutation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9457" y="2671427"/>
            <a:ext cx="5841479" cy="181588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1. Mutations arise in parallel in multiple patients in our study in response to antigenic or antiviral selection.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66755" y="1848633"/>
            <a:ext cx="17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neuraminidase</a:t>
            </a:r>
          </a:p>
        </p:txBody>
      </p:sp>
    </p:spTree>
    <p:extLst>
      <p:ext uri="{BB962C8B-B14F-4D97-AF65-F5344CB8AC3E}">
        <p14:creationId xmlns:p14="http://schemas.microsoft.com/office/powerpoint/2010/main" val="1403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Competition between variants can slow the fixation of beneficial mutations in the absence of recombination.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099660" y="6921772"/>
            <a:ext cx="1705178" cy="210312"/>
            <a:chOff x="4858951" y="2860512"/>
            <a:chExt cx="3034645" cy="374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8951" y="2866860"/>
              <a:ext cx="365760" cy="365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1905" y="2869037"/>
              <a:ext cx="369492" cy="3657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0139" y="2869037"/>
              <a:ext cx="365760" cy="3657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4641" y="2860512"/>
              <a:ext cx="369492" cy="365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24186" y="2860512"/>
              <a:ext cx="369492" cy="3657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6316" y="2860512"/>
              <a:ext cx="365760" cy="3657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2076" y="2860512"/>
              <a:ext cx="369492" cy="3657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27836" y="2869037"/>
              <a:ext cx="365760" cy="365760"/>
            </a:xfrm>
            <a:prstGeom prst="rect">
              <a:avLst/>
            </a:prstGeom>
          </p:spPr>
        </p:pic>
      </p:grpSp>
      <p:cxnSp>
        <p:nvCxnSpPr>
          <p:cNvPr id="429" name="Straight Arrow Connector 428"/>
          <p:cNvCxnSpPr/>
          <p:nvPr/>
        </p:nvCxnSpPr>
        <p:spPr>
          <a:xfrm>
            <a:off x="4581762" y="6302827"/>
            <a:ext cx="1371600" cy="0"/>
          </a:xfrm>
          <a:prstGeom prst="straightConnector1">
            <a:avLst/>
          </a:prstGeom>
          <a:ln w="41275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/>
          <p:cNvSpPr txBox="1"/>
          <p:nvPr/>
        </p:nvSpPr>
        <p:spPr>
          <a:xfrm>
            <a:off x="4483088" y="6317894"/>
            <a:ext cx="147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39" y="1212836"/>
            <a:ext cx="1371600" cy="1371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9316" y="1796767"/>
            <a:ext cx="5486400" cy="4226273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9316" y="1795714"/>
            <a:ext cx="5486400" cy="4284433"/>
          </a:xfrm>
          <a:prstGeom prst="rect">
            <a:avLst/>
          </a:prstGeom>
        </p:spPr>
      </p:pic>
      <p:pic>
        <p:nvPicPr>
          <p:cNvPr id="432" name="Picture 4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9316" y="1805407"/>
            <a:ext cx="5486400" cy="42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mutant lineages compete within a single patient.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D8A226-D410-4F54-B8BC-DC9D9BA57B9C}"/>
              </a:ext>
            </a:extLst>
          </p:cNvPr>
          <p:cNvSpPr txBox="1"/>
          <p:nvPr/>
        </p:nvSpPr>
        <p:spPr>
          <a:xfrm>
            <a:off x="486765" y="1146412"/>
            <a:ext cx="13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AFC5119-6CDD-4F6D-A9F9-AE3EA4CD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4" y="1500952"/>
            <a:ext cx="1312730" cy="1175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2485BD-32BD-4DBB-901B-CF895042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95" y="1221252"/>
            <a:ext cx="5616338" cy="15026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3713B78-EBFE-44C1-82C4-B51701CFD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3" y="3030651"/>
            <a:ext cx="4167840" cy="33312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F05F46-8862-4CA6-96E6-762C7F0B54FF}"/>
              </a:ext>
            </a:extLst>
          </p:cNvPr>
          <p:cNvSpPr txBox="1"/>
          <p:nvPr/>
        </p:nvSpPr>
        <p:spPr>
          <a:xfrm>
            <a:off x="3272181" y="4285641"/>
            <a:ext cx="74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D4CF20-E8B7-4AB1-97DE-483006023BA6}"/>
              </a:ext>
            </a:extLst>
          </p:cNvPr>
          <p:cNvSpPr txBox="1"/>
          <p:nvPr/>
        </p:nvSpPr>
        <p:spPr>
          <a:xfrm>
            <a:off x="2218025" y="4969593"/>
            <a:ext cx="74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0011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0DDBE0-F3C9-4809-BBE1-8E7A3E78FED1}"/>
              </a:ext>
            </a:extLst>
          </p:cNvPr>
          <p:cNvSpPr txBox="1"/>
          <p:nvPr/>
        </p:nvSpPr>
        <p:spPr>
          <a:xfrm>
            <a:off x="1767958" y="3717078"/>
            <a:ext cx="74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BA17B2F-1FC0-43CF-964F-E8D16A2F19DE}"/>
              </a:ext>
            </a:extLst>
          </p:cNvPr>
          <p:cNvSpPr txBox="1"/>
          <p:nvPr/>
        </p:nvSpPr>
        <p:spPr>
          <a:xfrm>
            <a:off x="2719960" y="3259723"/>
            <a:ext cx="74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0111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D1B39EB-3971-4BE4-844F-0EF1EA266905}"/>
              </a:ext>
            </a:extLst>
          </p:cNvPr>
          <p:cNvSpPr txBox="1"/>
          <p:nvPr/>
        </p:nvSpPr>
        <p:spPr>
          <a:xfrm>
            <a:off x="1787038" y="3159299"/>
            <a:ext cx="74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7D44A05-DBB6-49EA-B09F-B06C2BB5E558}"/>
              </a:ext>
            </a:extLst>
          </p:cNvPr>
          <p:cNvSpPr txBox="1"/>
          <p:nvPr/>
        </p:nvSpPr>
        <p:spPr>
          <a:xfrm>
            <a:off x="732167" y="5147724"/>
            <a:ext cx="74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4EB3950-9687-4ED2-AB4E-9521E28644E4}"/>
              </a:ext>
            </a:extLst>
          </p:cNvPr>
          <p:cNvSpPr txBox="1"/>
          <p:nvPr/>
        </p:nvSpPr>
        <p:spPr>
          <a:xfrm>
            <a:off x="692120" y="4305821"/>
            <a:ext cx="74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0010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3847F0D-3F27-4EEC-90E0-25DC608FBC04}"/>
              </a:ext>
            </a:extLst>
          </p:cNvPr>
          <p:cNvCxnSpPr>
            <a:cxnSpLocks/>
          </p:cNvCxnSpPr>
          <p:nvPr/>
        </p:nvCxnSpPr>
        <p:spPr>
          <a:xfrm>
            <a:off x="1019973" y="4156432"/>
            <a:ext cx="50323" cy="1735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2194742-9FF4-4034-9353-2D8CE4D92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761" y="2946842"/>
            <a:ext cx="1824114" cy="4334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F6DD5D4-2676-4E82-A93B-5031B289A6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97"/>
          <a:stretch/>
        </p:blipFill>
        <p:spPr>
          <a:xfrm>
            <a:off x="7883589" y="3282476"/>
            <a:ext cx="1103904" cy="33568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BB88BC0-AA73-49DF-83A4-7B0EB7B954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856"/>
          <a:stretch/>
        </p:blipFill>
        <p:spPr>
          <a:xfrm>
            <a:off x="4142845" y="3282476"/>
            <a:ext cx="642448" cy="33568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62B647A-0E4B-439E-8BA2-6021E060BD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4" r="65129"/>
          <a:stretch/>
        </p:blipFill>
        <p:spPr>
          <a:xfrm>
            <a:off x="4878261" y="3282476"/>
            <a:ext cx="941448" cy="33568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F950072-FC3A-4DDA-9EB4-F452C97F05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40" r="44733"/>
          <a:stretch/>
        </p:blipFill>
        <p:spPr>
          <a:xfrm>
            <a:off x="5829890" y="3282476"/>
            <a:ext cx="941448" cy="33568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A1D53CA-DCFB-49F7-BA0A-3CFD8BD038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18" r="23627"/>
          <a:stretch/>
        </p:blipFill>
        <p:spPr>
          <a:xfrm>
            <a:off x="6891247" y="3282476"/>
            <a:ext cx="969977" cy="335686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B9C62181-7242-459B-9A9A-EB1777FC7006}"/>
              </a:ext>
            </a:extLst>
          </p:cNvPr>
          <p:cNvCxnSpPr>
            <a:cxnSpLocks/>
          </p:cNvCxnSpPr>
          <p:nvPr/>
        </p:nvCxnSpPr>
        <p:spPr>
          <a:xfrm>
            <a:off x="4682318" y="4134131"/>
            <a:ext cx="328079" cy="183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08BD61D-BBEB-45D4-9F5F-656595FC7C42}"/>
              </a:ext>
            </a:extLst>
          </p:cNvPr>
          <p:cNvCxnSpPr>
            <a:cxnSpLocks/>
          </p:cNvCxnSpPr>
          <p:nvPr/>
        </p:nvCxnSpPr>
        <p:spPr>
          <a:xfrm>
            <a:off x="6729547" y="5615161"/>
            <a:ext cx="328079" cy="183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49457" y="2671427"/>
            <a:ext cx="5841479" cy="95410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2. Mutations arise in parallel within single patients.</a:t>
            </a:r>
          </a:p>
        </p:txBody>
      </p:sp>
    </p:spTree>
    <p:extLst>
      <p:ext uri="{BB962C8B-B14F-4D97-AF65-F5344CB8AC3E}">
        <p14:creationId xmlns:p14="http://schemas.microsoft.com/office/powerpoint/2010/main" val="13354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0569" t="781" r="40" b="-1"/>
          <a:stretch/>
        </p:blipFill>
        <p:spPr>
          <a:xfrm>
            <a:off x="4627658" y="1822016"/>
            <a:ext cx="4516341" cy="5016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Recurrent within-host mutations also emerge in the global influenza population.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10" y="1283070"/>
            <a:ext cx="178676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19" y="1294683"/>
            <a:ext cx="457200" cy="450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6576" y="1376429"/>
            <a:ext cx="14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within-host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1419" y="1376429"/>
            <a:ext cx="18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between-host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781" r="49691" b="-1"/>
          <a:stretch/>
        </p:blipFill>
        <p:spPr>
          <a:xfrm>
            <a:off x="3492" y="1822016"/>
            <a:ext cx="4600313" cy="5016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9800" y="2862943"/>
            <a:ext cx="4268052" cy="353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9457" y="2671427"/>
            <a:ext cx="5841479" cy="13849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3. Mutations arise in parallel in hemagglutinin at the within-host and global scales.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1419" y="2046515"/>
            <a:ext cx="123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patient infections</a:t>
            </a:r>
          </a:p>
        </p:txBody>
      </p:sp>
    </p:spTree>
    <p:extLst>
      <p:ext uri="{BB962C8B-B14F-4D97-AF65-F5344CB8AC3E}">
        <p14:creationId xmlns:p14="http://schemas.microsoft.com/office/powerpoint/2010/main" val="25157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Influenza displays parallelism at multiple spatiotemporal scales.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00016" y="1051090"/>
            <a:ext cx="3838839" cy="2081463"/>
            <a:chOff x="2900016" y="1051090"/>
            <a:chExt cx="3838839" cy="2081463"/>
          </a:xfrm>
        </p:grpSpPr>
        <p:sp>
          <p:nvSpPr>
            <p:cNvPr id="18" name="TextBox 17"/>
            <p:cNvSpPr txBox="1"/>
            <p:nvPr/>
          </p:nvSpPr>
          <p:spPr>
            <a:xfrm>
              <a:off x="3591323" y="1095454"/>
              <a:ext cx="1962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Bold" panose="020B0802040204020203" pitchFamily="34" charset="0"/>
                  <a:cs typeface="Segoe UI Bold" panose="020B0802040204020203" pitchFamily="34" charset="0"/>
                </a:rPr>
                <a:t>within hosts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300973" y="1051090"/>
              <a:ext cx="523653" cy="4687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0016" y="1451442"/>
              <a:ext cx="3838839" cy="16811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683107" y="3257494"/>
            <a:ext cx="2736820" cy="3527440"/>
            <a:chOff x="4683107" y="3257494"/>
            <a:chExt cx="2736820" cy="3527440"/>
          </a:xfrm>
        </p:grpSpPr>
        <p:sp>
          <p:nvSpPr>
            <p:cNvPr id="20" name="TextBox 19"/>
            <p:cNvSpPr txBox="1"/>
            <p:nvPr/>
          </p:nvSpPr>
          <p:spPr>
            <a:xfrm>
              <a:off x="4683107" y="3257494"/>
              <a:ext cx="228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Bold" panose="020B0802040204020203" pitchFamily="34" charset="0"/>
                  <a:cs typeface="Segoe UI Bold" panose="020B0802040204020203" pitchFamily="34" charset="0"/>
                </a:rPr>
                <a:t>between hosts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6482" y="3284631"/>
              <a:ext cx="378156" cy="372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l="50569" t="781" r="40" b="-1"/>
            <a:stretch/>
          </p:blipFill>
          <p:spPr>
            <a:xfrm>
              <a:off x="4683107" y="3744918"/>
              <a:ext cx="2736820" cy="30400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400438" y="3037032"/>
            <a:ext cx="2792379" cy="3801664"/>
            <a:chOff x="1400438" y="3037032"/>
            <a:chExt cx="2792379" cy="3801664"/>
          </a:xfrm>
        </p:grpSpPr>
        <p:sp>
          <p:nvSpPr>
            <p:cNvPr id="19" name="TextBox 18"/>
            <p:cNvSpPr txBox="1"/>
            <p:nvPr/>
          </p:nvSpPr>
          <p:spPr>
            <a:xfrm>
              <a:off x="1400438" y="3037032"/>
              <a:ext cx="1587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Segoe UI Bold" panose="020B0802040204020203" pitchFamily="34" charset="0"/>
                  <a:cs typeface="Segoe UI Bold" panose="020B0802040204020203" pitchFamily="34" charset="0"/>
                </a:rPr>
                <a:t>multiple</a:t>
              </a:r>
            </a:p>
            <a:p>
              <a:pPr algn="r"/>
              <a:r>
                <a:rPr lang="en-US" sz="2000" dirty="0">
                  <a:latin typeface="Segoe UI Bold" panose="020B0802040204020203" pitchFamily="34" charset="0"/>
                  <a:cs typeface="Segoe UI Bold" panose="020B0802040204020203" pitchFamily="34" charset="0"/>
                </a:rPr>
                <a:t>hosts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036374" y="3197334"/>
              <a:ext cx="749340" cy="465343"/>
              <a:chOff x="3505606" y="3197334"/>
              <a:chExt cx="749340" cy="46534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9706" y="3205477"/>
                <a:ext cx="178676" cy="4572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7988" y="3200400"/>
                <a:ext cx="178676" cy="4572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270" y="3197334"/>
                <a:ext cx="178676" cy="4572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5606" y="3205477"/>
                <a:ext cx="178676" cy="457200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t="781" r="49691" b="-1"/>
            <a:stretch/>
          </p:blipFill>
          <p:spPr>
            <a:xfrm>
              <a:off x="1405112" y="3798680"/>
              <a:ext cx="2787705" cy="3040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32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1641"/>
            <a:ext cx="3717882" cy="4915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Jesse Bloom</a:t>
            </a:r>
            <a:b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Terry Stevens-Ayers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Angela Campbell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Janet </a:t>
            </a:r>
            <a:r>
              <a:rPr lang="en-US" sz="2000" dirty="0" err="1"/>
              <a:t>Englund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Steve </a:t>
            </a:r>
            <a:r>
              <a:rPr lang="en-US" sz="2000" dirty="0" err="1"/>
              <a:t>Pergam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Michael </a:t>
            </a:r>
            <a:r>
              <a:rPr lang="en-US" sz="2000" dirty="0" err="1"/>
              <a:t>Boeckh</a:t>
            </a:r>
            <a:endParaRPr lang="en-US" sz="2000" dirty="0"/>
          </a:p>
        </p:txBody>
      </p:sp>
      <p:pic>
        <p:nvPicPr>
          <p:cNvPr id="2050" name="Picture 2" descr="http://winey.seas.upenn.edu/news_events/images/nsfgfrp_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80" y="4274567"/>
            <a:ext cx="2049005" cy="10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rtz.hertzfoundation.org/hertzmembership/images/Hertz_logo_115h_02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79" y="4274567"/>
            <a:ext cx="1666765" cy="9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fredhutch.org/etc/designs/public/img/logos/fred_hut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03" y="3211598"/>
            <a:ext cx="2552700" cy="6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s.washington.edu/images/new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54" y="1482718"/>
            <a:ext cx="2825707" cy="10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296" y="566658"/>
            <a:ext cx="827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thank you!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(any questions?)</a:t>
            </a:r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97" y="1823658"/>
            <a:ext cx="6076603" cy="29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De novo</a:t>
            </a:r>
            <a:r>
              <a:rPr lang="en-US" dirty="0"/>
              <a:t> evolution occurs at many sites in the flu genome.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013531"/>
            <a:ext cx="8096250" cy="573405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13657" y="1013531"/>
            <a:ext cx="8621486" cy="5734050"/>
          </a:xfrm>
          <a:custGeom>
            <a:avLst/>
            <a:gdLst>
              <a:gd name="connsiteX0" fmla="*/ 4833255 w 8621486"/>
              <a:gd name="connsiteY0" fmla="*/ 2230412 h 5734050"/>
              <a:gd name="connsiteX1" fmla="*/ 4833255 w 8621486"/>
              <a:gd name="connsiteY1" fmla="*/ 3318984 h 5734050"/>
              <a:gd name="connsiteX2" fmla="*/ 6008912 w 8621486"/>
              <a:gd name="connsiteY2" fmla="*/ 3318984 h 5734050"/>
              <a:gd name="connsiteX3" fmla="*/ 6008912 w 8621486"/>
              <a:gd name="connsiteY3" fmla="*/ 2230412 h 5734050"/>
              <a:gd name="connsiteX4" fmla="*/ 7151913 w 8621486"/>
              <a:gd name="connsiteY4" fmla="*/ 1141840 h 5734050"/>
              <a:gd name="connsiteX5" fmla="*/ 7151913 w 8621486"/>
              <a:gd name="connsiteY5" fmla="*/ 2230412 h 5734050"/>
              <a:gd name="connsiteX6" fmla="*/ 8327570 w 8621486"/>
              <a:gd name="connsiteY6" fmla="*/ 2230412 h 5734050"/>
              <a:gd name="connsiteX7" fmla="*/ 8327570 w 8621486"/>
              <a:gd name="connsiteY7" fmla="*/ 1141840 h 5734050"/>
              <a:gd name="connsiteX8" fmla="*/ 0 w 8621486"/>
              <a:gd name="connsiteY8" fmla="*/ 0 h 5734050"/>
              <a:gd name="connsiteX9" fmla="*/ 8621486 w 8621486"/>
              <a:gd name="connsiteY9" fmla="*/ 0 h 5734050"/>
              <a:gd name="connsiteX10" fmla="*/ 8621486 w 8621486"/>
              <a:gd name="connsiteY10" fmla="*/ 5734050 h 5734050"/>
              <a:gd name="connsiteX11" fmla="*/ 0 w 8621486"/>
              <a:gd name="connsiteY11" fmla="*/ 5734050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21486" h="5734050">
                <a:moveTo>
                  <a:pt x="4833255" y="2230412"/>
                </a:moveTo>
                <a:lnTo>
                  <a:pt x="4833255" y="3318984"/>
                </a:lnTo>
                <a:lnTo>
                  <a:pt x="6008912" y="3318984"/>
                </a:lnTo>
                <a:lnTo>
                  <a:pt x="6008912" y="2230412"/>
                </a:lnTo>
                <a:close/>
                <a:moveTo>
                  <a:pt x="7151913" y="1141840"/>
                </a:moveTo>
                <a:lnTo>
                  <a:pt x="7151913" y="2230412"/>
                </a:lnTo>
                <a:lnTo>
                  <a:pt x="8327570" y="2230412"/>
                </a:lnTo>
                <a:lnTo>
                  <a:pt x="8327570" y="1141840"/>
                </a:lnTo>
                <a:close/>
                <a:moveTo>
                  <a:pt x="0" y="0"/>
                </a:moveTo>
                <a:lnTo>
                  <a:pt x="8621486" y="0"/>
                </a:lnTo>
                <a:lnTo>
                  <a:pt x="8621486" y="5734050"/>
                </a:lnTo>
                <a:lnTo>
                  <a:pt x="0" y="57340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3557" y="1013531"/>
            <a:ext cx="8659257" cy="5734050"/>
          </a:xfrm>
          <a:custGeom>
            <a:avLst/>
            <a:gdLst>
              <a:gd name="connsiteX0" fmla="*/ 3767769 w 8659257"/>
              <a:gd name="connsiteY0" fmla="*/ 3371204 h 5734050"/>
              <a:gd name="connsiteX1" fmla="*/ 3767769 w 8659257"/>
              <a:gd name="connsiteY1" fmla="*/ 4494924 h 5734050"/>
              <a:gd name="connsiteX2" fmla="*/ 4891489 w 8659257"/>
              <a:gd name="connsiteY2" fmla="*/ 4494924 h 5734050"/>
              <a:gd name="connsiteX3" fmla="*/ 4891489 w 8659257"/>
              <a:gd name="connsiteY3" fmla="*/ 3371204 h 5734050"/>
              <a:gd name="connsiteX4" fmla="*/ 2655065 w 8659257"/>
              <a:gd name="connsiteY4" fmla="*/ 2192131 h 5734050"/>
              <a:gd name="connsiteX5" fmla="*/ 2655065 w 8659257"/>
              <a:gd name="connsiteY5" fmla="*/ 3315851 h 5734050"/>
              <a:gd name="connsiteX6" fmla="*/ 3778785 w 8659257"/>
              <a:gd name="connsiteY6" fmla="*/ 3315851 h 5734050"/>
              <a:gd name="connsiteX7" fmla="*/ 3778785 w 8659257"/>
              <a:gd name="connsiteY7" fmla="*/ 2192131 h 5734050"/>
              <a:gd name="connsiteX8" fmla="*/ 3811836 w 8659257"/>
              <a:gd name="connsiteY8" fmla="*/ 1123742 h 5734050"/>
              <a:gd name="connsiteX9" fmla="*/ 3811836 w 8659257"/>
              <a:gd name="connsiteY9" fmla="*/ 2247462 h 5734050"/>
              <a:gd name="connsiteX10" fmla="*/ 4935556 w 8659257"/>
              <a:gd name="connsiteY10" fmla="*/ 2247462 h 5734050"/>
              <a:gd name="connsiteX11" fmla="*/ 4935556 w 8659257"/>
              <a:gd name="connsiteY11" fmla="*/ 1123742 h 5734050"/>
              <a:gd name="connsiteX12" fmla="*/ 1531345 w 8659257"/>
              <a:gd name="connsiteY12" fmla="*/ 22 h 5734050"/>
              <a:gd name="connsiteX13" fmla="*/ 1531345 w 8659257"/>
              <a:gd name="connsiteY13" fmla="*/ 1123742 h 5734050"/>
              <a:gd name="connsiteX14" fmla="*/ 2655065 w 8659257"/>
              <a:gd name="connsiteY14" fmla="*/ 1123742 h 5734050"/>
              <a:gd name="connsiteX15" fmla="*/ 2655065 w 8659257"/>
              <a:gd name="connsiteY15" fmla="*/ 22 h 5734050"/>
              <a:gd name="connsiteX16" fmla="*/ 0 w 8659257"/>
              <a:gd name="connsiteY16" fmla="*/ 0 h 5734050"/>
              <a:gd name="connsiteX17" fmla="*/ 8659257 w 8659257"/>
              <a:gd name="connsiteY17" fmla="*/ 0 h 5734050"/>
              <a:gd name="connsiteX18" fmla="*/ 8659257 w 8659257"/>
              <a:gd name="connsiteY18" fmla="*/ 5734050 h 5734050"/>
              <a:gd name="connsiteX19" fmla="*/ 0 w 8659257"/>
              <a:gd name="connsiteY19" fmla="*/ 5734050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59257" h="5734050">
                <a:moveTo>
                  <a:pt x="3767769" y="3371204"/>
                </a:moveTo>
                <a:lnTo>
                  <a:pt x="3767769" y="4494924"/>
                </a:lnTo>
                <a:lnTo>
                  <a:pt x="4891489" y="4494924"/>
                </a:lnTo>
                <a:lnTo>
                  <a:pt x="4891489" y="3371204"/>
                </a:lnTo>
                <a:close/>
                <a:moveTo>
                  <a:pt x="2655065" y="2192131"/>
                </a:moveTo>
                <a:lnTo>
                  <a:pt x="2655065" y="3315851"/>
                </a:lnTo>
                <a:lnTo>
                  <a:pt x="3778785" y="3315851"/>
                </a:lnTo>
                <a:lnTo>
                  <a:pt x="3778785" y="2192131"/>
                </a:lnTo>
                <a:close/>
                <a:moveTo>
                  <a:pt x="3811836" y="1123742"/>
                </a:moveTo>
                <a:lnTo>
                  <a:pt x="3811836" y="2247462"/>
                </a:lnTo>
                <a:lnTo>
                  <a:pt x="4935556" y="2247462"/>
                </a:lnTo>
                <a:lnTo>
                  <a:pt x="4935556" y="1123742"/>
                </a:lnTo>
                <a:close/>
                <a:moveTo>
                  <a:pt x="1531345" y="22"/>
                </a:moveTo>
                <a:lnTo>
                  <a:pt x="1531345" y="1123742"/>
                </a:lnTo>
                <a:lnTo>
                  <a:pt x="2655065" y="1123742"/>
                </a:lnTo>
                <a:lnTo>
                  <a:pt x="2655065" y="22"/>
                </a:lnTo>
                <a:close/>
                <a:moveTo>
                  <a:pt x="0" y="0"/>
                </a:moveTo>
                <a:lnTo>
                  <a:pt x="8659257" y="0"/>
                </a:lnTo>
                <a:lnTo>
                  <a:pt x="8659257" y="5734050"/>
                </a:lnTo>
                <a:lnTo>
                  <a:pt x="0" y="57340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70285" y="5863771"/>
            <a:ext cx="271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7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■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nonsynonymous</a:t>
            </a:r>
          </a:p>
          <a:p>
            <a:r>
              <a:rPr lang="en-US" sz="1600" dirty="0">
                <a:solidFill>
                  <a:srgbClr val="3CB3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■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synonymous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evolves rapidly across the globe.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8100" y="1667039"/>
            <a:ext cx="402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WHO recommended strains </a:t>
            </a:r>
          </a:p>
          <a:p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(Northern hemisphere, H3N2)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2016-2017: A/Hong Kong/4801/2014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2015-2016: A/Switzerland/9715293/2013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2014-2015: A/Texas/50/2012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2013-2014: A/Victoria/361/2011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2012-2013: A/Victoria/361/2011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2011-2012: A/Perth/16/2009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994" y="4739577"/>
            <a:ext cx="4321752" cy="65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3"/>
          <a:stretch/>
        </p:blipFill>
        <p:spPr>
          <a:xfrm>
            <a:off x="832410" y="1236438"/>
            <a:ext cx="3175275" cy="5213539"/>
          </a:xfrm>
          <a:custGeom>
            <a:avLst/>
            <a:gdLst>
              <a:gd name="connsiteX0" fmla="*/ 1684719 w 4171950"/>
              <a:gd name="connsiteY0" fmla="*/ 0 h 6849997"/>
              <a:gd name="connsiteX1" fmla="*/ 4171950 w 4171950"/>
              <a:gd name="connsiteY1" fmla="*/ 0 h 6849997"/>
              <a:gd name="connsiteX2" fmla="*/ 4171950 w 4171950"/>
              <a:gd name="connsiteY2" fmla="*/ 6849997 h 6849997"/>
              <a:gd name="connsiteX3" fmla="*/ 0 w 4171950"/>
              <a:gd name="connsiteY3" fmla="*/ 6849997 h 6849997"/>
              <a:gd name="connsiteX4" fmla="*/ 0 w 4171950"/>
              <a:gd name="connsiteY4" fmla="*/ 5288869 h 6849997"/>
              <a:gd name="connsiteX5" fmla="*/ 751578 w 4171950"/>
              <a:gd name="connsiteY5" fmla="*/ 5288869 h 6849997"/>
              <a:gd name="connsiteX6" fmla="*/ 751578 w 4171950"/>
              <a:gd name="connsiteY6" fmla="*/ 3923818 h 6849997"/>
              <a:gd name="connsiteX7" fmla="*/ 1684720 w 4171950"/>
              <a:gd name="connsiteY7" fmla="*/ 3923818 h 6849997"/>
              <a:gd name="connsiteX8" fmla="*/ 1684720 w 4171950"/>
              <a:gd name="connsiteY8" fmla="*/ 2951544 h 6849997"/>
              <a:gd name="connsiteX9" fmla="*/ 1998587 w 4171950"/>
              <a:gd name="connsiteY9" fmla="*/ 2951544 h 6849997"/>
              <a:gd name="connsiteX10" fmla="*/ 1998587 w 4171950"/>
              <a:gd name="connsiteY10" fmla="*/ 1934840 h 6849997"/>
              <a:gd name="connsiteX11" fmla="*/ 2321327 w 4171950"/>
              <a:gd name="connsiteY11" fmla="*/ 1934840 h 6849997"/>
              <a:gd name="connsiteX12" fmla="*/ 2321327 w 4171950"/>
              <a:gd name="connsiteY12" fmla="*/ 1620455 h 6849997"/>
              <a:gd name="connsiteX13" fmla="*/ 1998587 w 4171950"/>
              <a:gd name="connsiteY13" fmla="*/ 1620455 h 6849997"/>
              <a:gd name="connsiteX14" fmla="*/ 1998587 w 4171950"/>
              <a:gd name="connsiteY14" fmla="*/ 1470505 h 6849997"/>
              <a:gd name="connsiteX15" fmla="*/ 658980 w 4171950"/>
              <a:gd name="connsiteY15" fmla="*/ 1470505 h 6849997"/>
              <a:gd name="connsiteX16" fmla="*/ 658980 w 4171950"/>
              <a:gd name="connsiteY16" fmla="*/ 2569578 h 6849997"/>
              <a:gd name="connsiteX17" fmla="*/ 0 w 4171950"/>
              <a:gd name="connsiteY17" fmla="*/ 2569578 h 6849997"/>
              <a:gd name="connsiteX18" fmla="*/ 0 w 4171950"/>
              <a:gd name="connsiteY18" fmla="*/ 899694 h 6849997"/>
              <a:gd name="connsiteX19" fmla="*/ 2622269 w 4171950"/>
              <a:gd name="connsiteY19" fmla="*/ 899694 h 6849997"/>
              <a:gd name="connsiteX20" fmla="*/ 2622269 w 4171950"/>
              <a:gd name="connsiteY20" fmla="*/ 5374 h 6849997"/>
              <a:gd name="connsiteX21" fmla="*/ 1684719 w 4171950"/>
              <a:gd name="connsiteY21" fmla="*/ 5374 h 68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71950" h="6849997">
                <a:moveTo>
                  <a:pt x="1684719" y="0"/>
                </a:moveTo>
                <a:lnTo>
                  <a:pt x="4171950" y="0"/>
                </a:lnTo>
                <a:lnTo>
                  <a:pt x="4171950" y="6849997"/>
                </a:lnTo>
                <a:lnTo>
                  <a:pt x="0" y="6849997"/>
                </a:lnTo>
                <a:lnTo>
                  <a:pt x="0" y="5288869"/>
                </a:lnTo>
                <a:lnTo>
                  <a:pt x="751578" y="5288869"/>
                </a:lnTo>
                <a:lnTo>
                  <a:pt x="751578" y="3923818"/>
                </a:lnTo>
                <a:lnTo>
                  <a:pt x="1684720" y="3923818"/>
                </a:lnTo>
                <a:lnTo>
                  <a:pt x="1684720" y="2951544"/>
                </a:lnTo>
                <a:lnTo>
                  <a:pt x="1998587" y="2951544"/>
                </a:lnTo>
                <a:lnTo>
                  <a:pt x="1998587" y="1934840"/>
                </a:lnTo>
                <a:lnTo>
                  <a:pt x="2321327" y="1934840"/>
                </a:lnTo>
                <a:lnTo>
                  <a:pt x="2321327" y="1620455"/>
                </a:lnTo>
                <a:lnTo>
                  <a:pt x="1998587" y="1620455"/>
                </a:lnTo>
                <a:lnTo>
                  <a:pt x="1998587" y="1470505"/>
                </a:lnTo>
                <a:lnTo>
                  <a:pt x="658980" y="1470505"/>
                </a:lnTo>
                <a:lnTo>
                  <a:pt x="658980" y="2569578"/>
                </a:lnTo>
                <a:lnTo>
                  <a:pt x="0" y="2569578"/>
                </a:lnTo>
                <a:lnTo>
                  <a:pt x="0" y="899694"/>
                </a:lnTo>
                <a:lnTo>
                  <a:pt x="2622269" y="899694"/>
                </a:lnTo>
                <a:lnTo>
                  <a:pt x="2622269" y="5374"/>
                </a:lnTo>
                <a:lnTo>
                  <a:pt x="1684719" y="5374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6155629" y="6194515"/>
            <a:ext cx="284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modified from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Fitch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Hered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6306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large proportion of within-host mutations in hemagglutinin also emerge globally.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086" y="1672390"/>
            <a:ext cx="4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551" y="2030941"/>
            <a:ext cx="274320" cy="276999"/>
          </a:xfrm>
          <a:prstGeom prst="rect">
            <a:avLst/>
          </a:prstGeom>
          <a:solidFill>
            <a:srgbClr val="FFBF7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9912" y="3433759"/>
            <a:ext cx="57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CB3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249" y="2170151"/>
            <a:ext cx="457200" cy="45093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177502" y="1369421"/>
            <a:ext cx="749340" cy="465343"/>
            <a:chOff x="3505606" y="3197334"/>
            <a:chExt cx="749340" cy="46534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706" y="3205477"/>
              <a:ext cx="178676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7988" y="3200400"/>
              <a:ext cx="178676" cy="457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6270" y="3197334"/>
              <a:ext cx="178676" cy="457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606" y="3205477"/>
              <a:ext cx="178676" cy="45720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04" y="1364397"/>
            <a:ext cx="178676" cy="457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7" y="1658199"/>
            <a:ext cx="178676" cy="457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08" y="3115339"/>
            <a:ext cx="457200" cy="450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98" b="66445"/>
          <a:stretch/>
        </p:blipFill>
        <p:spPr>
          <a:xfrm>
            <a:off x="3645519" y="1406444"/>
            <a:ext cx="1649292" cy="5685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43" b="66445"/>
          <a:stretch/>
        </p:blipFill>
        <p:spPr>
          <a:xfrm>
            <a:off x="5696311" y="1406444"/>
            <a:ext cx="2482354" cy="5685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76" t="37495" r="38818" b="36720"/>
          <a:stretch/>
        </p:blipFill>
        <p:spPr>
          <a:xfrm>
            <a:off x="5145846" y="2169440"/>
            <a:ext cx="1562670" cy="43686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207215" y="1770435"/>
            <a:ext cx="720862" cy="720216"/>
          </a:xfrm>
          <a:prstGeom prst="rect">
            <a:avLst/>
          </a:prstGeom>
          <a:noFill/>
          <a:ln w="412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386255" y="1947832"/>
            <a:ext cx="360431" cy="360108"/>
          </a:xfrm>
          <a:prstGeom prst="rect">
            <a:avLst/>
          </a:prstGeom>
          <a:solidFill>
            <a:srgbClr val="FFBF7F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6440" y="1998776"/>
            <a:ext cx="1392556" cy="1391308"/>
          </a:xfrm>
          <a:prstGeom prst="rect">
            <a:avLst/>
          </a:prstGeom>
          <a:noFill/>
          <a:ln w="41275">
            <a:solidFill>
              <a:srgbClr val="3CB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13730" y="1297577"/>
            <a:ext cx="187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hemagglutinin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8891" y="4152991"/>
            <a:ext cx="2980908" cy="2567401"/>
            <a:chOff x="608891" y="4152991"/>
            <a:chExt cx="2980908" cy="256740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626" r="42727" b="40657"/>
            <a:stretch/>
          </p:blipFill>
          <p:spPr>
            <a:xfrm>
              <a:off x="982603" y="4373675"/>
              <a:ext cx="2607196" cy="228230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1383" y="4470714"/>
              <a:ext cx="450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7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08966" y="6351060"/>
              <a:ext cx="575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CB3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9410" y="4914787"/>
              <a:ext cx="274320" cy="276999"/>
            </a:xfrm>
            <a:prstGeom prst="rect">
              <a:avLst/>
            </a:prstGeom>
            <a:solidFill>
              <a:srgbClr val="FFBF7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891" y="4470714"/>
              <a:ext cx="178676" cy="4572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5675" y="6019517"/>
              <a:ext cx="457200" cy="45093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113730" y="4152991"/>
              <a:ext cx="1877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neuraminidase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32364" y="2878333"/>
            <a:ext cx="4009467" cy="4015842"/>
            <a:chOff x="4232364" y="2878333"/>
            <a:chExt cx="4009467" cy="4015842"/>
          </a:xfrm>
        </p:grpSpPr>
        <p:sp>
          <p:nvSpPr>
            <p:cNvPr id="21" name="TextBox 20"/>
            <p:cNvSpPr txBox="1"/>
            <p:nvPr/>
          </p:nvSpPr>
          <p:spPr>
            <a:xfrm>
              <a:off x="4414037" y="3196944"/>
              <a:ext cx="450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7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55889" y="6253285"/>
              <a:ext cx="575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CB3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176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2364" y="3153322"/>
              <a:ext cx="178676" cy="457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4631" y="5900123"/>
              <a:ext cx="457200" cy="4509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114"/>
            <a:stretch/>
          </p:blipFill>
          <p:spPr>
            <a:xfrm>
              <a:off x="4611707" y="3048218"/>
              <a:ext cx="3268720" cy="384595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517143" y="3751829"/>
              <a:ext cx="274320" cy="276999"/>
            </a:xfrm>
            <a:prstGeom prst="rect">
              <a:avLst/>
            </a:prstGeom>
            <a:solidFill>
              <a:srgbClr val="FFBF7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4979" y="2878333"/>
              <a:ext cx="24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other influenza genes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458112" y="1618711"/>
            <a:ext cx="76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p&lt;0.01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25043" y="4558518"/>
            <a:ext cx="138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 significant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00824" y="3470870"/>
            <a:ext cx="138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8634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42" grpId="0" animBg="1"/>
      <p:bldP spid="12" grpId="0" animBg="1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809A2-081E-4796-B578-530DDCD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influenza evolve within typical, acute infections?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6BEF013-9B21-41B8-81A4-55CE3D74F094}"/>
              </a:ext>
            </a:extLst>
          </p:cNvPr>
          <p:cNvGrpSpPr/>
          <p:nvPr/>
        </p:nvGrpSpPr>
        <p:grpSpPr>
          <a:xfrm>
            <a:off x="2151230" y="1595967"/>
            <a:ext cx="6036084" cy="241782"/>
            <a:chOff x="2151230" y="2090463"/>
            <a:chExt cx="6036084" cy="24178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C4F404D7-A532-4AA5-A1E8-85A426946508}"/>
                </a:ext>
              </a:extLst>
            </p:cNvPr>
            <p:cNvCxnSpPr/>
            <p:nvPr/>
          </p:nvCxnSpPr>
          <p:spPr>
            <a:xfrm>
              <a:off x="2151230" y="2204588"/>
              <a:ext cx="6036084" cy="26002"/>
            </a:xfrm>
            <a:prstGeom prst="line">
              <a:avLst/>
            </a:prstGeom>
            <a:ln w="76200">
              <a:solidFill>
                <a:srgbClr val="8383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1363D97-2D63-4BE0-A21F-7592A07A792E}"/>
                </a:ext>
              </a:extLst>
            </p:cNvPr>
            <p:cNvGrpSpPr/>
            <p:nvPr/>
          </p:nvGrpSpPr>
          <p:grpSpPr>
            <a:xfrm>
              <a:off x="2283271" y="2090463"/>
              <a:ext cx="5687988" cy="241782"/>
              <a:chOff x="4334466" y="2072411"/>
              <a:chExt cx="5687988" cy="24178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79968758-C00D-4E8F-85AB-AE1B29797A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4334466" y="207241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C3370B9-955F-4AEA-82DB-CB16BEFC0A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4875486" y="208765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672C5200-9E2B-4027-AC05-7204B6308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5347926" y="208003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ED684BAA-2423-44A1-8ED1-0FD55B9F1C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5843226" y="207241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AAC0363A-7656-4ECF-8C9B-338ACE4B85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6338526" y="208765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D546CA7-313A-4CAE-9058-98BAB241C9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8365446" y="210289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977C4F5A-6C08-4D0A-A1D9-90BC54802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8792166" y="209527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9914FE0B-1210-4984-96D8-DFD0347172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9836106" y="2110511"/>
                <a:ext cx="186348" cy="203682"/>
              </a:xfrm>
              <a:prstGeom prst="rect">
                <a:avLst/>
              </a:prstGeom>
            </p:spPr>
          </p:pic>
        </p:grp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966CF72-0467-4216-B84B-49F8C324620E}"/>
              </a:ext>
            </a:extLst>
          </p:cNvPr>
          <p:cNvCxnSpPr>
            <a:cxnSpLocks/>
          </p:cNvCxnSpPr>
          <p:nvPr/>
        </p:nvCxnSpPr>
        <p:spPr>
          <a:xfrm>
            <a:off x="2151230" y="3880051"/>
            <a:ext cx="494036" cy="0"/>
          </a:xfrm>
          <a:prstGeom prst="line">
            <a:avLst/>
          </a:prstGeom>
          <a:ln w="7620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C440E8B-5694-4689-872C-D3431BED3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" t="12385" r="96677" b="82382"/>
          <a:stretch/>
        </p:blipFill>
        <p:spPr>
          <a:xfrm>
            <a:off x="2305074" y="3777149"/>
            <a:ext cx="186348" cy="203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ADCC76F-B83C-406D-801B-1FDD3139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4" y="1577152"/>
            <a:ext cx="1312730" cy="11751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036BB0-C9E4-435D-AF7A-2D778C06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4" y="3716298"/>
            <a:ext cx="1312730" cy="11751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A8B53A-4AB3-449E-A593-0681E1BE5B41}"/>
              </a:ext>
            </a:extLst>
          </p:cNvPr>
          <p:cNvSpPr txBox="1"/>
          <p:nvPr/>
        </p:nvSpPr>
        <p:spPr>
          <a:xfrm>
            <a:off x="399124" y="1136749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chronic infections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0F94E-9508-4A44-BC75-1E786D2C7B40}"/>
              </a:ext>
            </a:extLst>
          </p:cNvPr>
          <p:cNvSpPr txBox="1"/>
          <p:nvPr/>
        </p:nvSpPr>
        <p:spPr>
          <a:xfrm>
            <a:off x="399123" y="3295515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acute infections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00" y="2053834"/>
            <a:ext cx="2412767" cy="1926997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74F6DF88-64F7-4BD0-9D2D-BD01CC07A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38905"/>
              </p:ext>
            </p:extLst>
          </p:nvPr>
        </p:nvGraphicFramePr>
        <p:xfrm>
          <a:off x="3296283" y="4298571"/>
          <a:ext cx="4891031" cy="23412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6413">
                  <a:extLst>
                    <a:ext uri="{9D8B030D-6E8A-4147-A177-3AD203B41FA5}">
                      <a16:colId xmlns:a16="http://schemas.microsoft.com/office/drawing/2014/main" xmlns="" val="2892792082"/>
                    </a:ext>
                  </a:extLst>
                </a:gridCol>
                <a:gridCol w="978206">
                  <a:extLst>
                    <a:ext uri="{9D8B030D-6E8A-4147-A177-3AD203B41FA5}">
                      <a16:colId xmlns:a16="http://schemas.microsoft.com/office/drawing/2014/main" xmlns="" val="1436441458"/>
                    </a:ext>
                  </a:extLst>
                </a:gridCol>
                <a:gridCol w="978206">
                  <a:extLst>
                    <a:ext uri="{9D8B030D-6E8A-4147-A177-3AD203B41FA5}">
                      <a16:colId xmlns:a16="http://schemas.microsoft.com/office/drawing/2014/main" xmlns="" val="2121155428"/>
                    </a:ext>
                  </a:extLst>
                </a:gridCol>
                <a:gridCol w="978206">
                  <a:extLst>
                    <a:ext uri="{9D8B030D-6E8A-4147-A177-3AD203B41FA5}">
                      <a16:colId xmlns:a16="http://schemas.microsoft.com/office/drawing/2014/main" xmlns="" val="3821106354"/>
                    </a:ext>
                  </a:extLst>
                </a:gridCol>
              </a:tblGrid>
              <a:tr h="496970">
                <a:tc>
                  <a:txBody>
                    <a:bodyPr/>
                    <a:lstStyle/>
                    <a:p>
                      <a:endParaRPr lang="en-US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Genes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H3N2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pdmH1N1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271477690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Dinis</a:t>
                      </a:r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8824840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Poon et al. 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8519875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Debbink</a:t>
                      </a:r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2017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3811110"/>
                  </a:ext>
                </a:extLst>
              </a:tr>
              <a:tr h="4969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McCrone</a:t>
                      </a:r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</a:t>
                      </a:r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bioRxiv</a:t>
                      </a:r>
                      <a:endParaRPr lang="en-US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200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973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4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studies have measured influenza’s within-host genetic diversity.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4F6DF88-64F7-4BD0-9D2D-BD01CC07AC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52667" y="2085027"/>
          <a:ext cx="6638666" cy="26879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55467">
                  <a:extLst>
                    <a:ext uri="{9D8B030D-6E8A-4147-A177-3AD203B41FA5}">
                      <a16:colId xmlns:a16="http://schemas.microsoft.com/office/drawing/2014/main" xmlns="" val="2892792082"/>
                    </a:ext>
                  </a:extLst>
                </a:gridCol>
                <a:gridCol w="1327733">
                  <a:extLst>
                    <a:ext uri="{9D8B030D-6E8A-4147-A177-3AD203B41FA5}">
                      <a16:colId xmlns:a16="http://schemas.microsoft.com/office/drawing/2014/main" xmlns="" val="1436441458"/>
                    </a:ext>
                  </a:extLst>
                </a:gridCol>
                <a:gridCol w="1327733">
                  <a:extLst>
                    <a:ext uri="{9D8B030D-6E8A-4147-A177-3AD203B41FA5}">
                      <a16:colId xmlns:a16="http://schemas.microsoft.com/office/drawing/2014/main" xmlns="" val="2121155428"/>
                    </a:ext>
                  </a:extLst>
                </a:gridCol>
                <a:gridCol w="1327733">
                  <a:extLst>
                    <a:ext uri="{9D8B030D-6E8A-4147-A177-3AD203B41FA5}">
                      <a16:colId xmlns:a16="http://schemas.microsoft.com/office/drawing/2014/main" xmlns="" val="3821106354"/>
                    </a:ext>
                  </a:extLst>
                </a:gridCol>
              </a:tblGrid>
              <a:tr h="537589">
                <a:tc>
                  <a:txBody>
                    <a:bodyPr/>
                    <a:lstStyle/>
                    <a:p>
                      <a:endParaRPr lang="en-US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Genes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H3N2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pdmH1N1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271477690"/>
                  </a:ext>
                </a:extLst>
              </a:tr>
              <a:tr h="53758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Dinis</a:t>
                      </a:r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8824840"/>
                  </a:ext>
                </a:extLst>
              </a:tr>
              <a:tr h="53758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Poon et al. 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8519875"/>
                  </a:ext>
                </a:extLst>
              </a:tr>
              <a:tr h="53758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Debbink</a:t>
                      </a:r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2017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3811110"/>
                  </a:ext>
                </a:extLst>
              </a:tr>
              <a:tr h="53758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McCrone</a:t>
                      </a:r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</a:t>
                      </a:r>
                      <a:r>
                        <a:rPr lang="en-US" sz="2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bioRxiv</a:t>
                      </a:r>
                      <a:endParaRPr lang="en-US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200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973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8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966CF72-0467-4216-B84B-49F8C324620E}"/>
              </a:ext>
            </a:extLst>
          </p:cNvPr>
          <p:cNvCxnSpPr>
            <a:cxnSpLocks/>
          </p:cNvCxnSpPr>
          <p:nvPr/>
        </p:nvCxnSpPr>
        <p:spPr>
          <a:xfrm>
            <a:off x="2151230" y="1705811"/>
            <a:ext cx="494036" cy="0"/>
          </a:xfrm>
          <a:prstGeom prst="line">
            <a:avLst/>
          </a:prstGeom>
          <a:ln w="7620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C440E8B-5694-4689-872C-D3431BED3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" t="12385" r="96677" b="82382"/>
          <a:stretch/>
        </p:blipFill>
        <p:spPr>
          <a:xfrm>
            <a:off x="2305074" y="1602909"/>
            <a:ext cx="186348" cy="2036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036BB0-C9E4-435D-AF7A-2D778C06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4" y="1542058"/>
            <a:ext cx="1312730" cy="11751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0F94E-9508-4A44-BC75-1E786D2C7B40}"/>
              </a:ext>
            </a:extLst>
          </p:cNvPr>
          <p:cNvSpPr txBox="1"/>
          <p:nvPr/>
        </p:nvSpPr>
        <p:spPr>
          <a:xfrm>
            <a:off x="399123" y="1121275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acute infections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809A2-081E-4796-B578-530DDCD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influenza evolve within acute infections?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6BEF013-9B21-41B8-81A4-55CE3D74F094}"/>
              </a:ext>
            </a:extLst>
          </p:cNvPr>
          <p:cNvGrpSpPr/>
          <p:nvPr/>
        </p:nvGrpSpPr>
        <p:grpSpPr>
          <a:xfrm>
            <a:off x="2151230" y="4207087"/>
            <a:ext cx="6036084" cy="241782"/>
            <a:chOff x="2151230" y="2090463"/>
            <a:chExt cx="6036084" cy="24178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C4F404D7-A532-4AA5-A1E8-85A426946508}"/>
                </a:ext>
              </a:extLst>
            </p:cNvPr>
            <p:cNvCxnSpPr/>
            <p:nvPr/>
          </p:nvCxnSpPr>
          <p:spPr>
            <a:xfrm>
              <a:off x="2151230" y="2204588"/>
              <a:ext cx="6036084" cy="26002"/>
            </a:xfrm>
            <a:prstGeom prst="line">
              <a:avLst/>
            </a:prstGeom>
            <a:ln w="76200">
              <a:solidFill>
                <a:srgbClr val="8383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1363D97-2D63-4BE0-A21F-7592A07A792E}"/>
                </a:ext>
              </a:extLst>
            </p:cNvPr>
            <p:cNvGrpSpPr/>
            <p:nvPr/>
          </p:nvGrpSpPr>
          <p:grpSpPr>
            <a:xfrm>
              <a:off x="2283271" y="2090463"/>
              <a:ext cx="5687988" cy="241782"/>
              <a:chOff x="4334466" y="2072411"/>
              <a:chExt cx="5687988" cy="24178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79968758-C00D-4E8F-85AB-AE1B29797A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4334466" y="207241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C3370B9-955F-4AEA-82DB-CB16BEFC0A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4875486" y="208765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672C5200-9E2B-4027-AC05-7204B6308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5347926" y="208003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ED684BAA-2423-44A1-8ED1-0FD55B9F1C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5843226" y="207241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AAC0363A-7656-4ECF-8C9B-338ACE4B85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6338526" y="208765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D546CA7-313A-4CAE-9058-98BAB241C9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8365446" y="210289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977C4F5A-6C08-4D0A-A1D9-90BC54802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8792166" y="209527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9914FE0B-1210-4984-96D8-DFD0347172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9836106" y="2110511"/>
                <a:ext cx="186348" cy="203682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ADCC76F-B83C-406D-801B-1FDD3139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4" y="3985072"/>
            <a:ext cx="1312730" cy="11751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A8B53A-4AB3-449E-A593-0681E1BE5B41}"/>
              </a:ext>
            </a:extLst>
          </p:cNvPr>
          <p:cNvSpPr txBox="1"/>
          <p:nvPr/>
        </p:nvSpPr>
        <p:spPr>
          <a:xfrm>
            <a:off x="388964" y="3473549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chronic infections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7745" y="3499713"/>
            <a:ext cx="631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substantial viral evolution, seemingly in response to antigenic selection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084" y="4697614"/>
            <a:ext cx="2897156" cy="1961876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74F6DF88-64F7-4BD0-9D2D-BD01CC07A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79611"/>
              </p:ext>
            </p:extLst>
          </p:nvPr>
        </p:nvGraphicFramePr>
        <p:xfrm>
          <a:off x="3238486" y="1108379"/>
          <a:ext cx="4891031" cy="23412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6413">
                  <a:extLst>
                    <a:ext uri="{9D8B030D-6E8A-4147-A177-3AD203B41FA5}">
                      <a16:colId xmlns:a16="http://schemas.microsoft.com/office/drawing/2014/main" xmlns="" val="2892792082"/>
                    </a:ext>
                  </a:extLst>
                </a:gridCol>
                <a:gridCol w="978206">
                  <a:extLst>
                    <a:ext uri="{9D8B030D-6E8A-4147-A177-3AD203B41FA5}">
                      <a16:colId xmlns:a16="http://schemas.microsoft.com/office/drawing/2014/main" xmlns="" val="1436441458"/>
                    </a:ext>
                  </a:extLst>
                </a:gridCol>
                <a:gridCol w="978206">
                  <a:extLst>
                    <a:ext uri="{9D8B030D-6E8A-4147-A177-3AD203B41FA5}">
                      <a16:colId xmlns:a16="http://schemas.microsoft.com/office/drawing/2014/main" xmlns="" val="2121155428"/>
                    </a:ext>
                  </a:extLst>
                </a:gridCol>
                <a:gridCol w="978206">
                  <a:extLst>
                    <a:ext uri="{9D8B030D-6E8A-4147-A177-3AD203B41FA5}">
                      <a16:colId xmlns:a16="http://schemas.microsoft.com/office/drawing/2014/main" xmlns="" val="3821106354"/>
                    </a:ext>
                  </a:extLst>
                </a:gridCol>
              </a:tblGrid>
              <a:tr h="496970">
                <a:tc>
                  <a:txBody>
                    <a:bodyPr/>
                    <a:lstStyle/>
                    <a:p>
                      <a:endParaRPr lang="en-US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Genes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H3N2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pdmH1N1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271477690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Dinis</a:t>
                      </a:r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8824840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Poon et al. 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8519875"/>
                  </a:ext>
                </a:extLst>
              </a:tr>
              <a:tr h="449099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Debbink</a:t>
                      </a:r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2017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3811110"/>
                  </a:ext>
                </a:extLst>
              </a:tr>
              <a:tr h="4969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McCrone</a:t>
                      </a:r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et al. </a:t>
                      </a:r>
                      <a:r>
                        <a:rPr lang="en-US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bioRxiv</a:t>
                      </a:r>
                      <a:endParaRPr lang="en-US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200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973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4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1843002" y="1622387"/>
            <a:ext cx="4365067" cy="267627"/>
            <a:chOff x="1843002" y="1622387"/>
            <a:chExt cx="4365067" cy="267627"/>
          </a:xfrm>
        </p:grpSpPr>
        <p:sp>
          <p:nvSpPr>
            <p:cNvPr id="6" name="Rectangle 5"/>
            <p:cNvSpPr/>
            <p:nvPr/>
          </p:nvSpPr>
          <p:spPr>
            <a:xfrm>
              <a:off x="3599170" y="1633982"/>
              <a:ext cx="192024" cy="2560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39358" y="1633982"/>
              <a:ext cx="192024" cy="2560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6045" y="1633982"/>
              <a:ext cx="192024" cy="2560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3002" y="1633982"/>
              <a:ext cx="192024" cy="256032"/>
            </a:xfrm>
            <a:prstGeom prst="rect">
              <a:avLst/>
            </a:prstGeom>
            <a:solidFill>
              <a:srgbClr val="9D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84387" y="1633982"/>
              <a:ext cx="219520" cy="256032"/>
            </a:xfrm>
            <a:prstGeom prst="rect">
              <a:avLst/>
            </a:prstGeom>
            <a:solidFill>
              <a:srgbClr val="FFB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40607" y="1633982"/>
              <a:ext cx="192024" cy="256032"/>
            </a:xfrm>
            <a:prstGeom prst="rect">
              <a:avLst/>
            </a:prstGeom>
            <a:solidFill>
              <a:srgbClr val="FFB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55493" y="1633982"/>
              <a:ext cx="192024" cy="256032"/>
            </a:xfrm>
            <a:prstGeom prst="rect">
              <a:avLst/>
            </a:prstGeom>
            <a:solidFill>
              <a:srgbClr val="9D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10080" y="1627463"/>
              <a:ext cx="192024" cy="256032"/>
            </a:xfrm>
            <a:prstGeom prst="rect">
              <a:avLst/>
            </a:prstGeom>
            <a:solidFill>
              <a:srgbClr val="9D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84338" y="1622387"/>
              <a:ext cx="192024" cy="256032"/>
            </a:xfrm>
            <a:prstGeom prst="rect">
              <a:avLst/>
            </a:prstGeom>
            <a:solidFill>
              <a:srgbClr val="9D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5831" y="1616476"/>
            <a:ext cx="5048992" cy="274320"/>
            <a:chOff x="3883231" y="1615044"/>
            <a:chExt cx="5048992" cy="274320"/>
          </a:xfrm>
        </p:grpSpPr>
        <p:sp>
          <p:nvSpPr>
            <p:cNvPr id="16" name="Rectangle 15"/>
            <p:cNvSpPr/>
            <p:nvPr/>
          </p:nvSpPr>
          <p:spPr>
            <a:xfrm>
              <a:off x="3883231" y="1615044"/>
              <a:ext cx="5048992" cy="2743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83231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02752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22273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41794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61315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80836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00357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19878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39399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58920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78441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297962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517483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737004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6525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76046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95567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615088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834609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4130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73651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3172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12693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932223" y="1615044"/>
              <a:ext cx="0" cy="2743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parallelism statistically significant?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13888"/>
            <a:ext cx="8686800" cy="238925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056997" y="2769522"/>
            <a:ext cx="189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 overlapping sites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56262" y="1076077"/>
            <a:ext cx="147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HA gene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2196" y="2327480"/>
            <a:ext cx="1264549" cy="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global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43002" y="2345420"/>
            <a:ext cx="192024" cy="256032"/>
          </a:xfrm>
          <a:prstGeom prst="rect">
            <a:avLst/>
          </a:prstGeom>
          <a:solidFill>
            <a:srgbClr val="3CB3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65664" y="2345420"/>
            <a:ext cx="192024" cy="256032"/>
          </a:xfrm>
          <a:prstGeom prst="rect">
            <a:avLst/>
          </a:prstGeom>
          <a:solidFill>
            <a:srgbClr val="3CB3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581999" y="2345420"/>
            <a:ext cx="192024" cy="256032"/>
          </a:xfrm>
          <a:prstGeom prst="rect">
            <a:avLst/>
          </a:prstGeom>
          <a:solidFill>
            <a:srgbClr val="3CB3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38307" y="2345420"/>
            <a:ext cx="192024" cy="256032"/>
          </a:xfrm>
          <a:prstGeom prst="rect">
            <a:avLst/>
          </a:prstGeom>
          <a:solidFill>
            <a:srgbClr val="3CB3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63082" y="2045552"/>
            <a:ext cx="5648302" cy="368136"/>
            <a:chOff x="2620482" y="2101932"/>
            <a:chExt cx="5648302" cy="368136"/>
          </a:xfrm>
        </p:grpSpPr>
        <p:sp>
          <p:nvSpPr>
            <p:cNvPr id="50" name="TextBox 49"/>
            <p:cNvSpPr txBox="1"/>
            <p:nvPr/>
          </p:nvSpPr>
          <p:spPr>
            <a:xfrm>
              <a:off x="2620482" y="2101932"/>
              <a:ext cx="1264549" cy="36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within-host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98007" y="2106230"/>
              <a:ext cx="192024" cy="256032"/>
            </a:xfrm>
            <a:prstGeom prst="rect">
              <a:avLst/>
            </a:prstGeom>
            <a:solidFill>
              <a:srgbClr val="FFB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39399" y="2106230"/>
              <a:ext cx="192024" cy="256032"/>
            </a:xfrm>
            <a:prstGeom prst="rect">
              <a:avLst/>
            </a:prstGeom>
            <a:solidFill>
              <a:srgbClr val="FFB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49917" y="2106230"/>
              <a:ext cx="192024" cy="256032"/>
            </a:xfrm>
            <a:prstGeom prst="rect">
              <a:avLst/>
            </a:prstGeom>
            <a:solidFill>
              <a:srgbClr val="FFB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95707" y="2106230"/>
              <a:ext cx="192024" cy="256032"/>
            </a:xfrm>
            <a:prstGeom prst="rect">
              <a:avLst/>
            </a:prstGeom>
            <a:solidFill>
              <a:srgbClr val="FFB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76760" y="2106230"/>
              <a:ext cx="192024" cy="256032"/>
            </a:xfrm>
            <a:prstGeom prst="rect">
              <a:avLst/>
            </a:prstGeom>
            <a:solidFill>
              <a:srgbClr val="FFB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76673" y="2804636"/>
            <a:ext cx="5198150" cy="910711"/>
            <a:chOff x="1676673" y="3572283"/>
            <a:chExt cx="5198150" cy="910711"/>
          </a:xfrm>
        </p:grpSpPr>
        <p:sp>
          <p:nvSpPr>
            <p:cNvPr id="67" name="Right Brace 66"/>
            <p:cNvSpPr/>
            <p:nvPr/>
          </p:nvSpPr>
          <p:spPr>
            <a:xfrm rot="5400000">
              <a:off x="4155782" y="1242332"/>
              <a:ext cx="389090" cy="5048992"/>
            </a:xfrm>
            <a:prstGeom prst="rightBrace">
              <a:avLst>
                <a:gd name="adj1" fmla="val 28050"/>
                <a:gd name="adj2" fmla="val 801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6673" y="4082884"/>
              <a:ext cx="2287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567 total sites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165663" y="1675696"/>
            <a:ext cx="174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 within-host</a:t>
            </a:r>
          </a:p>
          <a:p>
            <a:pPr algn="ctr"/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 global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3592349" y="2588612"/>
            <a:ext cx="2637544" cy="461665"/>
            <a:chOff x="3592349" y="3356259"/>
            <a:chExt cx="263754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3592349" y="3356259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24665" y="3356259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4227" y="3356259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*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75" name="Isosceles Triangle 74"/>
          <p:cNvSpPr/>
          <p:nvPr/>
        </p:nvSpPr>
        <p:spPr>
          <a:xfrm flipV="1">
            <a:off x="7245341" y="2360494"/>
            <a:ext cx="1529612" cy="4071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2057519" y="1519571"/>
            <a:ext cx="4811191" cy="468547"/>
            <a:chOff x="2057519" y="1519571"/>
            <a:chExt cx="4811191" cy="468547"/>
          </a:xfrm>
        </p:grpSpPr>
        <p:sp>
          <p:nvSpPr>
            <p:cNvPr id="77" name="TextBox 76"/>
            <p:cNvSpPr txBox="1"/>
            <p:nvPr/>
          </p:nvSpPr>
          <p:spPr>
            <a:xfrm>
              <a:off x="2057519" y="1522478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18615" y="1519876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75647" y="1519876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93572" y="1521946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82986" y="1519571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43524" y="1519677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63044" y="1526453"/>
              <a:ext cx="205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</a:t>
              </a:r>
              <a:endParaRPr lang="en-US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355742" y="1099086"/>
            <a:ext cx="484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75% of sites show any global variation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016045" y="2345420"/>
            <a:ext cx="192024" cy="256032"/>
          </a:xfrm>
          <a:prstGeom prst="rect">
            <a:avLst/>
          </a:prstGeom>
          <a:solidFill>
            <a:srgbClr val="3CB3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903194" y="2345420"/>
            <a:ext cx="192024" cy="256032"/>
          </a:xfrm>
          <a:prstGeom prst="rect">
            <a:avLst/>
          </a:prstGeom>
          <a:solidFill>
            <a:srgbClr val="3CB3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268592" y="2340020"/>
            <a:ext cx="192024" cy="256032"/>
          </a:xfrm>
          <a:prstGeom prst="rect">
            <a:avLst/>
          </a:prstGeom>
          <a:solidFill>
            <a:srgbClr val="3CB37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within-host diversity transformed into global variation?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712663" y="6913390"/>
            <a:ext cx="2956190" cy="274320"/>
            <a:chOff x="4769797" y="2011388"/>
            <a:chExt cx="2956190" cy="27432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9797" y="2011388"/>
              <a:ext cx="274320" cy="27432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7115" y="2011388"/>
              <a:ext cx="274320" cy="27432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2547" y="2011388"/>
              <a:ext cx="274320" cy="27432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3600" y="2011388"/>
              <a:ext cx="274320" cy="27432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6020" y="2011388"/>
              <a:ext cx="274320" cy="27432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1453" y="2011388"/>
              <a:ext cx="274320" cy="27432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56886" y="2011388"/>
              <a:ext cx="274320" cy="27432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1667" y="2011388"/>
              <a:ext cx="274320" cy="274320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4467117" y="6932550"/>
            <a:ext cx="2819030" cy="137160"/>
            <a:chOff x="4467117" y="6932550"/>
            <a:chExt cx="2819030" cy="137160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7117" y="6932550"/>
              <a:ext cx="137160" cy="13716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4435" y="6932550"/>
              <a:ext cx="137160" cy="13716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867" y="6932550"/>
              <a:ext cx="137160" cy="13716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0920" y="6932550"/>
              <a:ext cx="137160" cy="13716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63340" y="6932550"/>
              <a:ext cx="137160" cy="13716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8773" y="6932550"/>
              <a:ext cx="137160" cy="13716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4206" y="6932550"/>
              <a:ext cx="137160" cy="1371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48987" y="6932550"/>
              <a:ext cx="137160" cy="137160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2570" y="2534596"/>
            <a:ext cx="977463" cy="2743200"/>
          </a:xfrm>
          <a:prstGeom prst="rect">
            <a:avLst/>
          </a:prstGeom>
        </p:spPr>
      </p:pic>
      <p:sp>
        <p:nvSpPr>
          <p:cNvPr id="42" name="Isosceles Triangle 41"/>
          <p:cNvSpPr/>
          <p:nvPr/>
        </p:nvSpPr>
        <p:spPr>
          <a:xfrm rot="5919659">
            <a:off x="5121355" y="2807514"/>
            <a:ext cx="1422582" cy="1753239"/>
          </a:xfrm>
          <a:prstGeom prst="triangle">
            <a:avLst/>
          </a:prstGeom>
          <a:gradFill flip="none" rotWithShape="1">
            <a:gsLst>
              <a:gs pos="0">
                <a:schemeClr val="bg2">
                  <a:lumMod val="25000"/>
                  <a:alpha val="50000"/>
                </a:schemeClr>
              </a:gs>
              <a:gs pos="50000">
                <a:schemeClr val="bg2">
                  <a:lumMod val="75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14" y="3160932"/>
            <a:ext cx="174328" cy="1743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25" y="3373852"/>
            <a:ext cx="174328" cy="1743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124" y="3418078"/>
            <a:ext cx="209194" cy="2091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87" y="3148129"/>
            <a:ext cx="209194" cy="2091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62" y="3646469"/>
            <a:ext cx="174328" cy="17432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80419" y="1815794"/>
            <a:ext cx="197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within-host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10793" y="1811726"/>
            <a:ext cx="224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between-host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8383" y="2506740"/>
            <a:ext cx="2801433" cy="27738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1724" y="2508365"/>
            <a:ext cx="2814750" cy="27706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557" y="3684133"/>
            <a:ext cx="174328" cy="174328"/>
          </a:xfrm>
          <a:prstGeom prst="rect">
            <a:avLst/>
          </a:prstGeom>
        </p:spPr>
      </p:pic>
      <p:sp>
        <p:nvSpPr>
          <p:cNvPr id="36" name="Isosceles Triangle 35"/>
          <p:cNvSpPr/>
          <p:nvPr/>
        </p:nvSpPr>
        <p:spPr>
          <a:xfrm rot="16378480">
            <a:off x="1905636" y="2298225"/>
            <a:ext cx="983900" cy="1079596"/>
          </a:xfrm>
          <a:prstGeom prst="triangle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3186253" y="1632923"/>
            <a:ext cx="488732" cy="1371600"/>
            <a:chOff x="3531693" y="1622763"/>
            <a:chExt cx="488732" cy="13716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31693" y="1622763"/>
              <a:ext cx="488732" cy="13716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8853" y="1935074"/>
              <a:ext cx="91440" cy="9144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0613" y="2087474"/>
              <a:ext cx="91440" cy="9144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9013" y="2209394"/>
              <a:ext cx="91440" cy="9144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1413" y="1924914"/>
              <a:ext cx="91440" cy="914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131780" y="2649460"/>
            <a:ext cx="488732" cy="1371600"/>
            <a:chOff x="4477220" y="2639300"/>
            <a:chExt cx="488732" cy="13716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77220" y="2639300"/>
              <a:ext cx="488732" cy="13716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7367" y="2994363"/>
              <a:ext cx="91440" cy="9144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9447" y="3106123"/>
              <a:ext cx="91440" cy="9144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007" y="3177243"/>
              <a:ext cx="91440" cy="9144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087" y="2933403"/>
              <a:ext cx="91440" cy="9144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9927" y="3248363"/>
              <a:ext cx="91440" cy="9144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448651" y="3791843"/>
            <a:ext cx="488732" cy="1371600"/>
            <a:chOff x="3794091" y="3781683"/>
            <a:chExt cx="488732" cy="13716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94091" y="3781683"/>
              <a:ext cx="488732" cy="13716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6487" y="4071323"/>
              <a:ext cx="91440" cy="9144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7447" y="4223723"/>
              <a:ext cx="91440" cy="9144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8727" y="4376123"/>
              <a:ext cx="91440" cy="9144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727" y="4122123"/>
              <a:ext cx="91440" cy="9144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487" y="4345643"/>
              <a:ext cx="91440" cy="9144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8887" y="4223723"/>
              <a:ext cx="91440" cy="9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8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transforms genetic diversity </a:t>
            </a:r>
            <a:r>
              <a:rPr lang="en-US" sz="2700" dirty="0">
                <a:latin typeface="Segoe UI Bold" panose="020B0802040204020203" pitchFamily="34" charset="0"/>
                <a:cs typeface="Segoe UI Bold" panose="020B0802040204020203" pitchFamily="34" charset="0"/>
              </a:rPr>
              <a:t>within</a:t>
            </a:r>
            <a:r>
              <a:rPr lang="en-US" dirty="0"/>
              <a:t> hosts into </a:t>
            </a:r>
            <a:br>
              <a:rPr lang="en-US" dirty="0"/>
            </a:br>
            <a:r>
              <a:rPr lang="en-US" dirty="0"/>
              <a:t>evolution </a:t>
            </a:r>
            <a:r>
              <a:rPr lang="en-US" sz="2700" dirty="0">
                <a:latin typeface="Segoe UI Bold" panose="020B0802040204020203" pitchFamily="34" charset="0"/>
                <a:cs typeface="Segoe UI Bold" panose="020B0802040204020203" pitchFamily="34" charset="0"/>
              </a:rPr>
              <a:t>between</a:t>
            </a:r>
            <a:r>
              <a:rPr lang="en-US" dirty="0"/>
              <a:t> hosts?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08" y="1763486"/>
            <a:ext cx="357352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9940" y="2830286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within-host      between-host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09" y="3439886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concordance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97292" y="3439886"/>
            <a:ext cx="341194" cy="369332"/>
          </a:xfrm>
          <a:prstGeom prst="rightArrow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44195" y="3439886"/>
            <a:ext cx="798394" cy="369332"/>
          </a:xfrm>
          <a:prstGeom prst="rightArrow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707551" y="2157090"/>
            <a:ext cx="2257569" cy="3048390"/>
            <a:chOff x="6707551" y="2157090"/>
            <a:chExt cx="2257569" cy="30483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8656" y="2157090"/>
              <a:ext cx="357352" cy="914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0464" y="2299188"/>
              <a:ext cx="357352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2272" y="2211219"/>
              <a:ext cx="357352" cy="914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7551" y="2928518"/>
              <a:ext cx="357352" cy="914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1192" y="3429261"/>
              <a:ext cx="357352" cy="914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9140" y="3201052"/>
              <a:ext cx="357352" cy="914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5376" y="3423509"/>
              <a:ext cx="357352" cy="9144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1070" y="4291080"/>
              <a:ext cx="357352" cy="9144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7768" y="2503584"/>
              <a:ext cx="357352" cy="9144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467117" y="6932550"/>
            <a:ext cx="2819030" cy="137160"/>
            <a:chOff x="4467117" y="6932550"/>
            <a:chExt cx="2819030" cy="13716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7117" y="6932550"/>
              <a:ext cx="137160" cy="13716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4435" y="6932550"/>
              <a:ext cx="137160" cy="13716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9867" y="6932550"/>
              <a:ext cx="137160" cy="13716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0920" y="6932550"/>
              <a:ext cx="137160" cy="1371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3340" y="6932550"/>
              <a:ext cx="137160" cy="1371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8773" y="6932550"/>
              <a:ext cx="137160" cy="137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54206" y="6932550"/>
              <a:ext cx="137160" cy="13716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48987" y="6932550"/>
              <a:ext cx="137160" cy="137160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6047066" y="1456239"/>
            <a:ext cx="17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novel antigenic variants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983" y="3594230"/>
            <a:ext cx="3200400" cy="28650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28" y="4379671"/>
            <a:ext cx="137160" cy="1371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401" y="4528655"/>
            <a:ext cx="137160" cy="1371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595" y="5390738"/>
            <a:ext cx="137160" cy="1371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37" y="5682242"/>
            <a:ext cx="137160" cy="1371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37" y="5834642"/>
            <a:ext cx="137160" cy="1371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323" y="6002159"/>
            <a:ext cx="137160" cy="1371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302" y="5613662"/>
            <a:ext cx="137160" cy="1371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439" y="5864999"/>
            <a:ext cx="137160" cy="1371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179" y="6070739"/>
            <a:ext cx="137160" cy="1371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439" y="5350834"/>
            <a:ext cx="137160" cy="13716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357" y="5627394"/>
            <a:ext cx="137160" cy="1371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262" y="5459318"/>
            <a:ext cx="137160" cy="1371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96" y="5901560"/>
            <a:ext cx="137160" cy="13716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015" y="6026333"/>
            <a:ext cx="137160" cy="1371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182" y="4349360"/>
            <a:ext cx="137160" cy="1371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798611">
            <a:off x="5871306" y="5878244"/>
            <a:ext cx="228600" cy="21234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570597">
            <a:off x="5118230" y="5225477"/>
            <a:ext cx="228600" cy="21234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153006">
            <a:off x="5693225" y="5630779"/>
            <a:ext cx="186392" cy="17313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3"/>
          <a:srcRect b="34940"/>
          <a:stretch/>
        </p:blipFill>
        <p:spPr>
          <a:xfrm rot="3818680">
            <a:off x="4953640" y="5874883"/>
            <a:ext cx="192684" cy="1657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/>
          <a:srcRect b="34940"/>
          <a:stretch/>
        </p:blipFill>
        <p:spPr>
          <a:xfrm rot="2051501">
            <a:off x="5921263" y="4450398"/>
            <a:ext cx="153859" cy="13236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792623" y="2300155"/>
            <a:ext cx="2102717" cy="2497898"/>
            <a:chOff x="6792623" y="2300155"/>
            <a:chExt cx="2102717" cy="2497898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4943" y="3113472"/>
              <a:ext cx="137160" cy="13716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2623" y="3265872"/>
              <a:ext cx="137160" cy="13716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388" y="3599254"/>
              <a:ext cx="137160" cy="13716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9604" y="3738006"/>
              <a:ext cx="137160" cy="13716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8292" y="3398815"/>
              <a:ext cx="137160" cy="13716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564" y="3551215"/>
              <a:ext cx="137160" cy="13716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5668" y="3389717"/>
              <a:ext cx="137160" cy="13716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1844" y="3583061"/>
              <a:ext cx="137160" cy="13716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9652" y="3735461"/>
              <a:ext cx="137160" cy="13716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9220" y="3628551"/>
              <a:ext cx="137160" cy="13716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9044" y="2771013"/>
              <a:ext cx="137160" cy="13716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2260" y="2650454"/>
              <a:ext cx="137160" cy="13716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8180" y="2857446"/>
              <a:ext cx="137160" cy="13716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3598" y="2409345"/>
              <a:ext cx="137160" cy="1371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7632" y="2561745"/>
              <a:ext cx="137160" cy="1371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2230" y="2468482"/>
              <a:ext cx="137160" cy="1371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9094" y="2620882"/>
              <a:ext cx="137160" cy="13716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8162" y="2391143"/>
              <a:ext cx="137160" cy="13716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9618" y="2488951"/>
              <a:ext cx="137160" cy="13716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8244" y="2300155"/>
              <a:ext cx="137160" cy="13716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6872" y="4535789"/>
              <a:ext cx="137160" cy="13716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905" y="4660893"/>
              <a:ext cx="137160" cy="13716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3177" y="4444800"/>
              <a:ext cx="137160" cy="137160"/>
            </a:xfrm>
            <a:prstGeom prst="rect">
              <a:avLst/>
            </a:prstGeom>
          </p:spPr>
        </p:pic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9221" y="1659154"/>
            <a:ext cx="1107896" cy="10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983" y="3594230"/>
            <a:ext cx="3200400" cy="286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transforms genetic diversity </a:t>
            </a:r>
            <a:r>
              <a:rPr lang="en-US" sz="2700" dirty="0">
                <a:latin typeface="Segoe UI Bold" panose="020B0802040204020203" pitchFamily="34" charset="0"/>
                <a:cs typeface="Segoe UI Bold" panose="020B0802040204020203" pitchFamily="34" charset="0"/>
              </a:rPr>
              <a:t>within</a:t>
            </a:r>
            <a:r>
              <a:rPr lang="en-US" dirty="0"/>
              <a:t> hosts into </a:t>
            </a:r>
            <a:br>
              <a:rPr lang="en-US" dirty="0"/>
            </a:br>
            <a:r>
              <a:rPr lang="en-US" dirty="0"/>
              <a:t>evolution </a:t>
            </a:r>
            <a:r>
              <a:rPr lang="en-US" sz="2700" dirty="0">
                <a:latin typeface="Segoe UI Bold" panose="020B0802040204020203" pitchFamily="34" charset="0"/>
                <a:cs typeface="Segoe UI Bold" panose="020B0802040204020203" pitchFamily="34" charset="0"/>
              </a:rPr>
              <a:t>between</a:t>
            </a:r>
            <a:r>
              <a:rPr lang="en-US" dirty="0"/>
              <a:t> hosts?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08" y="1763486"/>
            <a:ext cx="357352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9940" y="2830286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within-host      between-host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09" y="3439886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concordance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09" y="3940629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divergence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97292" y="3439886"/>
            <a:ext cx="341194" cy="369332"/>
          </a:xfrm>
          <a:prstGeom prst="rightArrow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44195" y="3439886"/>
            <a:ext cx="798394" cy="369332"/>
          </a:xfrm>
          <a:prstGeom prst="rightArrow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44195" y="3940629"/>
            <a:ext cx="798394" cy="369332"/>
          </a:xfrm>
          <a:prstGeom prst="rightArrow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719575">
            <a:off x="2197292" y="3940629"/>
            <a:ext cx="341194" cy="369332"/>
          </a:xfrm>
          <a:prstGeom prst="rightArrow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467117" y="6932550"/>
            <a:ext cx="2819030" cy="137160"/>
            <a:chOff x="4467117" y="6932550"/>
            <a:chExt cx="2819030" cy="13716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117" y="6932550"/>
              <a:ext cx="137160" cy="13716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435" y="6932550"/>
              <a:ext cx="137160" cy="13716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9867" y="6932550"/>
              <a:ext cx="137160" cy="13716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920" y="6932550"/>
              <a:ext cx="137160" cy="1371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63340" y="6932550"/>
              <a:ext cx="137160" cy="1371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8773" y="6932550"/>
              <a:ext cx="137160" cy="137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4206" y="6932550"/>
              <a:ext cx="137160" cy="13716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48987" y="6932550"/>
              <a:ext cx="137160" cy="13716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707551" y="2157090"/>
            <a:ext cx="2257569" cy="3048390"/>
            <a:chOff x="6707551" y="2157090"/>
            <a:chExt cx="2257569" cy="304839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8656" y="2157090"/>
              <a:ext cx="357352" cy="9144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0464" y="2299188"/>
              <a:ext cx="357352" cy="9144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2272" y="2211219"/>
              <a:ext cx="357352" cy="9144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7551" y="2928518"/>
              <a:ext cx="357352" cy="9144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1192" y="3429261"/>
              <a:ext cx="357352" cy="9144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140" y="3201052"/>
              <a:ext cx="357352" cy="9144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5376" y="3423509"/>
              <a:ext cx="357352" cy="9144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1070" y="4291080"/>
              <a:ext cx="357352" cy="9144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7768" y="2503584"/>
              <a:ext cx="357352" cy="91440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6047066" y="1456239"/>
            <a:ext cx="17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within-host adaptation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328" y="4379671"/>
            <a:ext cx="137160" cy="1371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401" y="4528655"/>
            <a:ext cx="137160" cy="1371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293" y="4338123"/>
            <a:ext cx="137160" cy="1371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736" y="4679700"/>
            <a:ext cx="137160" cy="1371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454" y="5136900"/>
            <a:ext cx="137160" cy="1371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129" y="4294488"/>
            <a:ext cx="137160" cy="1371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357" y="5627394"/>
            <a:ext cx="137160" cy="13716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032" y="5271020"/>
            <a:ext cx="137160" cy="1371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896" y="5901560"/>
            <a:ext cx="137160" cy="1371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015" y="6026333"/>
            <a:ext cx="137160" cy="13716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169" y="5630788"/>
            <a:ext cx="137160" cy="13716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780" y="6026333"/>
            <a:ext cx="137160" cy="13716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780" y="5832980"/>
            <a:ext cx="137160" cy="13716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523" y="5889173"/>
            <a:ext cx="137160" cy="13716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506" y="5591949"/>
            <a:ext cx="137160" cy="13716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027" y="5362964"/>
            <a:ext cx="137160" cy="13716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041" y="5358739"/>
            <a:ext cx="137160" cy="13716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662" y="5611718"/>
            <a:ext cx="137160" cy="13716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919" y="5776687"/>
            <a:ext cx="137160" cy="13716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244" y="5999611"/>
            <a:ext cx="137160" cy="13716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644" y="6152011"/>
            <a:ext cx="137160" cy="13716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893" y="5349192"/>
            <a:ext cx="137160" cy="13716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064" y="5611718"/>
            <a:ext cx="137160" cy="13716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502" y="5452822"/>
            <a:ext cx="137160" cy="1371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67854" y="2304881"/>
            <a:ext cx="2113006" cy="2443399"/>
            <a:chOff x="6767854" y="2304881"/>
            <a:chExt cx="2113006" cy="2443399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9032" y="3127120"/>
              <a:ext cx="137160" cy="13716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7854" y="3248558"/>
              <a:ext cx="137160" cy="13716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2308" y="3317788"/>
              <a:ext cx="137160" cy="13716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6648" y="3594230"/>
              <a:ext cx="137160" cy="137160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5228" y="3720994"/>
              <a:ext cx="137160" cy="13716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1166" y="4611120"/>
              <a:ext cx="137160" cy="13716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7909" y="4475283"/>
              <a:ext cx="137160" cy="13716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7787" y="4431648"/>
              <a:ext cx="137160" cy="13716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5819" y="3517248"/>
              <a:ext cx="137160" cy="13716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1631" y="3397791"/>
              <a:ext cx="137160" cy="13716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0451" y="3615773"/>
              <a:ext cx="137160" cy="13716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031" y="3700007"/>
              <a:ext cx="137160" cy="13716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9492" y="3740638"/>
              <a:ext cx="137160" cy="13716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0568" y="2805006"/>
              <a:ext cx="137160" cy="13716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3700" y="2668419"/>
              <a:ext cx="137160" cy="13716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6796" y="2502381"/>
              <a:ext cx="137160" cy="13716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2332" y="2353147"/>
              <a:ext cx="137160" cy="137160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5660" y="2586615"/>
              <a:ext cx="137160" cy="137160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3716" y="2490121"/>
              <a:ext cx="137160" cy="13716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0698" y="2628755"/>
              <a:ext cx="137160" cy="13716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3876" y="2495320"/>
              <a:ext cx="137160" cy="13716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8181" y="2304881"/>
              <a:ext cx="137160" cy="137160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0202" y="2415186"/>
              <a:ext cx="137160" cy="137160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5854156" y="4399449"/>
            <a:ext cx="2452207" cy="1560377"/>
            <a:chOff x="5854156" y="4399449"/>
            <a:chExt cx="2452207" cy="1560377"/>
          </a:xfrm>
        </p:grpSpPr>
        <p:sp>
          <p:nvSpPr>
            <p:cNvPr id="127" name="TextBox 126"/>
            <p:cNvSpPr txBox="1"/>
            <p:nvPr/>
          </p:nvSpPr>
          <p:spPr>
            <a:xfrm>
              <a:off x="6257882" y="4399449"/>
              <a:ext cx="1502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Segoe UI" panose="020B0502040204020203" pitchFamily="34" charset="0"/>
                  <a:cs typeface="Segoe UI" panose="020B0502040204020203" pitchFamily="34" charset="0"/>
                </a:rPr>
                <a:t>α</a:t>
              </a:r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-2,6-linked</a:t>
              </a:r>
            </a:p>
            <a:p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 sialic acids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804134" y="5313495"/>
              <a:ext cx="1502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Segoe UI" panose="020B0502040204020203" pitchFamily="34" charset="0"/>
                  <a:cs typeface="Segoe UI" panose="020B0502040204020203" pitchFamily="34" charset="0"/>
                </a:rPr>
                <a:t>α</a:t>
              </a:r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-2,3-linked</a:t>
              </a:r>
            </a:p>
            <a:p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 sialic acids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5854156" y="4609752"/>
              <a:ext cx="547391" cy="114541"/>
            </a:xfrm>
            <a:prstGeom prst="line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982518" y="5430913"/>
              <a:ext cx="869186" cy="221255"/>
            </a:xfrm>
            <a:prstGeom prst="line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9221" y="1659154"/>
            <a:ext cx="1107896" cy="10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966CF72-0467-4216-B84B-49F8C324620E}"/>
              </a:ext>
            </a:extLst>
          </p:cNvPr>
          <p:cNvCxnSpPr>
            <a:cxnSpLocks/>
          </p:cNvCxnSpPr>
          <p:nvPr/>
        </p:nvCxnSpPr>
        <p:spPr>
          <a:xfrm>
            <a:off x="2151230" y="1839923"/>
            <a:ext cx="494036" cy="0"/>
          </a:xfrm>
          <a:prstGeom prst="line">
            <a:avLst/>
          </a:prstGeom>
          <a:ln w="76200">
            <a:solidFill>
              <a:srgbClr val="83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C440E8B-5694-4689-872C-D3431BED3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" t="12385" r="96677" b="82382"/>
          <a:stretch/>
        </p:blipFill>
        <p:spPr>
          <a:xfrm>
            <a:off x="2305074" y="1737021"/>
            <a:ext cx="186348" cy="2036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036BB0-C9E4-435D-AF7A-2D778C06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4" y="1542058"/>
            <a:ext cx="1312730" cy="11751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0F94E-9508-4A44-BC75-1E786D2C7B40}"/>
              </a:ext>
            </a:extLst>
          </p:cNvPr>
          <p:cNvSpPr txBox="1"/>
          <p:nvPr/>
        </p:nvSpPr>
        <p:spPr>
          <a:xfrm>
            <a:off x="399123" y="1121275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acute infections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809A2-081E-4796-B578-530DDCD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influenza evolve within hosts?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ADCC76F-B83C-406D-801B-1FDD3139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4" y="3985072"/>
            <a:ext cx="1312730" cy="11751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A8B53A-4AB3-449E-A593-0681E1BE5B41}"/>
              </a:ext>
            </a:extLst>
          </p:cNvPr>
          <p:cNvSpPr txBox="1"/>
          <p:nvPr/>
        </p:nvSpPr>
        <p:spPr>
          <a:xfrm>
            <a:off x="388964" y="3473549"/>
            <a:ext cx="230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chronic infections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6825" y="1392426"/>
            <a:ext cx="991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5-7 days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BEF013-9B21-41B8-81A4-55CE3D74F094}"/>
              </a:ext>
            </a:extLst>
          </p:cNvPr>
          <p:cNvGrpSpPr/>
          <p:nvPr/>
        </p:nvGrpSpPr>
        <p:grpSpPr>
          <a:xfrm>
            <a:off x="2151230" y="4207087"/>
            <a:ext cx="6036084" cy="241782"/>
            <a:chOff x="2151230" y="2090463"/>
            <a:chExt cx="6036084" cy="2417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4F404D7-A532-4AA5-A1E8-85A426946508}"/>
                </a:ext>
              </a:extLst>
            </p:cNvPr>
            <p:cNvCxnSpPr/>
            <p:nvPr/>
          </p:nvCxnSpPr>
          <p:spPr>
            <a:xfrm>
              <a:off x="2151230" y="2204588"/>
              <a:ext cx="6036084" cy="26002"/>
            </a:xfrm>
            <a:prstGeom prst="line">
              <a:avLst/>
            </a:prstGeom>
            <a:ln w="76200">
              <a:solidFill>
                <a:srgbClr val="8383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11363D97-2D63-4BE0-A21F-7592A07A792E}"/>
                </a:ext>
              </a:extLst>
            </p:cNvPr>
            <p:cNvGrpSpPr/>
            <p:nvPr/>
          </p:nvGrpSpPr>
          <p:grpSpPr>
            <a:xfrm>
              <a:off x="2283271" y="2090463"/>
              <a:ext cx="5687988" cy="241782"/>
              <a:chOff x="4334466" y="2072411"/>
              <a:chExt cx="5687988" cy="24178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79968758-C00D-4E8F-85AB-AE1B29797A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4334466" y="207241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CC3370B9-955F-4AEA-82DB-CB16BEFC0A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4875486" y="208765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672C5200-9E2B-4027-AC05-7204B6308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5347926" y="208003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ED684BAA-2423-44A1-8ED1-0FD55B9F1C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5843226" y="207241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AAC0363A-7656-4ECF-8C9B-338ACE4B85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6338526" y="208765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2D546CA7-313A-4CAE-9058-98BAB241C9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8365446" y="210289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977C4F5A-6C08-4D0A-A1D9-90BC54802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8792166" y="2095271"/>
                <a:ext cx="186348" cy="20368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9914FE0B-1210-4984-96D8-DFD0347172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1" t="12385" r="96677" b="82382"/>
              <a:stretch/>
            </p:blipFill>
            <p:spPr>
              <a:xfrm>
                <a:off x="9836106" y="2110511"/>
                <a:ext cx="186348" cy="2036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86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30700" y="6159674"/>
            <a:ext cx="4725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Terry Stevens-Ayers, Angela P. Campbell, Janet </a:t>
            </a:r>
            <a:r>
              <a:rPr lang="en-U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Englund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Steve </a:t>
            </a:r>
            <a:r>
              <a:rPr lang="en-U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Pergam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Michael </a:t>
            </a:r>
            <a:r>
              <a:rPr lang="en-U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Boeckh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FHCRC and SCCA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tracked influenza’s evolution in long-term H3N2 infections in immunocompromised patients.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626693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day 0: first flu-positive nasal wash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b="8937"/>
          <a:stretch/>
        </p:blipFill>
        <p:spPr>
          <a:xfrm>
            <a:off x="1472567" y="1342839"/>
            <a:ext cx="6771188" cy="3544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8057" y="1386927"/>
            <a:ext cx="1981200" cy="245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37"/>
          <a:stretch/>
        </p:blipFill>
        <p:spPr>
          <a:xfrm>
            <a:off x="1472567" y="1342839"/>
            <a:ext cx="6771188" cy="35442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95D320-3747-48C5-8703-6B81D873EB5F}"/>
              </a:ext>
            </a:extLst>
          </p:cNvPr>
          <p:cNvSpPr txBox="1"/>
          <p:nvPr/>
        </p:nvSpPr>
        <p:spPr>
          <a:xfrm>
            <a:off x="182936" y="647699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eLife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www.seattlecca.org/client/images/physicians/Perga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80" y="5327105"/>
            <a:ext cx="832567" cy="8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eckh Lab-Terry Stevens-Ay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8" y="5327105"/>
            <a:ext cx="832568" cy="8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160406-michael-boeckh-boeck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22" y="5327105"/>
            <a:ext cx="845874" cy="8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eattlechildrens.org/uploadedImages/Siteroot/Medical-Staff/Englund_Portrait_173x17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 bwMode="auto">
          <a:xfrm>
            <a:off x="6257578" y="5327105"/>
            <a:ext cx="837622" cy="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ulty Member Pho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 b="30149"/>
          <a:stretch/>
        </p:blipFill>
        <p:spPr bwMode="auto">
          <a:xfrm>
            <a:off x="5350664" y="5327569"/>
            <a:ext cx="851434" cy="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3698" y="1359422"/>
            <a:ext cx="800103" cy="3451619"/>
            <a:chOff x="393698" y="1359422"/>
            <a:chExt cx="800103" cy="34516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700" y="1359422"/>
              <a:ext cx="800101" cy="7162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699" y="2282671"/>
              <a:ext cx="800101" cy="7162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698" y="3226755"/>
              <a:ext cx="800101" cy="7162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3698" y="4094789"/>
              <a:ext cx="800101" cy="716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7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deep-sequenced influenza populations.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22" y="1148036"/>
            <a:ext cx="2042890" cy="1828800"/>
          </a:xfrm>
          <a:prstGeom prst="rect">
            <a:avLst/>
          </a:prstGeom>
        </p:spPr>
      </p:pic>
      <p:grpSp>
        <p:nvGrpSpPr>
          <p:cNvPr id="212" name="Group 211"/>
          <p:cNvGrpSpPr/>
          <p:nvPr/>
        </p:nvGrpSpPr>
        <p:grpSpPr>
          <a:xfrm>
            <a:off x="6383075" y="1575598"/>
            <a:ext cx="1804711" cy="1654518"/>
            <a:chOff x="6383075" y="1575598"/>
            <a:chExt cx="1804711" cy="1654518"/>
          </a:xfrm>
        </p:grpSpPr>
        <p:grpSp>
          <p:nvGrpSpPr>
            <p:cNvPr id="51" name="Group 50"/>
            <p:cNvGrpSpPr/>
            <p:nvPr/>
          </p:nvGrpSpPr>
          <p:grpSpPr>
            <a:xfrm>
              <a:off x="6383075" y="1575598"/>
              <a:ext cx="1804711" cy="1202539"/>
              <a:chOff x="6383075" y="1575598"/>
              <a:chExt cx="1804711" cy="120253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7542030" y="1888197"/>
                <a:ext cx="457200" cy="0"/>
              </a:xfrm>
              <a:prstGeom prst="line">
                <a:avLst/>
              </a:prstGeom>
              <a:ln w="50800">
                <a:solidFill>
                  <a:srgbClr val="CD96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94697" y="2242618"/>
                <a:ext cx="365760" cy="0"/>
              </a:xfrm>
              <a:prstGeom prst="line">
                <a:avLst/>
              </a:prstGeom>
              <a:ln w="5080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633470" y="2530060"/>
                <a:ext cx="365760" cy="0"/>
              </a:xfrm>
              <a:prstGeom prst="line">
                <a:avLst/>
              </a:prstGeom>
              <a:ln w="50800">
                <a:solidFill>
                  <a:srgbClr val="8082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765145" y="1744138"/>
                <a:ext cx="457200" cy="0"/>
              </a:xfrm>
              <a:prstGeom prst="line">
                <a:avLst/>
              </a:prstGeom>
              <a:ln w="50800">
                <a:solidFill>
                  <a:srgbClr val="8082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627985" y="2269649"/>
                <a:ext cx="365760" cy="0"/>
              </a:xfrm>
              <a:prstGeom prst="line">
                <a:avLst/>
              </a:prstGeom>
              <a:ln w="50800">
                <a:solidFill>
                  <a:srgbClr val="1874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993745" y="2538518"/>
                <a:ext cx="274320" cy="0"/>
              </a:xfrm>
              <a:prstGeom prst="line">
                <a:avLst/>
              </a:prstGeom>
              <a:ln w="50800">
                <a:solidFill>
                  <a:srgbClr val="3CB3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240417" y="1575598"/>
                <a:ext cx="365760" cy="0"/>
              </a:xfrm>
              <a:prstGeom prst="line">
                <a:avLst/>
              </a:prstGeom>
              <a:ln w="50800">
                <a:solidFill>
                  <a:srgbClr val="3CB3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542030" y="2778137"/>
                <a:ext cx="365760" cy="0"/>
              </a:xfrm>
              <a:prstGeom prst="line">
                <a:avLst/>
              </a:prstGeom>
              <a:ln w="50800">
                <a:solidFill>
                  <a:srgbClr val="F9AA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6383075" y="1735797"/>
                <a:ext cx="1804711" cy="942759"/>
                <a:chOff x="6383075" y="1735797"/>
                <a:chExt cx="1804711" cy="942759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485858" y="1845462"/>
                  <a:ext cx="435935" cy="0"/>
                </a:xfrm>
                <a:prstGeom prst="line">
                  <a:avLst/>
                </a:prstGeom>
                <a:ln w="50800">
                  <a:solidFill>
                    <a:srgbClr val="FF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921793" y="2097563"/>
                  <a:ext cx="882502" cy="0"/>
                </a:xfrm>
                <a:prstGeom prst="line">
                  <a:avLst/>
                </a:prstGeom>
                <a:ln w="50800">
                  <a:solidFill>
                    <a:srgbClr val="FF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383075" y="2409196"/>
                  <a:ext cx="640080" cy="0"/>
                </a:xfrm>
                <a:prstGeom prst="line">
                  <a:avLst/>
                </a:prstGeom>
                <a:ln w="50800">
                  <a:solidFill>
                    <a:srgbClr val="FF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801293" y="2678556"/>
                  <a:ext cx="548640" cy="0"/>
                </a:xfrm>
                <a:prstGeom prst="line">
                  <a:avLst/>
                </a:prstGeom>
                <a:ln w="50800">
                  <a:solidFill>
                    <a:srgbClr val="FF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389630" y="1735797"/>
                  <a:ext cx="365760" cy="0"/>
                </a:xfrm>
                <a:prstGeom prst="line">
                  <a:avLst/>
                </a:prstGeom>
                <a:ln w="50800">
                  <a:solidFill>
                    <a:srgbClr val="FF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822026" y="2266957"/>
                  <a:ext cx="365760" cy="0"/>
                </a:xfrm>
                <a:prstGeom prst="line">
                  <a:avLst/>
                </a:prstGeom>
                <a:ln w="50800">
                  <a:solidFill>
                    <a:srgbClr val="FF7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1" name="TextBox 140"/>
            <p:cNvSpPr txBox="1"/>
            <p:nvPr/>
          </p:nvSpPr>
          <p:spPr>
            <a:xfrm>
              <a:off x="6602687" y="2830006"/>
              <a:ext cx="1470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bulk RNA</a:t>
              </a: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124550" y="3788229"/>
            <a:ext cx="2042890" cy="1923844"/>
            <a:chOff x="124550" y="3788229"/>
            <a:chExt cx="2042890" cy="192384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392958" y="4197329"/>
              <a:ext cx="457200" cy="0"/>
            </a:xfrm>
            <a:prstGeom prst="line">
              <a:avLst/>
            </a:prstGeom>
            <a:ln w="50800">
              <a:solidFill>
                <a:srgbClr val="CD9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45625" y="4551750"/>
              <a:ext cx="3657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84398" y="4839192"/>
              <a:ext cx="365760" cy="0"/>
            </a:xfrm>
            <a:prstGeom prst="line">
              <a:avLst/>
            </a:prstGeom>
            <a:ln w="50800">
              <a:solidFill>
                <a:srgbClr val="808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16073" y="4053270"/>
              <a:ext cx="457200" cy="0"/>
            </a:xfrm>
            <a:prstGeom prst="line">
              <a:avLst/>
            </a:prstGeom>
            <a:ln w="50800">
              <a:solidFill>
                <a:srgbClr val="808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78913" y="4578781"/>
              <a:ext cx="365760" cy="0"/>
            </a:xfrm>
            <a:prstGeom prst="line">
              <a:avLst/>
            </a:prstGeom>
            <a:ln w="50800">
              <a:solidFill>
                <a:srgbClr val="187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44673" y="4847650"/>
              <a:ext cx="2743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91345" y="3884730"/>
              <a:ext cx="36576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92958" y="5087269"/>
              <a:ext cx="365760" cy="0"/>
            </a:xfrm>
            <a:prstGeom prst="line">
              <a:avLst/>
            </a:prstGeom>
            <a:ln w="50800">
              <a:solidFill>
                <a:srgbClr val="F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55776" y="3788229"/>
              <a:ext cx="1846348" cy="14478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34003" y="4044929"/>
              <a:ext cx="1804711" cy="942759"/>
              <a:chOff x="6383075" y="1735797"/>
              <a:chExt cx="1804711" cy="94275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6485858" y="1845462"/>
                <a:ext cx="435935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921793" y="2097563"/>
                <a:ext cx="882502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383075" y="2409196"/>
                <a:ext cx="64008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801293" y="2678556"/>
                <a:ext cx="54864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7389630" y="1735797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822026" y="2266957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234003" y="4121127"/>
              <a:ext cx="1804711" cy="942759"/>
              <a:chOff x="6383075" y="1735797"/>
              <a:chExt cx="1804711" cy="942759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6485858" y="1845462"/>
                <a:ext cx="435935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921793" y="2097563"/>
                <a:ext cx="882502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383075" y="2409196"/>
                <a:ext cx="64008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801293" y="2678556"/>
                <a:ext cx="54864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7389630" y="1735797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7822026" y="2266957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TextBox 141"/>
            <p:cNvSpPr txBox="1"/>
            <p:nvPr/>
          </p:nvSpPr>
          <p:spPr>
            <a:xfrm>
              <a:off x="124550" y="5311963"/>
              <a:ext cx="2042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viral cDNA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508814" y="3788225"/>
            <a:ext cx="2042890" cy="1923848"/>
            <a:chOff x="2508814" y="3788225"/>
            <a:chExt cx="2042890" cy="1923848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3766039" y="4197325"/>
              <a:ext cx="457200" cy="0"/>
            </a:xfrm>
            <a:prstGeom prst="line">
              <a:avLst/>
            </a:prstGeom>
            <a:ln w="50800">
              <a:solidFill>
                <a:srgbClr val="CD9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418706" y="4551746"/>
              <a:ext cx="3657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857479" y="4839188"/>
              <a:ext cx="365760" cy="0"/>
            </a:xfrm>
            <a:prstGeom prst="line">
              <a:avLst/>
            </a:prstGeom>
            <a:ln w="50800">
              <a:solidFill>
                <a:srgbClr val="808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989154" y="4053266"/>
              <a:ext cx="457200" cy="0"/>
            </a:xfrm>
            <a:prstGeom prst="line">
              <a:avLst/>
            </a:prstGeom>
            <a:ln w="50800">
              <a:solidFill>
                <a:srgbClr val="808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851994" y="4578777"/>
              <a:ext cx="365760" cy="0"/>
            </a:xfrm>
            <a:prstGeom prst="line">
              <a:avLst/>
            </a:prstGeom>
            <a:ln w="50800">
              <a:solidFill>
                <a:srgbClr val="187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17754" y="4847646"/>
              <a:ext cx="2743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464426" y="3884726"/>
              <a:ext cx="36576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66039" y="5087265"/>
              <a:ext cx="365760" cy="0"/>
            </a:xfrm>
            <a:prstGeom prst="line">
              <a:avLst/>
            </a:prstGeom>
            <a:ln w="50800">
              <a:solidFill>
                <a:srgbClr val="F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2628857" y="3788225"/>
              <a:ext cx="1846348" cy="14478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607084" y="4044925"/>
              <a:ext cx="1804711" cy="1018957"/>
              <a:chOff x="3053402" y="4044925"/>
              <a:chExt cx="1804711" cy="1018957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3156185" y="4154590"/>
                <a:ext cx="435935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3592120" y="4406691"/>
                <a:ext cx="882502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3053402" y="4718324"/>
                <a:ext cx="64008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3471620" y="4987684"/>
                <a:ext cx="54864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4059957" y="4044925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492353" y="4576085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156185" y="4230788"/>
                <a:ext cx="435935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592120" y="4482889"/>
                <a:ext cx="882502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3053402" y="4794522"/>
                <a:ext cx="64008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471620" y="5063882"/>
                <a:ext cx="54864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059957" y="4121123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492353" y="4652283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Straight Connector 123"/>
            <p:cNvCxnSpPr/>
            <p:nvPr/>
          </p:nvCxnSpPr>
          <p:spPr>
            <a:xfrm>
              <a:off x="3036188" y="5150970"/>
              <a:ext cx="54864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36188" y="5227168"/>
              <a:ext cx="54864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46034" y="4728485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046034" y="4804683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046031" y="4880885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046031" y="4957083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134915" y="4559091"/>
              <a:ext cx="882502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134915" y="4330487"/>
              <a:ext cx="882502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607086" y="4870724"/>
              <a:ext cx="64008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607086" y="4642118"/>
              <a:ext cx="64008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13638" y="3892522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613638" y="3968720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613639" y="4197321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613637" y="3816321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698981" y="4002188"/>
              <a:ext cx="435935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698981" y="4078386"/>
              <a:ext cx="435935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2508814" y="5311963"/>
              <a:ext cx="2042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viral DNA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881906" y="3773210"/>
            <a:ext cx="2042890" cy="2246641"/>
            <a:chOff x="4881906" y="3773210"/>
            <a:chExt cx="2042890" cy="2246641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6139131" y="4197327"/>
              <a:ext cx="457200" cy="0"/>
            </a:xfrm>
            <a:prstGeom prst="line">
              <a:avLst/>
            </a:prstGeom>
            <a:ln w="50800">
              <a:solidFill>
                <a:srgbClr val="CD9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791798" y="4551748"/>
              <a:ext cx="3657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230571" y="4839190"/>
              <a:ext cx="365760" cy="0"/>
            </a:xfrm>
            <a:prstGeom prst="line">
              <a:avLst/>
            </a:prstGeom>
            <a:ln w="50800">
              <a:solidFill>
                <a:srgbClr val="808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362246" y="4053268"/>
              <a:ext cx="457200" cy="0"/>
            </a:xfrm>
            <a:prstGeom prst="line">
              <a:avLst/>
            </a:prstGeom>
            <a:ln w="50800">
              <a:solidFill>
                <a:srgbClr val="808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225086" y="4578779"/>
              <a:ext cx="365760" cy="0"/>
            </a:xfrm>
            <a:prstGeom prst="line">
              <a:avLst/>
            </a:prstGeom>
            <a:ln w="50800">
              <a:solidFill>
                <a:srgbClr val="187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590846" y="4847648"/>
              <a:ext cx="2743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837518" y="3884728"/>
              <a:ext cx="36576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139131" y="5087267"/>
              <a:ext cx="365760" cy="0"/>
            </a:xfrm>
            <a:prstGeom prst="line">
              <a:avLst/>
            </a:prstGeom>
            <a:ln w="50800">
              <a:solidFill>
                <a:srgbClr val="F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5001949" y="3788227"/>
              <a:ext cx="1846348" cy="14478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4980176" y="4044927"/>
              <a:ext cx="1804711" cy="1018957"/>
              <a:chOff x="3053402" y="4044925"/>
              <a:chExt cx="1804711" cy="101895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3156185" y="4154590"/>
                <a:ext cx="435935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592120" y="4406691"/>
                <a:ext cx="882502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053402" y="4718324"/>
                <a:ext cx="64008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471620" y="4987684"/>
                <a:ext cx="54864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059957" y="4044925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4492353" y="4576085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3156185" y="4230788"/>
                <a:ext cx="435935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592120" y="4482889"/>
                <a:ext cx="882502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053402" y="4794522"/>
                <a:ext cx="64008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3471620" y="5063882"/>
                <a:ext cx="54864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059957" y="4121123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4492353" y="4652283"/>
                <a:ext cx="365760" cy="0"/>
              </a:xfrm>
              <a:prstGeom prst="line">
                <a:avLst/>
              </a:prstGeom>
              <a:ln w="50800">
                <a:solidFill>
                  <a:srgbClr val="FF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/>
            <p:nvPr/>
          </p:nvCxnSpPr>
          <p:spPr>
            <a:xfrm>
              <a:off x="5409280" y="5150972"/>
              <a:ext cx="54864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409280" y="5227170"/>
              <a:ext cx="54864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419126" y="4728487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419126" y="4804685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419123" y="4880887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419123" y="4957085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5508007" y="4559093"/>
              <a:ext cx="882502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508007" y="4330489"/>
              <a:ext cx="882502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980178" y="4870726"/>
              <a:ext cx="64008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980178" y="4642120"/>
              <a:ext cx="64008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986730" y="3892524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5986730" y="3968722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5986731" y="4197323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986729" y="3816323"/>
              <a:ext cx="36576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5072073" y="4002190"/>
              <a:ext cx="435935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5072073" y="4078388"/>
              <a:ext cx="435935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4881906" y="5311965"/>
              <a:ext cx="2042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tagmented</a:t>
              </a: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libraries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5125003" y="4597857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5320947" y="4608742"/>
              <a:ext cx="0" cy="7315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5429803" y="4608738"/>
              <a:ext cx="0" cy="7315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070575" y="4674055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53607" y="4674054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5538665" y="4674053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5190317" y="4746989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516888" y="4746985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048804" y="4750251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244748" y="4826449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397148" y="4826448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5549548" y="4941836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854348" y="4941835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669291" y="5022387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5778147" y="5101307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5495120" y="5108383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5614862" y="5185669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723718" y="5196553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6518374" y="4913520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6670774" y="4840581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6594574" y="4761117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6736088" y="4761113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496603" y="4684916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6616345" y="4611979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6703429" y="4532510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6518370" y="4532511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289771" y="4521627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5941427" y="4532509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5778140" y="4532506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625740" y="4444873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745482" y="4445418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5974083" y="4433986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148254" y="4433985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093826" y="4369211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6267996" y="4369214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5701936" y="4369214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5854336" y="4284849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050280" y="4284848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5636622" y="4293013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5386250" y="4195040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5179422" y="4110675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5451562" y="4114483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277387" y="4031208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397129" y="3947388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072044" y="4162382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6257102" y="4162381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191787" y="4086177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6300643" y="4005622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6104701" y="4009976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6072043" y="3933776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6191785" y="3849411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6300641" y="3773210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6148243" y="3773752"/>
              <a:ext cx="0" cy="9144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>
            <a:off x="6977785" y="3587870"/>
            <a:ext cx="2042890" cy="2435319"/>
            <a:chOff x="6977785" y="3587870"/>
            <a:chExt cx="2042890" cy="2435319"/>
          </a:xfrm>
        </p:grpSpPr>
        <p:pic>
          <p:nvPicPr>
            <p:cNvPr id="1026" name="Picture 2" descr="http://assets.illumina.com/content/dam/illumina-marketing/images/systems/nextseq/nextseq-large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6" r="18928"/>
            <a:stretch/>
          </p:blipFill>
          <p:spPr bwMode="auto">
            <a:xfrm>
              <a:off x="7243483" y="3587870"/>
              <a:ext cx="1640772" cy="184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2" name="TextBox 241"/>
            <p:cNvSpPr txBox="1"/>
            <p:nvPr/>
          </p:nvSpPr>
          <p:spPr>
            <a:xfrm>
              <a:off x="6977785" y="5315303"/>
              <a:ext cx="2042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Illumina sequencing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712663" y="6913390"/>
            <a:ext cx="2956190" cy="274320"/>
            <a:chOff x="4769797" y="2011388"/>
            <a:chExt cx="2956190" cy="274320"/>
          </a:xfrm>
        </p:grpSpPr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797" y="2011388"/>
              <a:ext cx="274320" cy="274320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7115" y="2011388"/>
              <a:ext cx="274320" cy="274320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2547" y="2011388"/>
              <a:ext cx="274320" cy="274320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3600" y="2011388"/>
              <a:ext cx="274320" cy="274320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020" y="2011388"/>
              <a:ext cx="274320" cy="274320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61453" y="2011388"/>
              <a:ext cx="274320" cy="274320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56886" y="2011388"/>
              <a:ext cx="274320" cy="274320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1667" y="2011388"/>
              <a:ext cx="274320" cy="274320"/>
            </a:xfrm>
            <a:prstGeom prst="rect">
              <a:avLst/>
            </a:prstGeom>
          </p:spPr>
        </p:pic>
      </p:grpSp>
      <p:grpSp>
        <p:nvGrpSpPr>
          <p:cNvPr id="260" name="Group 259"/>
          <p:cNvGrpSpPr/>
          <p:nvPr/>
        </p:nvGrpSpPr>
        <p:grpSpPr>
          <a:xfrm>
            <a:off x="3492767" y="1320982"/>
            <a:ext cx="1607434" cy="1875594"/>
            <a:chOff x="3492767" y="1320982"/>
            <a:chExt cx="1607434" cy="18755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9781515">
              <a:off x="3821095" y="1320982"/>
              <a:ext cx="523125" cy="320625"/>
            </a:xfrm>
            <a:prstGeom prst="rect">
              <a:avLst/>
            </a:prstGeom>
          </p:spPr>
        </p:pic>
        <p:grpSp>
          <p:nvGrpSpPr>
            <p:cNvPr id="244" name="Group 243"/>
            <p:cNvGrpSpPr/>
            <p:nvPr/>
          </p:nvGrpSpPr>
          <p:grpSpPr>
            <a:xfrm>
              <a:off x="3492767" y="1393542"/>
              <a:ext cx="1607434" cy="1803034"/>
              <a:chOff x="3492767" y="1393542"/>
              <a:chExt cx="1607434" cy="180303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365064" y="1636012"/>
                <a:ext cx="182880" cy="365760"/>
              </a:xfrm>
              <a:custGeom>
                <a:avLst/>
                <a:gdLst>
                  <a:gd name="connsiteX0" fmla="*/ 396240 w 396240"/>
                  <a:gd name="connsiteY0" fmla="*/ 0 h 853440"/>
                  <a:gd name="connsiteX1" fmla="*/ 243840 w 396240"/>
                  <a:gd name="connsiteY1" fmla="*/ 45720 h 853440"/>
                  <a:gd name="connsiteX2" fmla="*/ 213360 w 396240"/>
                  <a:gd name="connsiteY2" fmla="*/ 137160 h 853440"/>
                  <a:gd name="connsiteX3" fmla="*/ 198120 w 396240"/>
                  <a:gd name="connsiteY3" fmla="*/ 182880 h 853440"/>
                  <a:gd name="connsiteX4" fmla="*/ 243840 w 396240"/>
                  <a:gd name="connsiteY4" fmla="*/ 289560 h 853440"/>
                  <a:gd name="connsiteX5" fmla="*/ 304800 w 396240"/>
                  <a:gd name="connsiteY5" fmla="*/ 274320 h 853440"/>
                  <a:gd name="connsiteX6" fmla="*/ 243840 w 396240"/>
                  <a:gd name="connsiteY6" fmla="*/ 167640 h 853440"/>
                  <a:gd name="connsiteX7" fmla="*/ 182880 w 396240"/>
                  <a:gd name="connsiteY7" fmla="*/ 228600 h 853440"/>
                  <a:gd name="connsiteX8" fmla="*/ 137160 w 396240"/>
                  <a:gd name="connsiteY8" fmla="*/ 259080 h 853440"/>
                  <a:gd name="connsiteX9" fmla="*/ 91440 w 396240"/>
                  <a:gd name="connsiteY9" fmla="*/ 350520 h 853440"/>
                  <a:gd name="connsiteX10" fmla="*/ 76200 w 396240"/>
                  <a:gd name="connsiteY10" fmla="*/ 396240 h 853440"/>
                  <a:gd name="connsiteX11" fmla="*/ 121920 w 396240"/>
                  <a:gd name="connsiteY11" fmla="*/ 563880 h 853440"/>
                  <a:gd name="connsiteX12" fmla="*/ 167640 w 396240"/>
                  <a:gd name="connsiteY12" fmla="*/ 579120 h 853440"/>
                  <a:gd name="connsiteX13" fmla="*/ 213360 w 396240"/>
                  <a:gd name="connsiteY13" fmla="*/ 563880 h 853440"/>
                  <a:gd name="connsiteX14" fmla="*/ 213360 w 396240"/>
                  <a:gd name="connsiteY14" fmla="*/ 411480 h 853440"/>
                  <a:gd name="connsiteX15" fmla="*/ 91440 w 396240"/>
                  <a:gd name="connsiteY15" fmla="*/ 426720 h 853440"/>
                  <a:gd name="connsiteX16" fmla="*/ 60960 w 396240"/>
                  <a:gd name="connsiteY16" fmla="*/ 472440 h 853440"/>
                  <a:gd name="connsiteX17" fmla="*/ 0 w 396240"/>
                  <a:gd name="connsiteY17" fmla="*/ 609600 h 853440"/>
                  <a:gd name="connsiteX18" fmla="*/ 15240 w 396240"/>
                  <a:gd name="connsiteY18" fmla="*/ 746760 h 853440"/>
                  <a:gd name="connsiteX19" fmla="*/ 30480 w 396240"/>
                  <a:gd name="connsiteY19" fmla="*/ 792480 h 853440"/>
                  <a:gd name="connsiteX20" fmla="*/ 91440 w 396240"/>
                  <a:gd name="connsiteY20" fmla="*/ 853440 h 85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240" h="853440">
                    <a:moveTo>
                      <a:pt x="396240" y="0"/>
                    </a:moveTo>
                    <a:cubicBezTo>
                      <a:pt x="366404" y="4262"/>
                      <a:pt x="271019" y="2233"/>
                      <a:pt x="243840" y="45720"/>
                    </a:cubicBezTo>
                    <a:cubicBezTo>
                      <a:pt x="226812" y="72965"/>
                      <a:pt x="223520" y="106680"/>
                      <a:pt x="213360" y="137160"/>
                    </a:cubicBezTo>
                    <a:lnTo>
                      <a:pt x="198120" y="182880"/>
                    </a:lnTo>
                    <a:cubicBezTo>
                      <a:pt x="202485" y="200338"/>
                      <a:pt x="215137" y="279992"/>
                      <a:pt x="243840" y="289560"/>
                    </a:cubicBezTo>
                    <a:cubicBezTo>
                      <a:pt x="263711" y="296184"/>
                      <a:pt x="284480" y="279400"/>
                      <a:pt x="304800" y="274320"/>
                    </a:cubicBezTo>
                    <a:cubicBezTo>
                      <a:pt x="345052" y="153565"/>
                      <a:pt x="366972" y="188162"/>
                      <a:pt x="243840" y="167640"/>
                    </a:cubicBezTo>
                    <a:cubicBezTo>
                      <a:pt x="144087" y="200891"/>
                      <a:pt x="241993" y="154709"/>
                      <a:pt x="182880" y="228600"/>
                    </a:cubicBezTo>
                    <a:cubicBezTo>
                      <a:pt x="171438" y="242903"/>
                      <a:pt x="152400" y="248920"/>
                      <a:pt x="137160" y="259080"/>
                    </a:cubicBezTo>
                    <a:cubicBezTo>
                      <a:pt x="98854" y="373998"/>
                      <a:pt x="150526" y="232347"/>
                      <a:pt x="91440" y="350520"/>
                    </a:cubicBezTo>
                    <a:cubicBezTo>
                      <a:pt x="84256" y="364888"/>
                      <a:pt x="81280" y="381000"/>
                      <a:pt x="76200" y="396240"/>
                    </a:cubicBezTo>
                    <a:cubicBezTo>
                      <a:pt x="82147" y="443814"/>
                      <a:pt x="73894" y="525459"/>
                      <a:pt x="121920" y="563880"/>
                    </a:cubicBezTo>
                    <a:cubicBezTo>
                      <a:pt x="134464" y="573915"/>
                      <a:pt x="152400" y="574040"/>
                      <a:pt x="167640" y="579120"/>
                    </a:cubicBezTo>
                    <a:cubicBezTo>
                      <a:pt x="182880" y="574040"/>
                      <a:pt x="203325" y="576424"/>
                      <a:pt x="213360" y="563880"/>
                    </a:cubicBezTo>
                    <a:cubicBezTo>
                      <a:pt x="244718" y="524683"/>
                      <a:pt x="219321" y="447248"/>
                      <a:pt x="213360" y="411480"/>
                    </a:cubicBezTo>
                    <a:cubicBezTo>
                      <a:pt x="172720" y="416560"/>
                      <a:pt x="129467" y="411509"/>
                      <a:pt x="91440" y="426720"/>
                    </a:cubicBezTo>
                    <a:cubicBezTo>
                      <a:pt x="74434" y="433522"/>
                      <a:pt x="68399" y="455702"/>
                      <a:pt x="60960" y="472440"/>
                    </a:cubicBezTo>
                    <a:cubicBezTo>
                      <a:pt x="-11584" y="635664"/>
                      <a:pt x="68980" y="506130"/>
                      <a:pt x="0" y="609600"/>
                    </a:cubicBezTo>
                    <a:cubicBezTo>
                      <a:pt x="5080" y="655320"/>
                      <a:pt x="7677" y="701385"/>
                      <a:pt x="15240" y="746760"/>
                    </a:cubicBezTo>
                    <a:cubicBezTo>
                      <a:pt x="17881" y="762606"/>
                      <a:pt x="20445" y="779936"/>
                      <a:pt x="30480" y="792480"/>
                    </a:cubicBezTo>
                    <a:cubicBezTo>
                      <a:pt x="128563" y="915083"/>
                      <a:pt x="41396" y="753353"/>
                      <a:pt x="91440" y="853440"/>
                    </a:cubicBezTo>
                  </a:path>
                </a:pathLst>
              </a:custGeom>
              <a:noFill/>
              <a:ln w="38100">
                <a:solidFill>
                  <a:srgbClr val="F9AA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 rot="14402343">
                <a:off x="3691536" y="1940215"/>
                <a:ext cx="182880" cy="91440"/>
              </a:xfrm>
              <a:prstGeom prst="roundRect">
                <a:avLst>
                  <a:gd name="adj" fmla="val 40919"/>
                </a:avLst>
              </a:prstGeom>
              <a:solidFill>
                <a:srgbClr val="187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16872813">
                <a:off x="4156383" y="2340907"/>
                <a:ext cx="274320" cy="91440"/>
              </a:xfrm>
              <a:prstGeom prst="roundRect">
                <a:avLst>
                  <a:gd name="adj" fmla="val 40919"/>
                </a:avLst>
              </a:prstGeom>
              <a:solidFill>
                <a:srgbClr val="CD9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957123">
                <a:off x="3910948" y="1956291"/>
                <a:ext cx="365760" cy="17881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0977867">
                <a:off x="3778579" y="2440652"/>
                <a:ext cx="365760" cy="17881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14565" y="1985935"/>
                <a:ext cx="523125" cy="320625"/>
              </a:xfrm>
              <a:prstGeom prst="rect">
                <a:avLst/>
              </a:prstGeom>
            </p:spPr>
          </p:pic>
          <p:sp>
            <p:nvSpPr>
              <p:cNvPr id="24" name="Freeform 23"/>
              <p:cNvSpPr/>
              <p:nvPr/>
            </p:nvSpPr>
            <p:spPr>
              <a:xfrm rot="4678435">
                <a:off x="4209349" y="2515358"/>
                <a:ext cx="182880" cy="365760"/>
              </a:xfrm>
              <a:custGeom>
                <a:avLst/>
                <a:gdLst>
                  <a:gd name="connsiteX0" fmla="*/ 396240 w 396240"/>
                  <a:gd name="connsiteY0" fmla="*/ 0 h 853440"/>
                  <a:gd name="connsiteX1" fmla="*/ 243840 w 396240"/>
                  <a:gd name="connsiteY1" fmla="*/ 45720 h 853440"/>
                  <a:gd name="connsiteX2" fmla="*/ 213360 w 396240"/>
                  <a:gd name="connsiteY2" fmla="*/ 137160 h 853440"/>
                  <a:gd name="connsiteX3" fmla="*/ 198120 w 396240"/>
                  <a:gd name="connsiteY3" fmla="*/ 182880 h 853440"/>
                  <a:gd name="connsiteX4" fmla="*/ 243840 w 396240"/>
                  <a:gd name="connsiteY4" fmla="*/ 289560 h 853440"/>
                  <a:gd name="connsiteX5" fmla="*/ 304800 w 396240"/>
                  <a:gd name="connsiteY5" fmla="*/ 274320 h 853440"/>
                  <a:gd name="connsiteX6" fmla="*/ 243840 w 396240"/>
                  <a:gd name="connsiteY6" fmla="*/ 167640 h 853440"/>
                  <a:gd name="connsiteX7" fmla="*/ 182880 w 396240"/>
                  <a:gd name="connsiteY7" fmla="*/ 228600 h 853440"/>
                  <a:gd name="connsiteX8" fmla="*/ 137160 w 396240"/>
                  <a:gd name="connsiteY8" fmla="*/ 259080 h 853440"/>
                  <a:gd name="connsiteX9" fmla="*/ 91440 w 396240"/>
                  <a:gd name="connsiteY9" fmla="*/ 350520 h 853440"/>
                  <a:gd name="connsiteX10" fmla="*/ 76200 w 396240"/>
                  <a:gd name="connsiteY10" fmla="*/ 396240 h 853440"/>
                  <a:gd name="connsiteX11" fmla="*/ 121920 w 396240"/>
                  <a:gd name="connsiteY11" fmla="*/ 563880 h 853440"/>
                  <a:gd name="connsiteX12" fmla="*/ 167640 w 396240"/>
                  <a:gd name="connsiteY12" fmla="*/ 579120 h 853440"/>
                  <a:gd name="connsiteX13" fmla="*/ 213360 w 396240"/>
                  <a:gd name="connsiteY13" fmla="*/ 563880 h 853440"/>
                  <a:gd name="connsiteX14" fmla="*/ 213360 w 396240"/>
                  <a:gd name="connsiteY14" fmla="*/ 411480 h 853440"/>
                  <a:gd name="connsiteX15" fmla="*/ 91440 w 396240"/>
                  <a:gd name="connsiteY15" fmla="*/ 426720 h 853440"/>
                  <a:gd name="connsiteX16" fmla="*/ 60960 w 396240"/>
                  <a:gd name="connsiteY16" fmla="*/ 472440 h 853440"/>
                  <a:gd name="connsiteX17" fmla="*/ 0 w 396240"/>
                  <a:gd name="connsiteY17" fmla="*/ 609600 h 853440"/>
                  <a:gd name="connsiteX18" fmla="*/ 15240 w 396240"/>
                  <a:gd name="connsiteY18" fmla="*/ 746760 h 853440"/>
                  <a:gd name="connsiteX19" fmla="*/ 30480 w 396240"/>
                  <a:gd name="connsiteY19" fmla="*/ 792480 h 853440"/>
                  <a:gd name="connsiteX20" fmla="*/ 91440 w 396240"/>
                  <a:gd name="connsiteY20" fmla="*/ 853440 h 85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240" h="853440">
                    <a:moveTo>
                      <a:pt x="396240" y="0"/>
                    </a:moveTo>
                    <a:cubicBezTo>
                      <a:pt x="366404" y="4262"/>
                      <a:pt x="271019" y="2233"/>
                      <a:pt x="243840" y="45720"/>
                    </a:cubicBezTo>
                    <a:cubicBezTo>
                      <a:pt x="226812" y="72965"/>
                      <a:pt x="223520" y="106680"/>
                      <a:pt x="213360" y="137160"/>
                    </a:cubicBezTo>
                    <a:lnTo>
                      <a:pt x="198120" y="182880"/>
                    </a:lnTo>
                    <a:cubicBezTo>
                      <a:pt x="202485" y="200338"/>
                      <a:pt x="215137" y="279992"/>
                      <a:pt x="243840" y="289560"/>
                    </a:cubicBezTo>
                    <a:cubicBezTo>
                      <a:pt x="263711" y="296184"/>
                      <a:pt x="284480" y="279400"/>
                      <a:pt x="304800" y="274320"/>
                    </a:cubicBezTo>
                    <a:cubicBezTo>
                      <a:pt x="345052" y="153565"/>
                      <a:pt x="366972" y="188162"/>
                      <a:pt x="243840" y="167640"/>
                    </a:cubicBezTo>
                    <a:cubicBezTo>
                      <a:pt x="144087" y="200891"/>
                      <a:pt x="241993" y="154709"/>
                      <a:pt x="182880" y="228600"/>
                    </a:cubicBezTo>
                    <a:cubicBezTo>
                      <a:pt x="171438" y="242903"/>
                      <a:pt x="152400" y="248920"/>
                      <a:pt x="137160" y="259080"/>
                    </a:cubicBezTo>
                    <a:cubicBezTo>
                      <a:pt x="98854" y="373998"/>
                      <a:pt x="150526" y="232347"/>
                      <a:pt x="91440" y="350520"/>
                    </a:cubicBezTo>
                    <a:cubicBezTo>
                      <a:pt x="84256" y="364888"/>
                      <a:pt x="81280" y="381000"/>
                      <a:pt x="76200" y="396240"/>
                    </a:cubicBezTo>
                    <a:cubicBezTo>
                      <a:pt x="82147" y="443814"/>
                      <a:pt x="73894" y="525459"/>
                      <a:pt x="121920" y="563880"/>
                    </a:cubicBezTo>
                    <a:cubicBezTo>
                      <a:pt x="134464" y="573915"/>
                      <a:pt x="152400" y="574040"/>
                      <a:pt x="167640" y="579120"/>
                    </a:cubicBezTo>
                    <a:cubicBezTo>
                      <a:pt x="182880" y="574040"/>
                      <a:pt x="203325" y="576424"/>
                      <a:pt x="213360" y="563880"/>
                    </a:cubicBezTo>
                    <a:cubicBezTo>
                      <a:pt x="244718" y="524683"/>
                      <a:pt x="219321" y="447248"/>
                      <a:pt x="213360" y="411480"/>
                    </a:cubicBezTo>
                    <a:cubicBezTo>
                      <a:pt x="172720" y="416560"/>
                      <a:pt x="129467" y="411509"/>
                      <a:pt x="91440" y="426720"/>
                    </a:cubicBezTo>
                    <a:cubicBezTo>
                      <a:pt x="74434" y="433522"/>
                      <a:pt x="68399" y="455702"/>
                      <a:pt x="60960" y="472440"/>
                    </a:cubicBezTo>
                    <a:cubicBezTo>
                      <a:pt x="-11584" y="635664"/>
                      <a:pt x="68980" y="506130"/>
                      <a:pt x="0" y="609600"/>
                    </a:cubicBezTo>
                    <a:cubicBezTo>
                      <a:pt x="5080" y="655320"/>
                      <a:pt x="7677" y="701385"/>
                      <a:pt x="15240" y="746760"/>
                    </a:cubicBezTo>
                    <a:cubicBezTo>
                      <a:pt x="17881" y="762606"/>
                      <a:pt x="20445" y="779936"/>
                      <a:pt x="30480" y="792480"/>
                    </a:cubicBezTo>
                    <a:cubicBezTo>
                      <a:pt x="128563" y="915083"/>
                      <a:pt x="41396" y="753353"/>
                      <a:pt x="91440" y="853440"/>
                    </a:cubicBezTo>
                  </a:path>
                </a:pathLst>
              </a:custGeom>
              <a:noFill/>
              <a:ln w="38100">
                <a:solidFill>
                  <a:srgbClr val="3CB3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12338535">
                <a:off x="4636962" y="1791376"/>
                <a:ext cx="274320" cy="91440"/>
              </a:xfrm>
              <a:prstGeom prst="roundRect">
                <a:avLst>
                  <a:gd name="adj" fmla="val 40919"/>
                </a:avLst>
              </a:prstGeom>
              <a:solidFill>
                <a:srgbClr val="CD9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 rot="15475656">
                <a:off x="3836070" y="2169884"/>
                <a:ext cx="220585" cy="217190"/>
              </a:xfrm>
              <a:custGeom>
                <a:avLst/>
                <a:gdLst>
                  <a:gd name="connsiteX0" fmla="*/ 396240 w 396240"/>
                  <a:gd name="connsiteY0" fmla="*/ 0 h 853440"/>
                  <a:gd name="connsiteX1" fmla="*/ 243840 w 396240"/>
                  <a:gd name="connsiteY1" fmla="*/ 45720 h 853440"/>
                  <a:gd name="connsiteX2" fmla="*/ 213360 w 396240"/>
                  <a:gd name="connsiteY2" fmla="*/ 137160 h 853440"/>
                  <a:gd name="connsiteX3" fmla="*/ 198120 w 396240"/>
                  <a:gd name="connsiteY3" fmla="*/ 182880 h 853440"/>
                  <a:gd name="connsiteX4" fmla="*/ 243840 w 396240"/>
                  <a:gd name="connsiteY4" fmla="*/ 289560 h 853440"/>
                  <a:gd name="connsiteX5" fmla="*/ 304800 w 396240"/>
                  <a:gd name="connsiteY5" fmla="*/ 274320 h 853440"/>
                  <a:gd name="connsiteX6" fmla="*/ 243840 w 396240"/>
                  <a:gd name="connsiteY6" fmla="*/ 167640 h 853440"/>
                  <a:gd name="connsiteX7" fmla="*/ 182880 w 396240"/>
                  <a:gd name="connsiteY7" fmla="*/ 228600 h 853440"/>
                  <a:gd name="connsiteX8" fmla="*/ 137160 w 396240"/>
                  <a:gd name="connsiteY8" fmla="*/ 259080 h 853440"/>
                  <a:gd name="connsiteX9" fmla="*/ 91440 w 396240"/>
                  <a:gd name="connsiteY9" fmla="*/ 350520 h 853440"/>
                  <a:gd name="connsiteX10" fmla="*/ 76200 w 396240"/>
                  <a:gd name="connsiteY10" fmla="*/ 396240 h 853440"/>
                  <a:gd name="connsiteX11" fmla="*/ 121920 w 396240"/>
                  <a:gd name="connsiteY11" fmla="*/ 563880 h 853440"/>
                  <a:gd name="connsiteX12" fmla="*/ 167640 w 396240"/>
                  <a:gd name="connsiteY12" fmla="*/ 579120 h 853440"/>
                  <a:gd name="connsiteX13" fmla="*/ 213360 w 396240"/>
                  <a:gd name="connsiteY13" fmla="*/ 563880 h 853440"/>
                  <a:gd name="connsiteX14" fmla="*/ 213360 w 396240"/>
                  <a:gd name="connsiteY14" fmla="*/ 411480 h 853440"/>
                  <a:gd name="connsiteX15" fmla="*/ 91440 w 396240"/>
                  <a:gd name="connsiteY15" fmla="*/ 426720 h 853440"/>
                  <a:gd name="connsiteX16" fmla="*/ 60960 w 396240"/>
                  <a:gd name="connsiteY16" fmla="*/ 472440 h 853440"/>
                  <a:gd name="connsiteX17" fmla="*/ 0 w 396240"/>
                  <a:gd name="connsiteY17" fmla="*/ 609600 h 853440"/>
                  <a:gd name="connsiteX18" fmla="*/ 15240 w 396240"/>
                  <a:gd name="connsiteY18" fmla="*/ 746760 h 853440"/>
                  <a:gd name="connsiteX19" fmla="*/ 30480 w 396240"/>
                  <a:gd name="connsiteY19" fmla="*/ 792480 h 853440"/>
                  <a:gd name="connsiteX20" fmla="*/ 91440 w 396240"/>
                  <a:gd name="connsiteY20" fmla="*/ 853440 h 85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240" h="853440">
                    <a:moveTo>
                      <a:pt x="396240" y="0"/>
                    </a:moveTo>
                    <a:cubicBezTo>
                      <a:pt x="366404" y="4262"/>
                      <a:pt x="271019" y="2233"/>
                      <a:pt x="243840" y="45720"/>
                    </a:cubicBezTo>
                    <a:cubicBezTo>
                      <a:pt x="226812" y="72965"/>
                      <a:pt x="223520" y="106680"/>
                      <a:pt x="213360" y="137160"/>
                    </a:cubicBezTo>
                    <a:lnTo>
                      <a:pt x="198120" y="182880"/>
                    </a:lnTo>
                    <a:cubicBezTo>
                      <a:pt x="202485" y="200338"/>
                      <a:pt x="215137" y="279992"/>
                      <a:pt x="243840" y="289560"/>
                    </a:cubicBezTo>
                    <a:cubicBezTo>
                      <a:pt x="263711" y="296184"/>
                      <a:pt x="284480" y="279400"/>
                      <a:pt x="304800" y="274320"/>
                    </a:cubicBezTo>
                    <a:cubicBezTo>
                      <a:pt x="345052" y="153565"/>
                      <a:pt x="366972" y="188162"/>
                      <a:pt x="243840" y="167640"/>
                    </a:cubicBezTo>
                    <a:cubicBezTo>
                      <a:pt x="144087" y="200891"/>
                      <a:pt x="241993" y="154709"/>
                      <a:pt x="182880" y="228600"/>
                    </a:cubicBezTo>
                    <a:cubicBezTo>
                      <a:pt x="171438" y="242903"/>
                      <a:pt x="152400" y="248920"/>
                      <a:pt x="137160" y="259080"/>
                    </a:cubicBezTo>
                    <a:cubicBezTo>
                      <a:pt x="98854" y="373998"/>
                      <a:pt x="150526" y="232347"/>
                      <a:pt x="91440" y="350520"/>
                    </a:cubicBezTo>
                    <a:cubicBezTo>
                      <a:pt x="84256" y="364888"/>
                      <a:pt x="81280" y="381000"/>
                      <a:pt x="76200" y="396240"/>
                    </a:cubicBezTo>
                    <a:cubicBezTo>
                      <a:pt x="82147" y="443814"/>
                      <a:pt x="73894" y="525459"/>
                      <a:pt x="121920" y="563880"/>
                    </a:cubicBezTo>
                    <a:cubicBezTo>
                      <a:pt x="134464" y="573915"/>
                      <a:pt x="152400" y="574040"/>
                      <a:pt x="167640" y="579120"/>
                    </a:cubicBezTo>
                    <a:cubicBezTo>
                      <a:pt x="182880" y="574040"/>
                      <a:pt x="203325" y="576424"/>
                      <a:pt x="213360" y="563880"/>
                    </a:cubicBezTo>
                    <a:cubicBezTo>
                      <a:pt x="244718" y="524683"/>
                      <a:pt x="219321" y="447248"/>
                      <a:pt x="213360" y="411480"/>
                    </a:cubicBezTo>
                    <a:cubicBezTo>
                      <a:pt x="172720" y="416560"/>
                      <a:pt x="129467" y="411509"/>
                      <a:pt x="91440" y="426720"/>
                    </a:cubicBezTo>
                    <a:cubicBezTo>
                      <a:pt x="74434" y="433522"/>
                      <a:pt x="68399" y="455702"/>
                      <a:pt x="60960" y="472440"/>
                    </a:cubicBezTo>
                    <a:cubicBezTo>
                      <a:pt x="-11584" y="635664"/>
                      <a:pt x="68980" y="506130"/>
                      <a:pt x="0" y="609600"/>
                    </a:cubicBezTo>
                    <a:cubicBezTo>
                      <a:pt x="5080" y="655320"/>
                      <a:pt x="7677" y="701385"/>
                      <a:pt x="15240" y="746760"/>
                    </a:cubicBezTo>
                    <a:cubicBezTo>
                      <a:pt x="17881" y="762606"/>
                      <a:pt x="20445" y="779936"/>
                      <a:pt x="30480" y="792480"/>
                    </a:cubicBezTo>
                    <a:cubicBezTo>
                      <a:pt x="128563" y="915083"/>
                      <a:pt x="41396" y="753353"/>
                      <a:pt x="91440" y="853440"/>
                    </a:cubicBezTo>
                  </a:path>
                </a:pathLst>
              </a:custGeom>
              <a:noFill/>
              <a:ln w="38100">
                <a:solidFill>
                  <a:srgbClr val="F9AA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19029884">
                <a:off x="4352694" y="1393542"/>
                <a:ext cx="182880" cy="91440"/>
              </a:xfrm>
              <a:prstGeom prst="roundRect">
                <a:avLst>
                  <a:gd name="adj" fmla="val 40919"/>
                </a:avLst>
              </a:prstGeom>
              <a:solidFill>
                <a:srgbClr val="187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629927" y="2796466"/>
                <a:ext cx="14702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nasal wash</a:t>
                </a:r>
              </a:p>
            </p:txBody>
          </p:sp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0527" y="2293545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6112" y="2221461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256" name="Picture 25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8403" y="1416348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257" name="Picture 25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2767" y="2147707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258" name="Picture 2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7534" y="1662728"/>
                <a:ext cx="274320" cy="274320"/>
              </a:xfrm>
              <a:prstGeom prst="rect">
                <a:avLst/>
              </a:prstGeom>
            </p:spPr>
          </p:pic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9324" y="1675831"/>
                <a:ext cx="274320" cy="274320"/>
              </a:xfrm>
              <a:prstGeom prst="rect">
                <a:avLst/>
              </a:prstGeom>
            </p:spPr>
          </p:pic>
        </p:grpSp>
      </p:grpSp>
      <p:sp>
        <p:nvSpPr>
          <p:cNvPr id="262" name="Right Arrow 261"/>
          <p:cNvSpPr/>
          <p:nvPr/>
        </p:nvSpPr>
        <p:spPr>
          <a:xfrm>
            <a:off x="2120785" y="4412113"/>
            <a:ext cx="469841" cy="297696"/>
          </a:xfrm>
          <a:prstGeom prst="rightArrow">
            <a:avLst>
              <a:gd name="adj1" fmla="val 43484"/>
              <a:gd name="adj2" fmla="val 50000"/>
            </a:avLst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ight Arrow 262"/>
          <p:cNvSpPr/>
          <p:nvPr/>
        </p:nvSpPr>
        <p:spPr>
          <a:xfrm>
            <a:off x="4533953" y="4420627"/>
            <a:ext cx="469841" cy="297696"/>
          </a:xfrm>
          <a:prstGeom prst="rightArrow">
            <a:avLst>
              <a:gd name="adj1" fmla="val 43484"/>
              <a:gd name="adj2" fmla="val 50000"/>
            </a:avLst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ight Arrow 263"/>
          <p:cNvSpPr/>
          <p:nvPr/>
        </p:nvSpPr>
        <p:spPr>
          <a:xfrm>
            <a:off x="6840712" y="4417945"/>
            <a:ext cx="469841" cy="297696"/>
          </a:xfrm>
          <a:prstGeom prst="rightArrow">
            <a:avLst>
              <a:gd name="adj1" fmla="val 43484"/>
              <a:gd name="adj2" fmla="val 50000"/>
            </a:avLst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ight Arrow 264"/>
          <p:cNvSpPr/>
          <p:nvPr/>
        </p:nvSpPr>
        <p:spPr>
          <a:xfrm>
            <a:off x="5571771" y="2062436"/>
            <a:ext cx="469841" cy="297696"/>
          </a:xfrm>
          <a:prstGeom prst="rightArrow">
            <a:avLst>
              <a:gd name="adj1" fmla="val 43484"/>
              <a:gd name="adj2" fmla="val 50000"/>
            </a:avLst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ight Arrow 265"/>
          <p:cNvSpPr/>
          <p:nvPr/>
        </p:nvSpPr>
        <p:spPr>
          <a:xfrm>
            <a:off x="8397655" y="2062436"/>
            <a:ext cx="469841" cy="297696"/>
          </a:xfrm>
          <a:prstGeom prst="rightArrow">
            <a:avLst>
              <a:gd name="adj1" fmla="val 43484"/>
              <a:gd name="adj2" fmla="val 50000"/>
            </a:avLst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64" grpId="0" animBg="1"/>
      <p:bldP spid="265" grpId="0" animBg="1"/>
      <p:bldP spid="2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genetic variation is present within hosts?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4729013" y="1506655"/>
            <a:ext cx="3940628" cy="1317175"/>
            <a:chOff x="422266" y="4441368"/>
            <a:chExt cx="3940628" cy="131717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22266" y="5758543"/>
              <a:ext cx="394062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22266" y="5649686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73269" y="5649686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567735" y="5649686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634537" y="5649686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88180" y="5551715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569570" y="5551715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38828" y="5551715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522596" y="5551716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82222" y="5442859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74015" y="544285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012531" y="5649686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093028" y="5442859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626068" y="5442859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762875" y="5442859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065695" y="53339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860161" y="5333999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926963" y="5333999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2671" y="5333999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534275" y="53339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26924" y="5225141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308314" y="5225141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477572" y="5225141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261340" y="5225142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9723" y="5127170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110726" y="5127170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905192" y="5127170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349988" y="5127170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79324" y="5029198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460714" y="5029198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629972" y="5029198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413740" y="5029199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218095" y="4931227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012561" y="4931227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079363" y="4931227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5071" y="4931227"/>
              <a:ext cx="4572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686675" y="4931227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70466" y="482236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351856" y="4822369"/>
              <a:ext cx="10058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521114" y="482236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304882" y="4822370"/>
              <a:ext cx="82296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74666" y="4724399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925669" y="47243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720135" y="4724399"/>
              <a:ext cx="91440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86937" y="4724399"/>
              <a:ext cx="54864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64931" y="4724399"/>
              <a:ext cx="640080" cy="0"/>
            </a:xfrm>
            <a:prstGeom prst="line">
              <a:avLst/>
            </a:prstGeom>
            <a:ln w="508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047308" y="4724468"/>
              <a:ext cx="45720" cy="0"/>
            </a:xfrm>
            <a:prstGeom prst="line">
              <a:avLst/>
            </a:prstGeom>
            <a:ln w="50800">
              <a:solidFill>
                <a:srgbClr val="FF8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069078" y="5442928"/>
              <a:ext cx="45720" cy="0"/>
            </a:xfrm>
            <a:prstGeom prst="line">
              <a:avLst/>
            </a:prstGeom>
            <a:ln w="50800">
              <a:solidFill>
                <a:srgbClr val="FF8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80507" y="4724466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980507" y="4822436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980507" y="5127238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980506" y="5442923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991391" y="5551779"/>
              <a:ext cx="45720" cy="0"/>
            </a:xfrm>
            <a:prstGeom prst="line">
              <a:avLst/>
            </a:prstGeom>
            <a:ln w="50800">
              <a:solidFill>
                <a:srgbClr val="FF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973151" y="5334064"/>
              <a:ext cx="45720" cy="0"/>
            </a:xfrm>
            <a:prstGeom prst="line">
              <a:avLst/>
            </a:prstGeom>
            <a:ln w="50800">
              <a:solidFill>
                <a:srgbClr val="187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979021" y="4822433"/>
              <a:ext cx="45720" cy="0"/>
            </a:xfrm>
            <a:prstGeom prst="line">
              <a:avLst/>
            </a:prstGeom>
            <a:ln w="50800">
              <a:solidFill>
                <a:srgbClr val="187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543590" y="5127234"/>
              <a:ext cx="457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532705" y="5029262"/>
              <a:ext cx="457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521820" y="4724460"/>
              <a:ext cx="45720" cy="0"/>
            </a:xfrm>
            <a:prstGeom prst="line">
              <a:avLst/>
            </a:prstGeom>
            <a:ln w="5080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69928" y="5333999"/>
              <a:ext cx="45720" cy="0"/>
            </a:xfrm>
            <a:prstGeom prst="line">
              <a:avLst/>
            </a:prstGeom>
            <a:ln w="50800">
              <a:solidFill>
                <a:srgbClr val="CD9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69930" y="5551715"/>
              <a:ext cx="45720" cy="0"/>
            </a:xfrm>
            <a:prstGeom prst="line">
              <a:avLst/>
            </a:prstGeom>
            <a:ln w="50800">
              <a:solidFill>
                <a:srgbClr val="CD9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904762" y="4441370"/>
              <a:ext cx="0" cy="228599"/>
            </a:xfrm>
            <a:prstGeom prst="straightConnector1">
              <a:avLst/>
            </a:prstGeom>
            <a:ln w="41275">
              <a:solidFill>
                <a:srgbClr val="CD96C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536133" y="4441368"/>
              <a:ext cx="0" cy="228599"/>
            </a:xfrm>
            <a:prstGeom prst="straightConnector1">
              <a:avLst/>
            </a:prstGeom>
            <a:ln w="41275">
              <a:solidFill>
                <a:srgbClr val="3CB3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2025991" y="4441368"/>
              <a:ext cx="0" cy="228599"/>
            </a:xfrm>
            <a:prstGeom prst="straightConnector1">
              <a:avLst/>
            </a:prstGeom>
            <a:ln w="41275">
              <a:solidFill>
                <a:srgbClr val="1874C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3011052" y="4452256"/>
              <a:ext cx="0" cy="228599"/>
            </a:xfrm>
            <a:prstGeom prst="straightConnector1">
              <a:avLst/>
            </a:prstGeom>
            <a:ln w="41275">
              <a:solidFill>
                <a:srgbClr val="FF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4084300" y="4452256"/>
              <a:ext cx="0" cy="228599"/>
            </a:xfrm>
            <a:prstGeom prst="straightConnector1">
              <a:avLst/>
            </a:prstGeom>
            <a:ln w="41275">
              <a:solidFill>
                <a:srgbClr val="FF82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712663" y="6924023"/>
            <a:ext cx="2956190" cy="274320"/>
            <a:chOff x="4769797" y="2011388"/>
            <a:chExt cx="2956190" cy="27432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9797" y="2011388"/>
              <a:ext cx="274320" cy="27432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7115" y="2011388"/>
              <a:ext cx="274320" cy="27432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2547" y="2011388"/>
              <a:ext cx="274320" cy="27432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3600" y="2011388"/>
              <a:ext cx="274320" cy="274320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6020" y="2011388"/>
              <a:ext cx="274320" cy="27432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1453" y="2011388"/>
              <a:ext cx="274320" cy="27432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56886" y="2011388"/>
              <a:ext cx="274320" cy="27432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1667" y="2011388"/>
              <a:ext cx="274320" cy="274320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1128882" y="1425514"/>
            <a:ext cx="2181278" cy="1708942"/>
            <a:chOff x="5253874" y="1143605"/>
            <a:chExt cx="2181278" cy="1708942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5918" y="1303913"/>
              <a:ext cx="274320" cy="274320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0238" y="1445573"/>
              <a:ext cx="274320" cy="27432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0133" y="1650713"/>
              <a:ext cx="274320" cy="27432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4914" y="1143605"/>
              <a:ext cx="274320" cy="27432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4942" y="1242425"/>
              <a:ext cx="274320" cy="27432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7782" y="1658705"/>
              <a:ext cx="274320" cy="27432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4970" y="1165584"/>
              <a:ext cx="274320" cy="27432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0727" y="1509435"/>
              <a:ext cx="274320" cy="27432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4532" y="1617796"/>
              <a:ext cx="274320" cy="27432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0747" y="1731895"/>
              <a:ext cx="274320" cy="27432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3874" y="1886178"/>
              <a:ext cx="274320" cy="27432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4558" y="1338312"/>
              <a:ext cx="274320" cy="27432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5580" y="1143605"/>
              <a:ext cx="274320" cy="27432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4538" y="1932613"/>
              <a:ext cx="274320" cy="27432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194" y="1406674"/>
              <a:ext cx="274320" cy="27432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1534" y="1450314"/>
              <a:ext cx="274320" cy="27432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19361" y="1856235"/>
              <a:ext cx="274320" cy="27432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4749" y="1897351"/>
              <a:ext cx="274320" cy="274320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4667" y="2135724"/>
              <a:ext cx="274320" cy="274320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7922" y="2171464"/>
              <a:ext cx="274320" cy="274320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1057" y="1782959"/>
              <a:ext cx="274320" cy="274320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0832" y="1731895"/>
              <a:ext cx="274320" cy="27432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9262" y="2064234"/>
              <a:ext cx="274320" cy="274320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8649" y="2242460"/>
              <a:ext cx="274320" cy="274320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4122" y="1927074"/>
              <a:ext cx="274320" cy="274320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4505" y="2091700"/>
              <a:ext cx="274320" cy="274320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2100" y="2223481"/>
              <a:ext cx="274320" cy="274320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4749" y="2286049"/>
              <a:ext cx="274320" cy="27432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3716" y="2403220"/>
              <a:ext cx="274320" cy="27432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8913" y="2428533"/>
              <a:ext cx="274320" cy="27432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0722" y="2489242"/>
              <a:ext cx="274320" cy="29792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8538" y="2365808"/>
              <a:ext cx="274320" cy="297920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3053" y="2578227"/>
              <a:ext cx="274320" cy="2743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800817" y="3244822"/>
            <a:ext cx="165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high-quality samples</a:t>
            </a:r>
          </a:p>
          <a:p>
            <a:r>
              <a:rPr lang="en-US" sz="1200" dirty="0">
                <a:solidFill>
                  <a:srgbClr val="DE1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low-quality samples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390" y="3840882"/>
            <a:ext cx="4114800" cy="273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4863" y="3601835"/>
            <a:ext cx="31931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-template" id="{4C52B894-47D7-4AE8-8CA7-68C3BC922363}" vid="{A12967D0-BBCF-4BC3-A7C3-2C23326747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2016-template</Template>
  <TotalTime>42261</TotalTime>
  <Words>600</Words>
  <Application>Microsoft Office PowerPoint</Application>
  <PresentationFormat>On-screen Show (4:3)</PresentationFormat>
  <Paragraphs>205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Segoe UI Bold</vt:lpstr>
      <vt:lpstr>Segoe UI Light</vt:lpstr>
      <vt:lpstr>Segoe UI Semibold</vt:lpstr>
      <vt:lpstr>Segoe UI Semilight</vt:lpstr>
      <vt:lpstr>Office Theme</vt:lpstr>
      <vt:lpstr>Acrobat Document</vt:lpstr>
      <vt:lpstr>PowerPoint Presentation</vt:lpstr>
      <vt:lpstr>Influenza evolves rapidly across the globe.</vt:lpstr>
      <vt:lpstr>How is within-host diversity transformed into global variation?</vt:lpstr>
      <vt:lpstr>What transforms genetic diversity within hosts into  evolution between hosts?</vt:lpstr>
      <vt:lpstr>What transforms genetic diversity within hosts into  evolution between hosts?</vt:lpstr>
      <vt:lpstr>How does influenza evolve within hosts?</vt:lpstr>
      <vt:lpstr>We tracked influenza’s evolution in long-term H3N2 infections in immunocompromised patients.</vt:lpstr>
      <vt:lpstr>We deep-sequenced influenza populations.</vt:lpstr>
      <vt:lpstr>What genetic variation is present within hosts?</vt:lpstr>
      <vt:lpstr>What genetic variation is present within hosts?</vt:lpstr>
      <vt:lpstr>Certain mutations arise independently in multiple patients.</vt:lpstr>
      <vt:lpstr>Oseltamivir resistance drives the emergence of many parallel mutations in neuraminidase.</vt:lpstr>
      <vt:lpstr>Competition between variants can slow the fixation of beneficial mutations in the absence of recombination.</vt:lpstr>
      <vt:lpstr>Multiple mutant lineages compete within a single patient.</vt:lpstr>
      <vt:lpstr>Recurrent within-host mutations also emerge in the global influenza population.</vt:lpstr>
      <vt:lpstr>Influenza displays parallelism at multiple spatiotemporal scales.</vt:lpstr>
      <vt:lpstr>Acknowledgements</vt:lpstr>
      <vt:lpstr>PowerPoint Presentation</vt:lpstr>
      <vt:lpstr>De novo evolution occurs at many sites in the flu genome.</vt:lpstr>
      <vt:lpstr>A large proportion of within-host mutations in hemagglutinin also emerge globally.</vt:lpstr>
      <vt:lpstr>How does influenza evolve within typical, acute infections?</vt:lpstr>
      <vt:lpstr>Recent studies have measured influenza’s within-host genetic diversity.</vt:lpstr>
      <vt:lpstr>How does influenza evolve within acute infections?</vt:lpstr>
      <vt:lpstr>Is this parallelism statistically significant?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Cooperation between distinct viral variants promotes growth of H3N2 influenza in cell culture</dc:title>
  <dc:creator>Katherine X</dc:creator>
  <cp:lastModifiedBy>Katherine X</cp:lastModifiedBy>
  <cp:revision>502</cp:revision>
  <cp:lastPrinted>2016-03-18T20:48:51Z</cp:lastPrinted>
  <dcterms:created xsi:type="dcterms:W3CDTF">2016-03-18T06:25:51Z</dcterms:created>
  <dcterms:modified xsi:type="dcterms:W3CDTF">2018-04-17T17:42:15Z</dcterms:modified>
</cp:coreProperties>
</file>